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13" r:id="rId1"/>
  </p:sldMasterIdLst>
  <p:sldIdLst>
    <p:sldId id="256" r:id="rId2"/>
    <p:sldId id="259" r:id="rId3"/>
    <p:sldId id="274" r:id="rId4"/>
    <p:sldId id="270" r:id="rId5"/>
    <p:sldId id="271" r:id="rId6"/>
    <p:sldId id="272" r:id="rId7"/>
    <p:sldId id="273" r:id="rId8"/>
    <p:sldId id="258" r:id="rId9"/>
    <p:sldId id="257" r:id="rId10"/>
    <p:sldId id="262" r:id="rId11"/>
    <p:sldId id="263" r:id="rId12"/>
    <p:sldId id="264" r:id="rId13"/>
    <p:sldId id="265" r:id="rId14"/>
    <p:sldId id="266" r:id="rId15"/>
    <p:sldId id="267" r:id="rId16"/>
    <p:sldId id="268" r:id="rId17"/>
    <p:sldId id="269" r:id="rId18"/>
    <p:sldId id="275" r:id="rId1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3" autoAdjust="0"/>
    <p:restoredTop sz="94660"/>
  </p:normalViewPr>
  <p:slideViewPr>
    <p:cSldViewPr snapToGrid="0">
      <p:cViewPr varScale="1">
        <p:scale>
          <a:sx n="82" d="100"/>
          <a:sy n="82" d="100"/>
        </p:scale>
        <p:origin x="720"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ean Osborne" userId="e445304152a9ea92" providerId="LiveId" clId="{206742B0-1944-4180-B215-22A3C7E38E72}"/>
    <pc:docChg chg="undo custSel addSld modSld">
      <pc:chgData name="Sean Osborne" userId="e445304152a9ea92" providerId="LiveId" clId="{206742B0-1944-4180-B215-22A3C7E38E72}" dt="2024-06-20T06:11:16.439" v="4515" actId="14100"/>
      <pc:docMkLst>
        <pc:docMk/>
      </pc:docMkLst>
      <pc:sldChg chg="modSp mod">
        <pc:chgData name="Sean Osborne" userId="e445304152a9ea92" providerId="LiveId" clId="{206742B0-1944-4180-B215-22A3C7E38E72}" dt="2024-06-20T05:06:33.927" v="980" actId="20577"/>
        <pc:sldMkLst>
          <pc:docMk/>
          <pc:sldMk cId="3839221384" sldId="257"/>
        </pc:sldMkLst>
        <pc:spChg chg="mod">
          <ac:chgData name="Sean Osborne" userId="e445304152a9ea92" providerId="LiveId" clId="{206742B0-1944-4180-B215-22A3C7E38E72}" dt="2024-06-20T05:06:33.927" v="980" actId="20577"/>
          <ac:spMkLst>
            <pc:docMk/>
            <pc:sldMk cId="3839221384" sldId="257"/>
            <ac:spMk id="3" creationId="{203A9D90-6288-FF85-A14B-EAAC61E0E9A8}"/>
          </ac:spMkLst>
        </pc:spChg>
      </pc:sldChg>
      <pc:sldChg chg="modSp mod">
        <pc:chgData name="Sean Osborne" userId="e445304152a9ea92" providerId="LiveId" clId="{206742B0-1944-4180-B215-22A3C7E38E72}" dt="2024-06-20T05:00:42.169" v="824" actId="20577"/>
        <pc:sldMkLst>
          <pc:docMk/>
          <pc:sldMk cId="4167117408" sldId="258"/>
        </pc:sldMkLst>
        <pc:spChg chg="mod">
          <ac:chgData name="Sean Osborne" userId="e445304152a9ea92" providerId="LiveId" clId="{206742B0-1944-4180-B215-22A3C7E38E72}" dt="2024-06-20T05:00:42.169" v="824" actId="20577"/>
          <ac:spMkLst>
            <pc:docMk/>
            <pc:sldMk cId="4167117408" sldId="258"/>
            <ac:spMk id="3" creationId="{DC1AC215-6A1E-4C59-EFD0-D293BFB95537}"/>
          </ac:spMkLst>
        </pc:spChg>
      </pc:sldChg>
      <pc:sldChg chg="addSp delSp modSp mod">
        <pc:chgData name="Sean Osborne" userId="e445304152a9ea92" providerId="LiveId" clId="{206742B0-1944-4180-B215-22A3C7E38E72}" dt="2024-06-20T04:45:24.649" v="691" actId="20577"/>
        <pc:sldMkLst>
          <pc:docMk/>
          <pc:sldMk cId="2924363353" sldId="259"/>
        </pc:sldMkLst>
        <pc:spChg chg="mod">
          <ac:chgData name="Sean Osborne" userId="e445304152a9ea92" providerId="LiveId" clId="{206742B0-1944-4180-B215-22A3C7E38E72}" dt="2024-06-20T04:45:24.649" v="691" actId="20577"/>
          <ac:spMkLst>
            <pc:docMk/>
            <pc:sldMk cId="2924363353" sldId="259"/>
            <ac:spMk id="3" creationId="{0CC31931-4847-F763-D4D1-1433E7E0CE49}"/>
          </ac:spMkLst>
        </pc:spChg>
        <pc:picChg chg="add del">
          <ac:chgData name="Sean Osborne" userId="e445304152a9ea92" providerId="LiveId" clId="{206742B0-1944-4180-B215-22A3C7E38E72}" dt="2024-06-20T04:39:51.817" v="504" actId="22"/>
          <ac:picMkLst>
            <pc:docMk/>
            <pc:sldMk cId="2924363353" sldId="259"/>
            <ac:picMk id="5" creationId="{33B686A1-B199-FDFB-4A43-03718EBBF8EE}"/>
          </ac:picMkLst>
        </pc:picChg>
      </pc:sldChg>
      <pc:sldChg chg="modSp mod">
        <pc:chgData name="Sean Osborne" userId="e445304152a9ea92" providerId="LiveId" clId="{206742B0-1944-4180-B215-22A3C7E38E72}" dt="2024-06-20T05:07:04.728" v="981" actId="20577"/>
        <pc:sldMkLst>
          <pc:docMk/>
          <pc:sldMk cId="2417698126" sldId="262"/>
        </pc:sldMkLst>
        <pc:spChg chg="mod">
          <ac:chgData name="Sean Osborne" userId="e445304152a9ea92" providerId="LiveId" clId="{206742B0-1944-4180-B215-22A3C7E38E72}" dt="2024-06-20T05:07:04.728" v="981" actId="20577"/>
          <ac:spMkLst>
            <pc:docMk/>
            <pc:sldMk cId="2417698126" sldId="262"/>
            <ac:spMk id="3" creationId="{203A9D90-6288-FF85-A14B-EAAC61E0E9A8}"/>
          </ac:spMkLst>
        </pc:spChg>
      </pc:sldChg>
      <pc:sldChg chg="modSp mod">
        <pc:chgData name="Sean Osborne" userId="e445304152a9ea92" providerId="LiveId" clId="{206742B0-1944-4180-B215-22A3C7E38E72}" dt="2024-06-20T05:09:42.928" v="1003" actId="20577"/>
        <pc:sldMkLst>
          <pc:docMk/>
          <pc:sldMk cId="3912869560" sldId="263"/>
        </pc:sldMkLst>
        <pc:spChg chg="mod">
          <ac:chgData name="Sean Osborne" userId="e445304152a9ea92" providerId="LiveId" clId="{206742B0-1944-4180-B215-22A3C7E38E72}" dt="2024-06-20T05:09:42.928" v="1003" actId="20577"/>
          <ac:spMkLst>
            <pc:docMk/>
            <pc:sldMk cId="3912869560" sldId="263"/>
            <ac:spMk id="3" creationId="{203A9D90-6288-FF85-A14B-EAAC61E0E9A8}"/>
          </ac:spMkLst>
        </pc:spChg>
      </pc:sldChg>
      <pc:sldChg chg="modSp mod">
        <pc:chgData name="Sean Osborne" userId="e445304152a9ea92" providerId="LiveId" clId="{206742B0-1944-4180-B215-22A3C7E38E72}" dt="2024-06-20T05:11:57.077" v="1077" actId="20577"/>
        <pc:sldMkLst>
          <pc:docMk/>
          <pc:sldMk cId="627664966" sldId="264"/>
        </pc:sldMkLst>
        <pc:spChg chg="mod">
          <ac:chgData name="Sean Osborne" userId="e445304152a9ea92" providerId="LiveId" clId="{206742B0-1944-4180-B215-22A3C7E38E72}" dt="2024-06-20T05:11:57.077" v="1077" actId="20577"/>
          <ac:spMkLst>
            <pc:docMk/>
            <pc:sldMk cId="627664966" sldId="264"/>
            <ac:spMk id="3" creationId="{203A9D90-6288-FF85-A14B-EAAC61E0E9A8}"/>
          </ac:spMkLst>
        </pc:spChg>
      </pc:sldChg>
      <pc:sldChg chg="modSp mod">
        <pc:chgData name="Sean Osborne" userId="e445304152a9ea92" providerId="LiveId" clId="{206742B0-1944-4180-B215-22A3C7E38E72}" dt="2024-06-20T05:13:43.422" v="1176" actId="20577"/>
        <pc:sldMkLst>
          <pc:docMk/>
          <pc:sldMk cId="3985272254" sldId="265"/>
        </pc:sldMkLst>
        <pc:spChg chg="mod">
          <ac:chgData name="Sean Osborne" userId="e445304152a9ea92" providerId="LiveId" clId="{206742B0-1944-4180-B215-22A3C7E38E72}" dt="2024-06-20T05:13:43.422" v="1176" actId="20577"/>
          <ac:spMkLst>
            <pc:docMk/>
            <pc:sldMk cId="3985272254" sldId="265"/>
            <ac:spMk id="3" creationId="{203A9D90-6288-FF85-A14B-EAAC61E0E9A8}"/>
          </ac:spMkLst>
        </pc:spChg>
      </pc:sldChg>
      <pc:sldChg chg="modSp mod">
        <pc:chgData name="Sean Osborne" userId="e445304152a9ea92" providerId="LiveId" clId="{206742B0-1944-4180-B215-22A3C7E38E72}" dt="2024-06-20T05:20:19.171" v="1596" actId="20577"/>
        <pc:sldMkLst>
          <pc:docMk/>
          <pc:sldMk cId="850427537" sldId="267"/>
        </pc:sldMkLst>
        <pc:spChg chg="mod">
          <ac:chgData name="Sean Osborne" userId="e445304152a9ea92" providerId="LiveId" clId="{206742B0-1944-4180-B215-22A3C7E38E72}" dt="2024-06-20T05:20:19.171" v="1596" actId="20577"/>
          <ac:spMkLst>
            <pc:docMk/>
            <pc:sldMk cId="850427537" sldId="267"/>
            <ac:spMk id="3" creationId="{203A9D90-6288-FF85-A14B-EAAC61E0E9A8}"/>
          </ac:spMkLst>
        </pc:spChg>
      </pc:sldChg>
      <pc:sldChg chg="modSp mod">
        <pc:chgData name="Sean Osborne" userId="e445304152a9ea92" providerId="LiveId" clId="{206742B0-1944-4180-B215-22A3C7E38E72}" dt="2024-06-20T05:38:16.664" v="2476" actId="1076"/>
        <pc:sldMkLst>
          <pc:docMk/>
          <pc:sldMk cId="3364109993" sldId="268"/>
        </pc:sldMkLst>
        <pc:spChg chg="mod">
          <ac:chgData name="Sean Osborne" userId="e445304152a9ea92" providerId="LiveId" clId="{206742B0-1944-4180-B215-22A3C7E38E72}" dt="2024-06-20T05:32:19.344" v="2430" actId="1076"/>
          <ac:spMkLst>
            <pc:docMk/>
            <pc:sldMk cId="3364109993" sldId="268"/>
            <ac:spMk id="2" creationId="{103DC290-7A27-95C0-53A2-21B3816BBA33}"/>
          </ac:spMkLst>
        </pc:spChg>
        <pc:graphicFrameChg chg="mod modGraphic">
          <ac:chgData name="Sean Osborne" userId="e445304152a9ea92" providerId="LiveId" clId="{206742B0-1944-4180-B215-22A3C7E38E72}" dt="2024-06-20T05:38:16.664" v="2476" actId="1076"/>
          <ac:graphicFrameMkLst>
            <pc:docMk/>
            <pc:sldMk cId="3364109993" sldId="268"/>
            <ac:graphicFrameMk id="4" creationId="{BC8B6778-11BB-9A9A-F0BF-8949F85F8237}"/>
          </ac:graphicFrameMkLst>
        </pc:graphicFrameChg>
      </pc:sldChg>
      <pc:sldChg chg="modSp mod">
        <pc:chgData name="Sean Osborne" userId="e445304152a9ea92" providerId="LiveId" clId="{206742B0-1944-4180-B215-22A3C7E38E72}" dt="2024-06-20T06:02:51.615" v="4471" actId="20577"/>
        <pc:sldMkLst>
          <pc:docMk/>
          <pc:sldMk cId="3799370086" sldId="269"/>
        </pc:sldMkLst>
        <pc:spChg chg="mod">
          <ac:chgData name="Sean Osborne" userId="e445304152a9ea92" providerId="LiveId" clId="{206742B0-1944-4180-B215-22A3C7E38E72}" dt="2024-06-20T06:00:37.651" v="4333" actId="207"/>
          <ac:spMkLst>
            <pc:docMk/>
            <pc:sldMk cId="3799370086" sldId="269"/>
            <ac:spMk id="2" creationId="{103DC290-7A27-95C0-53A2-21B3816BBA33}"/>
          </ac:spMkLst>
        </pc:spChg>
        <pc:spChg chg="mod">
          <ac:chgData name="Sean Osborne" userId="e445304152a9ea92" providerId="LiveId" clId="{206742B0-1944-4180-B215-22A3C7E38E72}" dt="2024-06-20T06:02:51.615" v="4471" actId="20577"/>
          <ac:spMkLst>
            <pc:docMk/>
            <pc:sldMk cId="3799370086" sldId="269"/>
            <ac:spMk id="3" creationId="{203A9D90-6288-FF85-A14B-EAAC61E0E9A8}"/>
          </ac:spMkLst>
        </pc:spChg>
      </pc:sldChg>
      <pc:sldChg chg="modSp mod">
        <pc:chgData name="Sean Osborne" userId="e445304152a9ea92" providerId="LiveId" clId="{206742B0-1944-4180-B215-22A3C7E38E72}" dt="2024-06-20T04:49:27.471" v="700" actId="20577"/>
        <pc:sldMkLst>
          <pc:docMk/>
          <pc:sldMk cId="3887641486" sldId="270"/>
        </pc:sldMkLst>
        <pc:spChg chg="mod">
          <ac:chgData name="Sean Osborne" userId="e445304152a9ea92" providerId="LiveId" clId="{206742B0-1944-4180-B215-22A3C7E38E72}" dt="2024-06-20T04:49:27.471" v="700" actId="20577"/>
          <ac:spMkLst>
            <pc:docMk/>
            <pc:sldMk cId="3887641486" sldId="270"/>
            <ac:spMk id="3" creationId="{0CC31931-4847-F763-D4D1-1433E7E0CE49}"/>
          </ac:spMkLst>
        </pc:spChg>
      </pc:sldChg>
      <pc:sldChg chg="modSp mod">
        <pc:chgData name="Sean Osborne" userId="e445304152a9ea92" providerId="LiveId" clId="{206742B0-1944-4180-B215-22A3C7E38E72}" dt="2024-06-20T04:52:20.334" v="758" actId="6549"/>
        <pc:sldMkLst>
          <pc:docMk/>
          <pc:sldMk cId="1306592365" sldId="271"/>
        </pc:sldMkLst>
        <pc:spChg chg="mod">
          <ac:chgData name="Sean Osborne" userId="e445304152a9ea92" providerId="LiveId" clId="{206742B0-1944-4180-B215-22A3C7E38E72}" dt="2024-06-20T04:52:20.334" v="758" actId="6549"/>
          <ac:spMkLst>
            <pc:docMk/>
            <pc:sldMk cId="1306592365" sldId="271"/>
            <ac:spMk id="3" creationId="{0CC31931-4847-F763-D4D1-1433E7E0CE49}"/>
          </ac:spMkLst>
        </pc:spChg>
      </pc:sldChg>
      <pc:sldChg chg="modSp mod">
        <pc:chgData name="Sean Osborne" userId="e445304152a9ea92" providerId="LiveId" clId="{206742B0-1944-4180-B215-22A3C7E38E72}" dt="2024-06-20T04:58:39.517" v="809" actId="20577"/>
        <pc:sldMkLst>
          <pc:docMk/>
          <pc:sldMk cId="3333452679" sldId="273"/>
        </pc:sldMkLst>
        <pc:spChg chg="mod">
          <ac:chgData name="Sean Osborne" userId="e445304152a9ea92" providerId="LiveId" clId="{206742B0-1944-4180-B215-22A3C7E38E72}" dt="2024-06-20T04:58:39.517" v="809" actId="20577"/>
          <ac:spMkLst>
            <pc:docMk/>
            <pc:sldMk cId="3333452679" sldId="273"/>
            <ac:spMk id="3" creationId="{0CC31931-4847-F763-D4D1-1433E7E0CE49}"/>
          </ac:spMkLst>
        </pc:spChg>
      </pc:sldChg>
      <pc:sldChg chg="addSp delSp modSp new mod">
        <pc:chgData name="Sean Osborne" userId="e445304152a9ea92" providerId="LiveId" clId="{206742B0-1944-4180-B215-22A3C7E38E72}" dt="2024-06-20T06:11:16.439" v="4515" actId="14100"/>
        <pc:sldMkLst>
          <pc:docMk/>
          <pc:sldMk cId="3399814133" sldId="275"/>
        </pc:sldMkLst>
        <pc:spChg chg="mod">
          <ac:chgData name="Sean Osborne" userId="e445304152a9ea92" providerId="LiveId" clId="{206742B0-1944-4180-B215-22A3C7E38E72}" dt="2024-06-20T06:06:33.541" v="4476" actId="27636"/>
          <ac:spMkLst>
            <pc:docMk/>
            <pc:sldMk cId="3399814133" sldId="275"/>
            <ac:spMk id="2" creationId="{F1CEAB6D-3F7A-B162-E484-C2E81110F580}"/>
          </ac:spMkLst>
        </pc:spChg>
        <pc:spChg chg="del">
          <ac:chgData name="Sean Osborne" userId="e445304152a9ea92" providerId="LiveId" clId="{206742B0-1944-4180-B215-22A3C7E38E72}" dt="2024-06-20T06:06:26.249" v="4473" actId="22"/>
          <ac:spMkLst>
            <pc:docMk/>
            <pc:sldMk cId="3399814133" sldId="275"/>
            <ac:spMk id="3" creationId="{024857C0-F8DA-D1AE-2391-AFFAA1C06E56}"/>
          </ac:spMkLst>
        </pc:spChg>
        <pc:picChg chg="add mod ord">
          <ac:chgData name="Sean Osborne" userId="e445304152a9ea92" providerId="LiveId" clId="{206742B0-1944-4180-B215-22A3C7E38E72}" dt="2024-06-20T06:11:09.774" v="4512" actId="1076"/>
          <ac:picMkLst>
            <pc:docMk/>
            <pc:sldMk cId="3399814133" sldId="275"/>
            <ac:picMk id="5" creationId="{AB1CD524-FB2A-AC43-02EE-A117816520ED}"/>
          </ac:picMkLst>
        </pc:picChg>
        <pc:picChg chg="add mod">
          <ac:chgData name="Sean Osborne" userId="e445304152a9ea92" providerId="LiveId" clId="{206742B0-1944-4180-B215-22A3C7E38E72}" dt="2024-06-20T06:11:11.850" v="4513" actId="1076"/>
          <ac:picMkLst>
            <pc:docMk/>
            <pc:sldMk cId="3399814133" sldId="275"/>
            <ac:picMk id="7" creationId="{B7D3291B-BA26-73EE-5FC0-34A7282F675A}"/>
          </ac:picMkLst>
        </pc:picChg>
        <pc:picChg chg="add mod">
          <ac:chgData name="Sean Osborne" userId="e445304152a9ea92" providerId="LiveId" clId="{206742B0-1944-4180-B215-22A3C7E38E72}" dt="2024-06-20T06:11:16.439" v="4515" actId="14100"/>
          <ac:picMkLst>
            <pc:docMk/>
            <pc:sldMk cId="3399814133" sldId="275"/>
            <ac:picMk id="9" creationId="{C9A67A82-33CC-C1AE-9758-3BE4A91533EE}"/>
          </ac:picMkLst>
        </pc:pic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370693" y="1769540"/>
            <a:ext cx="9440034" cy="1828801"/>
          </a:xfrm>
        </p:spPr>
        <p:txBody>
          <a:bodyPr anchor="b">
            <a:normAutofit/>
          </a:bodyPr>
          <a:lstStyle>
            <a:lvl1pPr algn="ctr">
              <a:defRPr sz="5400"/>
            </a:lvl1pPr>
          </a:lstStyle>
          <a:p>
            <a:r>
              <a:rPr lang="en-US"/>
              <a:t>Click to edit Master title style</a:t>
            </a:r>
            <a:endParaRPr lang="en-US" dirty="0"/>
          </a:p>
        </p:txBody>
      </p:sp>
      <p:sp>
        <p:nvSpPr>
          <p:cNvPr id="3" name="Subtitle 2"/>
          <p:cNvSpPr>
            <a:spLocks noGrp="1"/>
          </p:cNvSpPr>
          <p:nvPr>
            <p:ph type="subTitle" idx="1"/>
          </p:nvPr>
        </p:nvSpPr>
        <p:spPr>
          <a:xfrm>
            <a:off x="1370693" y="3598339"/>
            <a:ext cx="9440034" cy="1049867"/>
          </a:xfrm>
        </p:spPr>
        <p:txBody>
          <a:bodyPr anchor="t"/>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6/19/2024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9907637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16" name="Picture 15" descr="Slate-V2-HD-panoPhotoInse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3883" y="547807"/>
            <a:ext cx="10141799" cy="3816806"/>
          </a:xfrm>
          <a:prstGeom prst="rect">
            <a:avLst/>
          </a:prstGeom>
        </p:spPr>
      </p:pic>
      <p:sp>
        <p:nvSpPr>
          <p:cNvPr id="2" name="Title 1"/>
          <p:cNvSpPr>
            <a:spLocks noGrp="1"/>
          </p:cNvSpPr>
          <p:nvPr>
            <p:ph type="title"/>
          </p:nvPr>
        </p:nvSpPr>
        <p:spPr>
          <a:xfrm>
            <a:off x="913806" y="4565255"/>
            <a:ext cx="10355326" cy="543472"/>
          </a:xfrm>
        </p:spPr>
        <p:txBody>
          <a:bodyPr anchor="b">
            <a:normAutofit/>
          </a:bodyPr>
          <a:lstStyle>
            <a:lvl1pPr algn="ctr">
              <a:defRPr sz="280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69349" y="695009"/>
            <a:ext cx="9845346" cy="3525671"/>
          </a:xfrm>
          <a:effectLst>
            <a:outerShdw blurRad="38100" dist="25400" dir="4440000">
              <a:srgbClr val="000000">
                <a:alpha val="36000"/>
              </a:srgbClr>
            </a:outerShdw>
          </a:effectLst>
        </p:spPr>
        <p:txBody>
          <a:bodyPr anchor="t">
            <a:normAutofit/>
          </a:bodyPr>
          <a:lstStyle>
            <a:lvl1pPr marL="0" indent="0" algn="ctr">
              <a:buNone/>
              <a:defRPr sz="2000"/>
            </a:lvl1pPr>
            <a:lvl2pPr marL="457200" indent="0">
              <a:buNone/>
              <a:defRPr sz="20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3795" y="5108728"/>
            <a:ext cx="10353762" cy="682472"/>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6/19/2024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9523339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913795" y="608437"/>
            <a:ext cx="10353762" cy="3534344"/>
          </a:xfrm>
        </p:spPr>
        <p:txBody>
          <a:bodyPr anchor="ctr"/>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94" y="4295180"/>
            <a:ext cx="10353763" cy="1501826"/>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6/19/2024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61856212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600"/>
            <a:ext cx="9302752" cy="2992904"/>
          </a:xfrm>
        </p:spPr>
        <p:txBody>
          <a:bodyPr anchor="ctr"/>
          <a:lstStyle>
            <a:lvl1pPr>
              <a:defRPr sz="3200"/>
            </a:lvl1pPr>
          </a:lstStyle>
          <a:p>
            <a:r>
              <a:rPr lang="en-US"/>
              <a:t>Click to edit Master title style</a:t>
            </a:r>
            <a:endParaRPr lang="en-US" dirty="0"/>
          </a:p>
        </p:txBody>
      </p:sp>
      <p:sp>
        <p:nvSpPr>
          <p:cNvPr id="12" name="Text Placeholder 3"/>
          <p:cNvSpPr>
            <a:spLocks noGrp="1"/>
          </p:cNvSpPr>
          <p:nvPr>
            <p:ph type="body" sz="half" idx="13"/>
          </p:nvPr>
        </p:nvSpPr>
        <p:spPr>
          <a:xfrm>
            <a:off x="1720644" y="3610032"/>
            <a:ext cx="8752299" cy="532749"/>
          </a:xfrm>
        </p:spPr>
        <p:txBody>
          <a:bodyPr anchor="t">
            <a:normAutofit/>
          </a:bodyPr>
          <a:lstStyle>
            <a:lvl1pPr marL="0" indent="0" algn="r">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4" name="Text Placeholder 3"/>
          <p:cNvSpPr>
            <a:spLocks noGrp="1"/>
          </p:cNvSpPr>
          <p:nvPr>
            <p:ph type="body" sz="half" idx="2"/>
          </p:nvPr>
        </p:nvSpPr>
        <p:spPr>
          <a:xfrm>
            <a:off x="913794" y="4304353"/>
            <a:ext cx="10353763" cy="1489496"/>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6/19/2024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
        <p:nvSpPr>
          <p:cNvPr id="11" name="TextBox 10"/>
          <p:cNvSpPr txBox="1"/>
          <p:nvPr/>
        </p:nvSpPr>
        <p:spPr>
          <a:xfrm>
            <a:off x="990600" y="88479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3" name="TextBox 12"/>
          <p:cNvSpPr txBox="1"/>
          <p:nvPr/>
        </p:nvSpPr>
        <p:spPr>
          <a:xfrm>
            <a:off x="10504716" y="292825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385207111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913794" y="2126942"/>
            <a:ext cx="10353763" cy="2511835"/>
          </a:xfrm>
        </p:spPr>
        <p:txBody>
          <a:bodyPr anchor="b"/>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84" y="4650556"/>
            <a:ext cx="10352199"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6/19/2024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59449849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913795" y="609600"/>
            <a:ext cx="10353762" cy="970450"/>
          </a:xfrm>
        </p:spPr>
        <p:txBody>
          <a:bodyPr/>
          <a:lstStyle/>
          <a:p>
            <a:r>
              <a:rPr lang="en-US"/>
              <a:t>Click to edit Master title style</a:t>
            </a:r>
            <a:endParaRPr lang="en-US" dirty="0"/>
          </a:p>
        </p:txBody>
      </p:sp>
      <p:sp>
        <p:nvSpPr>
          <p:cNvPr id="7" name="Text Placeholder 2"/>
          <p:cNvSpPr>
            <a:spLocks noGrp="1"/>
          </p:cNvSpPr>
          <p:nvPr>
            <p:ph type="body" idx="1"/>
          </p:nvPr>
        </p:nvSpPr>
        <p:spPr>
          <a:xfrm>
            <a:off x="913795" y="1885950"/>
            <a:ext cx="3300984" cy="576262"/>
          </a:xfrm>
        </p:spPr>
        <p:txBody>
          <a:bodyPr anchor="b">
            <a:noAutofit/>
          </a:bodyPr>
          <a:lstStyle>
            <a:lvl1pPr marL="0" indent="0" algn="ctr">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Text Placeholder 3"/>
          <p:cNvSpPr>
            <a:spLocks noGrp="1"/>
          </p:cNvSpPr>
          <p:nvPr>
            <p:ph type="body" sz="half" idx="15"/>
          </p:nvPr>
        </p:nvSpPr>
        <p:spPr>
          <a:xfrm>
            <a:off x="913795" y="2571750"/>
            <a:ext cx="3300984" cy="3219450"/>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4"/>
          <p:cNvSpPr>
            <a:spLocks noGrp="1"/>
          </p:cNvSpPr>
          <p:nvPr>
            <p:ph type="body" sz="quarter" idx="3"/>
          </p:nvPr>
        </p:nvSpPr>
        <p:spPr>
          <a:xfrm>
            <a:off x="4446711" y="1885950"/>
            <a:ext cx="3300984" cy="576262"/>
          </a:xfrm>
        </p:spPr>
        <p:txBody>
          <a:bodyPr anchor="b">
            <a:noAutofit/>
          </a:bodyPr>
          <a:lstStyle>
            <a:lvl1pPr marL="0" indent="0" algn="ctr">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Text Placeholder 3"/>
          <p:cNvSpPr>
            <a:spLocks noGrp="1"/>
          </p:cNvSpPr>
          <p:nvPr>
            <p:ph type="body" sz="half" idx="16"/>
          </p:nvPr>
        </p:nvSpPr>
        <p:spPr>
          <a:xfrm>
            <a:off x="4441435" y="2571750"/>
            <a:ext cx="3300984" cy="3219450"/>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Text Placeholder 4"/>
          <p:cNvSpPr>
            <a:spLocks noGrp="1"/>
          </p:cNvSpPr>
          <p:nvPr>
            <p:ph type="body" sz="quarter" idx="13"/>
          </p:nvPr>
        </p:nvSpPr>
        <p:spPr>
          <a:xfrm>
            <a:off x="7966572" y="1885950"/>
            <a:ext cx="3300984" cy="576262"/>
          </a:xfrm>
        </p:spPr>
        <p:txBody>
          <a:bodyPr anchor="b">
            <a:noAutofit/>
          </a:bodyPr>
          <a:lstStyle>
            <a:lvl1pPr marL="0" indent="0" algn="ctr">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Text Placeholder 3"/>
          <p:cNvSpPr>
            <a:spLocks noGrp="1"/>
          </p:cNvSpPr>
          <p:nvPr>
            <p:ph type="body" sz="half" idx="17"/>
          </p:nvPr>
        </p:nvSpPr>
        <p:spPr>
          <a:xfrm>
            <a:off x="7966572" y="2571750"/>
            <a:ext cx="3300984" cy="3219450"/>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B61BEF0D-F0BB-DE4B-95CE-6DB70DBA9567}" type="datetimeFigureOut">
              <a:rPr lang="en-US" smtClean="0"/>
              <a:pPr/>
              <a:t>6/19/2024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87616097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pic>
        <p:nvPicPr>
          <p:cNvPr id="2" name="Picture 1" descr="Slate-V2-HD-3colPhotoInse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7962" y="1818214"/>
            <a:ext cx="3339972" cy="1847851"/>
          </a:xfrm>
          <a:prstGeom prst="rect">
            <a:avLst/>
          </a:prstGeom>
        </p:spPr>
      </p:pic>
      <p:pic>
        <p:nvPicPr>
          <p:cNvPr id="36" name="Picture 35" descr="Slate-V2-HD-3colPhotoInse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03800" y="1818214"/>
            <a:ext cx="3339972" cy="1847851"/>
          </a:xfrm>
          <a:prstGeom prst="rect">
            <a:avLst/>
          </a:prstGeom>
        </p:spPr>
      </p:pic>
      <p:pic>
        <p:nvPicPr>
          <p:cNvPr id="37" name="Picture 36" descr="Slate-V2-HD-3colPhotoInse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36051" y="1818214"/>
            <a:ext cx="3339972" cy="1847851"/>
          </a:xfrm>
          <a:prstGeom prst="rect">
            <a:avLst/>
          </a:prstGeom>
        </p:spPr>
      </p:pic>
      <p:sp>
        <p:nvSpPr>
          <p:cNvPr id="30" name="Title 1"/>
          <p:cNvSpPr>
            <a:spLocks noGrp="1"/>
          </p:cNvSpPr>
          <p:nvPr>
            <p:ph type="title"/>
          </p:nvPr>
        </p:nvSpPr>
        <p:spPr>
          <a:xfrm>
            <a:off x="913794" y="609600"/>
            <a:ext cx="10353763" cy="970450"/>
          </a:xfrm>
        </p:spPr>
        <p:txBody>
          <a:bodyPr/>
          <a:lstStyle/>
          <a:p>
            <a:r>
              <a:rPr lang="en-US"/>
              <a:t>Click to edit Master title style</a:t>
            </a:r>
            <a:endParaRPr lang="en-US" dirty="0"/>
          </a:p>
        </p:txBody>
      </p:sp>
      <p:sp>
        <p:nvSpPr>
          <p:cNvPr id="19" name="Text Placeholder 2"/>
          <p:cNvSpPr>
            <a:spLocks noGrp="1"/>
          </p:cNvSpPr>
          <p:nvPr>
            <p:ph type="body" idx="1"/>
          </p:nvPr>
        </p:nvSpPr>
        <p:spPr>
          <a:xfrm>
            <a:off x="913795" y="3904106"/>
            <a:ext cx="3300984" cy="576262"/>
          </a:xfrm>
        </p:spPr>
        <p:txBody>
          <a:bodyPr anchor="b">
            <a:noAutofit/>
          </a:bodyPr>
          <a:lstStyle>
            <a:lvl1pPr marL="0" indent="0" algn="ctr">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Picture Placeholder 2"/>
          <p:cNvSpPr>
            <a:spLocks noGrp="1" noChangeAspect="1"/>
          </p:cNvSpPr>
          <p:nvPr>
            <p:ph type="pic" idx="15"/>
          </p:nvPr>
        </p:nvSpPr>
        <p:spPr>
          <a:xfrm>
            <a:off x="1018102" y="1938918"/>
            <a:ext cx="3092368" cy="1602954"/>
          </a:xfrm>
          <a:prstGeom prst="roundRect">
            <a:avLst>
              <a:gd name="adj" fmla="val 1858"/>
            </a:avLst>
          </a:prstGeom>
          <a:effectLst>
            <a:outerShdw blurRad="38100" dist="25400" dir="4440000">
              <a:srgbClr val="000000">
                <a:alpha val="36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1" name="Text Placeholder 3"/>
          <p:cNvSpPr>
            <a:spLocks noGrp="1"/>
          </p:cNvSpPr>
          <p:nvPr>
            <p:ph type="body" sz="half" idx="18"/>
          </p:nvPr>
        </p:nvSpPr>
        <p:spPr>
          <a:xfrm>
            <a:off x="913795" y="4480368"/>
            <a:ext cx="3300984" cy="1310833"/>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2" name="Text Placeholder 4"/>
          <p:cNvSpPr>
            <a:spLocks noGrp="1"/>
          </p:cNvSpPr>
          <p:nvPr>
            <p:ph type="body" sz="quarter" idx="3"/>
          </p:nvPr>
        </p:nvSpPr>
        <p:spPr>
          <a:xfrm>
            <a:off x="4442788" y="3904106"/>
            <a:ext cx="3300984" cy="576262"/>
          </a:xfrm>
        </p:spPr>
        <p:txBody>
          <a:bodyPr anchor="b">
            <a:noAutofit/>
          </a:bodyPr>
          <a:lstStyle>
            <a:lvl1pPr marL="0" indent="0" algn="ctr">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3" name="Picture Placeholder 2"/>
          <p:cNvSpPr>
            <a:spLocks noGrp="1" noChangeAspect="1"/>
          </p:cNvSpPr>
          <p:nvPr>
            <p:ph type="pic" idx="21"/>
          </p:nvPr>
        </p:nvSpPr>
        <p:spPr>
          <a:xfrm>
            <a:off x="4545743" y="1939094"/>
            <a:ext cx="3092368" cy="1608164"/>
          </a:xfrm>
          <a:prstGeom prst="roundRect">
            <a:avLst>
              <a:gd name="adj" fmla="val 1858"/>
            </a:avLst>
          </a:prstGeom>
          <a:effectLst>
            <a:outerShdw blurRad="38100" dist="25400" dir="4440000">
              <a:srgbClr val="000000">
                <a:alpha val="36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19"/>
          </p:nvPr>
        </p:nvSpPr>
        <p:spPr>
          <a:xfrm>
            <a:off x="4441435" y="4480367"/>
            <a:ext cx="3300984" cy="1310833"/>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5" name="Text Placeholder 4"/>
          <p:cNvSpPr>
            <a:spLocks noGrp="1"/>
          </p:cNvSpPr>
          <p:nvPr>
            <p:ph type="body" sz="quarter" idx="13"/>
          </p:nvPr>
        </p:nvSpPr>
        <p:spPr>
          <a:xfrm>
            <a:off x="7966697" y="3904106"/>
            <a:ext cx="3300984" cy="576262"/>
          </a:xfrm>
        </p:spPr>
        <p:txBody>
          <a:bodyPr anchor="b">
            <a:noAutofit/>
          </a:bodyPr>
          <a:lstStyle>
            <a:lvl1pPr marL="0" indent="0" algn="ctr">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6" name="Picture Placeholder 2"/>
          <p:cNvSpPr>
            <a:spLocks noGrp="1" noChangeAspect="1"/>
          </p:cNvSpPr>
          <p:nvPr>
            <p:ph type="pic" idx="22"/>
          </p:nvPr>
        </p:nvSpPr>
        <p:spPr>
          <a:xfrm>
            <a:off x="8075698" y="1934432"/>
            <a:ext cx="3092368" cy="1607294"/>
          </a:xfrm>
          <a:prstGeom prst="roundRect">
            <a:avLst>
              <a:gd name="adj" fmla="val 1858"/>
            </a:avLst>
          </a:prstGeom>
          <a:effectLst>
            <a:outerShdw blurRad="38100" dist="25400" dir="4440000">
              <a:srgbClr val="000000">
                <a:alpha val="36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7" name="Text Placeholder 3"/>
          <p:cNvSpPr>
            <a:spLocks noGrp="1"/>
          </p:cNvSpPr>
          <p:nvPr>
            <p:ph type="body" sz="half" idx="20"/>
          </p:nvPr>
        </p:nvSpPr>
        <p:spPr>
          <a:xfrm>
            <a:off x="7966572" y="4480365"/>
            <a:ext cx="3300984" cy="131083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B61BEF0D-F0BB-DE4B-95CE-6DB70DBA9567}" type="datetimeFigureOut">
              <a:rPr lang="en-US" smtClean="0"/>
              <a:pPr/>
              <a:t>6/19/2024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52530929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smtClean="0"/>
              <a:t>6/19/2024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smtClean="0"/>
              <a:t>‹#›</a:t>
            </a:fld>
            <a:endParaRPr lang="en-US" dirty="0"/>
          </a:p>
        </p:txBody>
      </p:sp>
    </p:spTree>
    <p:extLst>
      <p:ext uri="{BB962C8B-B14F-4D97-AF65-F5344CB8AC3E}">
        <p14:creationId xmlns:p14="http://schemas.microsoft.com/office/powerpoint/2010/main" val="169791478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83068" y="609599"/>
            <a:ext cx="2284487" cy="5181601"/>
          </a:xfrm>
        </p:spPr>
        <p:txBody>
          <a:bodyPr vert="eaVert"/>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913796" y="609599"/>
            <a:ext cx="7916872" cy="5181601"/>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6/19/2024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9009339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6/19/2024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5762469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95401" y="1761067"/>
            <a:ext cx="9590550" cy="1828813"/>
          </a:xfrm>
        </p:spPr>
        <p:txBody>
          <a:bodyPr anchor="b"/>
          <a:lstStyle>
            <a:lvl1pPr algn="ctr">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295401" y="3589879"/>
            <a:ext cx="9590550" cy="1507054"/>
          </a:xfrm>
        </p:spPr>
        <p:txBody>
          <a:bodyPr anchor="t"/>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6/19/2024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9849659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913795" y="1732449"/>
            <a:ext cx="5060497" cy="4058750"/>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02892" y="1732449"/>
            <a:ext cx="5064665" cy="4058751"/>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smtClean="0"/>
              <a:t>6/19/2024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smtClean="0"/>
              <a:t>‹#›</a:t>
            </a:fld>
            <a:endParaRPr lang="en-US" dirty="0"/>
          </a:p>
        </p:txBody>
      </p:sp>
    </p:spTree>
    <p:extLst>
      <p:ext uri="{BB962C8B-B14F-4D97-AF65-F5344CB8AC3E}">
        <p14:creationId xmlns:p14="http://schemas.microsoft.com/office/powerpoint/2010/main" val="19845323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20" name="Picture 19" descr="Slate-V2-HD-compPhotoInse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3795" y="1734506"/>
            <a:ext cx="5089072" cy="4148769"/>
          </a:xfrm>
          <a:prstGeom prst="rect">
            <a:avLst/>
          </a:prstGeom>
        </p:spPr>
      </p:pic>
      <p:pic>
        <p:nvPicPr>
          <p:cNvPr id="21" name="Picture 20" descr="Slate-V2-HD-compPhotoInse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78485" y="1734506"/>
            <a:ext cx="5089072" cy="4148769"/>
          </a:xfrm>
          <a:prstGeom prst="rect">
            <a:avLst/>
          </a:prstGeom>
        </p:spPr>
      </p:pic>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005872" y="1835254"/>
            <a:ext cx="4876344" cy="544884"/>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05872" y="2380137"/>
            <a:ext cx="4876344" cy="3411063"/>
          </a:xfrm>
        </p:spPr>
        <p:txBody>
          <a:bodyPr anchor="t">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94967" y="1835254"/>
            <a:ext cx="4895330" cy="544883"/>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94967" y="2380137"/>
            <a:ext cx="4895330" cy="3411063"/>
          </a:xfrm>
        </p:spPr>
        <p:txBody>
          <a:bodyPr anchor="t">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6/19/2024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0502398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6/19/2024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9875205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6/19/2024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3168868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3706889" cy="1821918"/>
          </a:xfrm>
        </p:spPr>
        <p:txBody>
          <a:bodyPr anchor="b">
            <a:normAutofit/>
          </a:bodyPr>
          <a:lstStyle>
            <a:lvl1pPr algn="ctr">
              <a:defRPr sz="2400" b="0"/>
            </a:lvl1pPr>
          </a:lstStyle>
          <a:p>
            <a:r>
              <a:rPr lang="en-US"/>
              <a:t>Click to edit Master title style</a:t>
            </a:r>
            <a:endParaRPr lang="en-US" dirty="0"/>
          </a:p>
        </p:txBody>
      </p:sp>
      <p:sp>
        <p:nvSpPr>
          <p:cNvPr id="3" name="Content Placeholder 2"/>
          <p:cNvSpPr>
            <a:spLocks noGrp="1"/>
          </p:cNvSpPr>
          <p:nvPr>
            <p:ph idx="1"/>
          </p:nvPr>
        </p:nvSpPr>
        <p:spPr>
          <a:xfrm>
            <a:off x="4855633" y="609600"/>
            <a:ext cx="6411924" cy="518160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913795" y="2431518"/>
            <a:ext cx="3706889" cy="3359681"/>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smtClean="0"/>
              <a:t>6/19/2024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smtClean="0"/>
              <a:t>‹#›</a:t>
            </a:fld>
            <a:endParaRPr lang="en-US" dirty="0"/>
          </a:p>
        </p:txBody>
      </p:sp>
    </p:spTree>
    <p:extLst>
      <p:ext uri="{BB962C8B-B14F-4D97-AF65-F5344CB8AC3E}">
        <p14:creationId xmlns:p14="http://schemas.microsoft.com/office/powerpoint/2010/main" val="3483252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22" name="Picture 21" descr="Slate-V2-HD-vertPhotoInse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93665" y="609600"/>
            <a:ext cx="3584166" cy="5204832"/>
          </a:xfrm>
          <a:prstGeom prst="rect">
            <a:avLst/>
          </a:prstGeom>
        </p:spPr>
      </p:pic>
      <p:sp>
        <p:nvSpPr>
          <p:cNvPr id="2" name="Title 1"/>
          <p:cNvSpPr>
            <a:spLocks noGrp="1"/>
          </p:cNvSpPr>
          <p:nvPr>
            <p:ph type="title"/>
          </p:nvPr>
        </p:nvSpPr>
        <p:spPr>
          <a:xfrm>
            <a:off x="913795" y="609923"/>
            <a:ext cx="5934949" cy="1829338"/>
          </a:xfrm>
        </p:spPr>
        <p:txBody>
          <a:bodyPr anchor="b">
            <a:noAutofit/>
          </a:bodyPr>
          <a:lstStyle>
            <a:lvl1pPr algn="ctr">
              <a:defRPr sz="32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7442551" y="763702"/>
            <a:ext cx="3275751" cy="4912822"/>
          </a:xfrm>
          <a:effectLst>
            <a:outerShdw blurRad="38100" dist="25400" dir="4440000">
              <a:srgbClr val="000000">
                <a:alpha val="36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913795" y="2439261"/>
            <a:ext cx="5934949" cy="337613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6/19/2024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1650239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3795" y="609600"/>
            <a:ext cx="10353762" cy="970450"/>
          </a:xfrm>
          <a:prstGeom prst="rect">
            <a:avLst/>
          </a:prstGeom>
          <a:effectLst>
            <a:outerShdw blurRad="25400" dir="17880000">
              <a:srgbClr val="000000">
                <a:alpha val="46000"/>
              </a:srgbClr>
            </a:outerShdw>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913795" y="1732449"/>
            <a:ext cx="10353762" cy="4058751"/>
          </a:xfrm>
          <a:prstGeom prst="rect">
            <a:avLst/>
          </a:prstGeom>
          <a:effectLst>
            <a:outerShdw blurRad="25400" dir="17880000">
              <a:srgbClr val="000000">
                <a:alpha val="46000"/>
              </a:srgbClr>
            </a:outerShdw>
          </a:effectLst>
        </p:spPr>
        <p:txBody>
          <a:bodyPr vert="horz" lIns="91440" tIns="45720" rIns="91440" bIns="45720" rtlCol="0"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678736" y="5883275"/>
            <a:ext cx="2743200" cy="365125"/>
          </a:xfrm>
          <a:prstGeom prst="rect">
            <a:avLst/>
          </a:prstGeom>
        </p:spPr>
        <p:txBody>
          <a:bodyPr vert="horz" lIns="91440" tIns="45720" rIns="91440" bIns="45720" rtlCol="0" anchor="ctr"/>
          <a:lstStyle>
            <a:lvl1pPr algn="r">
              <a:defRPr sz="1000">
                <a:solidFill>
                  <a:schemeClr val="tx1">
                    <a:lumMod val="95000"/>
                  </a:schemeClr>
                </a:solidFill>
                <a:effectLst>
                  <a:outerShdw blurRad="50800" dist="38100" dir="2700000" algn="tl" rotWithShape="0">
                    <a:schemeClr val="bg1">
                      <a:alpha val="43000"/>
                    </a:schemeClr>
                  </a:outerShdw>
                </a:effectLst>
              </a:defRPr>
            </a:lvl1pPr>
          </a:lstStyle>
          <a:p>
            <a:fld id="{B61BEF0D-F0BB-DE4B-95CE-6DB70DBA9567}" type="datetimeFigureOut">
              <a:rPr lang="en-US" smtClean="0"/>
              <a:pPr/>
              <a:t>6/19/2024</a:t>
            </a:fld>
            <a:endParaRPr lang="en-US" dirty="0"/>
          </a:p>
        </p:txBody>
      </p:sp>
      <p:sp>
        <p:nvSpPr>
          <p:cNvPr id="5" name="Footer Placeholder 4"/>
          <p:cNvSpPr>
            <a:spLocks noGrp="1"/>
          </p:cNvSpPr>
          <p:nvPr>
            <p:ph type="ftr" sz="quarter" idx="3"/>
          </p:nvPr>
        </p:nvSpPr>
        <p:spPr>
          <a:xfrm>
            <a:off x="913795" y="5883275"/>
            <a:ext cx="6672865" cy="365125"/>
          </a:xfrm>
          <a:prstGeom prst="rect">
            <a:avLst/>
          </a:prstGeom>
        </p:spPr>
        <p:txBody>
          <a:bodyPr vert="horz" lIns="91440" tIns="45720" rIns="91440" bIns="45720" rtlCol="0" anchor="ctr"/>
          <a:lstStyle>
            <a:lvl1pPr algn="l">
              <a:defRPr sz="1000">
                <a:solidFill>
                  <a:schemeClr val="tx1">
                    <a:lumMod val="95000"/>
                  </a:schemeClr>
                </a:solidFill>
                <a:effectLst>
                  <a:outerShdw blurRad="50800" dist="38100" dir="2700000" algn="tl" rotWithShape="0">
                    <a:schemeClr val="bg1">
                      <a:alpha val="43000"/>
                    </a:schemeClr>
                  </a:outerShdw>
                </a:effectLst>
              </a:defRPr>
            </a:lvl1pPr>
          </a:lstStyle>
          <a:p>
            <a:endParaRPr lang="en-US" dirty="0"/>
          </a:p>
        </p:txBody>
      </p:sp>
      <p:sp>
        <p:nvSpPr>
          <p:cNvPr id="6" name="Slide Number Placeholder 5"/>
          <p:cNvSpPr>
            <a:spLocks noGrp="1"/>
          </p:cNvSpPr>
          <p:nvPr>
            <p:ph type="sldNum" sz="quarter" idx="4"/>
          </p:nvPr>
        </p:nvSpPr>
        <p:spPr>
          <a:xfrm>
            <a:off x="10514011" y="5883275"/>
            <a:ext cx="753545" cy="365125"/>
          </a:xfrm>
          <a:prstGeom prst="rect">
            <a:avLst/>
          </a:prstGeom>
        </p:spPr>
        <p:txBody>
          <a:bodyPr vert="horz" lIns="91440" tIns="45720" rIns="91440" bIns="45720" rtlCol="0" anchor="ctr"/>
          <a:lstStyle>
            <a:lvl1pPr algn="r">
              <a:defRPr sz="1000">
                <a:solidFill>
                  <a:schemeClr val="tx1">
                    <a:lumMod val="95000"/>
                  </a:schemeClr>
                </a:solidFill>
                <a:effectLst>
                  <a:outerShdw blurRad="50800" dist="38100" dir="2700000" algn="tl" rotWithShape="0">
                    <a:schemeClr val="bg1">
                      <a:alpha val="43000"/>
                    </a:schemeClr>
                  </a:outerShdw>
                </a:effectLst>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121115362"/>
      </p:ext>
    </p:extLst>
  </p:cSld>
  <p:clrMap bg1="dk1" tx1="lt1" bg2="dk2" tx2="lt2" accent1="accent1" accent2="accent2" accent3="accent3" accent4="accent4" accent5="accent5" accent6="accent6" hlink="hlink" folHlink="folHlink"/>
  <p:sldLayoutIdLst>
    <p:sldLayoutId id="2147483714" r:id="rId1"/>
    <p:sldLayoutId id="2147483715" r:id="rId2"/>
    <p:sldLayoutId id="2147483716" r:id="rId3"/>
    <p:sldLayoutId id="2147483717" r:id="rId4"/>
    <p:sldLayoutId id="2147483718" r:id="rId5"/>
    <p:sldLayoutId id="2147483719" r:id="rId6"/>
    <p:sldLayoutId id="2147483720" r:id="rId7"/>
    <p:sldLayoutId id="2147483721" r:id="rId8"/>
    <p:sldLayoutId id="2147483722" r:id="rId9"/>
    <p:sldLayoutId id="2147483723" r:id="rId10"/>
    <p:sldLayoutId id="2147483724" r:id="rId11"/>
    <p:sldLayoutId id="2147483725" r:id="rId12"/>
    <p:sldLayoutId id="2147483726" r:id="rId13"/>
    <p:sldLayoutId id="2147483727" r:id="rId14"/>
    <p:sldLayoutId id="2147483728" r:id="rId15"/>
    <p:sldLayoutId id="2147483729" r:id="rId16"/>
    <p:sldLayoutId id="2147483730" r:id="rId17"/>
  </p:sldLayoutIdLst>
  <p:txStyles>
    <p:titleStyle>
      <a:lvl1pPr algn="ctr" defTabSz="457200" rtl="0" eaLnBrk="1" latinLnBrk="0" hangingPunct="1">
        <a:spcBef>
          <a:spcPct val="0"/>
        </a:spcBef>
        <a:buNone/>
        <a:defRPr sz="40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j-lt"/>
          <a:ea typeface="+mj-ea"/>
          <a:cs typeface="Trebuchet M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06000" algn="l" defTabSz="457200" rtl="0" eaLnBrk="1" latinLnBrk="0" hangingPunct="1">
        <a:spcBef>
          <a:spcPct val="20000"/>
        </a:spcBef>
        <a:spcAft>
          <a:spcPts val="600"/>
        </a:spcAft>
        <a:buClr>
          <a:schemeClr val="tx2"/>
        </a:buClr>
        <a:buSzPct val="70000"/>
        <a:buFont typeface="Wingdings 2" charset="2"/>
        <a:buChar char=""/>
        <a:defRPr sz="20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1pPr>
      <a:lvl2pPr marL="720000" indent="-270000" algn="l" defTabSz="457200" rtl="0" eaLnBrk="1" latinLnBrk="0" hangingPunct="1">
        <a:spcBef>
          <a:spcPct val="20000"/>
        </a:spcBef>
        <a:spcAft>
          <a:spcPts val="600"/>
        </a:spcAft>
        <a:buClr>
          <a:schemeClr val="tx2"/>
        </a:buClr>
        <a:buSzPct val="70000"/>
        <a:buFont typeface="Wingdings 2" charset="2"/>
        <a:buChar char=""/>
        <a:defRPr sz="18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2pPr>
      <a:lvl3pPr marL="1026000" indent="-216000" algn="l" defTabSz="457200" rtl="0" eaLnBrk="1" latinLnBrk="0" hangingPunct="1">
        <a:spcBef>
          <a:spcPct val="20000"/>
        </a:spcBef>
        <a:spcAft>
          <a:spcPts val="600"/>
        </a:spcAft>
        <a:buClr>
          <a:schemeClr val="tx2"/>
        </a:buClr>
        <a:buSzPct val="70000"/>
        <a:buFont typeface="Wingdings 2" charset="2"/>
        <a:buChar char=""/>
        <a:defRPr sz="16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3pPr>
      <a:lvl4pPr marL="1386000" indent="-2160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4pPr>
      <a:lvl5pPr marL="1674000" indent="-2160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5pPr>
      <a:lvl6pPr marL="20146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6pPr>
      <a:lvl7pPr marL="24018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7pPr>
      <a:lvl8pPr marL="27890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8pPr>
      <a:lvl9pPr marL="31062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solidFill>
                  <a:srgbClr val="FF9900"/>
                </a:solidFill>
              </a:rPr>
              <a:t>Tuttle Click Ford Lincoln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a:bodyPr>
          <a:lstStyle/>
          <a:p>
            <a:pPr algn="ctr"/>
            <a:r>
              <a:rPr lang="en-US" sz="3200" dirty="0"/>
              <a:t>Analysis by: Sean Osborne and Spencer Fry</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rgbClr val="FFC000"/>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913795" y="1732449"/>
            <a:ext cx="10353762" cy="4313788"/>
          </a:xfrm>
        </p:spPr>
        <p:txBody>
          <a:bodyPr/>
          <a:lstStyle/>
          <a:p>
            <a:pPr marL="379800" indent="-342900">
              <a:buAutoNum type="arabicPeriod"/>
            </a:pPr>
            <a:r>
              <a:rPr lang="en-US" sz="1400" dirty="0"/>
              <a:t>Warranty paperwork takes to long to process and advisors may not get paid in a timely matter on those repairs. </a:t>
            </a:r>
          </a:p>
          <a:p>
            <a:pPr marL="379800" indent="-342900">
              <a:buAutoNum type="arabicPeriod"/>
            </a:pPr>
            <a:r>
              <a:rPr lang="en-US" sz="1400" dirty="0"/>
              <a:t>We have too many warranty chargebacks due to incomplete paperwork, incorrect failed part numbers not covered or failure to receive approval codes in a timely matter. </a:t>
            </a:r>
          </a:p>
          <a:p>
            <a:pPr marL="379800" indent="-342900">
              <a:buAutoNum type="arabicPeriod"/>
            </a:pPr>
            <a:r>
              <a:rPr lang="en-US" sz="1400" dirty="0"/>
              <a:t>We have currently dropped on our warranty dashboard due to close to submit time, comebacks, open to close and first time submission. </a:t>
            </a:r>
          </a:p>
          <a:p>
            <a:pPr marL="379800" indent="-342900">
              <a:buAutoNum type="arabicPeriod"/>
            </a:pPr>
            <a:r>
              <a:rPr lang="en-US" sz="1400" dirty="0"/>
              <a:t>Dispatching can be a bit hectic as we use electronic dispatch and some work may not get pulled in a timely fashion. </a:t>
            </a:r>
          </a:p>
          <a:p>
            <a:pPr marL="379800" indent="-342900">
              <a:buAutoNum type="arabicPeriod"/>
            </a:pPr>
            <a:r>
              <a:rPr lang="en-US" sz="1400" dirty="0"/>
              <a:t>Loaner vehicles have created a high expense due to the manufacture guaranteeing we will pick up their vehicle, drop off the exact vehicle they purchased and then delivery their vehicle back. Black labor clients are offered a 100 mile radius. </a:t>
            </a:r>
          </a:p>
          <a:p>
            <a:pPr marL="379800" indent="-342900">
              <a:buAutoNum type="arabicPeriod"/>
            </a:pPr>
            <a:r>
              <a:rPr lang="en-US" sz="1400" dirty="0"/>
              <a:t>Technicians are not properly completing world-class inspections and not being held accountable.</a:t>
            </a:r>
          </a:p>
          <a:p>
            <a:pPr marL="379800" indent="-342900">
              <a:buAutoNum type="arabicPeriod"/>
            </a:pPr>
            <a:r>
              <a:rPr lang="en-US" sz="1400" dirty="0"/>
              <a:t>Turn times on engine and transmission repairs are not being completed in a timely fashion. </a:t>
            </a:r>
          </a:p>
          <a:p>
            <a:pPr marL="379800" indent="-342900">
              <a:buAutoNum type="arabicPeriod"/>
            </a:pPr>
            <a:r>
              <a:rPr lang="en-US" sz="1400" dirty="0"/>
              <a:t>The parts department is a dinosaur and is not adapting to current market standards with processes (back counter guys paid on shop hours/run parts).</a:t>
            </a:r>
          </a:p>
          <a:p>
            <a:pPr marL="379800" indent="-342900">
              <a:buAutoNum type="arabicPeriod"/>
            </a:pPr>
            <a:r>
              <a:rPr lang="en-US" sz="1400" dirty="0"/>
              <a:t>The back counter creates a bottle neck for technicians and not efficient. </a:t>
            </a:r>
          </a:p>
          <a:p>
            <a:pPr marL="379800" indent="-342900">
              <a:buAutoNum type="arabicPeriod"/>
            </a:pPr>
            <a:r>
              <a:rPr lang="en-US" sz="1400" dirty="0"/>
              <a:t>Fleet work has declined over the past six months due to not having “one point of contact”. </a:t>
            </a:r>
          </a:p>
          <a:p>
            <a:pPr marL="379800" indent="-342900">
              <a:buAutoNum type="arabicPeriod"/>
            </a:pPr>
            <a:endParaRPr lang="en-US" sz="1400" dirty="0"/>
          </a:p>
          <a:p>
            <a:pPr marL="379800" indent="-342900">
              <a:buAutoNum type="arabicPeriod"/>
            </a:pPr>
            <a:endParaRPr lang="en-US" sz="1400" dirty="0"/>
          </a:p>
          <a:p>
            <a:endParaRPr lang="en-US" dirty="0"/>
          </a:p>
        </p:txBody>
      </p:sp>
    </p:spTree>
    <p:extLst>
      <p:ext uri="{BB962C8B-B14F-4D97-AF65-F5344CB8AC3E}">
        <p14:creationId xmlns:p14="http://schemas.microsoft.com/office/powerpoint/2010/main" val="24176981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rgbClr val="FFC000"/>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pPr marL="494100" indent="-457200">
              <a:buAutoNum type="arabicPeriod"/>
            </a:pPr>
            <a:r>
              <a:rPr lang="en-US" sz="1600" dirty="0"/>
              <a:t>Create a warranty process with our shop foreman and administrator.  </a:t>
            </a:r>
          </a:p>
          <a:p>
            <a:pPr marL="494100" indent="-457200">
              <a:buAutoNum type="arabicPeriod"/>
            </a:pPr>
            <a:r>
              <a:rPr lang="en-US" sz="1600" dirty="0"/>
              <a:t>Create service menus for Gas, EVs, </a:t>
            </a:r>
            <a:r>
              <a:rPr lang="en-US" sz="1600" dirty="0" err="1"/>
              <a:t>Desiels</a:t>
            </a:r>
            <a:r>
              <a:rPr lang="en-US" sz="1600" dirty="0"/>
              <a:t> and Lincolns; to increase maintenance labor sales. </a:t>
            </a:r>
          </a:p>
          <a:p>
            <a:pPr marL="494100" indent="-457200">
              <a:buAutoNum type="arabicPeriod"/>
            </a:pPr>
            <a:r>
              <a:rPr lang="en-US" sz="1600" dirty="0"/>
              <a:t>Create a dispatcher type role per department for faster turn times. </a:t>
            </a:r>
          </a:p>
          <a:p>
            <a:pPr marL="494100" indent="-457200">
              <a:buAutoNum type="arabicPeriod"/>
            </a:pPr>
            <a:r>
              <a:rPr lang="en-US" sz="1600" dirty="0"/>
              <a:t>Create a video for the new sales customers introducing them to our service department. </a:t>
            </a:r>
          </a:p>
          <a:p>
            <a:pPr marL="494100" indent="-457200">
              <a:buAutoNum type="arabicPeriod"/>
            </a:pPr>
            <a:r>
              <a:rPr lang="en-US" sz="1600" dirty="0"/>
              <a:t>Offer maintenance and repair work for all makes and models. </a:t>
            </a:r>
          </a:p>
          <a:p>
            <a:pPr marL="494100" indent="-457200">
              <a:buAutoNum type="arabicPeriod"/>
            </a:pPr>
            <a:r>
              <a:rPr lang="en-US" sz="1600" dirty="0"/>
              <a:t>Have a team building exercise once a quarter for shop morale. (bowling, go carting etc.)</a:t>
            </a:r>
          </a:p>
          <a:p>
            <a:pPr marL="494100" indent="-457200">
              <a:buAutoNum type="arabicPeriod"/>
            </a:pPr>
            <a:r>
              <a:rPr lang="en-US" sz="1600" dirty="0"/>
              <a:t>Create a much better onboarding process. </a:t>
            </a:r>
          </a:p>
          <a:p>
            <a:pPr marL="494100" indent="-457200">
              <a:buAutoNum type="arabicPeriod"/>
            </a:pPr>
            <a:r>
              <a:rPr lang="en-US" sz="1600" dirty="0"/>
              <a:t>Have quarterly reviews for advisor and technician performances. </a:t>
            </a:r>
          </a:p>
          <a:p>
            <a:pPr marL="494100" indent="-457200">
              <a:buAutoNum type="arabicPeriod"/>
            </a:pPr>
            <a:r>
              <a:rPr lang="en-US" sz="1600" dirty="0"/>
              <a:t>The  market area continues to grow bringing in more businesses and population (capture business) </a:t>
            </a:r>
          </a:p>
          <a:p>
            <a:pPr marL="494100" indent="-457200">
              <a:buAutoNum type="arabicPeriod"/>
            </a:pPr>
            <a:r>
              <a:rPr lang="en-US" sz="1600" dirty="0"/>
              <a:t>Our GM is working on bringing in a mobile barber to cut our employees hair on site. (morale booster). </a:t>
            </a:r>
          </a:p>
          <a:p>
            <a:pPr marL="494100" indent="-457200">
              <a:buAutoNum type="arabicPeriod"/>
            </a:pPr>
            <a:endParaRPr lang="en-US" dirty="0"/>
          </a:p>
          <a:p>
            <a:pPr marL="494100" indent="-457200">
              <a:buAutoNum type="arabicPeriod"/>
            </a:pPr>
            <a:endParaRPr lang="en-US" dirty="0"/>
          </a:p>
          <a:p>
            <a:pPr marL="494100" indent="-457200">
              <a:buAutoNum type="arabicPeriod"/>
            </a:pPr>
            <a:endParaRPr lang="en-US" dirty="0"/>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rgbClr val="FFC000"/>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lnSpcReduction="10000"/>
          </a:bodyPr>
          <a:lstStyle/>
          <a:p>
            <a:pPr marL="494100" indent="-457200">
              <a:buAutoNum type="arabicPeriod"/>
            </a:pPr>
            <a:r>
              <a:rPr lang="en-US" dirty="0"/>
              <a:t>The technician market continues to shrink making it more difficult to find skilled labor. </a:t>
            </a:r>
          </a:p>
          <a:p>
            <a:pPr marL="494100" indent="-457200">
              <a:buAutoNum type="arabicPeriod"/>
            </a:pPr>
            <a:r>
              <a:rPr lang="en-US" dirty="0"/>
              <a:t>Ford is pushing mobile service and now is offering incentives but it will end in 2025. This will cause less revenue as the mobile service is more of a customer retention tool and not profitable. </a:t>
            </a:r>
          </a:p>
          <a:p>
            <a:pPr marL="494100" indent="-457200">
              <a:buAutoNum type="arabicPeriod"/>
            </a:pPr>
            <a:r>
              <a:rPr lang="en-US" dirty="0"/>
              <a:t>More and more new dealerships are opening in our area. Acura and Genesis just opened with in the past 60 days creating more competition. </a:t>
            </a:r>
          </a:p>
          <a:p>
            <a:pPr marL="494100" indent="-457200">
              <a:buAutoNum type="arabicPeriod"/>
            </a:pPr>
            <a:r>
              <a:rPr lang="en-US" dirty="0"/>
              <a:t>The state of California continues to create unfriendly business labor laws that cut already thin margins. Employee minimum wages are increasing yearly making recruiting young talent difficult. </a:t>
            </a:r>
          </a:p>
          <a:p>
            <a:pPr marL="494100" indent="-457200">
              <a:buAutoNum type="arabicPeriod"/>
            </a:pPr>
            <a:r>
              <a:rPr lang="en-US" dirty="0"/>
              <a:t>The quality of new Ford or Lincoln have declined causing unhappy clients. </a:t>
            </a:r>
          </a:p>
          <a:p>
            <a:pPr marL="494100" indent="-457200">
              <a:buAutoNum type="arabicPeriod"/>
            </a:pPr>
            <a:r>
              <a:rPr lang="en-US" dirty="0"/>
              <a:t>The manufacture is constantly changing goal objectives and computer system obstacles.   </a:t>
            </a:r>
          </a:p>
          <a:p>
            <a:pPr marL="494100" indent="-457200">
              <a:buAutoNum type="arabicPeriod"/>
            </a:pPr>
            <a:endParaRPr lang="en-US" dirty="0"/>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rgbClr val="FFC000"/>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913795" y="1732449"/>
            <a:ext cx="10353762" cy="4901616"/>
          </a:xfrm>
        </p:spPr>
        <p:txBody>
          <a:bodyPr/>
          <a:lstStyle/>
          <a:p>
            <a:pPr marL="494100" indent="-457200">
              <a:buAutoNum type="arabicPeriod"/>
            </a:pPr>
            <a:r>
              <a:rPr lang="en-US" dirty="0"/>
              <a:t>Decrease warranty and uncovered rental expenses. </a:t>
            </a:r>
          </a:p>
          <a:p>
            <a:pPr marL="494100" indent="-457200">
              <a:buAutoNum type="arabicPeriod"/>
            </a:pPr>
            <a:r>
              <a:rPr lang="en-US" dirty="0"/>
              <a:t>Change back counter parts people to commission based on shop labor hours. </a:t>
            </a:r>
          </a:p>
          <a:p>
            <a:pPr marL="494100" indent="-457200">
              <a:buAutoNum type="arabicPeriod"/>
            </a:pPr>
            <a:r>
              <a:rPr lang="en-US" dirty="0"/>
              <a:t>Create a better dispatch process with accountability. </a:t>
            </a:r>
          </a:p>
          <a:p>
            <a:pPr marL="494100" indent="-457200">
              <a:buAutoNum type="arabicPeriod"/>
            </a:pPr>
            <a:r>
              <a:rPr lang="en-US" dirty="0"/>
              <a:t>Technicians fill out proper inspection reports on every vehicle. </a:t>
            </a:r>
          </a:p>
          <a:p>
            <a:pPr marL="494100" indent="-457200">
              <a:buAutoNum type="arabicPeriod"/>
            </a:pPr>
            <a:r>
              <a:rPr lang="en-US" dirty="0"/>
              <a:t>Increase maintenance labor sales to increase labor hour per repair order. </a:t>
            </a:r>
          </a:p>
          <a:p>
            <a:pPr marL="494100" indent="-457200">
              <a:buAutoNum type="arabicPeriod"/>
            </a:pPr>
            <a:r>
              <a:rPr lang="en-US" dirty="0"/>
              <a:t>Improve customer pay gross percentage. (into the 70% range). </a:t>
            </a:r>
          </a:p>
          <a:p>
            <a:pPr marL="494100" indent="-457200">
              <a:buAutoNum type="arabicPeriod"/>
            </a:pPr>
            <a:r>
              <a:rPr lang="en-US" dirty="0"/>
              <a:t>Maintain overall shop morale. </a:t>
            </a:r>
          </a:p>
          <a:p>
            <a:pPr marL="494100" indent="-457200">
              <a:buAutoNum type="arabicPeriod"/>
            </a:pPr>
            <a:r>
              <a:rPr lang="en-US" dirty="0"/>
              <a:t>Increase repeat business cycle by providing excellent communication with our clients. </a:t>
            </a:r>
          </a:p>
          <a:p>
            <a:pPr marL="494100" indent="-457200">
              <a:buAutoNum type="arabicPeriod"/>
            </a:pPr>
            <a:r>
              <a:rPr lang="en-US" dirty="0"/>
              <a:t>Continue car count growth. </a:t>
            </a:r>
          </a:p>
          <a:p>
            <a:pPr marL="494100" indent="-457200">
              <a:buAutoNum type="arabicPeriod"/>
            </a:pPr>
            <a:r>
              <a:rPr lang="en-US" dirty="0"/>
              <a:t>Track repeat repairs. </a:t>
            </a:r>
          </a:p>
          <a:p>
            <a:pPr marL="494100" indent="-457200">
              <a:buAutoNum type="arabicPeriod"/>
            </a:pPr>
            <a:r>
              <a:rPr lang="en-US" dirty="0"/>
              <a:t>Increase facility utilization. </a:t>
            </a:r>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normAutofit fontScale="90000"/>
          </a:bodyPr>
          <a:lstStyle/>
          <a:p>
            <a:r>
              <a:rPr lang="en-US" dirty="0">
                <a:solidFill>
                  <a:srgbClr val="FFC000"/>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913795" y="1732449"/>
            <a:ext cx="10353762" cy="4593706"/>
          </a:xfrm>
        </p:spPr>
        <p:txBody>
          <a:bodyPr/>
          <a:lstStyle/>
          <a:p>
            <a:pPr marL="494100" indent="-457200">
              <a:buAutoNum type="arabicPeriod"/>
            </a:pPr>
            <a:r>
              <a:rPr lang="en-US" dirty="0"/>
              <a:t>Continue service advisor meetings to discuss ideas to push more maintenance work through the shop. </a:t>
            </a:r>
          </a:p>
          <a:p>
            <a:pPr marL="494100" indent="-457200">
              <a:buAutoNum type="arabicPeriod"/>
            </a:pPr>
            <a:r>
              <a:rPr lang="en-US" dirty="0"/>
              <a:t>Open the service department on Sundays to increase facility protentional.</a:t>
            </a:r>
          </a:p>
          <a:p>
            <a:pPr marL="494100" indent="-457200">
              <a:buAutoNum type="arabicPeriod"/>
            </a:pPr>
            <a:r>
              <a:rPr lang="en-US" dirty="0"/>
              <a:t>Have weekly warranty team meetings to discuss heat sheet and open claims. </a:t>
            </a:r>
          </a:p>
          <a:p>
            <a:pPr marL="494100" indent="-457200">
              <a:buAutoNum type="arabicPeriod"/>
            </a:pPr>
            <a:r>
              <a:rPr lang="en-US" dirty="0"/>
              <a:t>Start with offering customers to work on their other vehicles (makes/models) they own. </a:t>
            </a:r>
          </a:p>
          <a:p>
            <a:pPr marL="494100" indent="-457200">
              <a:buAutoNum type="arabicPeriod"/>
            </a:pPr>
            <a:r>
              <a:rPr lang="en-US" dirty="0"/>
              <a:t>Have service manager track maintenance (BBT) penetration daily. </a:t>
            </a:r>
          </a:p>
          <a:p>
            <a:pPr marL="494100" indent="-457200">
              <a:buAutoNum type="arabicPeriod"/>
            </a:pPr>
            <a:r>
              <a:rPr lang="en-US" dirty="0"/>
              <a:t>Eliminate the advisors ability to change customer pay labor rates. </a:t>
            </a:r>
          </a:p>
          <a:p>
            <a:pPr marL="494100" indent="-457200">
              <a:buAutoNum type="arabicPeriod"/>
            </a:pPr>
            <a:r>
              <a:rPr lang="en-US" dirty="0"/>
              <a:t>Create a GRID to increase gross per repair order. </a:t>
            </a:r>
          </a:p>
          <a:p>
            <a:pPr marL="494100" indent="-457200">
              <a:buAutoNum type="arabicPeriod"/>
            </a:pPr>
            <a:r>
              <a:rPr lang="en-US" dirty="0"/>
              <a:t>Hold all technicians accountable to perform a proper inspection on every vehicle. </a:t>
            </a:r>
          </a:p>
          <a:p>
            <a:pPr marL="494100" indent="-457200">
              <a:buAutoNum type="arabicPeriod"/>
            </a:pPr>
            <a:r>
              <a:rPr lang="en-US" dirty="0"/>
              <a:t>Charge the advisor back on their commissionable gross for any write off. </a:t>
            </a:r>
          </a:p>
          <a:p>
            <a:pPr marL="494100" indent="-457200">
              <a:buAutoNum type="arabicPeriod"/>
            </a:pPr>
            <a:endParaRPr lang="en-US" dirty="0"/>
          </a:p>
          <a:p>
            <a:pPr marL="494100" indent="-457200">
              <a:buAutoNum type="arabicPeriod"/>
            </a:pPr>
            <a:endParaRPr lang="en-US" dirty="0"/>
          </a:p>
          <a:p>
            <a:pPr marL="494100" indent="-457200">
              <a:buAutoNum type="arabicPeriod"/>
            </a:pPr>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rgbClr val="FFC000"/>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260652" y="1580050"/>
            <a:ext cx="10353762" cy="4820750"/>
          </a:xfrm>
        </p:spPr>
        <p:txBody>
          <a:bodyPr>
            <a:normAutofit/>
          </a:bodyPr>
          <a:lstStyle/>
          <a:p>
            <a:pPr marL="494100" indent="-457200">
              <a:buAutoNum type="arabicPeriod"/>
            </a:pPr>
            <a:r>
              <a:rPr lang="en-US" dirty="0"/>
              <a:t>We will conduct a 6:30am advisor meeting every other Friday. This will be held by the service director and service manager. </a:t>
            </a:r>
          </a:p>
          <a:p>
            <a:pPr marL="494100" indent="-457200">
              <a:buAutoNum type="arabicPeriod"/>
            </a:pPr>
            <a:r>
              <a:rPr lang="en-US" dirty="0"/>
              <a:t>Starting Fall of 2024 we will open the service department from 9am to 1pm on Sundays. This will be managed by any current staff member that has desires of becoming a service manager (in-training). </a:t>
            </a:r>
          </a:p>
          <a:p>
            <a:pPr marL="494100" indent="-457200">
              <a:buAutoNum type="arabicPeriod"/>
            </a:pPr>
            <a:r>
              <a:rPr lang="en-US" dirty="0"/>
              <a:t>Every Friday at 10am a warranty meeting will be held consisting of the warranty administrator, shop foreman and service manager. </a:t>
            </a:r>
          </a:p>
          <a:p>
            <a:pPr marL="494100" indent="-457200">
              <a:buAutoNum type="arabicPeriod"/>
            </a:pPr>
            <a:r>
              <a:rPr lang="en-US" dirty="0"/>
              <a:t>Hang a banner in our service drive “We work on all makes and models”.</a:t>
            </a:r>
          </a:p>
          <a:p>
            <a:pPr marL="494100" indent="-457200">
              <a:buAutoNum type="arabicPeriod"/>
            </a:pPr>
            <a:r>
              <a:rPr lang="en-US" dirty="0"/>
              <a:t>All Service menus have been created and will be advertised through the service drive. </a:t>
            </a:r>
          </a:p>
          <a:p>
            <a:pPr marL="494100" indent="-457200">
              <a:buAutoNum type="arabicPeriod"/>
            </a:pPr>
            <a:r>
              <a:rPr lang="en-US" dirty="0"/>
              <a:t>Service Advisors will have a new pay plan explain all uncovered repairs or rentals will be charged against their commissionable gross. </a:t>
            </a:r>
          </a:p>
          <a:p>
            <a:pPr marL="494100" indent="-457200">
              <a:buAutoNum type="arabicPeriod"/>
            </a:pPr>
            <a:r>
              <a:rPr lang="en-US" dirty="0"/>
              <a:t>Shop Foreman’s role has been changed and his pay plan was adjusted accordingly. </a:t>
            </a:r>
          </a:p>
          <a:p>
            <a:pPr marL="36900" indent="0">
              <a:buNone/>
            </a:pPr>
            <a:endParaRPr lang="en-US" dirty="0"/>
          </a:p>
          <a:p>
            <a:pPr marL="494100" indent="-457200">
              <a:buAutoNum type="arabicPeriod"/>
            </a:pPr>
            <a:endParaRPr lang="en-US" dirty="0"/>
          </a:p>
          <a:p>
            <a:pPr marL="494100" indent="-457200">
              <a:buAutoNum type="arabicPeriod"/>
            </a:pPr>
            <a:endParaRPr lang="en-US" dirty="0"/>
          </a:p>
          <a:p>
            <a:pPr marL="494100" indent="-457200">
              <a:buAutoNum type="arabicPeriod"/>
            </a:pPr>
            <a:endParaRPr lang="en-US" dirty="0"/>
          </a:p>
          <a:p>
            <a:pPr marL="494100" indent="-457200">
              <a:buAutoNum type="arabicPeriod"/>
            </a:pPr>
            <a:endParaRPr lang="en-US" dirty="0"/>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668714" y="124375"/>
            <a:ext cx="10353762" cy="970450"/>
          </a:xfrm>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767026733"/>
              </p:ext>
            </p:extLst>
          </p:nvPr>
        </p:nvGraphicFramePr>
        <p:xfrm>
          <a:off x="1030999" y="1412696"/>
          <a:ext cx="8719491" cy="5320929"/>
        </p:xfrm>
        <a:graphic>
          <a:graphicData uri="http://schemas.openxmlformats.org/drawingml/2006/table">
            <a:tbl>
              <a:tblPr firstRow="1" bandRow="1">
                <a:tableStyleId>{5C22544A-7EE6-4342-B048-85BDC9FD1C3A}</a:tableStyleId>
              </a:tblPr>
              <a:tblGrid>
                <a:gridCol w="3576306">
                  <a:extLst>
                    <a:ext uri="{9D8B030D-6E8A-4147-A177-3AD203B41FA5}">
                      <a16:colId xmlns:a16="http://schemas.microsoft.com/office/drawing/2014/main" val="2235853955"/>
                    </a:ext>
                  </a:extLst>
                </a:gridCol>
                <a:gridCol w="2476974">
                  <a:extLst>
                    <a:ext uri="{9D8B030D-6E8A-4147-A177-3AD203B41FA5}">
                      <a16:colId xmlns:a16="http://schemas.microsoft.com/office/drawing/2014/main" val="4174400132"/>
                    </a:ext>
                  </a:extLst>
                </a:gridCol>
                <a:gridCol w="2666211">
                  <a:extLst>
                    <a:ext uri="{9D8B030D-6E8A-4147-A177-3AD203B41FA5}">
                      <a16:colId xmlns:a16="http://schemas.microsoft.com/office/drawing/2014/main" val="1146395385"/>
                    </a:ext>
                  </a:extLst>
                </a:gridCol>
              </a:tblGrid>
              <a:tr h="559255">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559255">
                <a:tc>
                  <a:txBody>
                    <a:bodyPr/>
                    <a:lstStyle/>
                    <a:p>
                      <a:r>
                        <a:rPr lang="en-US" dirty="0"/>
                        <a:t>Adjust advisors and foreman pay plan. </a:t>
                      </a:r>
                    </a:p>
                  </a:txBody>
                  <a:tcPr/>
                </a:tc>
                <a:tc>
                  <a:txBody>
                    <a:bodyPr/>
                    <a:lstStyle/>
                    <a:p>
                      <a:r>
                        <a:rPr lang="en-US" dirty="0"/>
                        <a:t>HR department</a:t>
                      </a:r>
                    </a:p>
                  </a:txBody>
                  <a:tcPr/>
                </a:tc>
                <a:tc>
                  <a:txBody>
                    <a:bodyPr/>
                    <a:lstStyle/>
                    <a:p>
                      <a:r>
                        <a:rPr lang="en-US" dirty="0"/>
                        <a:t>8/1/24</a:t>
                      </a:r>
                    </a:p>
                  </a:txBody>
                  <a:tcPr/>
                </a:tc>
                <a:extLst>
                  <a:ext uri="{0D108BD9-81ED-4DB2-BD59-A6C34878D82A}">
                    <a16:rowId xmlns:a16="http://schemas.microsoft.com/office/drawing/2014/main" val="2400365483"/>
                  </a:ext>
                </a:extLst>
              </a:tr>
              <a:tr h="798936">
                <a:tc>
                  <a:txBody>
                    <a:bodyPr/>
                    <a:lstStyle/>
                    <a:p>
                      <a:r>
                        <a:rPr lang="en-US" dirty="0"/>
                        <a:t>Meet with warranty administrator to role out new process with shop foreman.</a:t>
                      </a:r>
                    </a:p>
                  </a:txBody>
                  <a:tcPr/>
                </a:tc>
                <a:tc>
                  <a:txBody>
                    <a:bodyPr/>
                    <a:lstStyle/>
                    <a:p>
                      <a:r>
                        <a:rPr lang="en-US" dirty="0"/>
                        <a:t>Warranty administrator</a:t>
                      </a:r>
                    </a:p>
                  </a:txBody>
                  <a:tcPr/>
                </a:tc>
                <a:tc>
                  <a:txBody>
                    <a:bodyPr/>
                    <a:lstStyle/>
                    <a:p>
                      <a:r>
                        <a:rPr lang="en-US" dirty="0"/>
                        <a:t>6/16/24</a:t>
                      </a:r>
                    </a:p>
                  </a:txBody>
                  <a:tcPr/>
                </a:tc>
                <a:extLst>
                  <a:ext uri="{0D108BD9-81ED-4DB2-BD59-A6C34878D82A}">
                    <a16:rowId xmlns:a16="http://schemas.microsoft.com/office/drawing/2014/main" val="107845787"/>
                  </a:ext>
                </a:extLst>
              </a:tr>
              <a:tr h="319574">
                <a:tc>
                  <a:txBody>
                    <a:bodyPr/>
                    <a:lstStyle/>
                    <a:p>
                      <a:r>
                        <a:rPr lang="en-US" dirty="0"/>
                        <a:t>Create new service menus.</a:t>
                      </a:r>
                    </a:p>
                  </a:txBody>
                  <a:tcPr/>
                </a:tc>
                <a:tc>
                  <a:txBody>
                    <a:bodyPr/>
                    <a:lstStyle/>
                    <a:p>
                      <a:r>
                        <a:rPr lang="en-US" dirty="0"/>
                        <a:t>Service Director</a:t>
                      </a:r>
                    </a:p>
                  </a:txBody>
                  <a:tcPr/>
                </a:tc>
                <a:tc>
                  <a:txBody>
                    <a:bodyPr/>
                    <a:lstStyle/>
                    <a:p>
                      <a:r>
                        <a:rPr lang="en-US" dirty="0"/>
                        <a:t>7/1/24</a:t>
                      </a:r>
                    </a:p>
                  </a:txBody>
                  <a:tcPr/>
                </a:tc>
                <a:extLst>
                  <a:ext uri="{0D108BD9-81ED-4DB2-BD59-A6C34878D82A}">
                    <a16:rowId xmlns:a16="http://schemas.microsoft.com/office/drawing/2014/main" val="1530126605"/>
                  </a:ext>
                </a:extLst>
              </a:tr>
              <a:tr h="559255">
                <a:tc>
                  <a:txBody>
                    <a:bodyPr/>
                    <a:lstStyle/>
                    <a:p>
                      <a:r>
                        <a:rPr lang="en-US" dirty="0"/>
                        <a:t>Increase warranty and CP later prices</a:t>
                      </a:r>
                    </a:p>
                  </a:txBody>
                  <a:tcPr/>
                </a:tc>
                <a:tc>
                  <a:txBody>
                    <a:bodyPr/>
                    <a:lstStyle/>
                    <a:p>
                      <a:r>
                        <a:rPr lang="en-US" dirty="0"/>
                        <a:t>Service Director/FMC</a:t>
                      </a:r>
                    </a:p>
                  </a:txBody>
                  <a:tcPr/>
                </a:tc>
                <a:tc>
                  <a:txBody>
                    <a:bodyPr/>
                    <a:lstStyle/>
                    <a:p>
                      <a:r>
                        <a:rPr lang="en-US" dirty="0"/>
                        <a:t>6/1/24</a:t>
                      </a:r>
                    </a:p>
                  </a:txBody>
                  <a:tcPr/>
                </a:tc>
                <a:extLst>
                  <a:ext uri="{0D108BD9-81ED-4DB2-BD59-A6C34878D82A}">
                    <a16:rowId xmlns:a16="http://schemas.microsoft.com/office/drawing/2014/main" val="1950345431"/>
                  </a:ext>
                </a:extLst>
              </a:tr>
              <a:tr h="559255">
                <a:tc>
                  <a:txBody>
                    <a:bodyPr/>
                    <a:lstStyle/>
                    <a:p>
                      <a:r>
                        <a:rPr lang="en-US" dirty="0"/>
                        <a:t>Dispatcher shop work effectively . Create dispatcher role. </a:t>
                      </a:r>
                    </a:p>
                  </a:txBody>
                  <a:tcPr/>
                </a:tc>
                <a:tc>
                  <a:txBody>
                    <a:bodyPr/>
                    <a:lstStyle/>
                    <a:p>
                      <a:r>
                        <a:rPr lang="en-US" dirty="0"/>
                        <a:t>Service Manager</a:t>
                      </a:r>
                    </a:p>
                  </a:txBody>
                  <a:tcPr/>
                </a:tc>
                <a:tc>
                  <a:txBody>
                    <a:bodyPr/>
                    <a:lstStyle/>
                    <a:p>
                      <a:r>
                        <a:rPr lang="en-US" dirty="0"/>
                        <a:t>8/1/24</a:t>
                      </a:r>
                    </a:p>
                  </a:txBody>
                  <a:tcPr/>
                </a:tc>
                <a:extLst>
                  <a:ext uri="{0D108BD9-81ED-4DB2-BD59-A6C34878D82A}">
                    <a16:rowId xmlns:a16="http://schemas.microsoft.com/office/drawing/2014/main" val="1960891333"/>
                  </a:ext>
                </a:extLst>
              </a:tr>
              <a:tr h="1114689">
                <a:tc>
                  <a:txBody>
                    <a:bodyPr/>
                    <a:lstStyle/>
                    <a:p>
                      <a:r>
                        <a:rPr lang="en-US" dirty="0"/>
                        <a:t>Create a report to track maintenance penetration. </a:t>
                      </a:r>
                    </a:p>
                  </a:txBody>
                  <a:tcPr/>
                </a:tc>
                <a:tc>
                  <a:txBody>
                    <a:bodyPr/>
                    <a:lstStyle/>
                    <a:p>
                      <a:r>
                        <a:rPr lang="en-US" dirty="0"/>
                        <a:t>Service Manager</a:t>
                      </a:r>
                    </a:p>
                  </a:txBody>
                  <a:tcPr/>
                </a:tc>
                <a:tc>
                  <a:txBody>
                    <a:bodyPr/>
                    <a:lstStyle/>
                    <a:p>
                      <a:r>
                        <a:rPr lang="en-US" dirty="0"/>
                        <a:t>7/1/24</a:t>
                      </a:r>
                    </a:p>
                  </a:txBody>
                  <a:tcPr/>
                </a:tc>
                <a:extLst>
                  <a:ext uri="{0D108BD9-81ED-4DB2-BD59-A6C34878D82A}">
                    <a16:rowId xmlns:a16="http://schemas.microsoft.com/office/drawing/2014/main" val="4137224325"/>
                  </a:ext>
                </a:extLst>
              </a:tr>
              <a:tr h="319574">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 </a:t>
            </a:r>
            <a:r>
              <a:rPr lang="en-US" dirty="0">
                <a:solidFill>
                  <a:srgbClr val="FFC000"/>
                </a:solidFill>
              </a:rPr>
              <a:t>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820489" y="1464907"/>
            <a:ext cx="10353762" cy="5262464"/>
          </a:xfrm>
        </p:spPr>
        <p:txBody>
          <a:bodyPr>
            <a:normAutofit lnSpcReduction="10000"/>
          </a:bodyPr>
          <a:lstStyle/>
          <a:p>
            <a:endParaRPr lang="en-US" dirty="0"/>
          </a:p>
          <a:p>
            <a:r>
              <a:rPr lang="en-US" dirty="0"/>
              <a:t>We have built a great functioning machine by recruiting factory certified ford technicians. We have doubled the parts and labor gross within the past two years. Our great communication and empathy has went hand and hand with achieving the Presidential award year after year. Capturing maintenance and limiting loaner expense will be the key to make this service department even more profitable. Increasing our weekly meetings and holding our warranty administer accountable will decrease uncovered repairs dramatically. </a:t>
            </a:r>
          </a:p>
          <a:p>
            <a:r>
              <a:rPr lang="en-US" dirty="0"/>
              <a:t>With the new maintenance menus our service department will increase customer pay labor and parts sales. </a:t>
            </a:r>
          </a:p>
          <a:p>
            <a:r>
              <a:rPr lang="en-US" dirty="0"/>
              <a:t>The continue mentality to improve by adding </a:t>
            </a:r>
            <a:r>
              <a:rPr lang="en-US" dirty="0" err="1"/>
              <a:t>Bizzy</a:t>
            </a:r>
            <a:r>
              <a:rPr lang="en-US" dirty="0"/>
              <a:t> car and advance service should motivate sales staff. We are committed to success!</a:t>
            </a:r>
          </a:p>
          <a:p>
            <a:r>
              <a:rPr lang="en-US" dirty="0"/>
              <a:t>Our new processes will be dialed in and with efficient onboarding/training Tuttle Click will continue to grow its business year over year. </a:t>
            </a:r>
          </a:p>
          <a:p>
            <a:r>
              <a:rPr lang="en-US" dirty="0"/>
              <a:t>I created three reports for Service managers to track rechecks, WIP list and rentals. (See next slide). </a:t>
            </a:r>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CEAB6D-3F7A-B162-E484-C2E81110F580}"/>
              </a:ext>
            </a:extLst>
          </p:cNvPr>
          <p:cNvSpPr>
            <a:spLocks noGrp="1"/>
          </p:cNvSpPr>
          <p:nvPr>
            <p:ph type="title"/>
          </p:nvPr>
        </p:nvSpPr>
        <p:spPr>
          <a:xfrm flipV="1">
            <a:off x="913795" y="563881"/>
            <a:ext cx="9004646" cy="45719"/>
          </a:xfrm>
        </p:spPr>
        <p:txBody>
          <a:bodyPr>
            <a:normAutofit fontScale="90000"/>
          </a:bodyPr>
          <a:lstStyle/>
          <a:p>
            <a:endParaRPr lang="en-US" dirty="0"/>
          </a:p>
        </p:txBody>
      </p:sp>
      <p:pic>
        <p:nvPicPr>
          <p:cNvPr id="5" name="Content Placeholder 4">
            <a:extLst>
              <a:ext uri="{FF2B5EF4-FFF2-40B4-BE49-F238E27FC236}">
                <a16:creationId xmlns:a16="http://schemas.microsoft.com/office/drawing/2014/main" id="{AB1CD524-FB2A-AC43-02EE-A117816520ED}"/>
              </a:ext>
            </a:extLst>
          </p:cNvPr>
          <p:cNvPicPr>
            <a:picLocks noGrp="1" noChangeAspect="1"/>
          </p:cNvPicPr>
          <p:nvPr>
            <p:ph idx="1"/>
          </p:nvPr>
        </p:nvPicPr>
        <p:blipFill>
          <a:blip r:embed="rId2"/>
          <a:stretch>
            <a:fillRect/>
          </a:stretch>
        </p:blipFill>
        <p:spPr>
          <a:xfrm>
            <a:off x="1016733" y="351167"/>
            <a:ext cx="9828943" cy="2467614"/>
          </a:xfrm>
        </p:spPr>
      </p:pic>
      <p:pic>
        <p:nvPicPr>
          <p:cNvPr id="7" name="Picture 6">
            <a:extLst>
              <a:ext uri="{FF2B5EF4-FFF2-40B4-BE49-F238E27FC236}">
                <a16:creationId xmlns:a16="http://schemas.microsoft.com/office/drawing/2014/main" id="{B7D3291B-BA26-73EE-5FC0-34A7282F675A}"/>
              </a:ext>
            </a:extLst>
          </p:cNvPr>
          <p:cNvPicPr>
            <a:picLocks noChangeAspect="1"/>
          </p:cNvPicPr>
          <p:nvPr/>
        </p:nvPicPr>
        <p:blipFill>
          <a:blip r:embed="rId3"/>
          <a:stretch>
            <a:fillRect/>
          </a:stretch>
        </p:blipFill>
        <p:spPr>
          <a:xfrm>
            <a:off x="1029872" y="3031495"/>
            <a:ext cx="9815804" cy="1392557"/>
          </a:xfrm>
          <a:prstGeom prst="rect">
            <a:avLst/>
          </a:prstGeom>
        </p:spPr>
      </p:pic>
      <p:pic>
        <p:nvPicPr>
          <p:cNvPr id="9" name="Picture 8">
            <a:extLst>
              <a:ext uri="{FF2B5EF4-FFF2-40B4-BE49-F238E27FC236}">
                <a16:creationId xmlns:a16="http://schemas.microsoft.com/office/drawing/2014/main" id="{C9A67A82-33CC-C1AE-9758-3BE4A91533EE}"/>
              </a:ext>
            </a:extLst>
          </p:cNvPr>
          <p:cNvPicPr>
            <a:picLocks noChangeAspect="1"/>
          </p:cNvPicPr>
          <p:nvPr/>
        </p:nvPicPr>
        <p:blipFill>
          <a:blip r:embed="rId4"/>
          <a:stretch>
            <a:fillRect/>
          </a:stretch>
        </p:blipFill>
        <p:spPr>
          <a:xfrm>
            <a:off x="1016733" y="4636766"/>
            <a:ext cx="9828943" cy="1682303"/>
          </a:xfrm>
          <a:prstGeom prst="rect">
            <a:avLst/>
          </a:prstGeom>
        </p:spPr>
      </p:pic>
    </p:spTree>
    <p:extLst>
      <p:ext uri="{BB962C8B-B14F-4D97-AF65-F5344CB8AC3E}">
        <p14:creationId xmlns:p14="http://schemas.microsoft.com/office/powerpoint/2010/main" val="33998141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FFC000"/>
                </a:solidFill>
                <a:latin typeface="Calibri" panose="020F0502020204030204" pitchFamily="34" charset="0"/>
              </a:rPr>
              <a:t>Marketing</a:t>
            </a:r>
            <a:r>
              <a:rPr lang="en-US" b="0" i="0" u="none" strike="noStrike" baseline="0" dirty="0">
                <a:solidFill>
                  <a:srgbClr val="FFC000"/>
                </a:solidFill>
                <a:latin typeface="Calibri" panose="020F0502020204030204" pitchFamily="34" charset="0"/>
              </a:rPr>
              <a:t> </a:t>
            </a:r>
            <a:br>
              <a:rPr lang="en-US" sz="1800" b="0" i="0" u="none" strike="noStrike" baseline="0" dirty="0">
                <a:solidFill>
                  <a:srgbClr val="FFC000"/>
                </a:solidFill>
                <a:latin typeface="Calibri" panose="020F0502020204030204" pitchFamily="34" charset="0"/>
              </a:rPr>
            </a:br>
            <a:endParaRPr lang="en-US" dirty="0">
              <a:solidFill>
                <a:srgbClr val="FFC000"/>
              </a:solidFill>
            </a:endParaRPr>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a:xfrm>
            <a:off x="913795" y="1732449"/>
            <a:ext cx="10353762" cy="4687012"/>
          </a:xfrm>
        </p:spPr>
        <p:txBody>
          <a:bodyPr/>
          <a:lstStyle/>
          <a:p>
            <a:pPr algn="l"/>
            <a:endParaRPr lang="en-US" sz="1800" b="0" i="0" u="none" strike="noStrike" baseline="0" dirty="0">
              <a:solidFill>
                <a:srgbClr val="000000"/>
              </a:solidFill>
              <a:latin typeface="Calibri" panose="020F0502020204030204" pitchFamily="34" charset="0"/>
            </a:endParaRPr>
          </a:p>
          <a:p>
            <a:r>
              <a:rPr lang="en-US" sz="1400" dirty="0">
                <a:solidFill>
                  <a:schemeClr val="tx1"/>
                </a:solidFill>
                <a:latin typeface="Calibri" panose="020F0502020204030204" pitchFamily="34" charset="0"/>
              </a:rPr>
              <a:t>Our current marketing process mirrors our competition and operates the same in all Tuttle Click dealerships. We utilize our business development center to make outbound phone calls, schedule check-in times and we use epsilon that markets our media to drive traffic. We recently rolled out advance service, </a:t>
            </a:r>
            <a:r>
              <a:rPr lang="en-US" sz="1400" dirty="0" err="1">
                <a:solidFill>
                  <a:schemeClr val="tx1"/>
                </a:solidFill>
                <a:latin typeface="Calibri" panose="020F0502020204030204" pitchFamily="34" charset="0"/>
              </a:rPr>
              <a:t>bizzy</a:t>
            </a:r>
            <a:r>
              <a:rPr lang="en-US" sz="1400" dirty="0">
                <a:solidFill>
                  <a:schemeClr val="tx1"/>
                </a:solidFill>
                <a:latin typeface="Calibri" panose="020F0502020204030204" pitchFamily="34" charset="0"/>
              </a:rPr>
              <a:t> car, service menus and created a sales to service introduction video. </a:t>
            </a:r>
            <a:endParaRPr lang="en-US" sz="1400" b="0" i="0" u="none" strike="noStrike" baseline="0" dirty="0">
              <a:solidFill>
                <a:schemeClr val="tx1"/>
              </a:solidFill>
              <a:latin typeface="Calibri" panose="020F0502020204030204" pitchFamily="34" charset="0"/>
            </a:endParaRPr>
          </a:p>
          <a:p>
            <a:r>
              <a:rPr lang="en-US" sz="1400" dirty="0">
                <a:solidFill>
                  <a:schemeClr val="tx1"/>
                </a:solidFill>
                <a:latin typeface="Calibri" panose="020F0502020204030204" pitchFamily="34" charset="0"/>
              </a:rPr>
              <a:t>Our goals for improvement are as follows: </a:t>
            </a:r>
          </a:p>
          <a:p>
            <a:pPr lvl="1"/>
            <a:r>
              <a:rPr lang="en-US" sz="1200" dirty="0">
                <a:solidFill>
                  <a:schemeClr val="tx1"/>
                </a:solidFill>
                <a:latin typeface="Calibri" panose="020F0502020204030204" pitchFamily="34" charset="0"/>
              </a:rPr>
              <a:t>Continue our current practices and, starting July 1</a:t>
            </a:r>
            <a:r>
              <a:rPr lang="en-US" sz="1200" baseline="30000" dirty="0">
                <a:solidFill>
                  <a:schemeClr val="tx1"/>
                </a:solidFill>
                <a:latin typeface="Calibri" panose="020F0502020204030204" pitchFamily="34" charset="0"/>
              </a:rPr>
              <a:t>st</a:t>
            </a:r>
            <a:r>
              <a:rPr lang="en-US" sz="1200" dirty="0">
                <a:solidFill>
                  <a:schemeClr val="tx1"/>
                </a:solidFill>
                <a:latin typeface="Calibri" panose="020F0502020204030204" pitchFamily="34" charset="0"/>
              </a:rPr>
              <a:t>, our inhouse trainer will be training advisors and technicians how to utilize advance service by properly tracking recommended maintenance and repair items. Digitally, this system will reach out to our clients via text messaging to offer services. If the recommendations are declined; the client will receive an additional text with Ford pass rewards points advertising the service. This will help us capture a 60/40 customer pay to warranty repair ratio and, most importantly; 60/40 in maintenance versus competitive labor. </a:t>
            </a:r>
          </a:p>
          <a:p>
            <a:pPr lvl="1"/>
            <a:r>
              <a:rPr lang="en-US" sz="1200" dirty="0">
                <a:solidFill>
                  <a:schemeClr val="tx1"/>
                </a:solidFill>
                <a:latin typeface="Calibri" panose="020F0502020204030204" pitchFamily="34" charset="0"/>
              </a:rPr>
              <a:t>We recently signed a six-month agreement with </a:t>
            </a:r>
            <a:r>
              <a:rPr lang="en-US" sz="1200" dirty="0" err="1">
                <a:solidFill>
                  <a:schemeClr val="tx1"/>
                </a:solidFill>
                <a:latin typeface="Calibri" panose="020F0502020204030204" pitchFamily="34" charset="0"/>
              </a:rPr>
              <a:t>Bizzy</a:t>
            </a:r>
            <a:r>
              <a:rPr lang="en-US" sz="1200" dirty="0">
                <a:solidFill>
                  <a:schemeClr val="tx1"/>
                </a:solidFill>
                <a:latin typeface="Calibri" panose="020F0502020204030204" pitchFamily="34" charset="0"/>
              </a:rPr>
              <a:t> Car; this company will use AI technology to market clients with open recalls in our surrounding area. </a:t>
            </a:r>
            <a:r>
              <a:rPr lang="en-US" sz="1200" dirty="0" err="1">
                <a:solidFill>
                  <a:schemeClr val="tx1"/>
                </a:solidFill>
                <a:latin typeface="Calibri" panose="020F0502020204030204" pitchFamily="34" charset="0"/>
              </a:rPr>
              <a:t>Bizzy</a:t>
            </a:r>
            <a:r>
              <a:rPr lang="en-US" sz="1200" dirty="0">
                <a:solidFill>
                  <a:schemeClr val="tx1"/>
                </a:solidFill>
                <a:latin typeface="Calibri" panose="020F0502020204030204" pitchFamily="34" charset="0"/>
              </a:rPr>
              <a:t> Car is completely self sufficient and requires little attention from our management team. This will increase car count and labor dollars. I also created very simple maintenance menus using Ford’s work package verbiage with plus and plus </a:t>
            </a:r>
            <a:r>
              <a:rPr lang="en-US" sz="1200" dirty="0" err="1">
                <a:solidFill>
                  <a:schemeClr val="tx1"/>
                </a:solidFill>
                <a:latin typeface="Calibri" panose="020F0502020204030204" pitchFamily="34" charset="0"/>
              </a:rPr>
              <a:t>plus</a:t>
            </a:r>
            <a:r>
              <a:rPr lang="en-US" sz="1200" dirty="0">
                <a:solidFill>
                  <a:schemeClr val="tx1"/>
                </a:solidFill>
                <a:latin typeface="Calibri" panose="020F0502020204030204" pitchFamily="34" charset="0"/>
              </a:rPr>
              <a:t>. Advisors will have laminated versions to present in the drive and we will display the menu digitally through text/emails. There will also be a digital display board in the write up area.</a:t>
            </a:r>
            <a:endParaRPr lang="en-US" sz="1200" b="0" i="0" u="none" strike="noStrike" baseline="0" dirty="0">
              <a:solidFill>
                <a:schemeClr val="tx1"/>
              </a:solidFill>
              <a:latin typeface="Calibri" panose="020F0502020204030204" pitchFamily="34" charset="0"/>
            </a:endParaRPr>
          </a:p>
          <a:p>
            <a:r>
              <a:rPr lang="en-US" sz="1400" dirty="0">
                <a:solidFill>
                  <a:schemeClr val="tx1"/>
                </a:solidFill>
                <a:latin typeface="Calibri" panose="020F0502020204030204" pitchFamily="34" charset="0"/>
              </a:rPr>
              <a:t>Technicians and advisors will receive extensive in-house training for 30 days on proper utilization on advance service. </a:t>
            </a:r>
            <a:r>
              <a:rPr lang="en-US" sz="1400" dirty="0" err="1">
                <a:solidFill>
                  <a:schemeClr val="tx1"/>
                </a:solidFill>
                <a:latin typeface="Calibri" panose="020F0502020204030204" pitchFamily="34" charset="0"/>
              </a:rPr>
              <a:t>Bizzy</a:t>
            </a:r>
            <a:r>
              <a:rPr lang="en-US" sz="1400" dirty="0">
                <a:solidFill>
                  <a:schemeClr val="tx1"/>
                </a:solidFill>
                <a:latin typeface="Calibri" panose="020F0502020204030204" pitchFamily="34" charset="0"/>
              </a:rPr>
              <a:t> Car will be tracked by car count and advisors will be spiffed on selling the maintenance packages. </a:t>
            </a:r>
          </a:p>
          <a:p>
            <a:r>
              <a:rPr lang="en-US" sz="1400" b="0" i="0" u="none" strike="noStrike" baseline="0" dirty="0">
                <a:solidFill>
                  <a:schemeClr val="tx1"/>
                </a:solidFill>
                <a:latin typeface="Calibri" panose="020F0502020204030204" pitchFamily="34" charset="0"/>
              </a:rPr>
              <a:t>I will evaluate the use of advance service through Reynolds reporting daily. </a:t>
            </a:r>
            <a:r>
              <a:rPr lang="en-US" sz="1400" b="0" i="0" u="none" strike="noStrike" baseline="0" dirty="0" err="1">
                <a:solidFill>
                  <a:schemeClr val="tx1"/>
                </a:solidFill>
                <a:latin typeface="Calibri" panose="020F0502020204030204" pitchFamily="34" charset="0"/>
              </a:rPr>
              <a:t>Bizzy</a:t>
            </a:r>
            <a:r>
              <a:rPr lang="en-US" sz="1400" b="0" i="0" u="none" strike="noStrike" baseline="0" dirty="0">
                <a:solidFill>
                  <a:schemeClr val="tx1"/>
                </a:solidFill>
                <a:latin typeface="Calibri" panose="020F0502020204030204" pitchFamily="34" charset="0"/>
              </a:rPr>
              <a:t> Car will have its own platform that tracks, set appointments, and opportunities. I have built a report in Reynolds to track BBT and maintenance package penetration. (see packages on next slide)</a:t>
            </a: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3F7DB5F-9969-20F8-8E81-6E2E0A5DB81C}"/>
              </a:ext>
            </a:extLst>
          </p:cNvPr>
          <p:cNvPicPr>
            <a:picLocks noChangeAspect="1"/>
          </p:cNvPicPr>
          <p:nvPr/>
        </p:nvPicPr>
        <p:blipFill>
          <a:blip r:embed="rId2"/>
          <a:stretch>
            <a:fillRect/>
          </a:stretch>
        </p:blipFill>
        <p:spPr>
          <a:xfrm>
            <a:off x="123526" y="110010"/>
            <a:ext cx="5972474" cy="3869151"/>
          </a:xfrm>
          <a:prstGeom prst="rect">
            <a:avLst/>
          </a:prstGeom>
        </p:spPr>
      </p:pic>
      <p:pic>
        <p:nvPicPr>
          <p:cNvPr id="5" name="Picture 4">
            <a:extLst>
              <a:ext uri="{FF2B5EF4-FFF2-40B4-BE49-F238E27FC236}">
                <a16:creationId xmlns:a16="http://schemas.microsoft.com/office/drawing/2014/main" id="{CAFBD1CD-D9A9-EC25-41A1-51C87312D010}"/>
              </a:ext>
            </a:extLst>
          </p:cNvPr>
          <p:cNvPicPr>
            <a:picLocks noChangeAspect="1"/>
          </p:cNvPicPr>
          <p:nvPr/>
        </p:nvPicPr>
        <p:blipFill>
          <a:blip r:embed="rId3"/>
          <a:stretch>
            <a:fillRect/>
          </a:stretch>
        </p:blipFill>
        <p:spPr>
          <a:xfrm>
            <a:off x="6978488" y="110010"/>
            <a:ext cx="5089986" cy="3815534"/>
          </a:xfrm>
          <a:prstGeom prst="rect">
            <a:avLst/>
          </a:prstGeom>
        </p:spPr>
      </p:pic>
      <p:pic>
        <p:nvPicPr>
          <p:cNvPr id="7" name="Picture 6">
            <a:extLst>
              <a:ext uri="{FF2B5EF4-FFF2-40B4-BE49-F238E27FC236}">
                <a16:creationId xmlns:a16="http://schemas.microsoft.com/office/drawing/2014/main" id="{F44D5B57-F3AD-5CFD-2290-6BD3185C4DC0}"/>
              </a:ext>
            </a:extLst>
          </p:cNvPr>
          <p:cNvPicPr>
            <a:picLocks noChangeAspect="1"/>
          </p:cNvPicPr>
          <p:nvPr/>
        </p:nvPicPr>
        <p:blipFill>
          <a:blip r:embed="rId4"/>
          <a:stretch>
            <a:fillRect/>
          </a:stretch>
        </p:blipFill>
        <p:spPr>
          <a:xfrm>
            <a:off x="123526" y="4098994"/>
            <a:ext cx="3012517" cy="1937912"/>
          </a:xfrm>
          <a:prstGeom prst="rect">
            <a:avLst/>
          </a:prstGeom>
        </p:spPr>
      </p:pic>
      <p:pic>
        <p:nvPicPr>
          <p:cNvPr id="9" name="Picture 8">
            <a:extLst>
              <a:ext uri="{FF2B5EF4-FFF2-40B4-BE49-F238E27FC236}">
                <a16:creationId xmlns:a16="http://schemas.microsoft.com/office/drawing/2014/main" id="{EE232863-9014-8024-0CE7-4C937D13F765}"/>
              </a:ext>
            </a:extLst>
          </p:cNvPr>
          <p:cNvPicPr>
            <a:picLocks noChangeAspect="1"/>
          </p:cNvPicPr>
          <p:nvPr/>
        </p:nvPicPr>
        <p:blipFill>
          <a:blip r:embed="rId5"/>
          <a:stretch>
            <a:fillRect/>
          </a:stretch>
        </p:blipFill>
        <p:spPr>
          <a:xfrm>
            <a:off x="9305622" y="4098994"/>
            <a:ext cx="2762852" cy="2155025"/>
          </a:xfrm>
          <a:prstGeom prst="rect">
            <a:avLst/>
          </a:prstGeom>
        </p:spPr>
      </p:pic>
      <p:sp>
        <p:nvSpPr>
          <p:cNvPr id="10" name="TextBox 9">
            <a:extLst>
              <a:ext uri="{FF2B5EF4-FFF2-40B4-BE49-F238E27FC236}">
                <a16:creationId xmlns:a16="http://schemas.microsoft.com/office/drawing/2014/main" id="{626DAF16-9151-8FCD-3C6A-02C2DE1E6A0D}"/>
              </a:ext>
            </a:extLst>
          </p:cNvPr>
          <p:cNvSpPr txBox="1"/>
          <p:nvPr/>
        </p:nvSpPr>
        <p:spPr>
          <a:xfrm>
            <a:off x="3349690" y="4098994"/>
            <a:ext cx="5955932" cy="2031325"/>
          </a:xfrm>
          <a:prstGeom prst="rect">
            <a:avLst/>
          </a:prstGeom>
          <a:noFill/>
        </p:spPr>
        <p:txBody>
          <a:bodyPr wrap="square" rtlCol="0">
            <a:spAutoFit/>
          </a:bodyPr>
          <a:lstStyle/>
          <a:p>
            <a:r>
              <a:rPr lang="en-US" b="1" dirty="0">
                <a:solidFill>
                  <a:srgbClr val="FFC000"/>
                </a:solidFill>
              </a:rPr>
              <a:t>These are the maintenance packages I created. My focus was to keep it as simple as possible to maximize increasing maintenance labor dollars into the shop. I wanted a smooth presentation from the advisor to our clients. I also created different menus for Ford and Lincoln. I thought outside the box and created a menu for Electric vehicles as well.  </a:t>
            </a:r>
          </a:p>
        </p:txBody>
      </p:sp>
    </p:spTree>
    <p:extLst>
      <p:ext uri="{BB962C8B-B14F-4D97-AF65-F5344CB8AC3E}">
        <p14:creationId xmlns:p14="http://schemas.microsoft.com/office/powerpoint/2010/main" val="20841657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FFC000"/>
                </a:solidFill>
                <a:latin typeface="Calibri" panose="020F0502020204030204" pitchFamily="34" charset="0"/>
              </a:rPr>
              <a:t> </a:t>
            </a:r>
            <a:r>
              <a:rPr lang="en-US" b="1" i="0" u="none" strike="noStrike" baseline="0" dirty="0">
                <a:solidFill>
                  <a:srgbClr val="FFC000"/>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474237"/>
            <a:ext cx="5218869" cy="5010539"/>
          </a:xfrm>
        </p:spPr>
        <p:txBody>
          <a:bodyPr>
            <a:normAutofit fontScale="92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500" dirty="0">
                <a:solidFill>
                  <a:schemeClr val="tx1"/>
                </a:solidFill>
                <a:latin typeface="Calibri" panose="020F0502020204030204" pitchFamily="34" charset="0"/>
              </a:rPr>
              <a:t>Currently, we are above NADA guidelines of 20%. Our biggest expense is personnel, but I believe we are staffed at capacity and have the right number of employees. I dove deeper and found our biggest expenses are uncovered warranty repairs and loaner vehicles. </a:t>
            </a:r>
            <a:r>
              <a:rPr lang="en-US" sz="1500" b="0" i="0" u="none" strike="noStrike" baseline="0" dirty="0">
                <a:solidFill>
                  <a:srgbClr val="221E1F"/>
                </a:solidFill>
                <a:latin typeface="Calibri" panose="020F0502020204030204" pitchFamily="34" charset="0"/>
              </a:rPr>
              <a:t> </a:t>
            </a:r>
          </a:p>
          <a:p>
            <a:r>
              <a:rPr lang="en-US" sz="1500" b="1" dirty="0">
                <a:solidFill>
                  <a:schemeClr val="tx1"/>
                </a:solidFill>
                <a:latin typeface="Calibri" panose="020F0502020204030204" pitchFamily="34" charset="0"/>
              </a:rPr>
              <a:t>Goals</a:t>
            </a:r>
            <a:r>
              <a:rPr lang="en-US" sz="1500" dirty="0">
                <a:solidFill>
                  <a:schemeClr val="tx1"/>
                </a:solidFill>
                <a:latin typeface="Calibri" panose="020F0502020204030204" pitchFamily="34" charset="0"/>
              </a:rPr>
              <a:t> are to be 2% or less as a percentage of expense to gross YTD /MTD on both service policy and loaner expense. </a:t>
            </a:r>
            <a:endParaRPr lang="en-US" sz="1500" dirty="0">
              <a:solidFill>
                <a:srgbClr val="221E1F"/>
              </a:solidFill>
              <a:latin typeface="Calibri" panose="020F0502020204030204" pitchFamily="34" charset="0"/>
            </a:endParaRPr>
          </a:p>
          <a:p>
            <a:r>
              <a:rPr lang="en-US" sz="1500" dirty="0">
                <a:solidFill>
                  <a:schemeClr val="tx1"/>
                </a:solidFill>
                <a:latin typeface="Calibri" panose="020F0502020204030204" pitchFamily="34" charset="0"/>
              </a:rPr>
              <a:t>I restructured my shop foreman's job description to include warranty auditing. He now audits all warranty repairs, closed out on the previous day, before submission. This will prevent any write offs due to inadequate repair stories, missing parts, technician punch times and missing approval codes. Also, any new technician must complete warranty stories with our foreman until he deems the technician is competent. I have stepped into the role and now manage the loaner vehicles. I am signing off on all loaners, helping create rental cases and dispatching repairs when clients are in rentals.  </a:t>
            </a:r>
            <a:r>
              <a:rPr lang="en-US" sz="1500" b="0" i="0" u="none" strike="noStrike" baseline="0" dirty="0">
                <a:solidFill>
                  <a:srgbClr val="221E1F"/>
                </a:solidFill>
                <a:latin typeface="Calibri" panose="020F0502020204030204" pitchFamily="34" charset="0"/>
              </a:rPr>
              <a:t> </a:t>
            </a:r>
          </a:p>
          <a:p>
            <a:r>
              <a:rPr lang="en-US" sz="1500" dirty="0">
                <a:solidFill>
                  <a:schemeClr val="tx1"/>
                </a:solidFill>
                <a:latin typeface="Calibri" panose="020F0502020204030204" pitchFamily="34" charset="0"/>
              </a:rPr>
              <a:t>I will conduct weekly meetings with our warranty administrator to review the warranty schedule. She will send out the heat sheet every Monday. I will track all rentals through TSD and GCCT  in-warranty list. Ford and Lincoln will both have a 10-day capacity per rental. Our transportation director will alert me, daily, on rentals elapsing the 10</a:t>
            </a:r>
            <a:r>
              <a:rPr lang="en-US" sz="1500" baseline="30000" dirty="0">
                <a:solidFill>
                  <a:schemeClr val="tx1"/>
                </a:solidFill>
                <a:latin typeface="Calibri" panose="020F0502020204030204" pitchFamily="34" charset="0"/>
              </a:rPr>
              <a:t>th</a:t>
            </a:r>
            <a:r>
              <a:rPr lang="en-US" sz="1500" dirty="0">
                <a:solidFill>
                  <a:schemeClr val="tx1"/>
                </a:solidFill>
                <a:latin typeface="Calibri" panose="020F0502020204030204" pitchFamily="34" charset="0"/>
              </a:rPr>
              <a:t> day for evaluation. </a:t>
            </a:r>
            <a:endParaRPr lang="en-US" sz="1500" b="0" i="0" u="none" strike="noStrike" baseline="0" dirty="0">
              <a:solidFill>
                <a:schemeClr val="tx1"/>
              </a:solidFill>
              <a:latin typeface="Calibri" panose="020F0502020204030204" pitchFamily="34" charset="0"/>
            </a:endParaRPr>
          </a:p>
          <a:p>
            <a:endParaRPr lang="en-US" sz="1800" b="0" i="0" u="none" strike="noStrike" baseline="0" dirty="0">
              <a:solidFill>
                <a:srgbClr val="221E1F"/>
              </a:solidFill>
              <a:latin typeface="Calibri" panose="020F0502020204030204" pitchFamily="34" charset="0"/>
            </a:endParaRPr>
          </a:p>
          <a:p>
            <a:endParaRPr lang="en-US" dirty="0"/>
          </a:p>
        </p:txBody>
      </p:sp>
      <p:pic>
        <p:nvPicPr>
          <p:cNvPr id="7" name="Content Placeholder 6">
            <a:extLst>
              <a:ext uri="{FF2B5EF4-FFF2-40B4-BE49-F238E27FC236}">
                <a16:creationId xmlns:a16="http://schemas.microsoft.com/office/drawing/2014/main" id="{73F08A01-EF10-0DAD-4647-154F92996B0B}"/>
              </a:ext>
            </a:extLst>
          </p:cNvPr>
          <p:cNvPicPr>
            <a:picLocks noGrp="1" noChangeAspect="1"/>
          </p:cNvPicPr>
          <p:nvPr>
            <p:ph sz="quarter" idx="4"/>
          </p:nvPr>
        </p:nvPicPr>
        <p:blipFill>
          <a:blip r:embed="rId2"/>
          <a:stretch>
            <a:fillRect/>
          </a:stretch>
        </p:blipFill>
        <p:spPr>
          <a:xfrm>
            <a:off x="7216334" y="1269572"/>
            <a:ext cx="4538085" cy="4318855"/>
          </a:xfrm>
        </p:spPr>
      </p:pic>
    </p:spTree>
    <p:extLst>
      <p:ext uri="{BB962C8B-B14F-4D97-AF65-F5344CB8AC3E}">
        <p14:creationId xmlns:p14="http://schemas.microsoft.com/office/powerpoint/2010/main" val="38876414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FFC000"/>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850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chemeClr val="tx1"/>
                </a:solidFill>
                <a:latin typeface="Calibri" panose="020F0502020204030204" pitchFamily="34" charset="0"/>
              </a:rPr>
              <a:t>Advisor’s commission </a:t>
            </a:r>
            <a:r>
              <a:rPr lang="en-US" sz="1800" dirty="0">
                <a:solidFill>
                  <a:schemeClr val="tx1"/>
                </a:solidFill>
                <a:latin typeface="Calibri" panose="020F0502020204030204" pitchFamily="34" charset="0"/>
              </a:rPr>
              <a:t>was </a:t>
            </a:r>
            <a:r>
              <a:rPr lang="en-US" sz="1800" b="0" i="0" u="none" strike="noStrike" baseline="0" dirty="0">
                <a:solidFill>
                  <a:schemeClr val="tx1"/>
                </a:solidFill>
                <a:latin typeface="Calibri" panose="020F0502020204030204" pitchFamily="34" charset="0"/>
              </a:rPr>
              <a:t>pa</a:t>
            </a:r>
            <a:r>
              <a:rPr lang="en-US" sz="1800" dirty="0">
                <a:solidFill>
                  <a:schemeClr val="tx1"/>
                </a:solidFill>
                <a:latin typeface="Calibri" panose="020F0502020204030204" pitchFamily="34" charset="0"/>
              </a:rPr>
              <a:t>id</a:t>
            </a:r>
            <a:r>
              <a:rPr lang="en-US" sz="1800" b="0" i="0" u="none" strike="noStrike" baseline="0" dirty="0">
                <a:solidFill>
                  <a:schemeClr val="tx1"/>
                </a:solidFill>
                <a:latin typeface="Calibri" panose="020F0502020204030204" pitchFamily="34" charset="0"/>
              </a:rPr>
              <a:t> from labor gross only</a:t>
            </a:r>
            <a:r>
              <a:rPr lang="en-US" sz="1800" dirty="0">
                <a:solidFill>
                  <a:schemeClr val="tx1"/>
                </a:solidFill>
                <a:latin typeface="Calibri" panose="020F0502020204030204" pitchFamily="34" charset="0"/>
              </a:rPr>
              <a:t>. Advisors did not participate in write offs or uncovered loaner expenses. Credits from the factory, on the parts statement, went into parts gross. </a:t>
            </a:r>
          </a:p>
          <a:p>
            <a:r>
              <a:rPr lang="en-US" sz="1800" b="0" i="0" u="none" strike="noStrike" baseline="0" dirty="0">
                <a:solidFill>
                  <a:schemeClr val="tx1"/>
                </a:solidFill>
                <a:latin typeface="Calibri" panose="020F0502020204030204" pitchFamily="34" charset="0"/>
              </a:rPr>
              <a:t>Advisors </a:t>
            </a:r>
            <a:r>
              <a:rPr lang="en-US" sz="1800" dirty="0">
                <a:solidFill>
                  <a:schemeClr val="tx1"/>
                </a:solidFill>
                <a:latin typeface="Calibri" panose="020F0502020204030204" pitchFamily="34" charset="0"/>
              </a:rPr>
              <a:t>payable commission will be paid out 50/50 between parts/service (started effective late 2023). Advisors will receive charge backs on uncovered repairs and uncollectable loaner expenses. Credits will now be applied to loaner expenses (mobile service and pickup/delivery incentives). </a:t>
            </a:r>
            <a:r>
              <a:rPr lang="en-US" sz="1800" b="0" i="0" u="none" strike="noStrike" baseline="0" dirty="0">
                <a:solidFill>
                  <a:schemeClr val="tx1"/>
                </a:solidFill>
                <a:latin typeface="Calibri" panose="020F0502020204030204" pitchFamily="34" charset="0"/>
              </a:rPr>
              <a:t> </a:t>
            </a:r>
          </a:p>
          <a:p>
            <a:r>
              <a:rPr lang="en-US" sz="1800" dirty="0">
                <a:solidFill>
                  <a:schemeClr val="tx1"/>
                </a:solidFill>
                <a:latin typeface="Calibri" panose="020F0502020204030204" pitchFamily="34" charset="0"/>
              </a:rPr>
              <a:t>Payroll will restructure the advisors commission to reflet on the financial statement. Advisors signed a new pay plan highlighting new charge back policies. CFO will now JV incentives to the correct account. </a:t>
            </a:r>
            <a:endParaRPr lang="en-US" sz="1800" b="0" i="0" u="none" strike="noStrike" baseline="0" dirty="0">
              <a:solidFill>
                <a:schemeClr val="tx1"/>
              </a:solidFill>
              <a:latin typeface="Calibri" panose="020F0502020204030204" pitchFamily="34" charset="0"/>
            </a:endParaRPr>
          </a:p>
          <a:p>
            <a:r>
              <a:rPr lang="en-US" sz="1800" dirty="0">
                <a:solidFill>
                  <a:schemeClr val="tx1"/>
                </a:solidFill>
                <a:latin typeface="Calibri" panose="020F0502020204030204" pitchFamily="34" charset="0"/>
              </a:rPr>
              <a:t>We will have a monthly review of the financial statement with our management team to ensure correct accounting. </a:t>
            </a:r>
            <a:r>
              <a:rPr lang="en-US" sz="1800" b="0" i="0" u="none" strike="noStrike" baseline="0" dirty="0">
                <a:solidFill>
                  <a:schemeClr val="tx1"/>
                </a:solidFill>
                <a:latin typeface="Calibri" panose="020F0502020204030204" pitchFamily="34" charset="0"/>
              </a:rPr>
              <a:t> </a:t>
            </a:r>
          </a:p>
          <a:p>
            <a:endParaRPr lang="en-US" dirty="0"/>
          </a:p>
        </p:txBody>
      </p:sp>
      <p:pic>
        <p:nvPicPr>
          <p:cNvPr id="8" name="Content Placeholder 7">
            <a:extLst>
              <a:ext uri="{FF2B5EF4-FFF2-40B4-BE49-F238E27FC236}">
                <a16:creationId xmlns:a16="http://schemas.microsoft.com/office/drawing/2014/main" id="{FCF36C62-6169-6A52-C967-51CC56B6DDC9}"/>
              </a:ext>
            </a:extLst>
          </p:cNvPr>
          <p:cNvPicPr>
            <a:picLocks noGrp="1" noChangeAspect="1"/>
          </p:cNvPicPr>
          <p:nvPr>
            <p:ph sz="half" idx="2"/>
          </p:nvPr>
        </p:nvPicPr>
        <p:blipFill>
          <a:blip r:embed="rId2"/>
          <a:stretch>
            <a:fillRect/>
          </a:stretch>
        </p:blipFill>
        <p:spPr>
          <a:xfrm>
            <a:off x="7575721" y="1580049"/>
            <a:ext cx="4576114" cy="3589109"/>
          </a:xfrm>
        </p:spPr>
      </p:pic>
    </p:spTree>
    <p:extLst>
      <p:ext uri="{BB962C8B-B14F-4D97-AF65-F5344CB8AC3E}">
        <p14:creationId xmlns:p14="http://schemas.microsoft.com/office/powerpoint/2010/main" val="13065923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587224" y="553716"/>
            <a:ext cx="10353762" cy="970450"/>
          </a:xfrm>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FFC000"/>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215528" y="1524166"/>
            <a:ext cx="5758765" cy="4780117"/>
          </a:xfrm>
        </p:spPr>
        <p:txBody>
          <a:bodyPr>
            <a:normAutofit fontScale="85000" lnSpcReduction="20000"/>
          </a:bodyPr>
          <a:lstStyle/>
          <a:p>
            <a:pPr algn="l"/>
            <a:endParaRPr lang="en-US" sz="1800" b="0" i="0" u="none" strike="noStrike" baseline="0" dirty="0">
              <a:solidFill>
                <a:srgbClr val="000000"/>
              </a:solidFill>
              <a:latin typeface="Calibri" panose="020F0502020204030204" pitchFamily="34" charset="0"/>
            </a:endParaRPr>
          </a:p>
          <a:p>
            <a:r>
              <a:rPr lang="en-US" sz="1500" dirty="0">
                <a:solidFill>
                  <a:schemeClr val="tx1"/>
                </a:solidFill>
                <a:latin typeface="Calibri" panose="020F0502020204030204" pitchFamily="34" charset="0"/>
              </a:rPr>
              <a:t>The shop is motivated by high paying flag rate dollars. I pay our technicians 5% higher than the market to ensure skilled, factory trained technicians are in our shop. I pay more to ensure less turn-over and to create a team of happy professional technicians. Our proficiency is consistently over 100% every pay cycle. The General Manager walks through the shop daily to check in with every technician. I often run parts and bring vehicles to our technicians. I motivate and high five technicians daily. </a:t>
            </a:r>
            <a:r>
              <a:rPr lang="en-US" sz="1500" b="0" i="0" u="none" strike="noStrike" baseline="0" dirty="0">
                <a:solidFill>
                  <a:schemeClr val="tx1"/>
                </a:solidFill>
                <a:latin typeface="Calibri" panose="020F0502020204030204" pitchFamily="34" charset="0"/>
              </a:rPr>
              <a:t> </a:t>
            </a:r>
          </a:p>
          <a:p>
            <a:r>
              <a:rPr lang="en-US" sz="1500" dirty="0">
                <a:solidFill>
                  <a:schemeClr val="tx1"/>
                </a:solidFill>
                <a:latin typeface="Calibri" panose="020F0502020204030204" pitchFamily="34" charset="0"/>
              </a:rPr>
              <a:t>I currently have five apprentices and two more in our quick lane that are ready for the main shop. </a:t>
            </a:r>
            <a:r>
              <a:rPr lang="en-US" sz="1500" b="0" i="0" u="none" strike="noStrike" baseline="0" dirty="0">
                <a:solidFill>
                  <a:schemeClr val="tx1"/>
                </a:solidFill>
                <a:latin typeface="Calibri" panose="020F0502020204030204" pitchFamily="34" charset="0"/>
              </a:rPr>
              <a:t> </a:t>
            </a:r>
            <a:r>
              <a:rPr lang="en-US" sz="1500" dirty="0">
                <a:solidFill>
                  <a:schemeClr val="tx1"/>
                </a:solidFill>
                <a:latin typeface="Calibri" panose="020F0502020204030204" pitchFamily="34" charset="0"/>
              </a:rPr>
              <a:t>I will manage our </a:t>
            </a:r>
            <a:r>
              <a:rPr lang="en-US" sz="1500" b="0" i="0" u="none" strike="noStrike" baseline="0" dirty="0">
                <a:solidFill>
                  <a:schemeClr val="tx1"/>
                </a:solidFill>
                <a:latin typeface="Calibri" panose="020F0502020204030204" pitchFamily="34" charset="0"/>
              </a:rPr>
              <a:t>productive technicians to ensure a quality inspection on every vehicle to maintain national competence for comebacks. </a:t>
            </a:r>
          </a:p>
          <a:p>
            <a:r>
              <a:rPr lang="en-US" sz="1500" dirty="0">
                <a:solidFill>
                  <a:schemeClr val="tx1"/>
                </a:solidFill>
                <a:latin typeface="Calibri" panose="020F0502020204030204" pitchFamily="34" charset="0"/>
              </a:rPr>
              <a:t>I have created a comeback policy in which a red sheet is attached to the hard card, and I keep a digital log. I have my service manager dispatching all lube and recall repair orders. I believe this will achieve obtaining the right work to the right technicians while spreading out the work to create faster turn times. This all combines to higher technician proficiency. The main shop technicians pull work electronically and I have set limits on jobs per departments/skill levels. </a:t>
            </a:r>
            <a:endParaRPr lang="en-US" sz="1500" b="0" i="0" u="none" strike="noStrike" baseline="0" dirty="0">
              <a:solidFill>
                <a:schemeClr val="tx1"/>
              </a:solidFill>
              <a:latin typeface="Calibri" panose="020F0502020204030204" pitchFamily="34" charset="0"/>
            </a:endParaRPr>
          </a:p>
          <a:p>
            <a:r>
              <a:rPr lang="en-US" sz="1500" b="0" i="0" u="none" strike="noStrike" baseline="0" dirty="0">
                <a:solidFill>
                  <a:schemeClr val="tx1"/>
                </a:solidFill>
                <a:latin typeface="Calibri" panose="020F0502020204030204" pitchFamily="34" charset="0"/>
              </a:rPr>
              <a:t> </a:t>
            </a:r>
            <a:r>
              <a:rPr lang="en-US" sz="1500" dirty="0">
                <a:solidFill>
                  <a:schemeClr val="tx1"/>
                </a:solidFill>
                <a:latin typeface="Calibri" panose="020F0502020204030204" pitchFamily="34" charset="0"/>
              </a:rPr>
              <a:t>I receive a technician proficiency report daily. Any inconsistency is subject to  investigation, and I dispatch work accordingly. </a:t>
            </a:r>
          </a:p>
          <a:p>
            <a:r>
              <a:rPr lang="en-US" sz="1500" b="0" i="0" u="none" strike="noStrike" baseline="0" dirty="0">
                <a:solidFill>
                  <a:schemeClr val="tx1"/>
                </a:solidFill>
                <a:latin typeface="Calibri" panose="020F0502020204030204" pitchFamily="34" charset="0"/>
              </a:rPr>
              <a:t>New Technician bonus point structure: </a:t>
            </a:r>
            <a:r>
              <a:rPr lang="en-US" sz="1500" dirty="0">
                <a:solidFill>
                  <a:schemeClr val="tx1"/>
                </a:solidFill>
                <a:latin typeface="Calibri" panose="020F0502020204030204" pitchFamily="34" charset="0"/>
              </a:rPr>
              <a:t>A </a:t>
            </a:r>
            <a:r>
              <a:rPr lang="en-US" sz="1500" b="0" i="0" u="none" strike="noStrike" baseline="0" dirty="0">
                <a:solidFill>
                  <a:schemeClr val="tx1"/>
                </a:solidFill>
                <a:latin typeface="Calibri" panose="020F0502020204030204" pitchFamily="34" charset="0"/>
              </a:rPr>
              <a:t>monthly bonus of $500 for each technician. Every tech starts with 100 points. Any comeback,  I deduct 20 points; bad reviews, I deduct 20 points etc. At the end of the month the points are calculated, and the technicians are paid out accordingly. </a:t>
            </a:r>
          </a:p>
          <a:p>
            <a:endParaRPr lang="en-US" dirty="0"/>
          </a:p>
        </p:txBody>
      </p:sp>
      <p:pic>
        <p:nvPicPr>
          <p:cNvPr id="8" name="Content Placeholder 7">
            <a:extLst>
              <a:ext uri="{FF2B5EF4-FFF2-40B4-BE49-F238E27FC236}">
                <a16:creationId xmlns:a16="http://schemas.microsoft.com/office/drawing/2014/main" id="{257BB9DB-4AF0-ED4B-D49F-5A34B758FB08}"/>
              </a:ext>
            </a:extLst>
          </p:cNvPr>
          <p:cNvPicPr>
            <a:picLocks noGrp="1" noChangeAspect="1"/>
          </p:cNvPicPr>
          <p:nvPr>
            <p:ph sz="half" idx="2"/>
          </p:nvPr>
        </p:nvPicPr>
        <p:blipFill>
          <a:blip r:embed="rId2"/>
          <a:stretch>
            <a:fillRect/>
          </a:stretch>
        </p:blipFill>
        <p:spPr>
          <a:xfrm>
            <a:off x="5885122" y="998377"/>
            <a:ext cx="6091350" cy="4458470"/>
          </a:xfrm>
        </p:spPr>
      </p:pic>
    </p:spTree>
    <p:extLst>
      <p:ext uri="{BB962C8B-B14F-4D97-AF65-F5344CB8AC3E}">
        <p14:creationId xmlns:p14="http://schemas.microsoft.com/office/powerpoint/2010/main" val="19014779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FFC000"/>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388883" y="1094826"/>
            <a:ext cx="6963639" cy="5361958"/>
          </a:xfrm>
        </p:spPr>
        <p:txBody>
          <a:bodyPr>
            <a:normAutofit/>
          </a:bodyPr>
          <a:lstStyle/>
          <a:p>
            <a:pPr algn="l"/>
            <a:endParaRPr lang="en-US" sz="1800" b="0" i="0" u="none" strike="noStrike" baseline="0" dirty="0">
              <a:solidFill>
                <a:srgbClr val="000000"/>
              </a:solidFill>
              <a:latin typeface="Calibri" panose="020F0502020204030204" pitchFamily="34" charset="0"/>
            </a:endParaRPr>
          </a:p>
          <a:p>
            <a:r>
              <a:rPr lang="en-US" sz="1400" dirty="0">
                <a:solidFill>
                  <a:schemeClr val="tx1"/>
                </a:solidFill>
                <a:latin typeface="Calibri" panose="020F0502020204030204" pitchFamily="34" charset="0"/>
              </a:rPr>
              <a:t>Shop bays per technician are based on proficiency and skill level. It is also common practice in our area for specialized technicians to have multiple bays, as Ford technicians are limited and extremely hard to find. Often, vehicles can be torn down to the casual part preventing the bay to be utilized. Even though we have 50 bays, it is extremely tight as we share with Ford, Lincoln, Bodyshop and our loaner department.  </a:t>
            </a:r>
            <a:r>
              <a:rPr lang="en-US" sz="1400" b="0" i="0" u="none" strike="noStrike" baseline="0" dirty="0">
                <a:solidFill>
                  <a:schemeClr val="tx1"/>
                </a:solidFill>
                <a:latin typeface="Calibri" panose="020F0502020204030204" pitchFamily="34" charset="0"/>
              </a:rPr>
              <a:t> </a:t>
            </a:r>
          </a:p>
          <a:p>
            <a:r>
              <a:rPr lang="en-US" sz="1400" dirty="0">
                <a:solidFill>
                  <a:schemeClr val="tx1"/>
                </a:solidFill>
                <a:latin typeface="Calibri" panose="020F0502020204030204" pitchFamily="34" charset="0"/>
              </a:rPr>
              <a:t>Increase facility utilization to 50% and increase labor sales by </a:t>
            </a:r>
            <a:r>
              <a:rPr lang="en-US" sz="1400" b="0" i="0" u="none" strike="noStrike" baseline="0" dirty="0">
                <a:solidFill>
                  <a:schemeClr val="tx1"/>
                </a:solidFill>
                <a:latin typeface="Calibri" panose="020F0502020204030204" pitchFamily="34" charset="0"/>
              </a:rPr>
              <a:t> 20%. Achieve a customer pay effective labor rate of $205.00 or higher. </a:t>
            </a:r>
            <a:r>
              <a:rPr lang="en-US" sz="1400" dirty="0">
                <a:solidFill>
                  <a:schemeClr val="tx1"/>
                </a:solidFill>
                <a:latin typeface="Calibri" panose="020F0502020204030204" pitchFamily="34" charset="0"/>
              </a:rPr>
              <a:t>Add 4 to 5 more working days per month. </a:t>
            </a:r>
            <a:endParaRPr lang="en-US" sz="1400" b="0" i="0" u="none" strike="noStrike" baseline="0" dirty="0">
              <a:solidFill>
                <a:schemeClr val="tx1"/>
              </a:solidFill>
              <a:latin typeface="Calibri" panose="020F0502020204030204" pitchFamily="34" charset="0"/>
            </a:endParaRPr>
          </a:p>
          <a:p>
            <a:r>
              <a:rPr lang="en-US" sz="1400" b="0" i="0" u="none" strike="noStrike" baseline="0" dirty="0">
                <a:solidFill>
                  <a:schemeClr val="tx1"/>
                </a:solidFill>
                <a:latin typeface="Calibri" panose="020F0502020204030204" pitchFamily="34" charset="0"/>
              </a:rPr>
              <a:t> Create faster turn times </a:t>
            </a:r>
            <a:r>
              <a:rPr lang="en-US" sz="1400" dirty="0">
                <a:solidFill>
                  <a:schemeClr val="tx1"/>
                </a:solidFill>
                <a:latin typeface="Calibri" panose="020F0502020204030204" pitchFamily="34" charset="0"/>
              </a:rPr>
              <a:t>per bay by emergency ordering parts and manage advisors through advance service to track authorization time. Submit repairs to 3</a:t>
            </a:r>
            <a:r>
              <a:rPr lang="en-US" sz="1400" baseline="30000" dirty="0">
                <a:solidFill>
                  <a:schemeClr val="tx1"/>
                </a:solidFill>
                <a:latin typeface="Calibri" panose="020F0502020204030204" pitchFamily="34" charset="0"/>
              </a:rPr>
              <a:t>rd</a:t>
            </a:r>
            <a:r>
              <a:rPr lang="en-US" sz="1400" dirty="0">
                <a:solidFill>
                  <a:schemeClr val="tx1"/>
                </a:solidFill>
                <a:latin typeface="Calibri" panose="020F0502020204030204" pitchFamily="34" charset="0"/>
              </a:rPr>
              <a:t> party vendors before tear down/beginning work so a bay isn’t down awaiting inspections. We just received a warranty labor rate increase to $200.97 and I increased customer pay rate to $215.00. I would like to implement a GRID focusing on repairs between 1.5 and 2.5 labor hours as these are our most common labor hours per repair. Open service on Sundays to offer more convenience for our clients to create more working days  per month. I am currently adding lifts to flat bays to diversify the ability to complete repairs for those bays. </a:t>
            </a:r>
            <a:endParaRPr lang="en-US" sz="1400" b="0" i="0" u="none" strike="noStrike" baseline="0" dirty="0">
              <a:solidFill>
                <a:schemeClr val="tx1"/>
              </a:solidFill>
              <a:latin typeface="Calibri" panose="020F0502020204030204" pitchFamily="34" charset="0"/>
            </a:endParaRPr>
          </a:p>
          <a:p>
            <a:r>
              <a:rPr lang="en-US" sz="1400" b="0" i="0" u="none" strike="noStrike" baseline="0" dirty="0">
                <a:solidFill>
                  <a:schemeClr val="tx1"/>
                </a:solidFill>
                <a:latin typeface="Calibri" panose="020F0502020204030204" pitchFamily="34" charset="0"/>
              </a:rPr>
              <a:t>Audit customer pay repair orders to track length of time from key to key. Run the open repair order lists daily (manage WIP).  Track technician training completion through Stars to adjust number of bays based on skills to be compliant with NADA 1.5 bays per technician. </a:t>
            </a:r>
          </a:p>
          <a:p>
            <a:endParaRPr lang="en-US" dirty="0"/>
          </a:p>
        </p:txBody>
      </p:sp>
      <p:pic>
        <p:nvPicPr>
          <p:cNvPr id="8" name="Content Placeholder 7">
            <a:extLst>
              <a:ext uri="{FF2B5EF4-FFF2-40B4-BE49-F238E27FC236}">
                <a16:creationId xmlns:a16="http://schemas.microsoft.com/office/drawing/2014/main" id="{9871A278-FD72-443E-0B08-17CD0318CEF0}"/>
              </a:ext>
            </a:extLst>
          </p:cNvPr>
          <p:cNvPicPr>
            <a:picLocks noGrp="1" noChangeAspect="1"/>
          </p:cNvPicPr>
          <p:nvPr>
            <p:ph sz="half" idx="2"/>
          </p:nvPr>
        </p:nvPicPr>
        <p:blipFill>
          <a:blip r:embed="rId2"/>
          <a:stretch>
            <a:fillRect/>
          </a:stretch>
        </p:blipFill>
        <p:spPr>
          <a:xfrm>
            <a:off x="7699306" y="1094825"/>
            <a:ext cx="3814669" cy="4596882"/>
          </a:xfrm>
        </p:spPr>
      </p:pic>
    </p:spTree>
    <p:extLst>
      <p:ext uri="{BB962C8B-B14F-4D97-AF65-F5344CB8AC3E}">
        <p14:creationId xmlns:p14="http://schemas.microsoft.com/office/powerpoint/2010/main" val="33334526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solidFill>
                  <a:srgbClr val="FFC000"/>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a:xfrm>
            <a:off x="913795" y="1732448"/>
            <a:ext cx="5060497" cy="4976261"/>
          </a:xfrm>
        </p:spPr>
        <p:txBody>
          <a:bodyPr>
            <a:normAutofit lnSpcReduction="10000"/>
          </a:bodyPr>
          <a:lstStyle/>
          <a:p>
            <a:pPr marL="36900" indent="0">
              <a:buNone/>
            </a:pPr>
            <a:r>
              <a:rPr lang="en-US" b="1" dirty="0">
                <a:solidFill>
                  <a:srgbClr val="FFC000"/>
                </a:solidFill>
              </a:rPr>
              <a:t>Pros: </a:t>
            </a:r>
          </a:p>
          <a:p>
            <a:pPr marL="36900" indent="0">
              <a:buNone/>
            </a:pPr>
            <a:r>
              <a:rPr lang="en-US" sz="1400" b="1" dirty="0">
                <a:solidFill>
                  <a:schemeClr val="tx1"/>
                </a:solidFill>
              </a:rPr>
              <a:t>We do a great job of selling repair work and holding the gross by not discounting. We are within $25 dollars of our target labor rate. We hold a higher-than-average ELR on maintenance repairs. We have a strong average for labor hours per repair order; at nearly 3 FRHs. Our technician cost is within reason for our market area at $39; as technicians are paid as high as $65 per flag hour. </a:t>
            </a:r>
          </a:p>
          <a:p>
            <a:pPr marL="36900" indent="0">
              <a:buNone/>
            </a:pPr>
            <a:r>
              <a:rPr lang="en-US" b="1" dirty="0">
                <a:solidFill>
                  <a:srgbClr val="FFC000"/>
                </a:solidFill>
              </a:rPr>
              <a:t>Cons: </a:t>
            </a:r>
          </a:p>
          <a:p>
            <a:pPr marL="36900" indent="0">
              <a:buNone/>
            </a:pPr>
            <a:r>
              <a:rPr lang="en-US" sz="1400" b="1" dirty="0">
                <a:solidFill>
                  <a:schemeClr val="tx1"/>
                </a:solidFill>
              </a:rPr>
              <a:t>Our lowest hanging fruit is the lack of maintenance labor dollars. One line repair orders are 4 out of every 10 written. Our competitive average labor rate is low. </a:t>
            </a:r>
          </a:p>
          <a:p>
            <a:pPr marL="36900" indent="0">
              <a:buNone/>
            </a:pPr>
            <a:r>
              <a:rPr lang="en-US" b="1" dirty="0">
                <a:solidFill>
                  <a:srgbClr val="FFC000"/>
                </a:solidFill>
              </a:rPr>
              <a:t>Improvements: </a:t>
            </a:r>
          </a:p>
          <a:p>
            <a:pPr marL="36900" indent="0">
              <a:buNone/>
            </a:pPr>
            <a:r>
              <a:rPr lang="en-US" sz="1400" b="1" dirty="0">
                <a:solidFill>
                  <a:schemeClr val="tx1"/>
                </a:solidFill>
              </a:rPr>
              <a:t>I believe by creating the simple maintenance menus we will see an increase in sold maintenance dollars. Our goal is to have 60% of our customer pay work come from maintenance items. Rolling out advance service and tracking MPIs will help us increase to 60% in customer pay maintenance work as well. Multi-point inspections must be performed on every vehicle regardless of age and time. </a:t>
            </a:r>
          </a:p>
        </p:txBody>
      </p:sp>
      <p:pic>
        <p:nvPicPr>
          <p:cNvPr id="8" name="Content Placeholder 7">
            <a:extLst>
              <a:ext uri="{FF2B5EF4-FFF2-40B4-BE49-F238E27FC236}">
                <a16:creationId xmlns:a16="http://schemas.microsoft.com/office/drawing/2014/main" id="{896B7F51-C856-BE45-4AE1-70AD459C4EB7}"/>
              </a:ext>
            </a:extLst>
          </p:cNvPr>
          <p:cNvPicPr>
            <a:picLocks noGrp="1" noChangeAspect="1"/>
          </p:cNvPicPr>
          <p:nvPr>
            <p:ph sz="half" idx="2"/>
          </p:nvPr>
        </p:nvPicPr>
        <p:blipFill>
          <a:blip r:embed="rId2"/>
          <a:stretch>
            <a:fillRect/>
          </a:stretch>
        </p:blipFill>
        <p:spPr>
          <a:xfrm>
            <a:off x="6217710" y="1651672"/>
            <a:ext cx="5903923" cy="4596728"/>
          </a:xfrm>
        </p:spPr>
      </p:pic>
    </p:spTree>
    <p:extLst>
      <p:ext uri="{BB962C8B-B14F-4D97-AF65-F5344CB8AC3E}">
        <p14:creationId xmlns:p14="http://schemas.microsoft.com/office/powerpoint/2010/main" val="41671174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normAutofit fontScale="90000"/>
          </a:bodyPr>
          <a:lstStyle/>
          <a:p>
            <a:r>
              <a:rPr lang="en-US" dirty="0">
                <a:solidFill>
                  <a:srgbClr val="FFC000"/>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913795" y="1732449"/>
            <a:ext cx="10353762" cy="4304457"/>
          </a:xfrm>
        </p:spPr>
        <p:txBody>
          <a:bodyPr>
            <a:noAutofit/>
          </a:bodyPr>
          <a:lstStyle/>
          <a:p>
            <a:pPr marL="494100" indent="-457200">
              <a:buAutoNum type="arabicPeriod"/>
            </a:pPr>
            <a:r>
              <a:rPr lang="en-US" sz="1400" dirty="0"/>
              <a:t>We have developed a large and loyal customer base because Tuttle Click Automotive group has been in business for over 100 years. </a:t>
            </a:r>
          </a:p>
          <a:p>
            <a:pPr marL="494100" indent="-457200">
              <a:buAutoNum type="arabicPeriod"/>
            </a:pPr>
            <a:r>
              <a:rPr lang="en-US" sz="1400" dirty="0"/>
              <a:t>Our team has consistently received the Presidents award.</a:t>
            </a:r>
          </a:p>
          <a:p>
            <a:pPr marL="494100" indent="-457200">
              <a:buAutoNum type="arabicPeriod"/>
            </a:pPr>
            <a:r>
              <a:rPr lang="en-US" sz="1400" dirty="0"/>
              <a:t>Our store is large enough to buy any special tools or equipment needed, yet we create a “mom and pop” environment where all staff is treated like family versus a number. </a:t>
            </a:r>
          </a:p>
          <a:p>
            <a:pPr marL="494100" indent="-457200">
              <a:buAutoNum type="arabicPeriod"/>
            </a:pPr>
            <a:r>
              <a:rPr lang="en-US" sz="1400" dirty="0"/>
              <a:t>The morale of the working environment is tremendously high, and we pride ourselves by paying productive employees up to 5% above market value to ensure longevity. </a:t>
            </a:r>
          </a:p>
          <a:p>
            <a:pPr marL="494100" indent="-457200">
              <a:buAutoNum type="arabicPeriod"/>
            </a:pPr>
            <a:r>
              <a:rPr lang="en-US" sz="1400" dirty="0"/>
              <a:t>The location of the store is in a booming market where two major interstates meet. Millions of vehicles travel between the two interstates, and our store has great visibility. </a:t>
            </a:r>
          </a:p>
          <a:p>
            <a:pPr marL="494100" indent="-457200">
              <a:buAutoNum type="arabicPeriod"/>
            </a:pPr>
            <a:r>
              <a:rPr lang="en-US" sz="1400" dirty="0"/>
              <a:t>We have focused on digital selling tools through our DMS; advance service. </a:t>
            </a:r>
          </a:p>
          <a:p>
            <a:pPr marL="494100" indent="-457200">
              <a:buAutoNum type="arabicPeriod"/>
            </a:pPr>
            <a:r>
              <a:rPr lang="en-US" sz="1400" dirty="0"/>
              <a:t>We use marketing tools such as </a:t>
            </a:r>
            <a:r>
              <a:rPr lang="en-US" sz="1400" dirty="0" err="1"/>
              <a:t>bizzy</a:t>
            </a:r>
            <a:r>
              <a:rPr lang="en-US" sz="1400" dirty="0"/>
              <a:t> car and epsilon to increase our car count to create more sales opportunities. </a:t>
            </a:r>
          </a:p>
          <a:p>
            <a:pPr marL="494100" indent="-457200">
              <a:buAutoNum type="arabicPeriod"/>
            </a:pPr>
            <a:r>
              <a:rPr lang="en-US" sz="1400" dirty="0"/>
              <a:t>I created an extremely aggressive pay plan. Up to 10% on gross with spiffs on maintenance items; in which we do a great job on our brakes, batteries and tire penetration. (BBT)</a:t>
            </a:r>
          </a:p>
          <a:p>
            <a:pPr marL="494100" indent="-457200">
              <a:buAutoNum type="arabicPeriod"/>
            </a:pPr>
            <a:r>
              <a:rPr lang="en-US" sz="1400" dirty="0"/>
              <a:t>The company just completed a brand-new, state of the art, Lincoln building. </a:t>
            </a:r>
          </a:p>
          <a:p>
            <a:pPr marL="494100" indent="-457200">
              <a:buAutoNum type="arabicPeriod"/>
            </a:pPr>
            <a:r>
              <a:rPr lang="en-US" sz="1400" dirty="0"/>
              <a:t>Our General Manager is a shinning star and will help anyone. He makes his presence known throughout the entire store including checking in with every service employee daily. </a:t>
            </a:r>
          </a:p>
        </p:txBody>
      </p:sp>
    </p:spTree>
    <p:extLst>
      <p:ext uri="{BB962C8B-B14F-4D97-AF65-F5344CB8AC3E}">
        <p14:creationId xmlns:p14="http://schemas.microsoft.com/office/powerpoint/2010/main" val="3839221384"/>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late">
  <a:themeElements>
    <a:clrScheme name="Slate">
      <a:dk1>
        <a:sysClr val="windowText" lastClr="000000"/>
      </a:dk1>
      <a:lt1>
        <a:sysClr val="window" lastClr="FFFFFF"/>
      </a:lt1>
      <a:dk2>
        <a:srgbClr val="212123"/>
      </a:dk2>
      <a:lt2>
        <a:srgbClr val="DADADA"/>
      </a:lt2>
      <a:accent1>
        <a:srgbClr val="BC451B"/>
      </a:accent1>
      <a:accent2>
        <a:srgbClr val="D3BA68"/>
      </a:accent2>
      <a:accent3>
        <a:srgbClr val="BB8640"/>
      </a:accent3>
      <a:accent4>
        <a:srgbClr val="AD9277"/>
      </a:accent4>
      <a:accent5>
        <a:srgbClr val="A55A43"/>
      </a:accent5>
      <a:accent6>
        <a:srgbClr val="AD9D7B"/>
      </a:accent6>
      <a:hlink>
        <a:srgbClr val="E98052"/>
      </a:hlink>
      <a:folHlink>
        <a:srgbClr val="F4B69B"/>
      </a:folHlink>
    </a:clrScheme>
    <a:fontScheme name="Slate">
      <a:majorFont>
        <a:latin typeface="Calisto MT" panose="02040603050505030304"/>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alisto MT" panose="02040603050505030304"/>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late">
      <a:fillStyleLst>
        <a:solidFill>
          <a:schemeClr val="phClr"/>
        </a:solidFill>
        <a:gradFill rotWithShape="1">
          <a:gsLst>
            <a:gs pos="0">
              <a:schemeClr val="phClr">
                <a:tint val="60000"/>
                <a:lumMod val="110000"/>
              </a:schemeClr>
            </a:gs>
            <a:gs pos="100000">
              <a:schemeClr val="phClr">
                <a:tint val="88000"/>
              </a:schemeClr>
            </a:gs>
          </a:gsLst>
          <a:lin ang="5400000" scaled="0"/>
        </a:gradFill>
        <a:gradFill rotWithShape="1">
          <a:gsLst>
            <a:gs pos="0">
              <a:schemeClr val="phClr">
                <a:tint val="96000"/>
                <a:lumMod val="104000"/>
              </a:schemeClr>
            </a:gs>
            <a:gs pos="100000">
              <a:schemeClr val="phClr">
                <a:shade val="90000"/>
                <a:lumMod val="90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63500" dist="25400" dir="5400000" rotWithShape="0">
              <a:srgbClr val="000000">
                <a:alpha val="60000"/>
              </a:srgbClr>
            </a:outerShdw>
          </a:effectLst>
        </a:effectStyle>
        <a:effectStyle>
          <a:effectLst>
            <a:outerShdw blurRad="76200" dist="38100" dir="5400000" rotWithShape="0">
              <a:srgbClr val="000000">
                <a:alpha val="75000"/>
              </a:srgbClr>
            </a:outerShdw>
          </a:effectLst>
          <a:scene3d>
            <a:camera prst="orthographicFront">
              <a:rot lat="0" lon="0" rev="0"/>
            </a:camera>
            <a:lightRig rig="threePt" dir="t">
              <a:rot lat="0" lon="0" rev="1200000"/>
            </a:lightRig>
          </a:scene3d>
          <a:sp3d>
            <a:bevelT w="63500" h="25400" prst="hardEdge"/>
          </a:sp3d>
        </a:effectStyle>
      </a:effectStyleLst>
      <a:bgFillStyleLst>
        <a:solidFill>
          <a:schemeClr val="phClr"/>
        </a:solidFill>
        <a:solidFill>
          <a:schemeClr val="phClr"/>
        </a:solidFill>
        <a:blipFill rotWithShape="1">
          <a:blip xmlns:r="http://schemas.openxmlformats.org/officeDocument/2006/relationships" r:embed="rId1">
            <a:duotone>
              <a:schemeClr val="phClr">
                <a:shade val="80000"/>
                <a:lumMod val="80000"/>
              </a:schemeClr>
              <a:schemeClr val="phClr">
                <a:tint val="98000"/>
              </a:schemeClr>
            </a:duotone>
          </a:blip>
          <a:stretch/>
        </a:blipFill>
      </a:bgFillStyleLst>
    </a:fmtScheme>
  </a:themeElements>
  <a:objectDefaults/>
  <a:extraClrSchemeLst/>
  <a:extLst>
    <a:ext uri="{05A4C25C-085E-4340-85A3-A5531E510DB2}">
      <thm15:themeFamily xmlns:thm15="http://schemas.microsoft.com/office/thememl/2012/main" name="Slate" id="{C3F70B94-7CE9-428E-ADC1-3269CC2C3385}" vid="{3F2DE9A5-64E6-437C-A389-CC4477E817E8}"/>
    </a:ext>
  </a:extLst>
</a:theme>
</file>

<file path=docProps/app.xml><?xml version="1.0" encoding="utf-8"?>
<Properties xmlns="http://schemas.openxmlformats.org/officeDocument/2006/extended-properties" xmlns:vt="http://schemas.openxmlformats.org/officeDocument/2006/docPropsVTypes">
  <Template>TM04033929[[fn=Slate]]</Template>
  <TotalTime>3008</TotalTime>
  <Words>3032</Words>
  <Application>Microsoft Office PowerPoint</Application>
  <PresentationFormat>Widescreen</PresentationFormat>
  <Paragraphs>154</Paragraphs>
  <Slides>18</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18</vt:i4>
      </vt:variant>
    </vt:vector>
  </HeadingPairs>
  <TitlesOfParts>
    <vt:vector size="22" baseType="lpstr">
      <vt:lpstr>Calibri</vt:lpstr>
      <vt:lpstr>Calisto MT</vt:lpstr>
      <vt:lpstr>Wingdings 2</vt:lpstr>
      <vt:lpstr>Slate</vt:lpstr>
      <vt:lpstr>Tuttle Click Ford Lincoln </vt:lpstr>
      <vt:lpstr>   Marketing  </vt:lpstr>
      <vt:lpstr>PowerPoint Presentation</vt:lpstr>
      <vt:lpstr>  Analyze Cost of Labor   </vt:lpstr>
      <vt:lpstr> Changes in Expense Structure    </vt:lpstr>
      <vt:lpstr> Productivity   </vt:lpstr>
      <vt:lpstr> Facility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 Synopsis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 </dc:title>
  <dc:creator>Hourcle, Laurent</dc:creator>
  <cp:lastModifiedBy>Sean Osborne</cp:lastModifiedBy>
  <cp:revision>7</cp:revision>
  <dcterms:created xsi:type="dcterms:W3CDTF">2022-12-04T13:10:55Z</dcterms:created>
  <dcterms:modified xsi:type="dcterms:W3CDTF">2024-06-20T06:11:23Z</dcterms:modified>
</cp:coreProperties>
</file>