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err="1" smtClean="0"/>
              <a:t>SWOoOoOT</a:t>
            </a:r>
            <a:r>
              <a:rPr lang="en-US" sz="3200" dirty="0" smtClean="0"/>
              <a:t> There it is!</a:t>
            </a:r>
          </a:p>
          <a:p>
            <a:pPr algn="ctr"/>
            <a:r>
              <a:rPr lang="en-US" sz="1000" dirty="0" smtClean="0"/>
              <a:t>Jacob Jeffers </a:t>
            </a:r>
            <a:r>
              <a:rPr lang="en-US" sz="1000" b="1" dirty="0" smtClean="0">
                <a:solidFill>
                  <a:schemeClr val="accent2"/>
                </a:solidFill>
              </a:rPr>
              <a:t>N441</a:t>
            </a:r>
          </a:p>
          <a:p>
            <a:pPr algn="ctr"/>
            <a:r>
              <a:rPr lang="en-US" sz="1000" dirty="0" smtClean="0"/>
              <a:t>Finance Director: Space Coast Honda</a:t>
            </a:r>
          </a:p>
          <a:p>
            <a:pPr algn="ctr"/>
            <a:endParaRPr lang="en-US" sz="10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Opportunities</a:t>
            </a:r>
          </a:p>
          <a:p>
            <a:pPr lvl="1"/>
            <a:r>
              <a:rPr lang="en-US" dirty="0" smtClean="0"/>
              <a:t>Video and Photo additions to the MPI process.  By far this could have the biggest and most immediate impact on gross sales.</a:t>
            </a:r>
          </a:p>
          <a:p>
            <a:pPr lvl="1"/>
            <a:r>
              <a:rPr lang="en-US" dirty="0" smtClean="0"/>
              <a:t>Better utilize the lifts with a 1.5 per tech average.</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Threats	</a:t>
            </a:r>
          </a:p>
          <a:p>
            <a:pPr lvl="1"/>
            <a:r>
              <a:rPr lang="en-US" dirty="0" err="1" smtClean="0"/>
              <a:t>WiFi</a:t>
            </a:r>
            <a:r>
              <a:rPr lang="en-US" dirty="0" smtClean="0"/>
              <a:t> capabilities</a:t>
            </a:r>
            <a:r>
              <a:rPr lang="en-US" dirty="0"/>
              <a:t>:</a:t>
            </a:r>
            <a:r>
              <a:rPr lang="en-US" dirty="0" smtClean="0"/>
              <a:t>  I think it would be beneficial to have our internet provider out to test, and make sure the technology WILL work in every corner of the service department.  Change is already hard for people.  We need to take away the excuse that something won’t or doesn’t work the way we are asking it to.</a:t>
            </a:r>
          </a:p>
          <a:p>
            <a:pPr lvl="1"/>
            <a:r>
              <a:rPr lang="en-US" dirty="0" smtClean="0"/>
              <a:t>Outside Service Centers:  Update our Competitive Service Board and market it to customers on the website and in the showroom / lounge area.</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Objectives	</a:t>
            </a:r>
          </a:p>
          <a:p>
            <a:pPr lvl="1"/>
            <a:r>
              <a:rPr lang="en-US" dirty="0" smtClean="0"/>
              <a:t>Implement a process for photo and then video MPI’s.</a:t>
            </a:r>
          </a:p>
          <a:p>
            <a:pPr lvl="1"/>
            <a:r>
              <a:rPr lang="en-US" dirty="0" smtClean="0"/>
              <a:t>Re-configure technician work spaces.</a:t>
            </a:r>
          </a:p>
          <a:p>
            <a:pPr lvl="1"/>
            <a:r>
              <a:rPr lang="en-US" dirty="0" smtClean="0"/>
              <a:t>Make sure the techs know they are appreciated.</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Strategies and tactics</a:t>
            </a:r>
          </a:p>
          <a:p>
            <a:pPr lvl="1"/>
            <a:r>
              <a:rPr lang="en-US" dirty="0"/>
              <a:t>Reward the people who are doing what is asked of them.</a:t>
            </a:r>
          </a:p>
          <a:p>
            <a:pPr lvl="1"/>
            <a:r>
              <a:rPr lang="en-US" dirty="0"/>
              <a:t>Until we can show data that proves the point that the extra time invested in taking photo’s and or videos will pay off in the long run we need to invest into the process as management by incentivizing employees to do so.</a:t>
            </a:r>
          </a:p>
          <a:p>
            <a:pPr lvl="1"/>
            <a:r>
              <a:rPr lang="en-US" dirty="0"/>
              <a:t>Tech </a:t>
            </a:r>
            <a:r>
              <a:rPr lang="en-US" dirty="0" smtClean="0"/>
              <a:t>Appreciation </a:t>
            </a:r>
            <a:r>
              <a:rPr lang="en-US" dirty="0"/>
              <a:t>Day – Cook out or cater lunch in for the techs (Not Pizza).</a:t>
            </a:r>
          </a:p>
          <a:p>
            <a:pPr lvl="2"/>
            <a:r>
              <a:rPr lang="en-US" dirty="0"/>
              <a:t>The banners are a really cool idea as well.  Perhaps down the road?  After we can afford them from the increase in profit from doing the photo and video MPI’s…</a:t>
            </a:r>
          </a:p>
          <a:p>
            <a:endParaRPr lang="en-US" dirty="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Tactics and strategies </a:t>
            </a:r>
          </a:p>
          <a:p>
            <a:pPr lvl="1"/>
            <a:r>
              <a:rPr lang="en-US" dirty="0" smtClean="0"/>
              <a:t>Reward the people who are doing what is asked of them.</a:t>
            </a:r>
          </a:p>
          <a:p>
            <a:pPr lvl="1"/>
            <a:r>
              <a:rPr lang="en-US" dirty="0" smtClean="0"/>
              <a:t>Until we can show data that proves the point that the extra time invested in taking photo’s and or videos will pay off in the long run we need to invest into the process as management by incentivizing employees to do so.</a:t>
            </a:r>
          </a:p>
          <a:p>
            <a:pPr lvl="1"/>
            <a:r>
              <a:rPr lang="en-US" dirty="0" smtClean="0"/>
              <a:t>Tech Appreciation Day – Cook out or cater lunch in for the techs (Not Pizza).</a:t>
            </a:r>
          </a:p>
          <a:p>
            <a:pPr lvl="2"/>
            <a:r>
              <a:rPr lang="en-US" dirty="0" smtClean="0"/>
              <a:t>The banners are a really cool idea as well.  Perhaps down the road?  After we can afford them from the increase in profit from doing the photo and video MPI’s…</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64533519"/>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Implement Photo</a:t>
                      </a:r>
                      <a:r>
                        <a:rPr lang="en-US" baseline="0" dirty="0" smtClean="0"/>
                        <a:t> MPI</a:t>
                      </a:r>
                      <a:endParaRPr lang="en-US" dirty="0"/>
                    </a:p>
                  </a:txBody>
                  <a:tcPr/>
                </a:tc>
                <a:tc>
                  <a:txBody>
                    <a:bodyPr/>
                    <a:lstStyle/>
                    <a:p>
                      <a:r>
                        <a:rPr lang="en-US" dirty="0" smtClean="0"/>
                        <a:t>Service Manager</a:t>
                      </a:r>
                      <a:r>
                        <a:rPr lang="en-US" baseline="0" dirty="0" smtClean="0"/>
                        <a:t> / Foreman</a:t>
                      </a:r>
                      <a:endParaRPr lang="en-US" dirty="0"/>
                    </a:p>
                  </a:txBody>
                  <a:tcPr/>
                </a:tc>
                <a:tc>
                  <a:txBody>
                    <a:bodyPr/>
                    <a:lstStyle/>
                    <a:p>
                      <a:r>
                        <a:rPr lang="en-US" dirty="0" smtClean="0"/>
                        <a:t>30 days (July</a:t>
                      </a:r>
                      <a:r>
                        <a:rPr lang="en-US" baseline="0" dirty="0" smtClean="0"/>
                        <a:t> 1)</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Implement VIDEO MPI</a:t>
                      </a:r>
                      <a:endParaRPr lang="en-US" dirty="0"/>
                    </a:p>
                  </a:txBody>
                  <a:tcPr/>
                </a:tc>
                <a:tc>
                  <a:txBody>
                    <a:bodyPr/>
                    <a:lstStyle/>
                    <a:p>
                      <a:r>
                        <a:rPr lang="en-US" dirty="0" smtClean="0"/>
                        <a:t>Service Manager/ Foreman</a:t>
                      </a:r>
                      <a:endParaRPr lang="en-US" dirty="0"/>
                    </a:p>
                  </a:txBody>
                  <a:tcPr/>
                </a:tc>
                <a:tc>
                  <a:txBody>
                    <a:bodyPr/>
                    <a:lstStyle/>
                    <a:p>
                      <a:r>
                        <a:rPr lang="en-US" dirty="0" smtClean="0"/>
                        <a:t>January 1, 2025</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Outline Tech Workspace</a:t>
                      </a:r>
                      <a:endParaRPr lang="en-US" dirty="0"/>
                    </a:p>
                  </a:txBody>
                  <a:tcPr/>
                </a:tc>
                <a:tc>
                  <a:txBody>
                    <a:bodyPr/>
                    <a:lstStyle/>
                    <a:p>
                      <a:r>
                        <a:rPr lang="en-US" dirty="0" smtClean="0"/>
                        <a:t>Service</a:t>
                      </a:r>
                      <a:r>
                        <a:rPr lang="en-US" baseline="0" dirty="0" smtClean="0"/>
                        <a:t> Manager / Forman</a:t>
                      </a:r>
                      <a:endParaRPr lang="en-US" dirty="0"/>
                    </a:p>
                  </a:txBody>
                  <a:tcPr/>
                </a:tc>
                <a:tc>
                  <a:txBody>
                    <a:bodyPr/>
                    <a:lstStyle/>
                    <a:p>
                      <a:r>
                        <a:rPr lang="en-US" dirty="0" smtClean="0"/>
                        <a:t>30 days (July 1)</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Tech Appreciation</a:t>
                      </a:r>
                      <a:endParaRPr lang="en-US" dirty="0"/>
                    </a:p>
                  </a:txBody>
                  <a:tcPr/>
                </a:tc>
                <a:tc>
                  <a:txBody>
                    <a:bodyPr/>
                    <a:lstStyle/>
                    <a:p>
                      <a:r>
                        <a:rPr lang="en-US" dirty="0" smtClean="0"/>
                        <a:t>Sales Management Team</a:t>
                      </a:r>
                      <a:endParaRPr lang="en-US" dirty="0"/>
                    </a:p>
                  </a:txBody>
                  <a:tcPr/>
                </a:tc>
                <a:tc>
                  <a:txBody>
                    <a:bodyPr/>
                    <a:lstStyle/>
                    <a:p>
                      <a:r>
                        <a:rPr lang="en-US" dirty="0" smtClean="0"/>
                        <a:t>Quarterly</a:t>
                      </a:r>
                      <a:r>
                        <a:rPr lang="en-US" baseline="0" dirty="0" smtClean="0"/>
                        <a:t> (we did one for memorial day) Next is Aug.</a:t>
                      </a:r>
                      <a:endParaRPr lang="en-US" dirty="0"/>
                    </a:p>
                  </a:txBody>
                  <a:tcPr/>
                </a:tc>
                <a:extLst>
                  <a:ext uri="{0D108BD9-81ED-4DB2-BD59-A6C34878D82A}">
                    <a16:rowId xmlns="" xmlns:a16="http://schemas.microsoft.com/office/drawing/2014/main" val="1950345431"/>
                  </a:ext>
                </a:extLst>
              </a:tr>
              <a:tr h="565004">
                <a:tc>
                  <a:txBody>
                    <a:bodyPr/>
                    <a:lstStyle/>
                    <a:p>
                      <a:r>
                        <a:rPr lang="en-US" dirty="0" err="1" smtClean="0"/>
                        <a:t>WiFi</a:t>
                      </a:r>
                      <a:r>
                        <a:rPr lang="en-US" baseline="0" dirty="0" smtClean="0"/>
                        <a:t> Verification</a:t>
                      </a:r>
                      <a:endParaRPr lang="en-US" dirty="0"/>
                    </a:p>
                  </a:txBody>
                  <a:tcPr/>
                </a:tc>
                <a:tc>
                  <a:txBody>
                    <a:bodyPr/>
                    <a:lstStyle/>
                    <a:p>
                      <a:r>
                        <a:rPr lang="en-US" dirty="0" smtClean="0"/>
                        <a:t>Service Manager / IT</a:t>
                      </a:r>
                      <a:endParaRPr lang="en-US" dirty="0"/>
                    </a:p>
                  </a:txBody>
                  <a:tcPr/>
                </a:tc>
                <a:tc>
                  <a:txBody>
                    <a:bodyPr/>
                    <a:lstStyle/>
                    <a:p>
                      <a:r>
                        <a:rPr lang="en-US" dirty="0" smtClean="0"/>
                        <a:t>ASAP.</a:t>
                      </a:r>
                      <a:r>
                        <a:rPr lang="en-US" baseline="0" dirty="0" smtClean="0"/>
                        <a:t>  Needs to be done before I leave for VO1</a:t>
                      </a:r>
                      <a:endParaRPr lang="en-US" dirty="0"/>
                    </a:p>
                  </a:txBody>
                  <a:tcPr/>
                </a:tc>
                <a:extLst>
                  <a:ext uri="{0D108BD9-81ED-4DB2-BD59-A6C34878D82A}">
                    <a16:rowId xmlns="" xmlns:a16="http://schemas.microsoft.com/office/drawing/2014/main" val="1960891333"/>
                  </a:ext>
                </a:extLst>
              </a:tr>
              <a:tr h="565004">
                <a:tc>
                  <a:txBody>
                    <a:bodyPr/>
                    <a:lstStyle/>
                    <a:p>
                      <a:r>
                        <a:rPr lang="en-US" dirty="0" smtClean="0"/>
                        <a:t>Update Competitive</a:t>
                      </a:r>
                      <a:r>
                        <a:rPr lang="en-US" baseline="0" dirty="0" smtClean="0"/>
                        <a:t> Service Board</a:t>
                      </a:r>
                      <a:endParaRPr lang="en-US" dirty="0"/>
                    </a:p>
                  </a:txBody>
                  <a:tcPr/>
                </a:tc>
                <a:tc>
                  <a:txBody>
                    <a:bodyPr/>
                    <a:lstStyle/>
                    <a:p>
                      <a:r>
                        <a:rPr lang="en-US" dirty="0" smtClean="0"/>
                        <a:t>Service Manger / IT</a:t>
                      </a:r>
                      <a:endParaRPr lang="en-US" dirty="0"/>
                    </a:p>
                  </a:txBody>
                  <a:tcPr/>
                </a:tc>
                <a:tc>
                  <a:txBody>
                    <a:bodyPr/>
                    <a:lstStyle/>
                    <a:p>
                      <a:r>
                        <a:rPr lang="en-US" dirty="0" smtClean="0"/>
                        <a:t>ASAP.  Verify</a:t>
                      </a:r>
                      <a:r>
                        <a:rPr lang="en-US" baseline="0" dirty="0" smtClean="0"/>
                        <a:t> every 6 months.  One now and end of year.</a:t>
                      </a:r>
                      <a:endParaRPr lang="en-US" dirty="0"/>
                    </a:p>
                  </a:txBody>
                  <a:tcPr/>
                </a:tc>
                <a:extLst>
                  <a:ext uri="{0D108BD9-81ED-4DB2-BD59-A6C34878D82A}">
                    <a16:rowId xmlns=""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Synopsis</a:t>
            </a:r>
          </a:p>
          <a:p>
            <a:r>
              <a:rPr lang="en-US" dirty="0" smtClean="0"/>
              <a:t>	</a:t>
            </a:r>
            <a:r>
              <a:rPr lang="en-US" dirty="0"/>
              <a:t>Regardless of how much we invest in marketing, we have to capitalize on the opportunities while they are here.  We have to elevate ourselves above the Jiffy Lubes, </a:t>
            </a:r>
            <a:r>
              <a:rPr lang="en-US" dirty="0" err="1"/>
              <a:t>Gattos</a:t>
            </a:r>
            <a:r>
              <a:rPr lang="en-US" dirty="0"/>
              <a:t>, and Pep Boys of the world.  The misconception that they are much cheaper than we are is our own fault.  An updated competitive service board and an unmatched level of service can erode that fear of being ripped off at the big bad car dealership.  Transparency is the key to regaining that lost market share in service.  A picture is worth 1000 words.  If we START there it will lend credence to what we are trying to sell.  The average consumer NEVER opens their hood, let alone looks under their vehicle while on a lift.  There are a lot of WORDS on an RO / Printed MPI.  The power of showing the consumer that what you are telling them will aid in building trust.  At the very least it increases the chances of them planning for those recommendations on the next visit.</a:t>
            </a:r>
          </a:p>
          <a:p>
            <a:pPr marL="0" indent="0">
              <a:buNone/>
            </a:pPr>
            <a:endParaRPr lang="en-US" dirty="0"/>
          </a:p>
          <a:p>
            <a:r>
              <a:rPr lang="en-US" dirty="0"/>
              <a:t>Nobody likes change.  I understand this will require baby steps.  Thus, I propose starting with the hourly technicians.  They aren’t “flat rate”, so they are going to be compensated from jump.  Though service meetings there can be a recognition process.  Once the advisors and other techs see the increase I think it will be easy to get everyone else on board.  It has to be measured though – hard facts, and hard data.  Make it irrefutable.  </a:t>
            </a:r>
          </a:p>
          <a:p>
            <a:pPr marL="0" indent="0">
              <a:buNone/>
            </a:pPr>
            <a:r>
              <a:rPr lang="en-US" dirty="0"/>
              <a:t> </a:t>
            </a:r>
          </a:p>
          <a:p>
            <a:r>
              <a:rPr lang="en-US" dirty="0"/>
              <a:t>Fixed Operations is just </a:t>
            </a:r>
            <a:r>
              <a:rPr lang="en-US" dirty="0" smtClean="0"/>
              <a:t>Sales </a:t>
            </a:r>
            <a:r>
              <a:rPr lang="en-US" dirty="0"/>
              <a:t>2.0  We are all salespeople.  As long as management inspects what they expect, provide training, and eliminate excuses we will be more successful.</a:t>
            </a:r>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t>Where </a:t>
            </a:r>
            <a:r>
              <a:rPr lang="en-US" dirty="0"/>
              <a:t>to spend money and how is the age old question for both fixed and variable operations.</a:t>
            </a:r>
            <a:endParaRPr lang="en-US" sz="1400" dirty="0"/>
          </a:p>
          <a:p>
            <a:pPr lvl="0"/>
            <a:r>
              <a:rPr lang="en-US" dirty="0"/>
              <a:t>Currently we are doing factory mailers and internal e-mail blasts.</a:t>
            </a:r>
            <a:endParaRPr lang="en-US" sz="1400" dirty="0"/>
          </a:p>
          <a:p>
            <a:pPr lvl="1"/>
            <a:r>
              <a:rPr lang="en-US" dirty="0"/>
              <a:t>This is great for reaching our current and previous (lost) customers.  How do we get NEW ones though?</a:t>
            </a:r>
            <a:endParaRPr lang="en-US" sz="1200" dirty="0"/>
          </a:p>
          <a:p>
            <a:pPr lvl="0"/>
            <a:r>
              <a:rPr lang="en-US" dirty="0"/>
              <a:t>I got with the Service Director and we are adding service banners to the website; as well as boosting our Google Business Profile.</a:t>
            </a:r>
            <a:endParaRPr lang="en-US" sz="1400" dirty="0"/>
          </a:p>
          <a:p>
            <a:pPr lvl="0"/>
            <a:r>
              <a:rPr lang="en-US" dirty="0"/>
              <a:t>Making sure everyone who is looking to service a vehicle in our area of operation should know WE SERVICE ALL MAKES AND MODELS.</a:t>
            </a:r>
            <a:endParaRPr lang="en-US" sz="1400" dirty="0"/>
          </a:p>
          <a:p>
            <a:pPr lvl="1"/>
            <a:r>
              <a:rPr lang="en-US" dirty="0"/>
              <a:t>We are also going to post our competitive service price board on the website and on our CCTV thorough the service department and showroom.</a:t>
            </a:r>
            <a:endParaRPr lang="en-US" sz="1200" dirty="0"/>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lvl="0"/>
            <a:r>
              <a:rPr lang="en-US" dirty="0"/>
              <a:t>Tech pay is import.  Parts don’t install themselves.  Two of our techs have received a bump in pay since I returned from FO2.</a:t>
            </a:r>
            <a:endParaRPr lang="en-US" sz="1400" dirty="0"/>
          </a:p>
          <a:p>
            <a:pPr lvl="0"/>
            <a:r>
              <a:rPr lang="en-US" dirty="0"/>
              <a:t>I feel that even more important than tech pay is tech appreciation.</a:t>
            </a:r>
            <a:endParaRPr lang="en-US" sz="1400" dirty="0"/>
          </a:p>
          <a:p>
            <a:pPr lvl="1"/>
            <a:r>
              <a:rPr lang="en-US" dirty="0"/>
              <a:t>I’ve made it a point to walk through the service department and at least say hi to those guys.  They don’t “know me”; just that I wear a shirt and tie.  My goal is to make sure to start building a relationship with them.  I want them to know that they ARE appreciated.</a:t>
            </a:r>
            <a:endParaRPr lang="en-US" sz="1200" dirty="0"/>
          </a:p>
          <a:p>
            <a:pPr marL="0" indent="0">
              <a:buNone/>
            </a:pPr>
            <a:endParaRPr lang="en-US" dirty="0"/>
          </a:p>
        </p:txBody>
      </p:sp>
      <p:pic>
        <p:nvPicPr>
          <p:cNvPr id="10" name="Content Placeholder 9">
            <a:extLst>
              <a:ext uri="{FF2B5EF4-FFF2-40B4-BE49-F238E27FC236}">
                <a16:creationId xmlns=""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4" name="Picture 3"/>
          <p:cNvPicPr>
            <a:picLocks noChangeAspect="1"/>
          </p:cNvPicPr>
          <p:nvPr/>
        </p:nvPicPr>
        <p:blipFill>
          <a:blip r:embed="rId3"/>
          <a:stretch>
            <a:fillRect/>
          </a:stretch>
        </p:blipFill>
        <p:spPr>
          <a:xfrm>
            <a:off x="5315207" y="2033587"/>
            <a:ext cx="4972050" cy="279082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77500" lnSpcReduction="20000"/>
          </a:bodyPr>
          <a:lstStyle/>
          <a:p>
            <a:pPr lvl="0"/>
            <a:r>
              <a:rPr lang="en-US" dirty="0"/>
              <a:t>Well Bob and Larry THIS is the hardest thing to analyze… The expenses are out of line because of TWO factors.</a:t>
            </a:r>
            <a:endParaRPr lang="en-US" sz="1400" dirty="0"/>
          </a:p>
          <a:p>
            <a:pPr lvl="1"/>
            <a:r>
              <a:rPr lang="en-US" dirty="0"/>
              <a:t>Payroll – The dealer’s son is the Service Director and the Foreman is the former Service Director who the store was desperate to keep.</a:t>
            </a:r>
            <a:endParaRPr lang="en-US" sz="1200" dirty="0"/>
          </a:p>
          <a:p>
            <a:pPr lvl="1"/>
            <a:r>
              <a:rPr lang="en-US" dirty="0"/>
              <a:t>Impatience – The owner hates depreciating expenses.  He prefers to take the entire hit at once.  Only items required by accountant are depreciated.  (This is good and bad – Our store doesn’t have a cash flow issue so it’s not a major concern)  “Cash is Oxygen” – Tom.  We are fortunate to have plenty of oxygen.</a:t>
            </a:r>
            <a:endParaRPr lang="en-US" sz="1200" dirty="0"/>
          </a:p>
          <a:p>
            <a:pPr lvl="0"/>
            <a:r>
              <a:rPr lang="en-US" dirty="0"/>
              <a:t>How do we fix something we can’t fix?  Outrun the expenses.  </a:t>
            </a:r>
            <a:endParaRPr lang="en-US" sz="1400" dirty="0"/>
          </a:p>
          <a:p>
            <a:pPr lvl="1"/>
            <a:r>
              <a:rPr lang="en-US" dirty="0"/>
              <a:t>Sell more.  It’s both that complicated and that simple. </a:t>
            </a:r>
            <a:endParaRPr lang="en-US" sz="1200" dirty="0"/>
          </a:p>
        </p:txBody>
      </p:sp>
      <p:pic>
        <p:nvPicPr>
          <p:cNvPr id="6" name="Content Placeholder 5">
            <a:extLst>
              <a:ext uri="{FF2B5EF4-FFF2-40B4-BE49-F238E27FC236}">
                <a16:creationId xmlns=""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4" name="Picture 3"/>
          <p:cNvPicPr>
            <a:picLocks noChangeAspect="1"/>
          </p:cNvPicPr>
          <p:nvPr/>
        </p:nvPicPr>
        <p:blipFill>
          <a:blip r:embed="rId3"/>
          <a:stretch>
            <a:fillRect/>
          </a:stretch>
        </p:blipFill>
        <p:spPr>
          <a:xfrm>
            <a:off x="5000967" y="2364014"/>
            <a:ext cx="4273035" cy="347392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92500" lnSpcReduction="20000"/>
          </a:bodyPr>
          <a:lstStyle/>
          <a:p>
            <a:pPr lvl="0"/>
            <a:r>
              <a:rPr lang="en-US" dirty="0"/>
              <a:t>In order to increase Tech Proficiency I’m 100% sold on Video MPI’s.</a:t>
            </a:r>
            <a:endParaRPr lang="en-US" sz="1400" dirty="0"/>
          </a:p>
          <a:p>
            <a:pPr lvl="0"/>
            <a:r>
              <a:rPr lang="en-US" dirty="0"/>
              <a:t>I’m getting a lot of push back for trying to implement this to our process.</a:t>
            </a:r>
            <a:endParaRPr lang="en-US" sz="1400" dirty="0"/>
          </a:p>
          <a:p>
            <a:pPr lvl="1"/>
            <a:r>
              <a:rPr lang="en-US" dirty="0"/>
              <a:t>Solutions:  </a:t>
            </a:r>
            <a:endParaRPr lang="en-US" sz="1200" dirty="0"/>
          </a:p>
          <a:p>
            <a:pPr lvl="2"/>
            <a:r>
              <a:rPr lang="en-US" dirty="0"/>
              <a:t>Pay the Tech’s $1-$2 for each video.</a:t>
            </a:r>
            <a:endParaRPr lang="en-US" sz="1100" dirty="0"/>
          </a:p>
          <a:p>
            <a:pPr lvl="2"/>
            <a:r>
              <a:rPr lang="en-US" dirty="0"/>
              <a:t>Pay the Shop Foreman $1 and the Tech $1 so he forces them to do it.</a:t>
            </a:r>
            <a:endParaRPr lang="en-US" sz="1100" dirty="0"/>
          </a:p>
          <a:p>
            <a:pPr lvl="2"/>
            <a:r>
              <a:rPr lang="en-US" dirty="0"/>
              <a:t>Baby Steps: Start with quick lube / express hourly techs on PHOTO’s of the Engine Air Filter, Cabin Air Filter, Tire Measurement, and Brake Measurement.  They are paid to be there and doing whatever is asked of them</a:t>
            </a:r>
            <a:r>
              <a:rPr lang="en-US" dirty="0" smtClean="0"/>
              <a:t>.</a:t>
            </a:r>
          </a:p>
          <a:p>
            <a:pPr lvl="2"/>
            <a:r>
              <a:rPr lang="en-US" sz="1100" dirty="0" smtClean="0"/>
              <a:t>We have an attainable $75-$100k Sales Potential. </a:t>
            </a:r>
            <a:endParaRPr lang="en-US" sz="1100" dirty="0"/>
          </a:p>
          <a:p>
            <a:pPr marL="0" indent="0">
              <a:buNone/>
            </a:pPr>
            <a:endParaRPr lang="en-US" sz="1400" dirty="0"/>
          </a:p>
          <a:p>
            <a:pPr marL="0" indent="0" algn="l">
              <a:buNone/>
            </a:pPr>
            <a:endParaRPr lang="en-US" sz="1800" b="0" i="0" u="none" strike="noStrike" baseline="0" dirty="0">
              <a:solidFill>
                <a:srgbClr val="000000"/>
              </a:solidFill>
              <a:latin typeface="Calibri" panose="020F0502020204030204" pitchFamily="34" charset="0"/>
            </a:endParaRPr>
          </a:p>
        </p:txBody>
      </p:sp>
      <p:pic>
        <p:nvPicPr>
          <p:cNvPr id="6" name="Content Placeholder 5">
            <a:extLst>
              <a:ext uri="{FF2B5EF4-FFF2-40B4-BE49-F238E27FC236}">
                <a16:creationId xmlns=""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4" name="Picture 3"/>
          <p:cNvPicPr>
            <a:picLocks noChangeAspect="1"/>
          </p:cNvPicPr>
          <p:nvPr/>
        </p:nvPicPr>
        <p:blipFill>
          <a:blip r:embed="rId3"/>
          <a:stretch>
            <a:fillRect/>
          </a:stretch>
        </p:blipFill>
        <p:spPr>
          <a:xfrm>
            <a:off x="4975668" y="1667264"/>
            <a:ext cx="4655190" cy="392970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lvl="0"/>
            <a:r>
              <a:rPr lang="en-US" dirty="0"/>
              <a:t>Most of the techs with the exception of Goober Lubber’s have TWO lifts.</a:t>
            </a:r>
            <a:endParaRPr lang="en-US" sz="1400" dirty="0"/>
          </a:p>
          <a:p>
            <a:pPr lvl="1"/>
            <a:r>
              <a:rPr lang="en-US" dirty="0" smtClean="0"/>
              <a:t>I’d like to attempt </a:t>
            </a:r>
            <a:r>
              <a:rPr lang="en-US" dirty="0"/>
              <a:t>to re-position them to 1.5.  An individual lift for each of the main line guys and a shared middle lift between them.</a:t>
            </a:r>
            <a:endParaRPr lang="en-US" sz="1200" dirty="0"/>
          </a:p>
          <a:p>
            <a:pPr lvl="1"/>
            <a:r>
              <a:rPr lang="en-US" dirty="0"/>
              <a:t>EXCEPTION:  Two master certified techs.  They want 2 they likely get 2</a:t>
            </a:r>
            <a:r>
              <a:rPr lang="en-US" dirty="0" smtClean="0"/>
              <a:t>.</a:t>
            </a:r>
          </a:p>
          <a:p>
            <a:pPr lvl="1"/>
            <a:r>
              <a:rPr lang="en-US" sz="1200" dirty="0" smtClean="0"/>
              <a:t>Utilizing Facility Potential better will help realize the gap in labor sales potential.</a:t>
            </a:r>
            <a:endParaRPr lang="en-US" sz="1200" dirty="0"/>
          </a:p>
          <a:p>
            <a:pPr marL="0" indent="0">
              <a:buNone/>
            </a:pPr>
            <a:endParaRPr lang="en-US" sz="1400" dirty="0"/>
          </a:p>
          <a:p>
            <a:pPr marL="0" indent="0">
              <a:buNone/>
            </a:pPr>
            <a:endParaRPr lang="en-US" dirty="0"/>
          </a:p>
        </p:txBody>
      </p:sp>
      <p:pic>
        <p:nvPicPr>
          <p:cNvPr id="6" name="Content Placeholder 5">
            <a:extLst>
              <a:ext uri="{FF2B5EF4-FFF2-40B4-BE49-F238E27FC236}">
                <a16:creationId xmlns=""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4" name="Picture 3"/>
          <p:cNvPicPr>
            <a:picLocks noChangeAspect="1"/>
          </p:cNvPicPr>
          <p:nvPr/>
        </p:nvPicPr>
        <p:blipFill>
          <a:blip r:embed="rId3"/>
          <a:stretch>
            <a:fillRect/>
          </a:stretch>
        </p:blipFill>
        <p:spPr>
          <a:xfrm>
            <a:off x="5405436" y="1708707"/>
            <a:ext cx="3552825" cy="44291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lstStyle/>
          <a:p>
            <a:pPr lvl="0"/>
            <a:r>
              <a:rPr lang="en-US" dirty="0"/>
              <a:t>Just as in the 25 RO’s I reviewed prior to VO2 there are TOO MANY one line RO’s.</a:t>
            </a:r>
          </a:p>
          <a:p>
            <a:pPr lvl="0"/>
            <a:r>
              <a:rPr lang="en-US" dirty="0"/>
              <a:t>We will be able to reduce those by 1/3 just by taking photos of the items mentioned above.  Then the next level would be moving to videos.</a:t>
            </a:r>
          </a:p>
          <a:p>
            <a:pPr marL="0" indent="0">
              <a:buNone/>
            </a:pPr>
            <a:endParaRPr lang="en-US" dirty="0"/>
          </a:p>
        </p:txBody>
      </p:sp>
      <p:pic>
        <p:nvPicPr>
          <p:cNvPr id="6" name="Content Placeholder 5">
            <a:extLst>
              <a:ext uri="{FF2B5EF4-FFF2-40B4-BE49-F238E27FC236}">
                <a16:creationId xmlns=""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4" name="Picture 3"/>
          <p:cNvPicPr>
            <a:picLocks noChangeAspect="1"/>
          </p:cNvPicPr>
          <p:nvPr/>
        </p:nvPicPr>
        <p:blipFill>
          <a:blip r:embed="rId3"/>
          <a:stretch>
            <a:fillRect/>
          </a:stretch>
        </p:blipFill>
        <p:spPr>
          <a:xfrm>
            <a:off x="4975668" y="2160589"/>
            <a:ext cx="4804953" cy="405868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Strengths</a:t>
            </a:r>
          </a:p>
          <a:p>
            <a:pPr lvl="1"/>
            <a:r>
              <a:rPr lang="en-US" dirty="0" smtClean="0"/>
              <a:t>People.  Our customers see many familiar faces.  We have low turnover in our management positions, and in the service drive.</a:t>
            </a:r>
          </a:p>
          <a:p>
            <a:pPr lvl="1"/>
            <a:r>
              <a:rPr lang="en-US" dirty="0" smtClean="0"/>
              <a:t>Facility Potential.  We have the room, just need to utilize it better.</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smtClean="0"/>
              <a:t>Culture.  Because of the tenor of the average advisor and tech (which is also a strength) we run into push back with change.</a:t>
            </a:r>
          </a:p>
          <a:p>
            <a:pPr lvl="1"/>
            <a:r>
              <a:rPr lang="en-US" dirty="0" smtClean="0"/>
              <a:t>Technology utilization.</a:t>
            </a:r>
          </a:p>
          <a:p>
            <a:pPr lvl="2"/>
            <a:r>
              <a:rPr lang="en-US" dirty="0" smtClean="0"/>
              <a:t>The service advisors have </a:t>
            </a:r>
            <a:r>
              <a:rPr lang="en-US" dirty="0" err="1" smtClean="0"/>
              <a:t>iPADS</a:t>
            </a:r>
            <a:r>
              <a:rPr lang="en-US" dirty="0" smtClean="0"/>
              <a:t> and don’t properly USE them.</a:t>
            </a:r>
          </a:p>
          <a:p>
            <a:pPr lvl="2"/>
            <a:r>
              <a:rPr lang="en-US" dirty="0" smtClean="0"/>
              <a:t>Technicians have the ability to take photo’s and videos as a visual aid to the work they want sold but don’t.</a:t>
            </a: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112</TotalTime>
  <Words>1095</Words>
  <Application>Microsoft Office PowerPoint</Application>
  <PresentationFormat>Widescreen</PresentationFormat>
  <Paragraphs>107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Honda Finance</cp:lastModifiedBy>
  <cp:revision>12</cp:revision>
  <dcterms:created xsi:type="dcterms:W3CDTF">2022-12-04T13:10:55Z</dcterms:created>
  <dcterms:modified xsi:type="dcterms:W3CDTF">2024-06-03T20:34:08Z</dcterms:modified>
</cp:coreProperties>
</file>