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notesMasterIdLst>
    <p:notesMasterId r:id="rId21"/>
  </p:notesMasterIdLst>
  <p:sldIdLst>
    <p:sldId id="256" r:id="rId5"/>
    <p:sldId id="259" r:id="rId6"/>
    <p:sldId id="270" r:id="rId7"/>
    <p:sldId id="271" r:id="rId8"/>
    <p:sldId id="272" r:id="rId9"/>
    <p:sldId id="273" r:id="rId10"/>
    <p:sldId id="258" r:id="rId11"/>
    <p:sldId id="257" r:id="rId12"/>
    <p:sldId id="262" r:id="rId13"/>
    <p:sldId id="263" r:id="rId14"/>
    <p:sldId id="264" r:id="rId15"/>
    <p:sldId id="265" r:id="rId16"/>
    <p:sldId id="266" r:id="rId17"/>
    <p:sldId id="267" r:id="rId18"/>
    <p:sldId id="268" r:id="rId19"/>
    <p:sldId id="269" r:id="rId20"/>
  </p:sldIdLst>
  <p:sldSz cx="12192000" cy="6858000"/>
  <p:notesSz cx="7102475" cy="93884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CA84596-4B46-8728-162A-9F119D714D23}" v="869" dt="2024-06-04T17:48:04.673"/>
    <p1510:client id="{67A5A21F-6368-1870-3D80-8FE4C34DA6C3}" v="11" dt="2024-06-04T14:49:24.12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6" d="100"/>
          <a:sy n="106" d="100"/>
        </p:scale>
        <p:origin x="1692" y="8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71054"/>
          </a:xfrm>
          <a:prstGeom prst="rect">
            <a:avLst/>
          </a:prstGeom>
        </p:spPr>
        <p:txBody>
          <a:bodyPr vert="horz" lIns="94229" tIns="47114" rIns="94229" bIns="47114" rtlCol="0"/>
          <a:lstStyle>
            <a:lvl1pPr algn="l">
              <a:defRPr sz="1200"/>
            </a:lvl1pPr>
          </a:lstStyle>
          <a:p>
            <a:endParaRPr lang="en-US"/>
          </a:p>
        </p:txBody>
      </p:sp>
      <p:sp>
        <p:nvSpPr>
          <p:cNvPr id="3" name="Date Placeholder 2"/>
          <p:cNvSpPr>
            <a:spLocks noGrp="1"/>
          </p:cNvSpPr>
          <p:nvPr>
            <p:ph type="dt" idx="1"/>
          </p:nvPr>
        </p:nvSpPr>
        <p:spPr>
          <a:xfrm>
            <a:off x="4023092" y="0"/>
            <a:ext cx="3077739" cy="471054"/>
          </a:xfrm>
          <a:prstGeom prst="rect">
            <a:avLst/>
          </a:prstGeom>
        </p:spPr>
        <p:txBody>
          <a:bodyPr vert="horz" lIns="94229" tIns="47114" rIns="94229" bIns="47114" rtlCol="0"/>
          <a:lstStyle>
            <a:lvl1pPr algn="r">
              <a:defRPr sz="1200"/>
            </a:lvl1pPr>
          </a:lstStyle>
          <a:p>
            <a:fld id="{91EAA732-4376-457C-B37A-0CADBF47E6D8}" type="datetimeFigureOut">
              <a:rPr lang="en-US" smtClean="0"/>
              <a:t>6/4/2024</a:t>
            </a:fld>
            <a:endParaRPr lang="en-US"/>
          </a:p>
        </p:txBody>
      </p:sp>
      <p:sp>
        <p:nvSpPr>
          <p:cNvPr id="4" name="Slide Image Placeholder 3"/>
          <p:cNvSpPr>
            <a:spLocks noGrp="1" noRot="1" noChangeAspect="1"/>
          </p:cNvSpPr>
          <p:nvPr>
            <p:ph type="sldImg" idx="2"/>
          </p:nvPr>
        </p:nvSpPr>
        <p:spPr>
          <a:xfrm>
            <a:off x="735013" y="1173163"/>
            <a:ext cx="5632450" cy="3168650"/>
          </a:xfrm>
          <a:prstGeom prst="rect">
            <a:avLst/>
          </a:prstGeom>
          <a:noFill/>
          <a:ln w="12700">
            <a:solidFill>
              <a:prstClr val="black"/>
            </a:solidFill>
          </a:ln>
        </p:spPr>
        <p:txBody>
          <a:bodyPr vert="horz" lIns="94229" tIns="47114" rIns="94229" bIns="47114" rtlCol="0" anchor="ctr"/>
          <a:lstStyle/>
          <a:p>
            <a:endParaRPr lang="en-US"/>
          </a:p>
        </p:txBody>
      </p:sp>
      <p:sp>
        <p:nvSpPr>
          <p:cNvPr id="5" name="Notes Placeholder 4"/>
          <p:cNvSpPr>
            <a:spLocks noGrp="1"/>
          </p:cNvSpPr>
          <p:nvPr>
            <p:ph type="body" sz="quarter" idx="3"/>
          </p:nvPr>
        </p:nvSpPr>
        <p:spPr>
          <a:xfrm>
            <a:off x="710248" y="4518204"/>
            <a:ext cx="5681980" cy="3696712"/>
          </a:xfrm>
          <a:prstGeom prst="rect">
            <a:avLst/>
          </a:prstGeom>
        </p:spPr>
        <p:txBody>
          <a:bodyPr vert="horz" lIns="94229" tIns="47114" rIns="94229" bIns="4711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917422"/>
            <a:ext cx="3077739" cy="471053"/>
          </a:xfrm>
          <a:prstGeom prst="rect">
            <a:avLst/>
          </a:prstGeom>
        </p:spPr>
        <p:txBody>
          <a:bodyPr vert="horz" lIns="94229" tIns="47114" rIns="94229" bIns="47114" rtlCol="0" anchor="b"/>
          <a:lstStyle>
            <a:lvl1pPr algn="l">
              <a:defRPr sz="1200"/>
            </a:lvl1pPr>
          </a:lstStyle>
          <a:p>
            <a:endParaRPr lang="en-US"/>
          </a:p>
        </p:txBody>
      </p:sp>
      <p:sp>
        <p:nvSpPr>
          <p:cNvPr id="7" name="Slide Number Placeholder 6"/>
          <p:cNvSpPr>
            <a:spLocks noGrp="1"/>
          </p:cNvSpPr>
          <p:nvPr>
            <p:ph type="sldNum" sz="quarter" idx="5"/>
          </p:nvPr>
        </p:nvSpPr>
        <p:spPr>
          <a:xfrm>
            <a:off x="4023092" y="8917422"/>
            <a:ext cx="3077739" cy="471053"/>
          </a:xfrm>
          <a:prstGeom prst="rect">
            <a:avLst/>
          </a:prstGeom>
        </p:spPr>
        <p:txBody>
          <a:bodyPr vert="horz" lIns="94229" tIns="47114" rIns="94229" bIns="47114" rtlCol="0" anchor="b"/>
          <a:lstStyle>
            <a:lvl1pPr algn="r">
              <a:defRPr sz="1200"/>
            </a:lvl1pPr>
          </a:lstStyle>
          <a:p>
            <a:fld id="{E5B4001A-6ABC-429D-8FA2-90024BA16909}" type="slidenum">
              <a:rPr lang="en-US" smtClean="0"/>
              <a:t>‹#›</a:t>
            </a:fld>
            <a:endParaRPr lang="en-US"/>
          </a:p>
        </p:txBody>
      </p:sp>
    </p:spTree>
    <p:extLst>
      <p:ext uri="{BB962C8B-B14F-4D97-AF65-F5344CB8AC3E}">
        <p14:creationId xmlns:p14="http://schemas.microsoft.com/office/powerpoint/2010/main" val="21864117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5B4001A-6ABC-429D-8FA2-90024BA16909}" type="slidenum">
              <a:rPr lang="en-US" smtClean="0"/>
              <a:t>1</a:t>
            </a:fld>
            <a:endParaRPr lang="en-US"/>
          </a:p>
        </p:txBody>
      </p:sp>
    </p:spTree>
    <p:extLst>
      <p:ext uri="{BB962C8B-B14F-4D97-AF65-F5344CB8AC3E}">
        <p14:creationId xmlns:p14="http://schemas.microsoft.com/office/powerpoint/2010/main" val="33603629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B61BEF0D-F0BB-DE4B-95CE-6DB70DBA9567}" type="datetimeFigureOut">
              <a:rPr lang="en-US" dirty="0"/>
              <a:pPr/>
              <a:t>6/4/2024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latin typeface="Arial"/>
              </a:rPr>
              <a:t>”</a:t>
            </a:r>
            <a:endParaRPr lang="en-US">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5C6B4A9-1611-4792-9094-5F34BCA07E0B}" type="datetimeFigureOut">
              <a:rPr lang="en-US" dirty="0"/>
              <a:t>6/4/2024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dirty="0"/>
              <a:pPr/>
              <a:t>6/4/2024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dirty="0"/>
              <a:pPr/>
              <a:t>6/4/2024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B712588-04B1-427B-82EE-E8DB90309F08}" type="datetimeFigureOut">
              <a:rPr lang="en-US" dirty="0"/>
              <a:t>6/4/2024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61BEF0D-F0BB-DE4B-95CE-6DB70DBA9567}" type="datetimeFigureOut">
              <a:rPr lang="en-US" dirty="0"/>
              <a:pPr/>
              <a:t>6/4/2024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p>
        </p:txBody>
      </p:sp>
      <p:sp>
        <p:nvSpPr>
          <p:cNvPr id="3" name="Date Placeholder 2"/>
          <p:cNvSpPr>
            <a:spLocks noGrp="1"/>
          </p:cNvSpPr>
          <p:nvPr>
            <p:ph type="dt" sz="half" idx="10"/>
          </p:nvPr>
        </p:nvSpPr>
        <p:spPr/>
        <p:txBody>
          <a:bodyPr/>
          <a:lstStyle/>
          <a:p>
            <a:fld id="{B61BEF0D-F0BB-DE4B-95CE-6DB70DBA9567}" type="datetimeFigureOut">
              <a:rPr lang="en-US" dirty="0"/>
              <a:pPr/>
              <a:t>6/4/2024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6/4/2024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6/4/2024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6/4/2024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6/4/2024</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a:t>Title Page</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a:t>Opportunities:</a:t>
            </a:r>
          </a:p>
          <a:p>
            <a:r>
              <a:rPr lang="en-US"/>
              <a:t>Growing population</a:t>
            </a:r>
          </a:p>
          <a:p>
            <a:r>
              <a:rPr lang="en-US"/>
              <a:t>More tech specialists</a:t>
            </a:r>
          </a:p>
          <a:p>
            <a:r>
              <a:rPr lang="en-US"/>
              <a:t>Young technicians to grow in the shop</a:t>
            </a:r>
          </a:p>
          <a:p>
            <a:endParaRPr lang="en-US"/>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a:t>Threats:</a:t>
            </a:r>
          </a:p>
          <a:p>
            <a:r>
              <a:rPr lang="en-US"/>
              <a:t>New dealers being built nearby</a:t>
            </a:r>
          </a:p>
          <a:p>
            <a:r>
              <a:rPr lang="en-US"/>
              <a:t>No room for growth</a:t>
            </a:r>
          </a:p>
          <a:p>
            <a:r>
              <a:rPr lang="en-US"/>
              <a:t>Low pay</a:t>
            </a:r>
          </a:p>
          <a:p>
            <a:r>
              <a:rPr lang="en-US"/>
              <a:t>Other shops taking techs</a:t>
            </a:r>
          </a:p>
          <a:p>
            <a:endParaRPr lang="en-US"/>
          </a:p>
          <a:p>
            <a:endParaRPr lang="en-US"/>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a:t>Objectives: Continuous education and training is vital to our success. Insuring we have a set path for technicians and advisors to advance.</a:t>
            </a:r>
          </a:p>
          <a:p>
            <a:r>
              <a:rPr lang="en-US"/>
              <a:t>The room for advancement and increased pay needs to be present in every conversation. </a:t>
            </a:r>
          </a:p>
          <a:p>
            <a:r>
              <a:rPr lang="en-US"/>
              <a:t>With new dealerships and aftermarket facilities being built nearby, we will have to monitor pay rates to stay competitive. While at the same time, leadership will have to maintain the helpfulness and family atmosphere that sets us apart.</a:t>
            </a:r>
          </a:p>
          <a:p>
            <a:r>
              <a:rPr lang="en-US"/>
              <a:t>While providing a clean and safe work environment, the need to replace broken and missing tools must be a priority.</a:t>
            </a:r>
          </a:p>
          <a:p>
            <a:endParaRPr lang="en-US"/>
          </a:p>
          <a:p>
            <a:endParaRPr lang="en-US"/>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solidFill>
                  <a:schemeClr val="tx1"/>
                </a:solidFill>
              </a:rPr>
              <a:t>SWOT Analysis-Strategies</a:t>
            </a:r>
            <a:br>
              <a:rPr lang="en-US">
                <a:solidFill>
                  <a:schemeClr val="tx1"/>
                </a:solidFill>
              </a:rPr>
            </a:br>
            <a:endParaRPr lang="en-US">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a:t>Strategies </a:t>
            </a:r>
          </a:p>
          <a:p>
            <a:r>
              <a:rPr lang="en-US"/>
              <a:t>Daily meetings with the managers as well as weekly meetings with parts, techs, and advisors should be held to set clear objectives.</a:t>
            </a:r>
          </a:p>
          <a:p>
            <a:r>
              <a:rPr lang="en-US"/>
              <a:t>Clear path for training and advancement need to be posted. This should include pay increases for certification, time, and leadership advancement.</a:t>
            </a:r>
          </a:p>
          <a:p>
            <a:r>
              <a:rPr lang="en-US"/>
              <a:t>Creating a list of missing or broken tools and having a log to make sure all equipment is working, will help increase productivity.</a:t>
            </a:r>
          </a:p>
          <a:p>
            <a:endParaRPr lang="en-US"/>
          </a:p>
          <a:p>
            <a:endParaRPr lang="en-US"/>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20000"/>
          </a:bodyPr>
          <a:lstStyle/>
          <a:p>
            <a:r>
              <a:rPr lang="en-US"/>
              <a:t>Tactics:</a:t>
            </a:r>
          </a:p>
          <a:p>
            <a:r>
              <a:rPr lang="en-US"/>
              <a:t>Set meeting times and locations for each group.  Post the information and keep them accountable.</a:t>
            </a:r>
          </a:p>
          <a:p>
            <a:r>
              <a:rPr lang="en-US"/>
              <a:t>Print training goals for each tech, advisor, parts professional and give them a set timeline to advance.</a:t>
            </a:r>
          </a:p>
          <a:p>
            <a:r>
              <a:rPr lang="en-US"/>
              <a:t>Remove broken tools and equipment from shop and replace missing tools immediately.</a:t>
            </a:r>
          </a:p>
          <a:p>
            <a:endParaRPr lang="en-US"/>
          </a:p>
          <a:p>
            <a:endParaRPr lang="en-US"/>
          </a:p>
          <a:p>
            <a:pPr marL="0" indent="0">
              <a:buNone/>
            </a:pPr>
            <a:r>
              <a:rPr lang="en-US"/>
              <a:t>     </a:t>
            </a:r>
          </a:p>
          <a:p>
            <a:pPr marL="0" indent="0">
              <a:buNone/>
            </a:pPr>
            <a:endParaRPr lang="en-US"/>
          </a:p>
          <a:p>
            <a:pPr marL="0" indent="0">
              <a:buNone/>
            </a:pPr>
            <a:r>
              <a:rPr lang="en-US"/>
              <a:t>     </a:t>
            </a:r>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a:t>Action Plan</a:t>
            </a:r>
          </a:p>
          <a:p>
            <a:endParaRPr lang="en-US"/>
          </a:p>
          <a:p>
            <a:endParaRPr lang="en-US"/>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690730830"/>
              </p:ext>
            </p:extLst>
          </p:nvPr>
        </p:nvGraphicFramePr>
        <p:xfrm>
          <a:off x="677334" y="1818624"/>
          <a:ext cx="9132492" cy="5319884"/>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a:solidFill>
                            <a:schemeClr val="tx1"/>
                          </a:solidFill>
                        </a:rPr>
                        <a:t>TASK</a:t>
                      </a:r>
                    </a:p>
                  </a:txBody>
                  <a:tcPr/>
                </a:tc>
                <a:tc>
                  <a:txBody>
                    <a:bodyPr/>
                    <a:lstStyle/>
                    <a:p>
                      <a:r>
                        <a:rPr lang="en-US">
                          <a:solidFill>
                            <a:schemeClr val="tx1"/>
                          </a:solidFill>
                        </a:rPr>
                        <a:t>Position responsible</a:t>
                      </a:r>
                    </a:p>
                  </a:txBody>
                  <a:tcPr/>
                </a:tc>
                <a:tc>
                  <a:txBody>
                    <a:bodyPr/>
                    <a:lstStyle/>
                    <a:p>
                      <a:r>
                        <a:rPr lang="en-US">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a:t>Set meeting times for service, parts and techs</a:t>
                      </a:r>
                    </a:p>
                  </a:txBody>
                  <a:tcPr/>
                </a:tc>
                <a:tc>
                  <a:txBody>
                    <a:bodyPr/>
                    <a:lstStyle/>
                    <a:p>
                      <a:r>
                        <a:rPr lang="en-US"/>
                        <a:t>Service Mgr. (Michael Hutchinson)</a:t>
                      </a:r>
                    </a:p>
                  </a:txBody>
                  <a:tcPr/>
                </a:tc>
                <a:tc>
                  <a:txBody>
                    <a:bodyPr/>
                    <a:lstStyle/>
                    <a:p>
                      <a:r>
                        <a:rPr lang="en-US"/>
                        <a:t>6/10/24</a:t>
                      </a:r>
                    </a:p>
                  </a:txBody>
                  <a:tcPr/>
                </a:tc>
                <a:extLst>
                  <a:ext uri="{0D108BD9-81ED-4DB2-BD59-A6C34878D82A}">
                    <a16:rowId xmlns:a16="http://schemas.microsoft.com/office/drawing/2014/main" val="2400365483"/>
                  </a:ext>
                </a:extLst>
              </a:tr>
              <a:tr h="565004">
                <a:tc>
                  <a:txBody>
                    <a:bodyPr/>
                    <a:lstStyle/>
                    <a:p>
                      <a:r>
                        <a:rPr lang="en-US"/>
                        <a:t>Remove and replace broken shop equipment</a:t>
                      </a:r>
                    </a:p>
                  </a:txBody>
                  <a:tcPr/>
                </a:tc>
                <a:tc>
                  <a:txBody>
                    <a:bodyPr/>
                    <a:lstStyle/>
                    <a:p>
                      <a:r>
                        <a:rPr lang="en-US"/>
                        <a:t>Shop Foreman (Franklin Brown)</a:t>
                      </a:r>
                    </a:p>
                  </a:txBody>
                  <a:tcPr/>
                </a:tc>
                <a:tc>
                  <a:txBody>
                    <a:bodyPr/>
                    <a:lstStyle/>
                    <a:p>
                      <a:r>
                        <a:rPr lang="en-US"/>
                        <a:t>7/1/24</a:t>
                      </a:r>
                    </a:p>
                  </a:txBody>
                  <a:tcPr/>
                </a:tc>
                <a:extLst>
                  <a:ext uri="{0D108BD9-81ED-4DB2-BD59-A6C34878D82A}">
                    <a16:rowId xmlns:a16="http://schemas.microsoft.com/office/drawing/2014/main" val="107845787"/>
                  </a:ext>
                </a:extLst>
              </a:tr>
              <a:tr h="565004">
                <a:tc>
                  <a:txBody>
                    <a:bodyPr/>
                    <a:lstStyle/>
                    <a:p>
                      <a:r>
                        <a:rPr lang="en-US"/>
                        <a:t>Meet with carwash staff and supervisor about performance</a:t>
                      </a:r>
                    </a:p>
                  </a:txBody>
                  <a:tcPr/>
                </a:tc>
                <a:tc>
                  <a:txBody>
                    <a:bodyPr/>
                    <a:lstStyle/>
                    <a:p>
                      <a:r>
                        <a:rPr lang="en-US"/>
                        <a:t>Service Mgr. (Michael Hutchinson) Asst Service Mgr. (Brooke </a:t>
                      </a:r>
                      <a:r>
                        <a:rPr lang="en-US" err="1"/>
                        <a:t>Bercegeay</a:t>
                      </a:r>
                      <a:r>
                        <a:rPr lang="en-US"/>
                        <a:t>) </a:t>
                      </a:r>
                    </a:p>
                  </a:txBody>
                  <a:tcPr/>
                </a:tc>
                <a:tc>
                  <a:txBody>
                    <a:bodyPr/>
                    <a:lstStyle/>
                    <a:p>
                      <a:r>
                        <a:rPr lang="en-US"/>
                        <a:t>6/10/24</a:t>
                      </a:r>
                    </a:p>
                  </a:txBody>
                  <a:tcPr/>
                </a:tc>
                <a:extLst>
                  <a:ext uri="{0D108BD9-81ED-4DB2-BD59-A6C34878D82A}">
                    <a16:rowId xmlns:a16="http://schemas.microsoft.com/office/drawing/2014/main" val="1530126605"/>
                  </a:ext>
                </a:extLst>
              </a:tr>
              <a:tr h="565004">
                <a:tc>
                  <a:txBody>
                    <a:bodyPr/>
                    <a:lstStyle/>
                    <a:p>
                      <a:r>
                        <a:rPr lang="en-US"/>
                        <a:t>Post training schedule and due dates</a:t>
                      </a:r>
                    </a:p>
                  </a:txBody>
                  <a:tcPr/>
                </a:tc>
                <a:tc>
                  <a:txBody>
                    <a:bodyPr/>
                    <a:lstStyle/>
                    <a:p>
                      <a:r>
                        <a:rPr lang="en-US"/>
                        <a:t>Training Coordinator (Lori </a:t>
                      </a:r>
                      <a:r>
                        <a:rPr lang="en-US" err="1"/>
                        <a:t>Puhl</a:t>
                      </a:r>
                      <a:r>
                        <a:rPr lang="en-US"/>
                        <a:t>)</a:t>
                      </a:r>
                    </a:p>
                  </a:txBody>
                  <a:tcPr/>
                </a:tc>
                <a:tc>
                  <a:txBody>
                    <a:bodyPr/>
                    <a:lstStyle/>
                    <a:p>
                      <a:r>
                        <a:rPr lang="en-US"/>
                        <a:t>6/19/24</a:t>
                      </a:r>
                    </a:p>
                  </a:txBody>
                  <a:tcPr/>
                </a:tc>
                <a:extLst>
                  <a:ext uri="{0D108BD9-81ED-4DB2-BD59-A6C34878D82A}">
                    <a16:rowId xmlns:a16="http://schemas.microsoft.com/office/drawing/2014/main" val="1950345431"/>
                  </a:ext>
                </a:extLst>
              </a:tr>
              <a:tr h="565004">
                <a:tc>
                  <a:txBody>
                    <a:bodyPr/>
                    <a:lstStyle/>
                    <a:p>
                      <a:r>
                        <a:rPr lang="en-US"/>
                        <a:t>Replace missing tools</a:t>
                      </a:r>
                    </a:p>
                  </a:txBody>
                  <a:tcPr/>
                </a:tc>
                <a:tc>
                  <a:txBody>
                    <a:bodyPr/>
                    <a:lstStyle/>
                    <a:p>
                      <a:r>
                        <a:rPr lang="en-US"/>
                        <a:t>Shop Foreman (Franklin Brown)</a:t>
                      </a:r>
                    </a:p>
                  </a:txBody>
                  <a:tcPr/>
                </a:tc>
                <a:tc>
                  <a:txBody>
                    <a:bodyPr/>
                    <a:lstStyle/>
                    <a:p>
                      <a:r>
                        <a:rPr lang="en-US"/>
                        <a:t>7/1/24</a:t>
                      </a:r>
                    </a:p>
                  </a:txBody>
                  <a:tcPr/>
                </a:tc>
                <a:extLst>
                  <a:ext uri="{0D108BD9-81ED-4DB2-BD59-A6C34878D82A}">
                    <a16:rowId xmlns:a16="http://schemas.microsoft.com/office/drawing/2014/main" val="1960891333"/>
                  </a:ext>
                </a:extLst>
              </a:tr>
              <a:tr h="565004">
                <a:tc>
                  <a:txBody>
                    <a:bodyPr/>
                    <a:lstStyle/>
                    <a:p>
                      <a:r>
                        <a:rPr lang="en-US"/>
                        <a:t>Move apprentice techs to line techs.</a:t>
                      </a:r>
                    </a:p>
                  </a:txBody>
                  <a:tcPr/>
                </a:tc>
                <a:tc>
                  <a:txBody>
                    <a:bodyPr/>
                    <a:lstStyle/>
                    <a:p>
                      <a:r>
                        <a:rPr lang="en-US"/>
                        <a:t>Service Mgr. (Michael Hutchinson)</a:t>
                      </a:r>
                    </a:p>
                  </a:txBody>
                  <a:tcPr/>
                </a:tc>
                <a:tc>
                  <a:txBody>
                    <a:bodyPr/>
                    <a:lstStyle/>
                    <a:p>
                      <a:r>
                        <a:rPr lang="en-US"/>
                        <a:t>9/1/24</a:t>
                      </a:r>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600"/>
            <a:ext cx="8596668" cy="6031345"/>
          </a:xfrm>
        </p:spPr>
        <p:txBody>
          <a:bodyPr/>
          <a:lstStyle/>
          <a:p>
            <a:r>
              <a:rPr lang="en-US" dirty="0">
                <a:solidFill>
                  <a:schemeClr val="tx1"/>
                </a:solidFill>
              </a:rPr>
              <a:t> </a:t>
            </a:r>
            <a:r>
              <a:rPr lang="en-US" sz="1600" dirty="0">
                <a:solidFill>
                  <a:schemeClr val="tx1"/>
                </a:solidFill>
              </a:rPr>
              <a:t>Synopsis-This class really pointed out some areas of our service dept. that needs attention. Sitting with our service manager and showing him some of the formulas that we went through in the class, and what small changes could do to our income was eye opening. We have turned our attention to filling our racks with productive techs, and making time for the others to increase hours per RO.</a:t>
            </a:r>
            <a:br>
              <a:rPr lang="en-US" sz="1600" dirty="0"/>
            </a:br>
            <a:r>
              <a:rPr lang="en-US" sz="1600" dirty="0">
                <a:solidFill>
                  <a:schemeClr val="tx1"/>
                </a:solidFill>
              </a:rPr>
              <a:t>We were thinking that we were in great shape because our techs had good hours and we were profitable, and now we are thinking that we are missing upsells from the low hours per RO and amount of one line ROs that we have. We will be spending time on training for advisors and techs and making sure they have the time needed to properly inspect and inform the customer about what's needed on their vehicle.</a:t>
            </a:r>
            <a:br>
              <a:rPr lang="en-US" sz="1600" dirty="0"/>
            </a:br>
            <a:br>
              <a:rPr lang="en-US" sz="1600" dirty="0"/>
            </a:br>
            <a:r>
              <a:rPr lang="en-US" sz="1600" dirty="0">
                <a:solidFill>
                  <a:schemeClr val="tx1"/>
                </a:solidFill>
              </a:rPr>
              <a:t>-The SWOT analysis actually came out better than what we thought it would. We were thinking that we would get a bunch of ridiculous responses and that it wouldn't be taken serious, but we had a bunch of good honest feedback. We had many of the same concerns brought by multiple people, and many positive comments which made us want to help where we can. Some changes are already being made and it seems like this exercise has made the team work together better than ever expected it would. </a:t>
            </a:r>
            <a:br>
              <a:rPr lang="en-US" sz="1600" dirty="0"/>
            </a:br>
            <a:endParaRPr lang="en-US" sz="180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a:bodyPr>
          <a:lstStyle/>
          <a:p>
            <a:endParaRPr lang="en-US" dirty="0"/>
          </a:p>
          <a:p>
            <a:endParaRPr lang="en-US"/>
          </a:p>
          <a:p>
            <a:endParaRPr lang="en-US"/>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a:solidFill>
                  <a:srgbClr val="000000"/>
                </a:solidFill>
                <a:latin typeface="Calibri" panose="020F0502020204030204" pitchFamily="34" charset="0"/>
              </a:rPr>
            </a:br>
            <a:r>
              <a:rPr lang="en-US" sz="1800" b="0" i="0" u="none" strike="noStrike" baseline="0">
                <a:solidFill>
                  <a:srgbClr val="000000"/>
                </a:solidFill>
                <a:latin typeface="Calibri" panose="020F0502020204030204" pitchFamily="34" charset="0"/>
              </a:rPr>
              <a:t> </a:t>
            </a:r>
            <a:br>
              <a:rPr lang="en-US" sz="1800" b="0" i="0" u="none" strike="noStrike" baseline="0">
                <a:solidFill>
                  <a:srgbClr val="000000"/>
                </a:solidFill>
                <a:latin typeface="Calibri" panose="020F0502020204030204" pitchFamily="34" charset="0"/>
              </a:rPr>
            </a:br>
            <a:r>
              <a:rPr lang="en-US" b="1" i="0" u="none" strike="noStrike" baseline="0">
                <a:solidFill>
                  <a:srgbClr val="221E1F"/>
                </a:solidFill>
                <a:latin typeface="Calibri" panose="020F0502020204030204" pitchFamily="34" charset="0"/>
              </a:rPr>
              <a:t>Marketing</a:t>
            </a:r>
            <a:r>
              <a:rPr lang="en-US" b="0" i="0" u="none" strike="noStrike" baseline="0">
                <a:solidFill>
                  <a:srgbClr val="221E1F"/>
                </a:solidFill>
                <a:latin typeface="Calibri" panose="020F0502020204030204" pitchFamily="34" charset="0"/>
              </a:rPr>
              <a:t> </a:t>
            </a:r>
            <a:br>
              <a:rPr lang="en-US" sz="1800" b="0" i="0" u="none" strike="noStrike" baseline="0">
                <a:solidFill>
                  <a:srgbClr val="221E1F"/>
                </a:solidFill>
                <a:latin typeface="Calibri" panose="020F0502020204030204" pitchFamily="34" charset="0"/>
              </a:rPr>
            </a:br>
            <a:endParaRPr lang="en-US"/>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a:solidFill>
                <a:srgbClr val="000000"/>
              </a:solidFill>
              <a:latin typeface="Calibri" panose="020F0502020204030204" pitchFamily="34" charset="0"/>
            </a:endParaRPr>
          </a:p>
          <a:p>
            <a:r>
              <a:rPr lang="en-US" sz="1800" b="0" i="0" u="none" strike="noStrike" baseline="0">
                <a:solidFill>
                  <a:schemeClr val="tx1"/>
                </a:solidFill>
                <a:latin typeface="Calibri" panose="020F0502020204030204" pitchFamily="34" charset="0"/>
              </a:rPr>
              <a:t>Current practices</a:t>
            </a:r>
            <a:r>
              <a:rPr lang="en-US">
                <a:solidFill>
                  <a:schemeClr val="tx1"/>
                </a:solidFill>
                <a:latin typeface="Calibri" panose="020F0502020204030204" pitchFamily="34" charset="0"/>
              </a:rPr>
              <a:t>.</a:t>
            </a:r>
            <a:r>
              <a:rPr lang="en-US" sz="1800" b="0" i="0" u="none" strike="noStrike" baseline="0">
                <a:solidFill>
                  <a:schemeClr val="tx1"/>
                </a:solidFill>
                <a:latin typeface="Calibri" panose="020F0502020204030204" pitchFamily="34" charset="0"/>
              </a:rPr>
              <a:t>  We use RAPP for all our touch points for customers.  </a:t>
            </a:r>
            <a:r>
              <a:rPr lang="en-US">
                <a:solidFill>
                  <a:schemeClr val="tx1"/>
                </a:solidFill>
                <a:latin typeface="Calibri" panose="020F0502020204030204" pitchFamily="34" charset="0"/>
              </a:rPr>
              <a:t>First 5k, 10k welcome service and all declined service as well as future maintenance.  We use Moran group for our online advertising and coupon specials.  In-house BDC also uses the Lexus service connect for outbound calls.</a:t>
            </a:r>
            <a:endParaRPr lang="en-US" sz="1800" b="0" i="0" u="none" strike="noStrike" baseline="0">
              <a:solidFill>
                <a:schemeClr val="tx1"/>
              </a:solidFill>
              <a:latin typeface="Calibri" panose="020F0502020204030204" pitchFamily="34" charset="0"/>
            </a:endParaRPr>
          </a:p>
          <a:p>
            <a:r>
              <a:rPr lang="en-US" sz="1800" b="0" i="0" u="none" strike="noStrike" baseline="0">
                <a:solidFill>
                  <a:schemeClr val="tx1"/>
                </a:solidFill>
                <a:latin typeface="Calibri" panose="020F0502020204030204" pitchFamily="34" charset="0"/>
              </a:rPr>
              <a:t>Goals for improvement.  Would like to exceed 65% goal from Lexus on Service connect RO conversion.</a:t>
            </a:r>
          </a:p>
          <a:p>
            <a:r>
              <a:rPr lang="en-US" sz="1800" b="0" i="0" u="none" strike="noStrike" baseline="0">
                <a:solidFill>
                  <a:schemeClr val="tx1"/>
                </a:solidFill>
                <a:latin typeface="Calibri" panose="020F0502020204030204" pitchFamily="34" charset="0"/>
              </a:rPr>
              <a:t>Plans to achieve your goals.  Hired full-time employee to monitor and call all service connect customers.</a:t>
            </a:r>
          </a:p>
          <a:p>
            <a:r>
              <a:rPr lang="en-US" sz="1800" b="0" i="0" u="none" strike="noStrike" baseline="0">
                <a:solidFill>
                  <a:schemeClr val="tx1"/>
                </a:solidFill>
                <a:latin typeface="Calibri" panose="020F0502020204030204" pitchFamily="34" charset="0"/>
              </a:rPr>
              <a:t>Plans to evaluate your changes.  Monitor increase in service connect RO conversion.</a:t>
            </a:r>
          </a:p>
          <a:p>
            <a:endParaRPr lang="en-US"/>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a:solidFill>
                  <a:srgbClr val="000000"/>
                </a:solidFill>
                <a:latin typeface="Calibri" panose="020F0502020204030204" pitchFamily="34" charset="0"/>
              </a:rPr>
            </a:br>
            <a:r>
              <a:rPr lang="en-US" sz="1800" b="0" i="0" u="none" strike="noStrike" baseline="0">
                <a:solidFill>
                  <a:srgbClr val="000000"/>
                </a:solidFill>
                <a:latin typeface="Calibri" panose="020F0502020204030204" pitchFamily="34" charset="0"/>
              </a:rPr>
              <a:t> </a:t>
            </a:r>
            <a:r>
              <a:rPr lang="en-US" b="1" i="0" u="none" strike="noStrike" baseline="0">
                <a:solidFill>
                  <a:srgbClr val="221E1F"/>
                </a:solidFill>
                <a:latin typeface="Calibri" panose="020F0502020204030204" pitchFamily="34" charset="0"/>
              </a:rPr>
              <a:t>Analyze Cost of Labor </a:t>
            </a: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endParaRPr lang="en-US"/>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92500" lnSpcReduction="20000"/>
          </a:bodyPr>
          <a:lstStyle/>
          <a:p>
            <a:pPr algn="l"/>
            <a:endParaRPr lang="en-US" sz="1800" b="0" i="0" u="none" strike="noStrike" baseline="0">
              <a:solidFill>
                <a:srgbClr val="000000"/>
              </a:solidFill>
              <a:latin typeface="Calibri" panose="020F0502020204030204" pitchFamily="34" charset="0"/>
            </a:endParaRPr>
          </a:p>
          <a:p>
            <a:r>
              <a:rPr lang="en-US" sz="1800" b="0" i="0" u="none" strike="noStrike" baseline="0">
                <a:solidFill>
                  <a:srgbClr val="221E1F"/>
                </a:solidFill>
                <a:latin typeface="Calibri" panose="020F0502020204030204" pitchFamily="34" charset="0"/>
              </a:rPr>
              <a:t>Current practices: Call local dealers and do door rate / warranty / maint</a:t>
            </a:r>
            <a:r>
              <a:rPr lang="en-US">
                <a:solidFill>
                  <a:srgbClr val="221E1F"/>
                </a:solidFill>
                <a:latin typeface="Calibri" panose="020F0502020204030204" pitchFamily="34" charset="0"/>
              </a:rPr>
              <a:t>enance comparisons.  </a:t>
            </a:r>
            <a:endParaRPr lang="en-US" sz="1800" b="0" i="0" u="none" strike="noStrike" baseline="0">
              <a:solidFill>
                <a:srgbClr val="221E1F"/>
              </a:solidFill>
              <a:latin typeface="Calibri" panose="020F0502020204030204" pitchFamily="34" charset="0"/>
            </a:endParaRPr>
          </a:p>
          <a:p>
            <a:r>
              <a:rPr lang="en-US" sz="1800" b="0" i="0" u="none" strike="noStrike" baseline="0">
                <a:solidFill>
                  <a:srgbClr val="221E1F"/>
                </a:solidFill>
                <a:latin typeface="Calibri" panose="020F0502020204030204" pitchFamily="34" charset="0"/>
              </a:rPr>
              <a:t>Goals for improvement: Reduc</a:t>
            </a:r>
            <a:r>
              <a:rPr lang="en-US">
                <a:solidFill>
                  <a:srgbClr val="221E1F"/>
                </a:solidFill>
                <a:latin typeface="Calibri" panose="020F0502020204030204" pitchFamily="34" charset="0"/>
              </a:rPr>
              <a:t>e NVI/ Road Ready by hiring hourly employee</a:t>
            </a:r>
            <a:endParaRPr lang="en-US" sz="1800" b="0" i="0" u="none" strike="noStrike" baseline="0">
              <a:solidFill>
                <a:srgbClr val="221E1F"/>
              </a:solidFill>
              <a:latin typeface="Calibri" panose="020F0502020204030204" pitchFamily="34" charset="0"/>
            </a:endParaRPr>
          </a:p>
          <a:p>
            <a:r>
              <a:rPr lang="en-US" sz="1800" b="0" i="0" u="none" strike="noStrike" baseline="0">
                <a:solidFill>
                  <a:srgbClr val="221E1F"/>
                </a:solidFill>
                <a:latin typeface="Calibri" panose="020F0502020204030204" pitchFamily="34" charset="0"/>
              </a:rPr>
              <a:t>Plans to achieve your goals: Hire hourly employee to reduce cost of techs performing NVI.</a:t>
            </a:r>
          </a:p>
          <a:p>
            <a:r>
              <a:rPr lang="en-US" sz="1800" b="0" i="0" u="none" strike="noStrike" baseline="0">
                <a:solidFill>
                  <a:srgbClr val="221E1F"/>
                </a:solidFill>
                <a:latin typeface="Calibri" panose="020F0502020204030204" pitchFamily="34" charset="0"/>
              </a:rPr>
              <a:t>Plans to evaluate your changes.  Perfor</a:t>
            </a:r>
            <a:r>
              <a:rPr lang="en-US">
                <a:solidFill>
                  <a:srgbClr val="221E1F"/>
                </a:solidFill>
                <a:latin typeface="Calibri" panose="020F0502020204030204" pitchFamily="34" charset="0"/>
              </a:rPr>
              <a:t>m cost of labor analyze after individual is hired</a:t>
            </a:r>
            <a:endParaRPr lang="en-US" sz="1800" b="0" i="0" u="none" strike="noStrike" baseline="0">
              <a:solidFill>
                <a:srgbClr val="221E1F"/>
              </a:solidFill>
              <a:latin typeface="Calibri" panose="020F0502020204030204" pitchFamily="34" charset="0"/>
            </a:endParaRPr>
          </a:p>
          <a:p>
            <a:endParaRPr lang="en-US"/>
          </a:p>
        </p:txBody>
      </p:sp>
      <p:pic>
        <p:nvPicPr>
          <p:cNvPr id="5" name="Picture 4">
            <a:extLst>
              <a:ext uri="{FF2B5EF4-FFF2-40B4-BE49-F238E27FC236}">
                <a16:creationId xmlns:a16="http://schemas.microsoft.com/office/drawing/2014/main" id="{5A605B6B-5F90-95D1-F730-58934427BC84}"/>
              </a:ext>
            </a:extLst>
          </p:cNvPr>
          <p:cNvPicPr>
            <a:picLocks noChangeAspect="1"/>
          </p:cNvPicPr>
          <p:nvPr/>
        </p:nvPicPr>
        <p:blipFill>
          <a:blip r:embed="rId2"/>
          <a:stretch>
            <a:fillRect/>
          </a:stretch>
        </p:blipFill>
        <p:spPr>
          <a:xfrm>
            <a:off x="4975667" y="1332307"/>
            <a:ext cx="6434967" cy="3595294"/>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a:solidFill>
                  <a:srgbClr val="000000"/>
                </a:solidFill>
                <a:latin typeface="Calibri" panose="020F0502020204030204" pitchFamily="34" charset="0"/>
              </a:rPr>
            </a:br>
            <a:r>
              <a:rPr lang="en-US" b="1" i="0" u="none" strike="noStrike" baseline="0">
                <a:solidFill>
                  <a:srgbClr val="221E1F"/>
                </a:solidFill>
                <a:latin typeface="Calibri" panose="020F0502020204030204" pitchFamily="34" charset="0"/>
              </a:rPr>
              <a:t>Changes in Expense Structure </a:t>
            </a: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endParaRPr lang="en-US"/>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a:solidFill>
                <a:srgbClr val="000000"/>
              </a:solidFill>
              <a:latin typeface="Calibri" panose="020F0502020204030204" pitchFamily="34" charset="0"/>
            </a:endParaRPr>
          </a:p>
          <a:p>
            <a:r>
              <a:rPr lang="en-US" sz="1800" b="0" i="0" u="none" strike="noStrike" baseline="0">
                <a:solidFill>
                  <a:srgbClr val="221E1F"/>
                </a:solidFill>
                <a:latin typeface="Calibri" panose="020F0502020204030204" pitchFamily="34" charset="0"/>
              </a:rPr>
              <a:t>Current practices: We compare expenses with our other stores</a:t>
            </a:r>
          </a:p>
          <a:p>
            <a:r>
              <a:rPr lang="en-US" sz="1800" b="0" i="0" u="none" strike="noStrike" baseline="0">
                <a:solidFill>
                  <a:srgbClr val="221E1F"/>
                </a:solidFill>
                <a:latin typeface="Calibri" panose="020F0502020204030204" pitchFamily="34" charset="0"/>
              </a:rPr>
              <a:t>Goals for improvement: We are currently focused on increasing production</a:t>
            </a:r>
          </a:p>
          <a:p>
            <a:r>
              <a:rPr lang="en-US" sz="1800" b="0" i="0" u="none" strike="noStrike" baseline="0">
                <a:solidFill>
                  <a:srgbClr val="221E1F"/>
                </a:solidFill>
                <a:latin typeface="Calibri" panose="020F0502020204030204" pitchFamily="34" charset="0"/>
              </a:rPr>
              <a:t>Plans to achieve your goals</a:t>
            </a:r>
            <a:r>
              <a:rPr lang="en-US">
                <a:solidFill>
                  <a:srgbClr val="221E1F"/>
                </a:solidFill>
                <a:latin typeface="Calibri" panose="020F0502020204030204" pitchFamily="34" charset="0"/>
              </a:rPr>
              <a:t>: larger  opportunity</a:t>
            </a:r>
            <a:r>
              <a:rPr lang="en-US" sz="1800" b="0" i="0" u="none" strike="noStrike" baseline="0">
                <a:solidFill>
                  <a:srgbClr val="221E1F"/>
                </a:solidFill>
                <a:latin typeface="Calibri" panose="020F0502020204030204" pitchFamily="34" charset="0"/>
              </a:rPr>
              <a:t> in production</a:t>
            </a:r>
          </a:p>
          <a:p>
            <a:r>
              <a:rPr lang="en-US" sz="1800" b="0" i="0" u="none" strike="noStrike" baseline="0">
                <a:solidFill>
                  <a:srgbClr val="221E1F"/>
                </a:solidFill>
                <a:latin typeface="Calibri" panose="020F0502020204030204" pitchFamily="34" charset="0"/>
              </a:rPr>
              <a:t>Plans to evaluate your changes:  </a:t>
            </a:r>
          </a:p>
          <a:p>
            <a:endParaRPr lang="en-US"/>
          </a:p>
        </p:txBody>
      </p:sp>
      <p:pic>
        <p:nvPicPr>
          <p:cNvPr id="5" name="Picture 4">
            <a:extLst>
              <a:ext uri="{FF2B5EF4-FFF2-40B4-BE49-F238E27FC236}">
                <a16:creationId xmlns:a16="http://schemas.microsoft.com/office/drawing/2014/main" id="{02373878-72F2-15A8-8C38-4406E0774F5E}"/>
              </a:ext>
            </a:extLst>
          </p:cNvPr>
          <p:cNvPicPr>
            <a:picLocks noChangeAspect="1"/>
          </p:cNvPicPr>
          <p:nvPr/>
        </p:nvPicPr>
        <p:blipFill>
          <a:blip r:embed="rId2"/>
          <a:stretch>
            <a:fillRect/>
          </a:stretch>
        </p:blipFill>
        <p:spPr>
          <a:xfrm>
            <a:off x="5089970" y="2160589"/>
            <a:ext cx="4699082" cy="3880772"/>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a:solidFill>
                  <a:srgbClr val="000000"/>
                </a:solidFill>
                <a:latin typeface="Calibri" panose="020F0502020204030204" pitchFamily="34" charset="0"/>
              </a:rPr>
            </a:br>
            <a:r>
              <a:rPr lang="en-US" b="1" i="0" u="none" strike="noStrike" baseline="0">
                <a:solidFill>
                  <a:srgbClr val="221E1F"/>
                </a:solidFill>
                <a:latin typeface="Calibri" panose="020F0502020204030204" pitchFamily="34" charset="0"/>
              </a:rPr>
              <a:t>Productivity</a:t>
            </a: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endParaRPr lang="en-US"/>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426322" y="1270000"/>
            <a:ext cx="4184035" cy="3880772"/>
          </a:xfrm>
        </p:spPr>
        <p:txBody>
          <a:bodyPr>
            <a:normAutofit fontScale="92500" lnSpcReduction="20000"/>
          </a:bodyPr>
          <a:lstStyle/>
          <a:p>
            <a:pPr algn="l"/>
            <a:endParaRPr lang="en-US" sz="1800" b="0" i="0" u="none" strike="noStrike" baseline="0">
              <a:solidFill>
                <a:srgbClr val="000000"/>
              </a:solidFill>
              <a:latin typeface="Calibri" panose="020F0502020204030204" pitchFamily="34" charset="0"/>
            </a:endParaRPr>
          </a:p>
          <a:p>
            <a:r>
              <a:rPr lang="en-US" sz="1800" b="0" i="0" u="none" strike="noStrike" baseline="0">
                <a:solidFill>
                  <a:srgbClr val="221E1F"/>
                </a:solidFill>
                <a:latin typeface="Calibri" panose="020F0502020204030204" pitchFamily="34" charset="0"/>
              </a:rPr>
              <a:t>Current practices:</a:t>
            </a:r>
            <a:r>
              <a:rPr lang="en-US">
                <a:solidFill>
                  <a:srgbClr val="221E1F"/>
                </a:solidFill>
                <a:latin typeface="Calibri" panose="020F0502020204030204" pitchFamily="34" charset="0"/>
              </a:rPr>
              <a:t> Production is current area of focus. We are currently moving two apprentice techs to line techs and have one more ready to move up.</a:t>
            </a:r>
            <a:endParaRPr lang="en-US" sz="1800" b="0" i="0" u="none" strike="noStrike" baseline="0">
              <a:solidFill>
                <a:srgbClr val="221E1F"/>
              </a:solidFill>
              <a:latin typeface="Calibri" panose="020F0502020204030204" pitchFamily="34" charset="0"/>
            </a:endParaRPr>
          </a:p>
          <a:p>
            <a:r>
              <a:rPr lang="en-US" sz="1800" b="0" i="0" u="none" strike="noStrike" baseline="0">
                <a:solidFill>
                  <a:srgbClr val="221E1F"/>
                </a:solidFill>
                <a:latin typeface="Calibri" panose="020F0502020204030204" pitchFamily="34" charset="0"/>
              </a:rPr>
              <a:t>Goals for improvement: To keep increasing our RO count and the number of techs in the shop.</a:t>
            </a:r>
          </a:p>
          <a:p>
            <a:r>
              <a:rPr lang="en-US" sz="1800" b="0" i="0" u="none" strike="noStrike" baseline="0">
                <a:solidFill>
                  <a:srgbClr val="221E1F"/>
                </a:solidFill>
                <a:latin typeface="Calibri" panose="020F0502020204030204" pitchFamily="34" charset="0"/>
              </a:rPr>
              <a:t>Plans to achieve your goals: We are doing in house training and have a focused plan to move all techs from certified to senior.</a:t>
            </a:r>
          </a:p>
          <a:p>
            <a:r>
              <a:rPr lang="en-US" sz="1800" b="0" i="0" u="none" strike="noStrike" baseline="0">
                <a:solidFill>
                  <a:srgbClr val="221E1F"/>
                </a:solidFill>
                <a:latin typeface="Calibri" panose="020F0502020204030204" pitchFamily="34" charset="0"/>
              </a:rPr>
              <a:t>Plans to evaluate your changes: Monitor RO volume while reducing 1 line RO’s and increase shop capacity by adding more techs.</a:t>
            </a:r>
          </a:p>
          <a:p>
            <a:endParaRPr lang="en-US"/>
          </a:p>
        </p:txBody>
      </p:sp>
      <p:pic>
        <p:nvPicPr>
          <p:cNvPr id="8" name="Picture 7">
            <a:extLst>
              <a:ext uri="{FF2B5EF4-FFF2-40B4-BE49-F238E27FC236}">
                <a16:creationId xmlns:a16="http://schemas.microsoft.com/office/drawing/2014/main" id="{798F87D1-F929-C460-F05F-54EDB1867DF0}"/>
              </a:ext>
            </a:extLst>
          </p:cNvPr>
          <p:cNvPicPr>
            <a:picLocks noChangeAspect="1"/>
          </p:cNvPicPr>
          <p:nvPr/>
        </p:nvPicPr>
        <p:blipFill>
          <a:blip r:embed="rId2"/>
          <a:stretch>
            <a:fillRect/>
          </a:stretch>
        </p:blipFill>
        <p:spPr>
          <a:xfrm>
            <a:off x="4861369" y="446376"/>
            <a:ext cx="6606024" cy="5594985"/>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a:solidFill>
                  <a:srgbClr val="000000"/>
                </a:solidFill>
                <a:latin typeface="Calibri" panose="020F0502020204030204" pitchFamily="34" charset="0"/>
              </a:rPr>
            </a:br>
            <a:r>
              <a:rPr lang="en-US" b="1" i="0" u="none" strike="noStrike" baseline="0">
                <a:solidFill>
                  <a:srgbClr val="221E1F"/>
                </a:solidFill>
                <a:latin typeface="Calibri" panose="020F0502020204030204" pitchFamily="34" charset="0"/>
              </a:rPr>
              <a:t>Facility</a:t>
            </a: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endParaRPr lang="en-US"/>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507004" y="2143558"/>
            <a:ext cx="4184035" cy="3880772"/>
          </a:xfrm>
        </p:spPr>
        <p:txBody>
          <a:bodyPr>
            <a:normAutofit lnSpcReduction="10000"/>
          </a:bodyPr>
          <a:lstStyle/>
          <a:p>
            <a:pPr algn="l"/>
            <a:endParaRPr lang="en-US" sz="1800" b="0" i="0" u="none" strike="noStrike" baseline="0">
              <a:solidFill>
                <a:srgbClr val="000000"/>
              </a:solidFill>
              <a:latin typeface="Calibri" panose="020F0502020204030204" pitchFamily="34" charset="0"/>
            </a:endParaRPr>
          </a:p>
          <a:p>
            <a:r>
              <a:rPr lang="en-US" sz="1800" b="0" i="0" u="none" strike="noStrike" baseline="0">
                <a:solidFill>
                  <a:srgbClr val="221E1F"/>
                </a:solidFill>
                <a:latin typeface="Calibri" panose="020F0502020204030204" pitchFamily="34" charset="0"/>
              </a:rPr>
              <a:t>Current practices: Out of the 27 bays only 14 are occupied by techs </a:t>
            </a:r>
          </a:p>
          <a:p>
            <a:r>
              <a:rPr lang="en-US" sz="1800" b="0" i="0" u="none" strike="noStrike" baseline="0">
                <a:solidFill>
                  <a:srgbClr val="221E1F"/>
                </a:solidFill>
                <a:latin typeface="Calibri" panose="020F0502020204030204" pitchFamily="34" charset="0"/>
              </a:rPr>
              <a:t>Goals for improvement: Increase the amount of hour flagging techs in the shop</a:t>
            </a:r>
          </a:p>
          <a:p>
            <a:r>
              <a:rPr lang="en-US" sz="1800" b="0" i="0" u="none" strike="noStrike" baseline="0">
                <a:solidFill>
                  <a:srgbClr val="221E1F"/>
                </a:solidFill>
                <a:latin typeface="Calibri" panose="020F0502020204030204" pitchFamily="34" charset="0"/>
              </a:rPr>
              <a:t>Plans to achieve your goals: Convert current apprentice techs to flagging techs</a:t>
            </a:r>
          </a:p>
          <a:p>
            <a:r>
              <a:rPr lang="en-US" sz="1800" b="0" i="0" u="none" strike="noStrike" baseline="0">
                <a:solidFill>
                  <a:srgbClr val="221E1F"/>
                </a:solidFill>
                <a:latin typeface="Calibri" panose="020F0502020204030204" pitchFamily="34" charset="0"/>
              </a:rPr>
              <a:t>Plans to evaluate your changes: Evaluate Hours produced by </a:t>
            </a:r>
            <a:r>
              <a:rPr lang="en-US" sz="1800" b="0" i="0" u="none" strike="noStrike" baseline="0" err="1">
                <a:solidFill>
                  <a:srgbClr val="221E1F"/>
                </a:solidFill>
                <a:latin typeface="Calibri" panose="020F0502020204030204" pitchFamily="34" charset="0"/>
              </a:rPr>
              <a:t>apprentances</a:t>
            </a:r>
            <a:endParaRPr lang="en-US" sz="1800" b="0" i="0" u="none" strike="noStrike" baseline="0">
              <a:solidFill>
                <a:srgbClr val="221E1F"/>
              </a:solidFill>
              <a:latin typeface="Calibri" panose="020F0502020204030204" pitchFamily="34" charset="0"/>
            </a:endParaRPr>
          </a:p>
          <a:p>
            <a:endParaRPr lang="en-US"/>
          </a:p>
        </p:txBody>
      </p:sp>
      <p:pic>
        <p:nvPicPr>
          <p:cNvPr id="8" name="Picture 7">
            <a:extLst>
              <a:ext uri="{FF2B5EF4-FFF2-40B4-BE49-F238E27FC236}">
                <a16:creationId xmlns:a16="http://schemas.microsoft.com/office/drawing/2014/main" id="{D5789263-4CB9-E399-CAF8-0DA82C38A56D}"/>
              </a:ext>
            </a:extLst>
          </p:cNvPr>
          <p:cNvPicPr>
            <a:picLocks noChangeAspect="1"/>
          </p:cNvPicPr>
          <p:nvPr/>
        </p:nvPicPr>
        <p:blipFill>
          <a:blip r:embed="rId2"/>
          <a:stretch>
            <a:fillRect/>
          </a:stretch>
        </p:blipFill>
        <p:spPr>
          <a:xfrm>
            <a:off x="5474479" y="833671"/>
            <a:ext cx="3799523" cy="4809892"/>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r>
              <a:rPr lang="en-US"/>
              <a:t>Details from discussions that you had with the service manager about your repair order analysis.</a:t>
            </a:r>
          </a:p>
          <a:p>
            <a:r>
              <a:rPr lang="en-US"/>
              <a:t>Our average hour per Ro has to increase and the amount of one line RO’s needs to decrease.</a:t>
            </a:r>
          </a:p>
          <a:p>
            <a:r>
              <a:rPr lang="en-US"/>
              <a:t>Service manager will be training advisors on selling and tracking hours per RO, one line repair orders and meeting with advisors to review.</a:t>
            </a:r>
          </a:p>
        </p:txBody>
      </p:sp>
      <p:pic>
        <p:nvPicPr>
          <p:cNvPr id="8" name="Picture 7">
            <a:extLst>
              <a:ext uri="{FF2B5EF4-FFF2-40B4-BE49-F238E27FC236}">
                <a16:creationId xmlns:a16="http://schemas.microsoft.com/office/drawing/2014/main" id="{FDC70EBC-E886-2A64-38D3-B9EEAA16426E}"/>
              </a:ext>
            </a:extLst>
          </p:cNvPr>
          <p:cNvPicPr>
            <a:picLocks noChangeAspect="1"/>
          </p:cNvPicPr>
          <p:nvPr/>
        </p:nvPicPr>
        <p:blipFill>
          <a:blip r:embed="rId2"/>
          <a:stretch>
            <a:fillRect/>
          </a:stretch>
        </p:blipFill>
        <p:spPr>
          <a:xfrm>
            <a:off x="5549778" y="609600"/>
            <a:ext cx="6391275" cy="6010275"/>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solidFill>
                  <a:schemeClr val="tx1"/>
                </a:solidFill>
              </a:rPr>
              <a:t>SWOT Analysis- Strengths</a:t>
            </a:r>
            <a:br>
              <a:rPr lang="en-US">
                <a:solidFill>
                  <a:schemeClr val="tx1"/>
                </a:solidFill>
              </a:rPr>
            </a:br>
            <a:endParaRPr lang="en-US">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a:t>Strengths:</a:t>
            </a:r>
          </a:p>
          <a:p>
            <a:r>
              <a:rPr lang="en-US"/>
              <a:t>Shop leads are helpful</a:t>
            </a:r>
          </a:p>
          <a:p>
            <a:r>
              <a:rPr lang="en-US"/>
              <a:t>Good pay</a:t>
            </a:r>
          </a:p>
          <a:p>
            <a:r>
              <a:rPr lang="en-US"/>
              <a:t>Family atmosphere</a:t>
            </a:r>
          </a:p>
          <a:p>
            <a:r>
              <a:rPr lang="en-US"/>
              <a:t>Experienced service staff</a:t>
            </a:r>
          </a:p>
          <a:p>
            <a:endParaRPr lang="en-US"/>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a:t>Weaknesses:</a:t>
            </a:r>
          </a:p>
          <a:p>
            <a:r>
              <a:rPr lang="en-US"/>
              <a:t>Missing or broken tools</a:t>
            </a:r>
          </a:p>
          <a:p>
            <a:r>
              <a:rPr lang="en-US"/>
              <a:t>Parts employees lacking knowledge</a:t>
            </a:r>
          </a:p>
          <a:p>
            <a:r>
              <a:rPr lang="en-US"/>
              <a:t>Poorly performing car wash</a:t>
            </a:r>
          </a:p>
          <a:p>
            <a:r>
              <a:rPr lang="en-US"/>
              <a:t>Low pay compared to other shops</a:t>
            </a:r>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0EDF19F40F6BA43A24D2DFDAD484820" ma:contentTypeVersion="11" ma:contentTypeDescription="Create a new document." ma:contentTypeScope="" ma:versionID="fa3a9bad0b10c968cbb7714c153c606b">
  <xsd:schema xmlns:xsd="http://www.w3.org/2001/XMLSchema" xmlns:xs="http://www.w3.org/2001/XMLSchema" xmlns:p="http://schemas.microsoft.com/office/2006/metadata/properties" xmlns:ns3="a1708f6a-88ee-4610-9376-385d9b687e17" targetNamespace="http://schemas.microsoft.com/office/2006/metadata/properties" ma:root="true" ma:fieldsID="cbdccb9e32e8b88e1bd7188d0d392759" ns3:_="">
    <xsd:import namespace="a1708f6a-88ee-4610-9376-385d9b687e17"/>
    <xsd:element name="properties">
      <xsd:complexType>
        <xsd:sequence>
          <xsd:element name="documentManagement">
            <xsd:complexType>
              <xsd:all>
                <xsd:element ref="ns3:_activity" minOccurs="0"/>
                <xsd:element ref="ns3:MediaServiceMetadata" minOccurs="0"/>
                <xsd:element ref="ns3:MediaServiceFastMetadata" minOccurs="0"/>
                <xsd:element ref="ns3:MediaServiceObjectDetectorVersions" minOccurs="0"/>
                <xsd:element ref="ns3:MediaServiceGenerationTime" minOccurs="0"/>
                <xsd:element ref="ns3:MediaServiceEventHashCode" minOccurs="0"/>
                <xsd:element ref="ns3:MediaServiceSystemTags" minOccurs="0"/>
                <xsd:element ref="ns3:MediaLengthInSeconds" minOccurs="0"/>
                <xsd:element ref="ns3:MediaServiceSearchProperties" minOccurs="0"/>
                <xsd:element ref="ns3:MediaServiceOCR" minOccurs="0"/>
                <xsd:element ref="ns3: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708f6a-88ee-4610-9376-385d9b687e17" elementFormDefault="qualified">
    <xsd:import namespace="http://schemas.microsoft.com/office/2006/documentManagement/types"/>
    <xsd:import namespace="http://schemas.microsoft.com/office/infopath/2007/PartnerControls"/>
    <xsd:element name="_activity" ma:index="8" nillable="true" ma:displayName="_activity" ma:hidden="true" ma:internalName="_activity">
      <xsd:simpleType>
        <xsd:restriction base="dms:Note"/>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SystemTags" ma:index="14" nillable="true" ma:displayName="MediaServiceSystemTags" ma:hidden="true" ma:internalName="MediaServiceSystemTags" ma:readOnly="true">
      <xsd:simpleType>
        <xsd:restriction base="dms:Note"/>
      </xsd:simpleType>
    </xsd:element>
    <xsd:element name="MediaLengthInSeconds" ma:index="15" nillable="true" ma:displayName="MediaLengthInSeconds" ma:hidden="true" ma:internalName="MediaLengthInSeconds" ma:readOnly="true">
      <xsd:simpleType>
        <xsd:restriction base="dms:Unknown"/>
      </xsd:simpleType>
    </xsd:element>
    <xsd:element name="MediaServiceSearchProperties" ma:index="16" nillable="true" ma:displayName="MediaServiceSearchProperties" ma:hidden="true" ma:internalName="MediaServiceSearchProperties" ma:readOnly="true">
      <xsd:simpleType>
        <xsd:restriction base="dms:Note"/>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DateTaken" ma:index="18" nillable="true" ma:displayName="MediaServiceDateTaken" ma:hidden="true" ma:indexed="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activity xmlns="a1708f6a-88ee-4610-9376-385d9b687e17" xsi:nil="true"/>
  </documentManagement>
</p:properties>
</file>

<file path=customXml/itemProps1.xml><?xml version="1.0" encoding="utf-8"?>
<ds:datastoreItem xmlns:ds="http://schemas.openxmlformats.org/officeDocument/2006/customXml" ds:itemID="{A1E2CFBC-B7A6-4F20-B607-896F39B50E54}">
  <ds:schemaRefs>
    <ds:schemaRef ds:uri="a1708f6a-88ee-4610-9376-385d9b687e1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7ED0CBE4-C211-40EF-8375-32A7B8360D7C}">
  <ds:schemaRefs>
    <ds:schemaRef ds:uri="http://schemas.microsoft.com/sharepoint/v3/contenttype/forms"/>
  </ds:schemaRefs>
</ds:datastoreItem>
</file>

<file path=customXml/itemProps3.xml><?xml version="1.0" encoding="utf-8"?>
<ds:datastoreItem xmlns:ds="http://schemas.openxmlformats.org/officeDocument/2006/customXml" ds:itemID="{3208C30C-4E53-4FDC-A8C0-AA2B6613CDCD}">
  <ds:schemaRefs>
    <ds:schemaRef ds:uri="a1708f6a-88ee-4610-9376-385d9b687e1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TM02900688[[fn=Facet]]</Template>
  <TotalTime>0</TotalTime>
  <Words>1131</Words>
  <Application>Microsoft Office PowerPoint</Application>
  <PresentationFormat>Widescreen</PresentationFormat>
  <Paragraphs>105</Paragraphs>
  <Slides>16</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Aptos</vt: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 Synopsis-This class really pointed out some areas of our service dept. that needs attention. Sitting with our service manager and showing him some of the formulas that we went through in the class, and what small changes could do to our income was eye opening. We have turned our attention to filling our racks with productive techs, and making time for the others to increase hours per RO. We were thinking that we were in great shape because our techs had good hours and we were profitable, and now we are thinking that we are missing upsells from the low hours per RO and amount of one line ROs that we have. We will be spending time on training for advisors and techs and making sure they have the time needed to properly inspect and inform the customer about what's needed on their vehicle.  -The SWOT analysis actually came out better than what we thought it would. We were thinking that we would get a bunch of ridiculous responses and that it wouldn't be taken serious, but we had a bunch of good honest feedback. We had many of the same concerns brought by multiple people, and many positive comments which made us want to help where we can. Some changes are already being made and it seems like this exercise has made the team work together better than ever expected it would.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LXBRSERVMGR</cp:lastModifiedBy>
  <cp:revision>195</cp:revision>
  <cp:lastPrinted>2024-06-03T22:20:15Z</cp:lastPrinted>
  <dcterms:created xsi:type="dcterms:W3CDTF">2022-12-04T13:10:55Z</dcterms:created>
  <dcterms:modified xsi:type="dcterms:W3CDTF">2024-06-04T17:48:35Z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0x01010070EDF19F40F6BA43A24D2DFDAD484820</vt:lpwstr>
  </property>
</Properties>
</file>