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74" r:id="rId12"/>
    <p:sldId id="275" r:id="rId13"/>
    <p:sldId id="264" r:id="rId14"/>
    <p:sldId id="265" r:id="rId15"/>
    <p:sldId id="266" r:id="rId16"/>
    <p:sldId id="267" r:id="rId17"/>
    <p:sldId id="268"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9" d="100"/>
          <a:sy n="109" d="100"/>
        </p:scale>
        <p:origin x="6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NADA CLASS 440</a:t>
            </a:r>
          </a:p>
          <a:p>
            <a:pPr algn="ctr"/>
            <a:r>
              <a:rPr lang="en-US" sz="3200" dirty="0"/>
              <a:t>LUKASZ KOPEC – Toyota Northwest Edmonton</a:t>
            </a:r>
          </a:p>
          <a:p>
            <a:pPr algn="ctr"/>
            <a:r>
              <a:rPr lang="en-US" sz="3200" dirty="0"/>
              <a:t>GSM – FUTURE PARTNER (candidate)</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endParaRPr lang="en-US" dirty="0"/>
          </a:p>
          <a:p>
            <a:pPr marL="0" indent="0">
              <a:buNone/>
            </a:pPr>
            <a:r>
              <a:rPr lang="en-US" dirty="0"/>
              <a:t>1 - Large DMA with an abundance of Toyota customers that haven’t visited our dealership.</a:t>
            </a:r>
          </a:p>
          <a:p>
            <a:pPr marL="0" indent="0">
              <a:buNone/>
            </a:pPr>
            <a:r>
              <a:rPr lang="en-US" dirty="0"/>
              <a:t>2 - Technician training and quality improvement of diagnostics.</a:t>
            </a:r>
          </a:p>
          <a:p>
            <a:pPr marL="0" indent="0">
              <a:buNone/>
            </a:pPr>
            <a:r>
              <a:rPr lang="en-US" dirty="0"/>
              <a:t>3 -  Advisor training, support and encouragement to grow younger staff members.</a:t>
            </a:r>
          </a:p>
          <a:p>
            <a:pPr marL="0" indent="0">
              <a:buNone/>
            </a:pPr>
            <a:r>
              <a:rPr lang="en-US" dirty="0"/>
              <a:t>4 -  A building maintenance plan</a:t>
            </a:r>
          </a:p>
          <a:p>
            <a:pPr marL="0" indent="0">
              <a:buNone/>
            </a:pPr>
            <a:r>
              <a:rPr lang="en-US" dirty="0"/>
              <a:t>5 – Winter tire sales and focus on training our staff to sell better and retain our customers and keep them coming back</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F6B4-E607-06BD-A316-0F87363E1B9F}"/>
              </a:ext>
            </a:extLst>
          </p:cNvPr>
          <p:cNvSpPr>
            <a:spLocks noGrp="1"/>
          </p:cNvSpPr>
          <p:nvPr>
            <p:ph type="title"/>
          </p:nvPr>
        </p:nvSpPr>
        <p:spPr/>
        <p:txBody>
          <a:bodyPr>
            <a:normAutofit fontScale="90000"/>
          </a:bodyPr>
          <a:lstStyle/>
          <a:p>
            <a:pPr algn="ctr"/>
            <a:r>
              <a:rPr lang="en-US" dirty="0"/>
              <a:t>SALES THAT DRIVES RETNETION INITIAVES</a:t>
            </a:r>
            <a:br>
              <a:rPr lang="en-US" dirty="0"/>
            </a:br>
            <a:r>
              <a:rPr lang="en-US" dirty="0"/>
              <a:t>NEED TO REPLICATED IN THE SERVICE DRIVE</a:t>
            </a:r>
            <a:endParaRPr lang="en-CA" dirty="0"/>
          </a:p>
        </p:txBody>
      </p:sp>
      <p:pic>
        <p:nvPicPr>
          <p:cNvPr id="5" name="Content Placeholder 4">
            <a:extLst>
              <a:ext uri="{FF2B5EF4-FFF2-40B4-BE49-F238E27FC236}">
                <a16:creationId xmlns:a16="http://schemas.microsoft.com/office/drawing/2014/main" id="{3386F568-DD07-4485-9C92-A3C4083D2AF6}"/>
              </a:ext>
            </a:extLst>
          </p:cNvPr>
          <p:cNvPicPr>
            <a:picLocks noGrp="1" noChangeAspect="1"/>
          </p:cNvPicPr>
          <p:nvPr>
            <p:ph idx="1"/>
          </p:nvPr>
        </p:nvPicPr>
        <p:blipFill>
          <a:blip r:embed="rId2"/>
          <a:stretch>
            <a:fillRect/>
          </a:stretch>
        </p:blipFill>
        <p:spPr>
          <a:xfrm>
            <a:off x="765786" y="1930400"/>
            <a:ext cx="8596312" cy="3831786"/>
          </a:xfrm>
        </p:spPr>
      </p:pic>
    </p:spTree>
    <p:extLst>
      <p:ext uri="{BB962C8B-B14F-4D97-AF65-F5344CB8AC3E}">
        <p14:creationId xmlns:p14="http://schemas.microsoft.com/office/powerpoint/2010/main" val="272311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27E15-EE80-B766-502C-5A72493FA4ED}"/>
              </a:ext>
            </a:extLst>
          </p:cNvPr>
          <p:cNvSpPr>
            <a:spLocks noGrp="1"/>
          </p:cNvSpPr>
          <p:nvPr>
            <p:ph type="title"/>
          </p:nvPr>
        </p:nvSpPr>
        <p:spPr>
          <a:xfrm>
            <a:off x="677334" y="609599"/>
            <a:ext cx="8596668" cy="1550989"/>
          </a:xfrm>
        </p:spPr>
        <p:txBody>
          <a:bodyPr>
            <a:normAutofit fontScale="90000"/>
          </a:bodyPr>
          <a:lstStyle/>
          <a:p>
            <a:pPr algn="ctr"/>
            <a:r>
              <a:rPr lang="en-US" dirty="0"/>
              <a:t>CURRENT YTD WINTER TIRE SALES</a:t>
            </a:r>
            <a:br>
              <a:rPr lang="en-US" dirty="0"/>
            </a:br>
            <a:r>
              <a:rPr lang="en-US" dirty="0"/>
              <a:t>VARIABLE OPS</a:t>
            </a:r>
            <a:br>
              <a:rPr lang="en-US" dirty="0"/>
            </a:br>
            <a:r>
              <a:rPr lang="en-US" dirty="0"/>
              <a:t>TO REPLICATED IN OUR SERVICE DRIVE</a:t>
            </a:r>
            <a:endParaRPr lang="en-CA" dirty="0"/>
          </a:p>
        </p:txBody>
      </p:sp>
      <p:pic>
        <p:nvPicPr>
          <p:cNvPr id="5" name="Content Placeholder 4">
            <a:extLst>
              <a:ext uri="{FF2B5EF4-FFF2-40B4-BE49-F238E27FC236}">
                <a16:creationId xmlns:a16="http://schemas.microsoft.com/office/drawing/2014/main" id="{07584163-527B-80BE-7F27-C240A3C6FFCB}"/>
              </a:ext>
            </a:extLst>
          </p:cNvPr>
          <p:cNvPicPr>
            <a:picLocks noGrp="1" noChangeAspect="1"/>
          </p:cNvPicPr>
          <p:nvPr>
            <p:ph idx="1"/>
          </p:nvPr>
        </p:nvPicPr>
        <p:blipFill>
          <a:blip r:embed="rId2"/>
          <a:stretch>
            <a:fillRect/>
          </a:stretch>
        </p:blipFill>
        <p:spPr>
          <a:xfrm>
            <a:off x="677863" y="2191949"/>
            <a:ext cx="8596312" cy="3818714"/>
          </a:xfrm>
        </p:spPr>
      </p:pic>
    </p:spTree>
    <p:extLst>
      <p:ext uri="{BB962C8B-B14F-4D97-AF65-F5344CB8AC3E}">
        <p14:creationId xmlns:p14="http://schemas.microsoft.com/office/powerpoint/2010/main" val="1204768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endParaRPr lang="en-US" dirty="0"/>
          </a:p>
          <a:p>
            <a:pPr marL="0" indent="0">
              <a:buNone/>
            </a:pPr>
            <a:r>
              <a:rPr lang="en-US" dirty="0"/>
              <a:t>1 - Journeymen Technicians are reluctant to train apprentices because they want to protect their work.</a:t>
            </a:r>
          </a:p>
          <a:p>
            <a:pPr marL="0" indent="0">
              <a:buNone/>
            </a:pPr>
            <a:r>
              <a:rPr lang="en-US" dirty="0"/>
              <a:t>2 - Senior staff have strong personalities that often scare off new staff.</a:t>
            </a:r>
          </a:p>
          <a:p>
            <a:pPr marL="0" indent="0">
              <a:buNone/>
            </a:pPr>
            <a:r>
              <a:rPr lang="en-US" dirty="0"/>
              <a:t>3 - High performance environment that puts pressure on staff and is not balanced out with encouragement and rewards.</a:t>
            </a:r>
          </a:p>
          <a:p>
            <a:pPr marL="0" indent="0">
              <a:buNone/>
            </a:pPr>
            <a:r>
              <a:rPr lang="en-US" dirty="0"/>
              <a:t>4 - Increase in EV and Hybrid vehicles being sold that require highly trained technicians.</a:t>
            </a:r>
          </a:p>
          <a:p>
            <a:pPr marL="0" indent="0">
              <a:buNone/>
            </a:pPr>
            <a:r>
              <a:rPr lang="en-US" dirty="0"/>
              <a:t>5 – Original build out included cheap over head power doors which need to be replaced and are in and out of operations regularly or under repair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endParaRPr lang="en-US" dirty="0"/>
          </a:p>
          <a:p>
            <a:pPr marL="0" indent="0">
              <a:buNone/>
            </a:pPr>
            <a:r>
              <a:rPr lang="en-US" dirty="0"/>
              <a:t>1 - Create a building maintenance strategy.</a:t>
            </a:r>
          </a:p>
          <a:p>
            <a:pPr marL="0" indent="0">
              <a:buNone/>
            </a:pPr>
            <a:r>
              <a:rPr lang="en-US" dirty="0"/>
              <a:t>2 - Improve our technician’s diagnostic skills.</a:t>
            </a:r>
          </a:p>
          <a:p>
            <a:pPr marL="0" indent="0">
              <a:buNone/>
            </a:pPr>
            <a:r>
              <a:rPr lang="en-US" dirty="0"/>
              <a:t>3 - Sell more retail tires through the service department.</a:t>
            </a:r>
          </a:p>
          <a:p>
            <a:pPr marL="0" indent="0">
              <a:buNone/>
            </a:pPr>
            <a:r>
              <a:rPr lang="en-US" dirty="0"/>
              <a:t>4 - Encourage a more relaxed work environment.</a:t>
            </a:r>
          </a:p>
          <a:p>
            <a:pPr marL="0" indent="0">
              <a:buNone/>
            </a:pPr>
            <a:r>
              <a:rPr lang="en-US" dirty="0"/>
              <a:t>5 -Take advantage of the large number of customers in our DMA</a:t>
            </a:r>
          </a:p>
          <a:p>
            <a:pPr marL="0" indent="0">
              <a:buNone/>
            </a:pPr>
            <a:r>
              <a:rPr lang="en-US" dirty="0"/>
              <a:t>6 – Develop manuals for training new hires on phone calls inbound and outbound, sales of key work, handling objections </a:t>
            </a:r>
            <a:r>
              <a:rPr lang="en-US" dirty="0" err="1"/>
              <a:t>etc</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pPr marL="0" indent="0">
              <a:buNone/>
            </a:pPr>
            <a:r>
              <a:rPr lang="en-US" dirty="0"/>
              <a:t>1 - Engage a building maintenance company to create a plan.</a:t>
            </a:r>
          </a:p>
          <a:p>
            <a:pPr marL="0" indent="0">
              <a:buNone/>
            </a:pPr>
            <a:r>
              <a:rPr lang="en-US" dirty="0"/>
              <a:t>2 - Review technician training and ensure standards are being met or exceeded.</a:t>
            </a:r>
          </a:p>
          <a:p>
            <a:pPr marL="0" indent="0">
              <a:buNone/>
            </a:pPr>
            <a:r>
              <a:rPr lang="en-US" dirty="0"/>
              <a:t>3 - Train our Advisors on how to sell tires.</a:t>
            </a:r>
          </a:p>
          <a:p>
            <a:pPr marL="0" indent="0">
              <a:buNone/>
            </a:pPr>
            <a:r>
              <a:rPr lang="en-US" dirty="0"/>
              <a:t>4 - Review job duties to ensure that staff are not overloaded and have the tools needed to</a:t>
            </a:r>
          </a:p>
          <a:p>
            <a:pPr marL="0" indent="0">
              <a:buNone/>
            </a:pPr>
            <a:r>
              <a:rPr lang="en-US" dirty="0"/>
              <a:t>perform effectively.</a:t>
            </a:r>
          </a:p>
          <a:p>
            <a:pPr marL="0" indent="0">
              <a:buNone/>
            </a:pPr>
            <a:r>
              <a:rPr lang="en-US" dirty="0"/>
              <a:t>5 - Market more aggressively to our DMA.</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Tactics</a:t>
            </a:r>
          </a:p>
          <a:p>
            <a:endParaRPr lang="en-US" dirty="0"/>
          </a:p>
          <a:p>
            <a:pPr marL="0" indent="0">
              <a:buNone/>
            </a:pPr>
            <a:r>
              <a:rPr lang="en-US" dirty="0"/>
              <a:t>1 - Regularly review the operation of building equipment to react to failures in a timely</a:t>
            </a:r>
          </a:p>
          <a:p>
            <a:pPr marL="0" indent="0">
              <a:buNone/>
            </a:pPr>
            <a:r>
              <a:rPr lang="en-US" dirty="0"/>
              <a:t>manner.</a:t>
            </a:r>
          </a:p>
          <a:p>
            <a:pPr marL="0" indent="0">
              <a:buNone/>
            </a:pPr>
            <a:r>
              <a:rPr lang="en-US" dirty="0"/>
              <a:t>2 - Create a set of training goals for each technician to keep them current with new</a:t>
            </a:r>
          </a:p>
          <a:p>
            <a:pPr marL="0" indent="0">
              <a:buNone/>
            </a:pPr>
            <a:r>
              <a:rPr lang="en-US" dirty="0"/>
              <a:t>technologies.</a:t>
            </a:r>
          </a:p>
          <a:p>
            <a:pPr marL="0" indent="0">
              <a:buNone/>
            </a:pPr>
            <a:r>
              <a:rPr lang="en-US" dirty="0"/>
              <a:t>3 - Engage our tire suppliers to schedule training for our Advisors.</a:t>
            </a:r>
          </a:p>
          <a:p>
            <a:pPr marL="0" indent="0">
              <a:buNone/>
            </a:pPr>
            <a:r>
              <a:rPr lang="en-US" dirty="0"/>
              <a:t>4 - Have regular meetings with staff members to review job performance and talk about</a:t>
            </a:r>
          </a:p>
          <a:p>
            <a:pPr marL="0" indent="0">
              <a:buNone/>
            </a:pPr>
            <a:r>
              <a:rPr lang="en-US" dirty="0"/>
              <a:t>ways to handle and reduce stress in the workplace.</a:t>
            </a:r>
          </a:p>
          <a:p>
            <a:pPr marL="0" indent="0">
              <a:buNone/>
            </a:pPr>
            <a:r>
              <a:rPr lang="en-US" dirty="0"/>
              <a:t>5 - Create a marketing calendar and plan out a long-term strategy for marketing our service</a:t>
            </a:r>
          </a:p>
          <a:p>
            <a:pPr marL="0" indent="0">
              <a:buNone/>
            </a:pPr>
            <a:r>
              <a:rPr lang="en-US" dirty="0"/>
              <a:t>department.</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12969514"/>
              </p:ext>
            </p:extLst>
          </p:nvPr>
        </p:nvGraphicFramePr>
        <p:xfrm>
          <a:off x="677334" y="1818624"/>
          <a:ext cx="9132492" cy="62670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TRAINING ON WINTER TIRES SALES IN OUR DRIVE</a:t>
                      </a:r>
                    </a:p>
                  </a:txBody>
                  <a:tcPr/>
                </a:tc>
                <a:tc>
                  <a:txBody>
                    <a:bodyPr/>
                    <a:lstStyle/>
                    <a:p>
                      <a:r>
                        <a:rPr lang="en-US" dirty="0"/>
                        <a:t>Service MGR, operations MGR, General Manager, tire suppliers</a:t>
                      </a:r>
                    </a:p>
                  </a:txBody>
                  <a:tcPr/>
                </a:tc>
                <a:tc>
                  <a:txBody>
                    <a:bodyPr/>
                    <a:lstStyle/>
                    <a:p>
                      <a:r>
                        <a:rPr lang="en-US" dirty="0"/>
                        <a:t>June 30 </a:t>
                      </a:r>
                      <a:r>
                        <a:rPr lang="en-US" dirty="0" err="1"/>
                        <a:t>th</a:t>
                      </a:r>
                      <a:r>
                        <a:rPr lang="en-US" dirty="0"/>
                        <a:t>, 2024</a:t>
                      </a:r>
                    </a:p>
                    <a:p>
                      <a:endParaRPr lang="en-US" dirty="0"/>
                    </a:p>
                  </a:txBody>
                  <a:tcPr/>
                </a:tc>
                <a:extLst>
                  <a:ext uri="{0D108BD9-81ED-4DB2-BD59-A6C34878D82A}">
                    <a16:rowId xmlns:a16="http://schemas.microsoft.com/office/drawing/2014/main" val="2400365483"/>
                  </a:ext>
                </a:extLst>
              </a:tr>
              <a:tr h="565004">
                <a:tc>
                  <a:txBody>
                    <a:bodyPr/>
                    <a:lstStyle/>
                    <a:p>
                      <a:r>
                        <a:rPr lang="en-US" dirty="0"/>
                        <a:t>TRACKING PROGRESS IN SALES OF WINTER TIRE PKGS – RETENTION ANALYSIS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MGR, operations MGR, General Manager</a:t>
                      </a:r>
                    </a:p>
                    <a:p>
                      <a:endParaRPr lang="en-US" dirty="0"/>
                    </a:p>
                  </a:txBody>
                  <a:tcPr/>
                </a:tc>
                <a:tc>
                  <a:txBody>
                    <a:bodyPr/>
                    <a:lstStyle/>
                    <a:p>
                      <a:r>
                        <a:rPr lang="en-US" dirty="0"/>
                        <a:t>December 30 </a:t>
                      </a:r>
                      <a:r>
                        <a:rPr lang="en-US" dirty="0" err="1"/>
                        <a:t>th</a:t>
                      </a:r>
                      <a:r>
                        <a:rPr lang="en-US" dirty="0"/>
                        <a:t> 2024</a:t>
                      </a:r>
                    </a:p>
                  </a:txBody>
                  <a:tcPr/>
                </a:tc>
                <a:extLst>
                  <a:ext uri="{0D108BD9-81ED-4DB2-BD59-A6C34878D82A}">
                    <a16:rowId xmlns:a16="http://schemas.microsoft.com/office/drawing/2014/main" val="107845787"/>
                  </a:ext>
                </a:extLst>
              </a:tr>
              <a:tr h="565004">
                <a:tc>
                  <a:txBody>
                    <a:bodyPr/>
                    <a:lstStyle/>
                    <a:p>
                      <a:r>
                        <a:rPr lang="en-US" dirty="0"/>
                        <a:t>Building maintenance plan</a:t>
                      </a:r>
                    </a:p>
                  </a:txBody>
                  <a:tcPr/>
                </a:tc>
                <a:tc>
                  <a:txBody>
                    <a:bodyPr/>
                    <a:lstStyle/>
                    <a:p>
                      <a:r>
                        <a:rPr lang="en-US" dirty="0"/>
                        <a:t>Service MGR, GM</a:t>
                      </a:r>
                    </a:p>
                  </a:txBody>
                  <a:tcPr/>
                </a:tc>
                <a:tc>
                  <a:txBody>
                    <a:bodyPr/>
                    <a:lstStyle/>
                    <a:p>
                      <a:r>
                        <a:rPr lang="en-US" dirty="0"/>
                        <a:t>June 30 </a:t>
                      </a:r>
                      <a:r>
                        <a:rPr lang="en-US" dirty="0" err="1"/>
                        <a:t>th</a:t>
                      </a:r>
                      <a:r>
                        <a:rPr lang="en-US" dirty="0"/>
                        <a:t> 2024</a:t>
                      </a:r>
                    </a:p>
                  </a:txBody>
                  <a:tcPr/>
                </a:tc>
                <a:extLst>
                  <a:ext uri="{0D108BD9-81ED-4DB2-BD59-A6C34878D82A}">
                    <a16:rowId xmlns:a16="http://schemas.microsoft.com/office/drawing/2014/main" val="1530126605"/>
                  </a:ext>
                </a:extLst>
              </a:tr>
              <a:tr h="565004">
                <a:tc>
                  <a:txBody>
                    <a:bodyPr/>
                    <a:lstStyle/>
                    <a:p>
                      <a:r>
                        <a:rPr lang="en-US" dirty="0"/>
                        <a:t>Weekly reviews of Tech performance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MGR, operations MGR, General Manager</a:t>
                      </a:r>
                    </a:p>
                    <a:p>
                      <a:endParaRPr lang="en-US" dirty="0"/>
                    </a:p>
                  </a:txBody>
                  <a:tcPr/>
                </a:tc>
                <a:tc>
                  <a:txBody>
                    <a:bodyPr/>
                    <a:lstStyle/>
                    <a:p>
                      <a:r>
                        <a:rPr lang="en-US" dirty="0"/>
                        <a:t>May 31 </a:t>
                      </a:r>
                      <a:r>
                        <a:rPr lang="en-US" dirty="0" err="1"/>
                        <a:t>st</a:t>
                      </a:r>
                      <a:r>
                        <a:rPr lang="en-US" dirty="0"/>
                        <a:t> 2024</a:t>
                      </a:r>
                    </a:p>
                  </a:txBody>
                  <a:tcPr/>
                </a:tc>
                <a:extLst>
                  <a:ext uri="{0D108BD9-81ED-4DB2-BD59-A6C34878D82A}">
                    <a16:rowId xmlns:a16="http://schemas.microsoft.com/office/drawing/2014/main" val="1950345431"/>
                  </a:ext>
                </a:extLst>
              </a:tr>
              <a:tr h="565004">
                <a:tc>
                  <a:txBody>
                    <a:bodyPr/>
                    <a:lstStyle/>
                    <a:p>
                      <a:r>
                        <a:rPr lang="en-US" dirty="0"/>
                        <a:t>Weekly review of Advisor performance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MGR, operations MGR, General Manager</a:t>
                      </a:r>
                    </a:p>
                    <a:p>
                      <a:endParaRPr lang="en-US" dirty="0"/>
                    </a:p>
                  </a:txBody>
                  <a:tcPr/>
                </a:tc>
                <a:tc>
                  <a:txBody>
                    <a:bodyPr/>
                    <a:lstStyle/>
                    <a:p>
                      <a:r>
                        <a:rPr lang="en-US" dirty="0"/>
                        <a:t>May 31 </a:t>
                      </a:r>
                      <a:r>
                        <a:rPr lang="en-US" dirty="0" err="1"/>
                        <a:t>st</a:t>
                      </a:r>
                      <a:r>
                        <a:rPr lang="en-US" dirty="0"/>
                        <a:t> 2024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Synopsis</a:t>
            </a:r>
          </a:p>
          <a:p>
            <a:endParaRPr lang="en-US" dirty="0"/>
          </a:p>
          <a:p>
            <a:pPr marL="0" indent="0">
              <a:buNone/>
            </a:pPr>
            <a:r>
              <a:rPr lang="en-US" dirty="0"/>
              <a:t>We have a massive store with huge operational potential if properly managed and utilized. Our focus has been to grow each year incrementally but have lost site of some keep objectives and opportunities to increase our stores productivity and ultimately potential. </a:t>
            </a:r>
          </a:p>
          <a:p>
            <a:pPr marL="0" indent="0">
              <a:buNone/>
            </a:pPr>
            <a:r>
              <a:rPr lang="en-US" dirty="0"/>
              <a:t>With a plan of action to help boost personal training, coaching, onboarding and continuous support we will be able to maximize the individual performance or each tech, advisor and employee in the Service department. Though we do a fairly good job there is always room to improve. Our focus will be to look at the little opportunities and not dwell on the large challenges, controlling the controllables and working with properly executed weekly meetings, proper communication and better mentorship throughout. </a:t>
            </a:r>
          </a:p>
          <a:p>
            <a:pPr marL="0" indent="0">
              <a:buNone/>
            </a:pPr>
            <a:r>
              <a:rPr lang="en-US" dirty="0"/>
              <a:t>My goal will be to continue to improve the quality of workmanship that can be provided to our customers, and to create a great environment for all of our staff. If we invest in the people we have we will be investing in our business and continue to grow as a dealership and operation.</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91409"/>
            <a:ext cx="8596668" cy="514350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Current strategy includes advertising on google PPC to attract New business inside of our DMA, remarketing campaigns actively remarketing to customers who bought and are not servicing with us</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Narrow down opportunities to engage after sales is complete to ensure returning customers, discount on competitive work to try and bring older vehicles to our shop, educational videos promoting our dealership and the process at our store. </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Work closely with my marketing team, service manager and to construct game plans together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sz="1800" b="0" i="0" u="none" strike="noStrike" baseline="0" dirty="0">
                <a:solidFill>
                  <a:srgbClr val="221E1F"/>
                </a:solidFill>
                <a:latin typeface="Calibri" panose="020F0502020204030204" pitchFamily="34" charset="0"/>
              </a:rPr>
              <a:t>Weekly reporting on active campaigns and success rate, tracking website visits from said campaigns and keep an eye closely on bounce rates and conversions online using call to actions, online appointments etc.</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503486"/>
            <a:ext cx="4203986" cy="503799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Inter</a:t>
            </a:r>
            <a:r>
              <a:rPr lang="en-US" dirty="0">
                <a:solidFill>
                  <a:srgbClr val="221E1F"/>
                </a:solidFill>
                <a:latin typeface="Calibri" panose="020F0502020204030204" pitchFamily="34" charset="0"/>
              </a:rPr>
              <a:t>nal leading the way in fixed dept growth, CP trailing behind, minimal contributions from ECP, Warranty, and Sublet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Drive more retail customers into our shop,</a:t>
            </a:r>
          </a:p>
          <a:p>
            <a:pPr marL="0" indent="0">
              <a:buNone/>
            </a:pPr>
            <a:r>
              <a:rPr lang="en-US" sz="1800" b="0" i="0" u="none" strike="noStrike" baseline="0" dirty="0">
                <a:solidFill>
                  <a:srgbClr val="221E1F"/>
                </a:solidFill>
                <a:latin typeface="Calibri" panose="020F0502020204030204" pitchFamily="34" charset="0"/>
              </a:rPr>
              <a:t>BDC to book more appointments</a:t>
            </a:r>
            <a:r>
              <a:rPr lang="en-US" dirty="0">
                <a:solidFill>
                  <a:srgbClr val="221E1F"/>
                </a:solidFill>
                <a:latin typeface="Calibri" panose="020F0502020204030204" pitchFamily="34" charset="0"/>
              </a:rPr>
              <a:t> for warranty work that needs to be completed awaiting parts, Continue to drive internal through new/used sales objectives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800" b="0" i="0" u="none" strike="noStrike" baseline="0" dirty="0">
                <a:solidFill>
                  <a:srgbClr val="221E1F"/>
                </a:solidFill>
                <a:latin typeface="Calibri" panose="020F0502020204030204" pitchFamily="34" charset="0"/>
              </a:rPr>
              <a:t>Spend more time coaching the advisors, planning with service manager, Booking appointments with previous customers not currently returning for services with us, weekly meetings and coaching with team of advisors</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Reporting structures from service manager to myself </a:t>
            </a:r>
          </a:p>
          <a:p>
            <a:pPr marL="0" indent="0">
              <a:buNone/>
            </a:pPr>
            <a:r>
              <a:rPr lang="en-US" dirty="0">
                <a:solidFill>
                  <a:srgbClr val="221E1F"/>
                </a:solidFill>
                <a:latin typeface="Calibri" panose="020F0502020204030204" pitchFamily="34" charset="0"/>
              </a:rPr>
              <a:t>Daily appointments made, booked for customers we have not seen for over a year, focus on booking customers outside of warranty and reporting to me our progress to help increase our CP. </a:t>
            </a:r>
            <a:endParaRPr lang="en-US" sz="1800" b="0" i="0" u="none" strike="noStrike" baseline="0" dirty="0">
              <a:solidFill>
                <a:srgbClr val="221E1F"/>
              </a:solidFill>
              <a:latin typeface="Calibri" panose="020F0502020204030204" pitchFamily="34" charset="0"/>
            </a:endParaRPr>
          </a:p>
          <a:p>
            <a:endParaRPr lang="en-US" dirty="0"/>
          </a:p>
        </p:txBody>
      </p:sp>
      <p:sp>
        <p:nvSpPr>
          <p:cNvPr id="7" name="Content Placeholder 6">
            <a:extLst>
              <a:ext uri="{FF2B5EF4-FFF2-40B4-BE49-F238E27FC236}">
                <a16:creationId xmlns:a16="http://schemas.microsoft.com/office/drawing/2014/main" id="{F9C9CC22-6A27-5542-95F5-1B55687AC333}"/>
              </a:ext>
            </a:extLst>
          </p:cNvPr>
          <p:cNvSpPr>
            <a:spLocks noGrp="1"/>
          </p:cNvSpPr>
          <p:nvPr>
            <p:ph sz="quarter" idx="4"/>
          </p:nvPr>
        </p:nvSpPr>
        <p:spPr>
          <a:xfrm>
            <a:off x="5088385" y="2294793"/>
            <a:ext cx="3097254" cy="2632808"/>
          </a:xfrm>
        </p:spPr>
        <p:txBody>
          <a:bodyPr>
            <a:normAutofit fontScale="77500" lnSpcReduction="20000"/>
          </a:bodyPr>
          <a:lstStyle/>
          <a:p>
            <a:endParaRPr lang="en-CA" dirty="0"/>
          </a:p>
        </p:txBody>
      </p:sp>
      <p:pic>
        <p:nvPicPr>
          <p:cNvPr id="9" name="Picture 8">
            <a:extLst>
              <a:ext uri="{FF2B5EF4-FFF2-40B4-BE49-F238E27FC236}">
                <a16:creationId xmlns:a16="http://schemas.microsoft.com/office/drawing/2014/main" id="{F8B408D9-FCE9-7683-7546-7515806552F4}"/>
              </a:ext>
            </a:extLst>
          </p:cNvPr>
          <p:cNvPicPr>
            <a:picLocks noChangeAspect="1"/>
          </p:cNvPicPr>
          <p:nvPr/>
        </p:nvPicPr>
        <p:blipFill>
          <a:blip r:embed="rId2"/>
          <a:stretch>
            <a:fillRect/>
          </a:stretch>
        </p:blipFill>
        <p:spPr>
          <a:xfrm>
            <a:off x="5088379" y="2189285"/>
            <a:ext cx="4441074" cy="273831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Service department operating efficiently and effectively creating a good financial result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Increasing efficiency of advisors while maintaining strong growth in internal through performance based pay plans</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Daily review of teams objectives, outbound calls, client follow up, efficiency and weekly reviews with our advisors and techs to mitigate expenses, manage performance and decrease variable costs which can be managed. </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Set up of a weekly review with both fixed operations manager and service manager. </a:t>
            </a:r>
          </a:p>
          <a:p>
            <a:pPr marL="0" indent="0">
              <a:buNone/>
            </a:pPr>
            <a:r>
              <a:rPr lang="en-US" sz="1800" b="0" i="0" u="none" strike="noStrike" baseline="0" dirty="0">
                <a:solidFill>
                  <a:srgbClr val="221E1F"/>
                </a:solidFill>
                <a:latin typeface="Calibri" panose="020F0502020204030204" pitchFamily="34" charset="0"/>
              </a:rPr>
              <a:t>Review of hours sold by each advisor, tech efficiency</a:t>
            </a:r>
          </a:p>
          <a:p>
            <a:pPr marL="0" indent="0">
              <a:buNone/>
            </a:pPr>
            <a:r>
              <a:rPr lang="en-US" dirty="0">
                <a:solidFill>
                  <a:srgbClr val="221E1F"/>
                </a:solidFill>
                <a:latin typeface="Calibri" panose="020F0502020204030204" pitchFamily="34" charset="0"/>
              </a:rPr>
              <a:t>Created a live sheet with each advisors daily stat outs along with a week to date live sheet to track tech time and their performance</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E4C25F57-826C-8F54-7043-8958154CD2C5}"/>
              </a:ext>
            </a:extLst>
          </p:cNvPr>
          <p:cNvPicPr>
            <a:picLocks noChangeAspect="1"/>
          </p:cNvPicPr>
          <p:nvPr/>
        </p:nvPicPr>
        <p:blipFill>
          <a:blip r:embed="rId3"/>
          <a:stretch>
            <a:fillRect/>
          </a:stretch>
        </p:blipFill>
        <p:spPr>
          <a:xfrm>
            <a:off x="5089525" y="2160589"/>
            <a:ext cx="4516550" cy="360252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56238"/>
            <a:ext cx="4184035" cy="4485123"/>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Internal operating at very high level, CP outperforming last year with steady increases each month as well as YTD, focus shifted from large R/O’s $ / copy to maintaining strong relationship with our returning customers, additional hires in BDC to increase appointments each day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Growth in CP to match that of internal ops</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800" b="0" i="0" u="none" strike="noStrike" baseline="0" dirty="0">
                <a:solidFill>
                  <a:srgbClr val="221E1F"/>
                </a:solidFill>
                <a:latin typeface="Calibri" panose="020F0502020204030204" pitchFamily="34" charset="0"/>
              </a:rPr>
              <a:t>Focus on BDC, appointments and confirmation/follow up on these, sell more cars to customers in our local market rather than selling to out of town customers which eliminates future service R/O’S, focus on pay plans to help create the correct behavior with advisors.</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Pay plan changes and weekly performance reviews</a:t>
            </a:r>
          </a:p>
          <a:p>
            <a:pPr marL="0" indent="0">
              <a:buNone/>
            </a:pPr>
            <a:r>
              <a:rPr lang="en-US" sz="1800" b="0" i="0" u="none" strike="noStrike" baseline="0" dirty="0">
                <a:solidFill>
                  <a:srgbClr val="221E1F"/>
                </a:solidFill>
                <a:latin typeface="Calibri" panose="020F0502020204030204" pitchFamily="34" charset="0"/>
              </a:rPr>
              <a:t>Reporting and creating a weekly “top performer” in CP dollars per R/O along with creation of happy satisfied customers with our pay plan tied to CSI SCORES</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1C159BAF-864F-4FD8-F52B-54FE4B7001F2}"/>
              </a:ext>
            </a:extLst>
          </p:cNvPr>
          <p:cNvPicPr>
            <a:picLocks noChangeAspect="1"/>
          </p:cNvPicPr>
          <p:nvPr/>
        </p:nvPicPr>
        <p:blipFill>
          <a:blip r:embed="rId3"/>
          <a:stretch>
            <a:fillRect/>
          </a:stretch>
        </p:blipFill>
        <p:spPr>
          <a:xfrm>
            <a:off x="4975668" y="1930400"/>
            <a:ext cx="4263701" cy="340343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Large operation with many bays available to take on more customers, lots of room to grow into our massive shop, NEW STATE of the ART facility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Bays </a:t>
            </a:r>
            <a:r>
              <a:rPr lang="en-US" dirty="0">
                <a:solidFill>
                  <a:srgbClr val="221E1F"/>
                </a:solidFill>
                <a:latin typeface="Calibri" panose="020F0502020204030204" pitchFamily="34" charset="0"/>
              </a:rPr>
              <a:t>that are not being utilized, cleanliness of shop maintained, hiring qualified techs to maximize potential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800" b="0" i="0" u="none" strike="noStrike" baseline="0" dirty="0">
                <a:solidFill>
                  <a:srgbClr val="221E1F"/>
                </a:solidFill>
                <a:latin typeface="Calibri" panose="020F0502020204030204" pitchFamily="34" charset="0"/>
              </a:rPr>
              <a:t>Hiring more qualified techs, weekly shop clean up, updating some of the aging equipment</a:t>
            </a:r>
            <a:r>
              <a:rPr lang="en-US" dirty="0">
                <a:solidFill>
                  <a:srgbClr val="221E1F"/>
                </a:solidFill>
                <a:latin typeface="Calibri" panose="020F0502020204030204" pitchFamily="34" charset="0"/>
              </a:rPr>
              <a:t> to prevent long delays, hold regular meetings with techs to get better visibility on equipment malfunctions and maintenance.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a:solidFill>
                  <a:srgbClr val="221E1F"/>
                </a:solidFill>
                <a:latin typeface="Calibri" panose="020F0502020204030204" pitchFamily="34" charset="0"/>
              </a:rPr>
              <a:t>Increases to our utilization and efficiency </a:t>
            </a:r>
          </a:p>
          <a:p>
            <a:pPr marL="0" indent="0">
              <a:buNone/>
            </a:pPr>
            <a:r>
              <a:rPr lang="en-US" sz="1800" b="0" i="0" u="none" strike="noStrike" baseline="0" dirty="0">
                <a:solidFill>
                  <a:srgbClr val="221E1F"/>
                </a:solidFill>
                <a:latin typeface="Calibri" panose="020F0502020204030204" pitchFamily="34" charset="0"/>
              </a:rPr>
              <a:t>One on one with service and operations manager to discuss any items that need immediate attention rather than waiting for issues to arise catching them in advance</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760FCA5D-AD43-884F-A9FA-D710653E9D8F}"/>
              </a:ext>
            </a:extLst>
          </p:cNvPr>
          <p:cNvPicPr>
            <a:picLocks noChangeAspect="1"/>
          </p:cNvPicPr>
          <p:nvPr/>
        </p:nvPicPr>
        <p:blipFill>
          <a:blip r:embed="rId3"/>
          <a:stretch>
            <a:fillRect/>
          </a:stretch>
        </p:blipFill>
        <p:spPr>
          <a:xfrm>
            <a:off x="5614987" y="1833260"/>
            <a:ext cx="3667637" cy="433448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r>
              <a:rPr lang="en-US" dirty="0"/>
              <a:t>Increasing our CP is a slow and steady process when it comes to Toyota customers. </a:t>
            </a:r>
          </a:p>
          <a:p>
            <a:r>
              <a:rPr lang="en-US" dirty="0"/>
              <a:t>Better turn around time and focus on Internal especially pre owned will help boost sales and retention for returning customers</a:t>
            </a:r>
          </a:p>
          <a:p>
            <a:r>
              <a:rPr lang="en-US" dirty="0"/>
              <a:t>Focus on maintenance and Competitive </a:t>
            </a:r>
            <a:r>
              <a:rPr lang="en-US" dirty="0" err="1"/>
              <a:t>labour</a:t>
            </a:r>
            <a:r>
              <a:rPr lang="en-US" dirty="0"/>
              <a:t> sales for long term growth creating happy long term customers vs one time opportunity by over selling</a:t>
            </a:r>
          </a:p>
          <a:p>
            <a:r>
              <a:rPr lang="en-US" dirty="0"/>
              <a:t>Continuing to drive home the point that pitching and presenting sales labor starts with training our advisors </a:t>
            </a:r>
          </a:p>
          <a:p>
            <a:r>
              <a:rPr lang="en-US" dirty="0"/>
              <a:t>Are we leaving money on the table when we quote large jobs or can we work on discounting some of the labor and assigning it accordingly to capture or increase Repair orders (typically on higher mileage units)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D330D3BF-C389-F4E9-2F21-C7CE6BD26C52}"/>
              </a:ext>
            </a:extLst>
          </p:cNvPr>
          <p:cNvPicPr>
            <a:picLocks noChangeAspect="1"/>
          </p:cNvPicPr>
          <p:nvPr/>
        </p:nvPicPr>
        <p:blipFill>
          <a:blip r:embed="rId3"/>
          <a:stretch>
            <a:fillRect/>
          </a:stretch>
        </p:blipFill>
        <p:spPr>
          <a:xfrm>
            <a:off x="5093268" y="2259968"/>
            <a:ext cx="4180734" cy="388077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indent="0">
              <a:buNone/>
            </a:pPr>
            <a:r>
              <a:rPr lang="en-US" dirty="0"/>
              <a:t>1 – Busy Department with large, loyal customer base</a:t>
            </a:r>
          </a:p>
          <a:p>
            <a:pPr marL="0" indent="0">
              <a:buNone/>
            </a:pPr>
            <a:r>
              <a:rPr lang="en-US" dirty="0"/>
              <a:t>2- Internal sales initiatives that help drive customers back to service department Ex: Winter tire sales in variable ops</a:t>
            </a:r>
          </a:p>
          <a:p>
            <a:pPr marL="0" indent="0">
              <a:buNone/>
            </a:pPr>
            <a:r>
              <a:rPr lang="en-US" dirty="0"/>
              <a:t>3 – Experienced service advisors who rank at the top of our dealer group in both sales and CSI</a:t>
            </a:r>
          </a:p>
          <a:p>
            <a:pPr marL="0" indent="0">
              <a:buNone/>
            </a:pPr>
            <a:r>
              <a:rPr lang="en-US" dirty="0"/>
              <a:t>4 – Relatively new facility with a large footprint which allows for future growth</a:t>
            </a:r>
          </a:p>
          <a:p>
            <a:pPr marL="0" indent="0">
              <a:buNone/>
            </a:pPr>
            <a:r>
              <a:rPr lang="en-US" dirty="0"/>
              <a:t>5 – Recently completed body shop which is now attached to our dealership</a:t>
            </a:r>
          </a:p>
          <a:p>
            <a:pPr marL="0" indent="0">
              <a:buNone/>
            </a:pPr>
            <a:r>
              <a:rPr lang="en-US" dirty="0"/>
              <a:t>6 – Very organized parts department that can be trusted to provide fast and accurate estimates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indent="0">
              <a:buNone/>
            </a:pPr>
            <a:r>
              <a:rPr lang="en-US" dirty="0"/>
              <a:t>1 – Some equipment getting old and needs to be replaced</a:t>
            </a:r>
          </a:p>
          <a:p>
            <a:pPr marL="0" indent="0">
              <a:buNone/>
            </a:pPr>
            <a:r>
              <a:rPr lang="en-US" dirty="0"/>
              <a:t>2 – Building maintenance schedules have not been followed resulting in HVAC issues</a:t>
            </a:r>
          </a:p>
          <a:p>
            <a:pPr marL="0" indent="0">
              <a:buNone/>
            </a:pPr>
            <a:r>
              <a:rPr lang="en-US" dirty="0"/>
              <a:t>3 – Service marketing has not been consistent due to </a:t>
            </a:r>
            <a:r>
              <a:rPr lang="en-US" dirty="0" err="1"/>
              <a:t>personell</a:t>
            </a:r>
            <a:r>
              <a:rPr lang="en-US" dirty="0"/>
              <a:t> changes in the marketing department</a:t>
            </a:r>
          </a:p>
          <a:p>
            <a:pPr marL="0" indent="0">
              <a:buNone/>
            </a:pPr>
            <a:r>
              <a:rPr lang="en-US" dirty="0"/>
              <a:t>4 – Tire sales are dependent upon the parts department because not all advisors are trained on selling winter tires</a:t>
            </a:r>
          </a:p>
          <a:p>
            <a:pPr marL="0" indent="0">
              <a:buNone/>
            </a:pPr>
            <a:r>
              <a:rPr lang="en-US" dirty="0"/>
              <a:t>5 – Technicians “diagnostic skills” are below expectations resulting in misdiagnosis and comebacks</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154</TotalTime>
  <Words>1775</Words>
  <Application>Microsoft Office PowerPoint</Application>
  <PresentationFormat>Widescreen</PresentationFormat>
  <Paragraphs>155</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SALES THAT DRIVES RETNETION INITIAVES NEED TO REPLICATED IN THE SERVICE DRIVE</vt:lpstr>
      <vt:lpstr>CURRENT YTD WINTER TIRE SALES VARIABLE OPS TO REPLICATED IN OUR SERVICE DRIVE</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Lukasz Kopec</cp:lastModifiedBy>
  <cp:revision>6</cp:revision>
  <dcterms:created xsi:type="dcterms:W3CDTF">2022-12-04T13:10:55Z</dcterms:created>
  <dcterms:modified xsi:type="dcterms:W3CDTF">2024-05-28T19:09:23Z</dcterms:modified>
</cp:coreProperties>
</file>