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21"/>
  </p:notesMasterIdLst>
  <p:sldIdLst>
    <p:sldId id="256" r:id="rId5"/>
    <p:sldId id="259" r:id="rId6"/>
    <p:sldId id="270" r:id="rId7"/>
    <p:sldId id="271" r:id="rId8"/>
    <p:sldId id="272" r:id="rId9"/>
    <p:sldId id="273" r:id="rId10"/>
    <p:sldId id="274"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05E518-FE88-4F54-809A-FB46F27D3AE5}" v="10" dt="2024-05-16T20:09:50.3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969" autoAdjust="0"/>
  </p:normalViewPr>
  <p:slideViewPr>
    <p:cSldViewPr snapToGrid="0">
      <p:cViewPr>
        <p:scale>
          <a:sx n="70" d="100"/>
          <a:sy n="70" d="100"/>
        </p:scale>
        <p:origin x="73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b="1" i="0" u="none" strike="noStrike" baseline="0">
                <a:solidFill>
                  <a:srgbClr val="000000"/>
                </a:solidFill>
                <a:latin typeface="Arial"/>
                <a:ea typeface="Arial"/>
                <a:cs typeface="Arial"/>
              </a:defRPr>
            </a:pPr>
            <a:r>
              <a:rPr lang="en-US"/>
              <a:t>Labor Mix</a:t>
            </a:r>
          </a:p>
        </c:rich>
      </c:tx>
      <c:layout>
        <c:manualLayout>
          <c:xMode val="edge"/>
          <c:yMode val="edge"/>
          <c:x val="0.39600000000000007"/>
          <c:y val="4.205617072541876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6627-4770-83BE-32925F55DE9D}"/>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6627-4770-83BE-32925F55DE9D}"/>
              </c:ext>
            </c:extLst>
          </c:dPt>
          <c:cat>
            <c:strRef>
              <c:f>'[RO Analysis by Tech (1).xlsm]Summary Report'!$J$20:$J$22</c:f>
              <c:strCache>
                <c:ptCount val="3"/>
                <c:pt idx="0">
                  <c:v>Percent Competitive</c:v>
                </c:pt>
                <c:pt idx="1">
                  <c:v>Percent Maintenance </c:v>
                </c:pt>
                <c:pt idx="2">
                  <c:v>Percent Repair </c:v>
                </c:pt>
              </c:strCache>
            </c:strRef>
          </c:cat>
          <c:val>
            <c:numRef>
              <c:f>'[RO Analysis by Tech (1).xlsm]Summary Report'!$I$20:$I$22</c:f>
              <c:numCache>
                <c:formatCode>0.00%</c:formatCode>
                <c:ptCount val="3"/>
                <c:pt idx="0">
                  <c:v>0.2440585009140768</c:v>
                </c:pt>
                <c:pt idx="1">
                  <c:v>0.23171846435100549</c:v>
                </c:pt>
                <c:pt idx="2">
                  <c:v>0.5242230347349176</c:v>
                </c:pt>
              </c:numCache>
            </c:numRef>
          </c:val>
          <c:extLst>
            <c:ext xmlns:c16="http://schemas.microsoft.com/office/drawing/2014/chart" uri="{C3380CC4-5D6E-409C-BE32-E72D297353CC}">
              <c16:uniqueId val="{00000004-6627-4770-83BE-32925F55DE9D}"/>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C25673-CA18-4277-8572-FFE995E80E8E}" type="datetimeFigureOut">
              <a:rPr lang="en-US" smtClean="0"/>
              <a:t>5/16/2024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2AD916-75B7-4F83-BFF1-33513EF9E47D}" type="slidenum">
              <a:rPr lang="en-US" smtClean="0"/>
              <a:t>‹#›</a:t>
            </a:fld>
            <a:endParaRPr lang="en-US"/>
          </a:p>
        </p:txBody>
      </p:sp>
    </p:spTree>
    <p:extLst>
      <p:ext uri="{BB962C8B-B14F-4D97-AF65-F5344CB8AC3E}">
        <p14:creationId xmlns:p14="http://schemas.microsoft.com/office/powerpoint/2010/main" val="36789398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2AD916-75B7-4F83-BFF1-33513EF9E47D}" type="slidenum">
              <a:rPr lang="en-US" smtClean="0"/>
              <a:t>6</a:t>
            </a:fld>
            <a:endParaRPr lang="en-US"/>
          </a:p>
        </p:txBody>
      </p:sp>
    </p:spTree>
    <p:extLst>
      <p:ext uri="{BB962C8B-B14F-4D97-AF65-F5344CB8AC3E}">
        <p14:creationId xmlns:p14="http://schemas.microsoft.com/office/powerpoint/2010/main" val="3519428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5/16/2024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tx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Matthew Greenhow</a:t>
            </a:r>
          </a:p>
          <a:p>
            <a:pPr algn="ctr"/>
            <a:r>
              <a:rPr lang="en-US" sz="3200" dirty="0"/>
              <a:t>N440</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2160589"/>
            <a:ext cx="10350057" cy="3880773"/>
          </a:xfrm>
        </p:spPr>
        <p:txBody>
          <a:bodyPr/>
          <a:lstStyle/>
          <a:p>
            <a:r>
              <a:rPr lang="en-US" dirty="0"/>
              <a:t>Opportunities</a:t>
            </a:r>
          </a:p>
          <a:p>
            <a:pPr lvl="1"/>
            <a:r>
              <a:rPr lang="en-US" dirty="0"/>
              <a:t>1. New homes and apartments being built all around the Dealership potentially new customers.</a:t>
            </a:r>
          </a:p>
          <a:p>
            <a:pPr lvl="1"/>
            <a:r>
              <a:rPr lang="en-US" dirty="0"/>
              <a:t>2. New tire balance equipment.</a:t>
            </a:r>
          </a:p>
          <a:p>
            <a:pPr lvl="1"/>
            <a:r>
              <a:rPr lang="en-US" dirty="0"/>
              <a:t>3. Grocery store to open right next to the Dealership possibly bring new customers.</a:t>
            </a:r>
          </a:p>
          <a:p>
            <a:pPr lvl="1"/>
            <a:r>
              <a:rPr lang="en-US" dirty="0"/>
              <a:t>4. Send out service mailers to new homeowners and renters.</a:t>
            </a:r>
          </a:p>
          <a:p>
            <a:pPr lvl="1"/>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2160589"/>
            <a:ext cx="10022511" cy="3880773"/>
          </a:xfrm>
        </p:spPr>
        <p:txBody>
          <a:bodyPr/>
          <a:lstStyle/>
          <a:p>
            <a:r>
              <a:rPr lang="en-US" dirty="0"/>
              <a:t>Threats</a:t>
            </a:r>
          </a:p>
          <a:p>
            <a:pPr lvl="1"/>
            <a:r>
              <a:rPr lang="en-US" dirty="0"/>
              <a:t>1. Service staff not giving the customer a great experience and the customer not coming back.</a:t>
            </a:r>
          </a:p>
          <a:p>
            <a:pPr lvl="1"/>
            <a:r>
              <a:rPr lang="en-US" dirty="0"/>
              <a:t>2. Not showing service staff the recognition, they deserve, and they leave.</a:t>
            </a:r>
          </a:p>
          <a:p>
            <a:pPr lvl="1"/>
            <a:r>
              <a:rPr lang="en-US" dirty="0"/>
              <a:t>3. Not keeping up with the facility regarding customer amenities and they don’t come back.</a:t>
            </a:r>
          </a:p>
          <a:p>
            <a:pPr lvl="1"/>
            <a:r>
              <a:rPr lang="en-US" dirty="0"/>
              <a:t>4. Jiffy Lube is opening down the road from the dealership.</a:t>
            </a:r>
          </a:p>
          <a:p>
            <a:pPr lvl="1"/>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1. Increase number of repair orders written daily.</a:t>
            </a:r>
          </a:p>
          <a:p>
            <a:pPr lvl="1"/>
            <a:r>
              <a:rPr lang="en-US" dirty="0"/>
              <a:t>2. Improve technician productivity.</a:t>
            </a:r>
          </a:p>
          <a:p>
            <a:pPr lvl="1"/>
            <a:r>
              <a:rPr lang="en-US" dirty="0"/>
              <a:t>3. Track lost sales.</a:t>
            </a:r>
          </a:p>
          <a:p>
            <a:pPr lvl="1"/>
            <a:r>
              <a:rPr lang="en-US" dirty="0"/>
              <a:t>4. Improve gross on customer pay repair order labor sales.</a:t>
            </a:r>
          </a:p>
          <a:p>
            <a:pPr lvl="1"/>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1. Shop competition and post non- dealer competitive pricing in service area.</a:t>
            </a:r>
          </a:p>
          <a:p>
            <a:pPr lvl="1"/>
            <a:r>
              <a:rPr lang="en-US" dirty="0"/>
              <a:t>2. Increase service hours to mirror sales department.</a:t>
            </a:r>
          </a:p>
          <a:p>
            <a:pPr lvl="1"/>
            <a:r>
              <a:rPr lang="en-US" dirty="0"/>
              <a:t>3. Eliminate the ability for ASMs to discount.</a:t>
            </a:r>
          </a:p>
          <a:p>
            <a:pPr lvl="1"/>
            <a:r>
              <a:rPr lang="en-US" dirty="0"/>
              <a:t>4. Discuss lost sales tracking with Parts Manager. </a:t>
            </a:r>
          </a:p>
          <a:p>
            <a:pPr lvl="1"/>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1. Advertise special discounts to attract customers.</a:t>
            </a:r>
          </a:p>
          <a:p>
            <a:pPr lvl="1"/>
            <a:r>
              <a:rPr lang="en-US" dirty="0"/>
              <a:t>2. Adjust technicians shift to match new hours.</a:t>
            </a:r>
          </a:p>
          <a:p>
            <a:pPr lvl="1"/>
            <a:r>
              <a:rPr lang="en-US" dirty="0"/>
              <a:t>3. The Service Manager must authorize all discounts.</a:t>
            </a:r>
          </a:p>
          <a:p>
            <a:pPr lvl="1"/>
            <a:r>
              <a:rPr lang="en-US" dirty="0"/>
              <a:t>4. Have weekly meetings with Part’s Manager to review lost sales.</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5" name="Table 4">
            <a:extLst>
              <a:ext uri="{FF2B5EF4-FFF2-40B4-BE49-F238E27FC236}">
                <a16:creationId xmlns:a16="http://schemas.microsoft.com/office/drawing/2014/main" id="{A0FED624-A869-D91C-EC40-49899203B404}"/>
              </a:ext>
            </a:extLst>
          </p:cNvPr>
          <p:cNvGraphicFramePr>
            <a:graphicFrameLocks noGrp="1"/>
          </p:cNvGraphicFramePr>
          <p:nvPr>
            <p:extLst>
              <p:ext uri="{D42A27DB-BD31-4B8C-83A1-F6EECF244321}">
                <p14:modId xmlns:p14="http://schemas.microsoft.com/office/powerpoint/2010/main" val="4088537684"/>
              </p:ext>
            </p:extLst>
          </p:nvPr>
        </p:nvGraphicFramePr>
        <p:xfrm>
          <a:off x="677334" y="1930400"/>
          <a:ext cx="9694964" cy="4318000"/>
        </p:xfrm>
        <a:graphic>
          <a:graphicData uri="http://schemas.openxmlformats.org/drawingml/2006/table">
            <a:tbl>
              <a:tblPr firstRow="1" firstCol="1" bandRow="1"/>
              <a:tblGrid>
                <a:gridCol w="3230986">
                  <a:extLst>
                    <a:ext uri="{9D8B030D-6E8A-4147-A177-3AD203B41FA5}">
                      <a16:colId xmlns:a16="http://schemas.microsoft.com/office/drawing/2014/main" val="3105690582"/>
                    </a:ext>
                  </a:extLst>
                </a:gridCol>
                <a:gridCol w="3231989">
                  <a:extLst>
                    <a:ext uri="{9D8B030D-6E8A-4147-A177-3AD203B41FA5}">
                      <a16:colId xmlns:a16="http://schemas.microsoft.com/office/drawing/2014/main" val="3183564048"/>
                    </a:ext>
                  </a:extLst>
                </a:gridCol>
                <a:gridCol w="3231989">
                  <a:extLst>
                    <a:ext uri="{9D8B030D-6E8A-4147-A177-3AD203B41FA5}">
                      <a16:colId xmlns:a16="http://schemas.microsoft.com/office/drawing/2014/main" val="2778417712"/>
                    </a:ext>
                  </a:extLst>
                </a:gridCol>
              </a:tblGrid>
              <a:tr h="535558">
                <a:tc>
                  <a:txBody>
                    <a:bodyPr/>
                    <a:lstStyle/>
                    <a:p>
                      <a:pPr marL="0" marR="0" algn="ctr">
                        <a:spcBef>
                          <a:spcPts val="0"/>
                        </a:spcBef>
                        <a:spcAft>
                          <a:spcPts val="0"/>
                        </a:spcAft>
                      </a:pPr>
                      <a:r>
                        <a:rPr lang="en-US" sz="2400" kern="100">
                          <a:solidFill>
                            <a:srgbClr val="000000"/>
                          </a:solidFill>
                          <a:effectLst/>
                          <a:highlight>
                            <a:srgbClr val="A5C9EB"/>
                          </a:highlight>
                          <a:latin typeface="Times New Roman" panose="02020603050405020304" pitchFamily="18" charset="0"/>
                          <a:ea typeface="Aptos" panose="020B0004020202020204" pitchFamily="34" charset="0"/>
                          <a:cs typeface="Times New Roman" panose="02020603050405020304" pitchFamily="18" charset="0"/>
                        </a:rPr>
                        <a:t>Task</a:t>
                      </a:r>
                      <a:endParaRPr lang="en-US" sz="2400" kern="100">
                        <a:effectLst/>
                        <a:highlight>
                          <a:srgbClr val="A5C9EB"/>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C9EB"/>
                    </a:solidFill>
                  </a:tcPr>
                </a:tc>
                <a:tc>
                  <a:txBody>
                    <a:bodyPr/>
                    <a:lstStyle/>
                    <a:p>
                      <a:pPr marL="0" marR="0" algn="ctr">
                        <a:spcBef>
                          <a:spcPts val="0"/>
                        </a:spcBef>
                        <a:spcAft>
                          <a:spcPts val="0"/>
                        </a:spcAft>
                      </a:pPr>
                      <a:r>
                        <a:rPr lang="en-US" sz="2400" kern="100">
                          <a:solidFill>
                            <a:srgbClr val="000000"/>
                          </a:solidFill>
                          <a:effectLst/>
                          <a:highlight>
                            <a:srgbClr val="A5C9EB"/>
                          </a:highlight>
                          <a:latin typeface="Times New Roman" panose="02020603050405020304" pitchFamily="18" charset="0"/>
                          <a:ea typeface="Aptos" panose="020B0004020202020204" pitchFamily="34" charset="0"/>
                          <a:cs typeface="Times New Roman" panose="02020603050405020304" pitchFamily="18" charset="0"/>
                        </a:rPr>
                        <a:t>By Whom</a:t>
                      </a:r>
                      <a:endParaRPr lang="en-US" sz="2400" kern="100">
                        <a:effectLst/>
                        <a:highlight>
                          <a:srgbClr val="A5C9EB"/>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C9EB"/>
                    </a:solidFill>
                  </a:tcPr>
                </a:tc>
                <a:tc>
                  <a:txBody>
                    <a:bodyPr/>
                    <a:lstStyle/>
                    <a:p>
                      <a:pPr marL="0" marR="0" algn="ctr">
                        <a:spcBef>
                          <a:spcPts val="0"/>
                        </a:spcBef>
                        <a:spcAft>
                          <a:spcPts val="0"/>
                        </a:spcAft>
                      </a:pPr>
                      <a:r>
                        <a:rPr lang="en-US" sz="2400" kern="100">
                          <a:solidFill>
                            <a:srgbClr val="000000"/>
                          </a:solidFill>
                          <a:effectLst/>
                          <a:highlight>
                            <a:srgbClr val="A5C9EB"/>
                          </a:highlight>
                          <a:latin typeface="Times New Roman" panose="02020603050405020304" pitchFamily="18" charset="0"/>
                          <a:ea typeface="Aptos" panose="020B0004020202020204" pitchFamily="34" charset="0"/>
                          <a:cs typeface="Times New Roman" panose="02020603050405020304" pitchFamily="18" charset="0"/>
                        </a:rPr>
                        <a:t>Completion Date</a:t>
                      </a:r>
                      <a:endParaRPr lang="en-US" sz="2400" kern="100">
                        <a:effectLst/>
                        <a:highlight>
                          <a:srgbClr val="A5C9EB"/>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C9EB"/>
                    </a:solidFill>
                  </a:tcPr>
                </a:tc>
                <a:extLst>
                  <a:ext uri="{0D108BD9-81ED-4DB2-BD59-A6C34878D82A}">
                    <a16:rowId xmlns:a16="http://schemas.microsoft.com/office/drawing/2014/main" val="47827688"/>
                  </a:ext>
                </a:extLst>
              </a:tr>
              <a:tr h="932627">
                <a:tc>
                  <a:txBody>
                    <a:bodyPr/>
                    <a:lstStyle/>
                    <a:p>
                      <a:pPr marL="0" marR="0" algn="ctr">
                        <a:spcBef>
                          <a:spcPts val="0"/>
                        </a:spcBef>
                        <a:spcAft>
                          <a:spcPts val="0"/>
                        </a:spcAft>
                      </a:pPr>
                      <a:r>
                        <a:rPr lang="en-US" sz="2400" kern="100">
                          <a:effectLst/>
                          <a:latin typeface="Times New Roman" panose="02020603050405020304" pitchFamily="18" charset="0"/>
                          <a:ea typeface="Aptos" panose="020B0004020202020204" pitchFamily="34" charset="0"/>
                          <a:cs typeface="Times New Roman" panose="02020603050405020304" pitchFamily="18" charset="0"/>
                        </a:rPr>
                        <a:t>Advertise special discounts</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2400" kern="100">
                          <a:effectLst/>
                          <a:latin typeface="Times New Roman" panose="02020603050405020304" pitchFamily="18" charset="0"/>
                          <a:ea typeface="Aptos" panose="020B0004020202020204" pitchFamily="34" charset="0"/>
                          <a:cs typeface="Times New Roman" panose="02020603050405020304" pitchFamily="18" charset="0"/>
                        </a:rPr>
                        <a:t>Service Manager</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2400" kern="100">
                          <a:effectLst/>
                          <a:latin typeface="Times New Roman" panose="02020603050405020304" pitchFamily="18" charset="0"/>
                          <a:ea typeface="Aptos" panose="020B0004020202020204" pitchFamily="34" charset="0"/>
                          <a:cs typeface="Times New Roman" panose="02020603050405020304" pitchFamily="18" charset="0"/>
                        </a:rPr>
                        <a:t>June 1, 2024</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11823249"/>
                  </a:ext>
                </a:extLst>
              </a:tr>
              <a:tr h="984561">
                <a:tc>
                  <a:txBody>
                    <a:bodyPr/>
                    <a:lstStyle/>
                    <a:p>
                      <a:pPr marL="0" marR="0" algn="ctr">
                        <a:spcBef>
                          <a:spcPts val="0"/>
                        </a:spcBef>
                        <a:spcAft>
                          <a:spcPts val="0"/>
                        </a:spcAft>
                      </a:pPr>
                      <a:r>
                        <a:rPr lang="en-US" sz="2400" kern="100">
                          <a:effectLst/>
                          <a:latin typeface="Times New Roman" panose="02020603050405020304" pitchFamily="18" charset="0"/>
                          <a:ea typeface="Aptos" panose="020B0004020202020204" pitchFamily="34" charset="0"/>
                          <a:cs typeface="Times New Roman" panose="02020603050405020304" pitchFamily="18" charset="0"/>
                        </a:rPr>
                        <a:t>Adjust Tech’s shift</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2400" kern="100">
                          <a:effectLst/>
                          <a:latin typeface="Times New Roman" panose="02020603050405020304" pitchFamily="18" charset="0"/>
                          <a:ea typeface="Aptos" panose="020B0004020202020204" pitchFamily="34" charset="0"/>
                          <a:cs typeface="Times New Roman" panose="02020603050405020304" pitchFamily="18" charset="0"/>
                        </a:rPr>
                        <a:t>GM / Service Manager</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2400" kern="100">
                          <a:effectLst/>
                          <a:latin typeface="Times New Roman" panose="02020603050405020304" pitchFamily="18" charset="0"/>
                          <a:ea typeface="Aptos" panose="020B0004020202020204" pitchFamily="34" charset="0"/>
                          <a:cs typeface="Times New Roman" panose="02020603050405020304" pitchFamily="18" charset="0"/>
                        </a:rPr>
                        <a:t>June 1, 2024</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33960970"/>
                  </a:ext>
                </a:extLst>
              </a:tr>
              <a:tr h="932627">
                <a:tc>
                  <a:txBody>
                    <a:bodyPr/>
                    <a:lstStyle/>
                    <a:p>
                      <a:pPr marL="0" marR="0" algn="ctr">
                        <a:spcBef>
                          <a:spcPts val="0"/>
                        </a:spcBef>
                        <a:spcAft>
                          <a:spcPts val="0"/>
                        </a:spcAft>
                      </a:pPr>
                      <a:r>
                        <a:rPr lang="en-US" sz="2400" kern="100">
                          <a:effectLst/>
                          <a:latin typeface="Times New Roman" panose="02020603050405020304" pitchFamily="18" charset="0"/>
                          <a:ea typeface="Aptos" panose="020B0004020202020204" pitchFamily="34" charset="0"/>
                          <a:cs typeface="Times New Roman" panose="02020603050405020304" pitchFamily="18" charset="0"/>
                        </a:rPr>
                        <a:t>Service Mgr. authorize discounts</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2400" kern="100">
                          <a:effectLst/>
                          <a:latin typeface="Times New Roman" panose="02020603050405020304" pitchFamily="18" charset="0"/>
                          <a:ea typeface="Aptos" panose="020B0004020202020204" pitchFamily="34" charset="0"/>
                          <a:cs typeface="Times New Roman" panose="02020603050405020304" pitchFamily="18" charset="0"/>
                        </a:rPr>
                        <a:t>Service Manager</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p>
                      <a:pPr marL="0" marR="0" algn="ctr">
                        <a:spcBef>
                          <a:spcPts val="0"/>
                        </a:spcBef>
                        <a:spcAft>
                          <a:spcPts val="0"/>
                        </a:spcAft>
                      </a:pPr>
                      <a:r>
                        <a:rPr lang="en-US" sz="2400" kern="100">
                          <a:effectLst/>
                          <a:latin typeface="Times New Roman" panose="02020603050405020304" pitchFamily="18" charset="0"/>
                          <a:ea typeface="Aptos" panose="020B0004020202020204" pitchFamily="34" charset="0"/>
                          <a:cs typeface="Times New Roman" panose="02020603050405020304" pitchFamily="18" charset="0"/>
                        </a:rPr>
                        <a:t> </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2400" kern="100">
                          <a:effectLst/>
                          <a:latin typeface="Times New Roman" panose="02020603050405020304" pitchFamily="18" charset="0"/>
                          <a:ea typeface="Aptos" panose="020B0004020202020204" pitchFamily="34" charset="0"/>
                          <a:cs typeface="Times New Roman" panose="02020603050405020304" pitchFamily="18" charset="0"/>
                        </a:rPr>
                        <a:t>June 1, 2024</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p>
                      <a:pPr marL="0" marR="0" algn="ctr">
                        <a:spcBef>
                          <a:spcPts val="0"/>
                        </a:spcBef>
                        <a:spcAft>
                          <a:spcPts val="0"/>
                        </a:spcAft>
                      </a:pPr>
                      <a:r>
                        <a:rPr lang="en-US" sz="2400" kern="100">
                          <a:effectLst/>
                          <a:latin typeface="Times New Roman" panose="02020603050405020304" pitchFamily="18" charset="0"/>
                          <a:ea typeface="Aptos" panose="020B0004020202020204" pitchFamily="34" charset="0"/>
                          <a:cs typeface="Times New Roman" panose="02020603050405020304" pitchFamily="18" charset="0"/>
                        </a:rPr>
                        <a:t> </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0596562"/>
                  </a:ext>
                </a:extLst>
              </a:tr>
              <a:tr h="932627">
                <a:tc>
                  <a:txBody>
                    <a:bodyPr/>
                    <a:lstStyle/>
                    <a:p>
                      <a:pPr marL="0" marR="0" algn="ctr">
                        <a:spcBef>
                          <a:spcPts val="0"/>
                        </a:spcBef>
                        <a:spcAft>
                          <a:spcPts val="0"/>
                        </a:spcAft>
                      </a:pPr>
                      <a:r>
                        <a:rPr lang="en-US" sz="2400" kern="100">
                          <a:effectLst/>
                          <a:latin typeface="Times New Roman" panose="02020603050405020304" pitchFamily="18" charset="0"/>
                          <a:ea typeface="Aptos" panose="020B0004020202020204" pitchFamily="34" charset="0"/>
                          <a:cs typeface="Times New Roman" panose="02020603050405020304" pitchFamily="18" charset="0"/>
                        </a:rPr>
                        <a:t>Weekly meetings Parts &amp; Service Managers</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2400" kern="100">
                          <a:effectLst/>
                          <a:latin typeface="Times New Roman" panose="02020603050405020304" pitchFamily="18" charset="0"/>
                          <a:ea typeface="Aptos" panose="020B0004020202020204" pitchFamily="34" charset="0"/>
                          <a:cs typeface="Times New Roman" panose="02020603050405020304" pitchFamily="18" charset="0"/>
                        </a:rPr>
                        <a:t>GM</a:t>
                      </a:r>
                      <a:endParaRPr lang="en-US"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2400" kern="100" dirty="0">
                          <a:effectLst/>
                          <a:latin typeface="Times New Roman" panose="02020603050405020304" pitchFamily="18" charset="0"/>
                          <a:ea typeface="Aptos" panose="020B0004020202020204" pitchFamily="34" charset="0"/>
                          <a:cs typeface="Times New Roman" panose="02020603050405020304" pitchFamily="18" charset="0"/>
                        </a:rPr>
                        <a:t>June 1, 2024</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69146907"/>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5" y="1930400"/>
            <a:ext cx="9353770" cy="4142854"/>
          </a:xfrm>
        </p:spPr>
        <p:txBody>
          <a:bodyPr>
            <a:normAutofit fontScale="92500"/>
          </a:bodyPr>
          <a:lstStyle/>
          <a:p>
            <a:r>
              <a:rPr lang="en-US" dirty="0"/>
              <a:t>Synopsis</a:t>
            </a:r>
          </a:p>
          <a:p>
            <a:pPr lvl="1">
              <a:lnSpc>
                <a:spcPct val="150000"/>
              </a:lnSpc>
            </a:pPr>
            <a:r>
              <a:rPr lang="en-US" dirty="0"/>
              <a:t>      I have found four different tactics we are going to implement to increase the service lane sales. The first thing we are going to implement is a more competitive pricing board. Secondly, we plan to extend the Express Lane Hours on Fridays and Saturdays to mirror the hours of our sales department. This should allow us to increase the amount of labor hours sold. These additional jobs being sold on the weekend will enable us to adjust technicians’ schedules to accommodate the new shop hours. This tactic will be extremely successful once we advertise our new extended Service Department hours. Another tactic we plan to implement is only allowing the Service Manager to be able to discount sales. This should drive up the gross in our Service Department. Lastly, I plan on having weekly meetings with the parts and service managers to discuss the measures of the new processes we are implementing.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 We have an in house marketing team that creates all advertising.</a:t>
            </a:r>
          </a:p>
          <a:p>
            <a:r>
              <a:rPr lang="en-US" sz="1800" b="0" i="0" u="none" strike="noStrike" baseline="0" dirty="0">
                <a:solidFill>
                  <a:schemeClr val="tx1"/>
                </a:solidFill>
                <a:latin typeface="Calibri" panose="020F0502020204030204" pitchFamily="34" charset="0"/>
              </a:rPr>
              <a:t>Goals for improvement – New ways of advertising</a:t>
            </a:r>
          </a:p>
          <a:p>
            <a:r>
              <a:rPr lang="en-US" sz="1800" b="0" i="0" u="none" strike="noStrike" baseline="0" dirty="0">
                <a:solidFill>
                  <a:schemeClr val="tx1"/>
                </a:solidFill>
                <a:latin typeface="Calibri" panose="020F0502020204030204" pitchFamily="34" charset="0"/>
              </a:rPr>
              <a:t>Plans to achieve your goals – I plan on having meetings with our advertising team and challenge them to come up with new and current ways of advertising.</a:t>
            </a:r>
          </a:p>
          <a:p>
            <a:r>
              <a:rPr lang="en-US" sz="1800" b="0" i="0" u="none" strike="noStrike" baseline="0" dirty="0">
                <a:solidFill>
                  <a:schemeClr val="tx1"/>
                </a:solidFill>
                <a:latin typeface="Calibri" panose="020F0502020204030204" pitchFamily="34" charset="0"/>
              </a:rPr>
              <a:t>Plans to evaluate your changes – My plan to evaluate the changes will be to monitor the web traffic and the leads.</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Assigning job skill to technician pay/skill</a:t>
            </a:r>
          </a:p>
          <a:p>
            <a:r>
              <a:rPr lang="en-US" sz="1800" b="0" i="0" u="none" strike="noStrike" baseline="0" dirty="0">
                <a:solidFill>
                  <a:srgbClr val="221E1F"/>
                </a:solidFill>
                <a:latin typeface="Calibri" panose="020F0502020204030204" pitchFamily="34" charset="0"/>
              </a:rPr>
              <a:t>Goals for improvement – Service Manager pushing Ownership to provide gross based pay plans for Advisors</a:t>
            </a:r>
          </a:p>
          <a:p>
            <a:r>
              <a:rPr lang="en-US" sz="1800" b="0" i="0" u="none" strike="noStrike" baseline="0" dirty="0">
                <a:solidFill>
                  <a:srgbClr val="221E1F"/>
                </a:solidFill>
                <a:latin typeface="Calibri" panose="020F0502020204030204" pitchFamily="34" charset="0"/>
              </a:rPr>
              <a:t>Plans to achieve your goals – Constant conversation with Ownership preparing Advisors for future change</a:t>
            </a:r>
          </a:p>
          <a:p>
            <a:r>
              <a:rPr lang="en-US" sz="1800" b="0" i="0" u="none" strike="noStrike" baseline="0" dirty="0">
                <a:solidFill>
                  <a:srgbClr val="221E1F"/>
                </a:solidFill>
                <a:latin typeface="Calibri" panose="020F0502020204030204" pitchFamily="34" charset="0"/>
              </a:rPr>
              <a:t>Plans to evaluate your changes - Report monitoring</a:t>
            </a:r>
          </a:p>
          <a:p>
            <a:endParaRPr lang="en-US" dirty="0"/>
          </a:p>
        </p:txBody>
      </p:sp>
      <p:graphicFrame>
        <p:nvGraphicFramePr>
          <p:cNvPr id="6" name="Content Placeholder 5">
            <a:extLst>
              <a:ext uri="{FF2B5EF4-FFF2-40B4-BE49-F238E27FC236}">
                <a16:creationId xmlns:a16="http://schemas.microsoft.com/office/drawing/2014/main" id="{2DDEFE18-E65E-FC4F-2FAB-8AEE3FC37005}"/>
              </a:ext>
            </a:extLst>
          </p:cNvPr>
          <p:cNvGraphicFramePr>
            <a:graphicFrameLocks noGrp="1"/>
          </p:cNvGraphicFramePr>
          <p:nvPr>
            <p:ph sz="quarter" idx="4"/>
            <p:extLst>
              <p:ext uri="{D42A27DB-BD31-4B8C-83A1-F6EECF244321}">
                <p14:modId xmlns:p14="http://schemas.microsoft.com/office/powerpoint/2010/main" val="3756654738"/>
              </p:ext>
            </p:extLst>
          </p:nvPr>
        </p:nvGraphicFramePr>
        <p:xfrm>
          <a:off x="4975668" y="1311442"/>
          <a:ext cx="6426286" cy="4067722"/>
        </p:xfrm>
        <a:graphic>
          <a:graphicData uri="http://schemas.openxmlformats.org/drawingml/2006/table">
            <a:tbl>
              <a:tblPr/>
              <a:tblGrid>
                <a:gridCol w="330258">
                  <a:extLst>
                    <a:ext uri="{9D8B030D-6E8A-4147-A177-3AD203B41FA5}">
                      <a16:colId xmlns:a16="http://schemas.microsoft.com/office/drawing/2014/main" val="4142797499"/>
                    </a:ext>
                  </a:extLst>
                </a:gridCol>
                <a:gridCol w="1856891">
                  <a:extLst>
                    <a:ext uri="{9D8B030D-6E8A-4147-A177-3AD203B41FA5}">
                      <a16:colId xmlns:a16="http://schemas.microsoft.com/office/drawing/2014/main" val="2813293800"/>
                    </a:ext>
                  </a:extLst>
                </a:gridCol>
                <a:gridCol w="1437620">
                  <a:extLst>
                    <a:ext uri="{9D8B030D-6E8A-4147-A177-3AD203B41FA5}">
                      <a16:colId xmlns:a16="http://schemas.microsoft.com/office/drawing/2014/main" val="744715189"/>
                    </a:ext>
                  </a:extLst>
                </a:gridCol>
                <a:gridCol w="1228735">
                  <a:extLst>
                    <a:ext uri="{9D8B030D-6E8A-4147-A177-3AD203B41FA5}">
                      <a16:colId xmlns:a16="http://schemas.microsoft.com/office/drawing/2014/main" val="3432578577"/>
                    </a:ext>
                  </a:extLst>
                </a:gridCol>
                <a:gridCol w="786391">
                  <a:extLst>
                    <a:ext uri="{9D8B030D-6E8A-4147-A177-3AD203B41FA5}">
                      <a16:colId xmlns:a16="http://schemas.microsoft.com/office/drawing/2014/main" val="2333171212"/>
                    </a:ext>
                  </a:extLst>
                </a:gridCol>
                <a:gridCol w="786391">
                  <a:extLst>
                    <a:ext uri="{9D8B030D-6E8A-4147-A177-3AD203B41FA5}">
                      <a16:colId xmlns:a16="http://schemas.microsoft.com/office/drawing/2014/main" val="2340744312"/>
                    </a:ext>
                  </a:extLst>
                </a:gridCol>
              </a:tblGrid>
              <a:tr h="348916">
                <a:tc gridSpan="6">
                  <a:txBody>
                    <a:bodyPr/>
                    <a:lstStyle/>
                    <a:p>
                      <a:pPr algn="ctr" fontAlgn="ctr"/>
                      <a:r>
                        <a:rPr lang="en-US" sz="1400" b="1" i="0" u="none" strike="noStrike" dirty="0">
                          <a:solidFill>
                            <a:srgbClr val="000000"/>
                          </a:solidFill>
                          <a:effectLst/>
                          <a:latin typeface="Arial" panose="020B0604020202020204" pitchFamily="34" charset="0"/>
                        </a:rPr>
                        <a:t>    Service Department Sales And Gross  (Labor Only)              </a:t>
                      </a:r>
                    </a:p>
                  </a:txBody>
                  <a:tcPr marL="7989" marR="7989" marT="7989"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12837521"/>
                  </a:ext>
                </a:extLst>
              </a:tr>
              <a:tr h="0">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93391082"/>
                  </a:ext>
                </a:extLst>
              </a:tr>
              <a:tr h="324082">
                <a:tc>
                  <a:txBody>
                    <a:bodyPr/>
                    <a:lstStyle/>
                    <a:p>
                      <a:pPr algn="l" fontAlgn="b"/>
                      <a:r>
                        <a:rPr lang="en-US" sz="900" b="0" i="0" u="none" strike="noStrike" dirty="0">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1050" b="0" i="0" u="none" strike="noStrike" dirty="0">
                          <a:solidFill>
                            <a:srgbClr val="FFFFFF"/>
                          </a:solidFill>
                          <a:effectLst/>
                          <a:highlight>
                            <a:srgbClr val="4472C4"/>
                          </a:highlight>
                          <a:latin typeface="Arial" panose="020B0604020202020204" pitchFamily="34" charset="0"/>
                        </a:rPr>
                        <a:t>Category</a:t>
                      </a:r>
                    </a:p>
                  </a:txBody>
                  <a:tcPr marL="7989" marR="7989" marT="7989"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50" b="0" i="0" u="none" strike="noStrike">
                          <a:solidFill>
                            <a:srgbClr val="FFFFFF"/>
                          </a:solidFill>
                          <a:effectLst/>
                          <a:highlight>
                            <a:srgbClr val="4472C4"/>
                          </a:highlight>
                          <a:latin typeface="Arial" panose="020B0604020202020204" pitchFamily="34" charset="0"/>
                        </a:rPr>
                        <a:t>Sales</a:t>
                      </a:r>
                    </a:p>
                  </a:txBody>
                  <a:tcPr marL="7989" marR="7989" marT="7989"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50" b="0" i="0" u="none" strike="noStrike">
                          <a:solidFill>
                            <a:srgbClr val="FFFFFF"/>
                          </a:solidFill>
                          <a:effectLst/>
                          <a:highlight>
                            <a:srgbClr val="4472C4"/>
                          </a:highlight>
                          <a:latin typeface="Arial" panose="020B0604020202020204" pitchFamily="34" charset="0"/>
                        </a:rPr>
                        <a:t>Gross</a:t>
                      </a:r>
                    </a:p>
                  </a:txBody>
                  <a:tcPr marL="7989" marR="7989" marT="7989"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50" b="0" i="0" u="none" strike="noStrike">
                          <a:solidFill>
                            <a:srgbClr val="FFFFFF"/>
                          </a:solidFill>
                          <a:effectLst/>
                          <a:highlight>
                            <a:srgbClr val="4472C4"/>
                          </a:highlight>
                          <a:latin typeface="Arial" panose="020B0604020202020204" pitchFamily="34" charset="0"/>
                        </a:rPr>
                        <a:t>Gross as % of Sales</a:t>
                      </a:r>
                    </a:p>
                  </a:txBody>
                  <a:tcPr marL="7989" marR="7989" marT="7989"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highlight>
                            <a:srgbClr val="4472C4"/>
                          </a:highlight>
                          <a:latin typeface="Arial" panose="020B0604020202020204" pitchFamily="34" charset="0"/>
                        </a:rPr>
                        <a:t>%Sales Contribution</a:t>
                      </a:r>
                    </a:p>
                  </a:txBody>
                  <a:tcPr marL="7989" marR="7989" marT="7989"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253232207"/>
                  </a:ext>
                </a:extLst>
              </a:tr>
              <a:tr h="401587">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ctr" fontAlgn="b"/>
                      <a:r>
                        <a:rPr lang="en-US" sz="1100" b="0" i="0" u="none" strike="noStrike" dirty="0">
                          <a:solidFill>
                            <a:srgbClr val="000000"/>
                          </a:solidFill>
                          <a:effectLst/>
                          <a:latin typeface="Calibri" panose="020F0502020204030204" pitchFamily="34" charset="0"/>
                        </a:rPr>
                        <a:t>Customer Car</a:t>
                      </a:r>
                    </a:p>
                  </a:txBody>
                  <a:tcPr marL="7989" marR="7989" marT="7989"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latin typeface="Calibri" panose="020F0502020204030204" pitchFamily="34" charset="0"/>
                        </a:rPr>
                        <a:t> $                 111,362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latin typeface="Calibri" panose="020F0502020204030204" pitchFamily="34" charset="0"/>
                        </a:rPr>
                        <a:t> $              83,315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74.81%</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40.15%</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94140829"/>
                  </a:ext>
                </a:extLst>
              </a:tr>
              <a:tr h="232964">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ctr" fontAlgn="b"/>
                      <a:r>
                        <a:rPr lang="en-US" sz="1100" b="0" i="0" u="none" strike="noStrike" dirty="0">
                          <a:solidFill>
                            <a:srgbClr val="000000"/>
                          </a:solidFill>
                          <a:effectLst/>
                          <a:latin typeface="Calibri" panose="020F0502020204030204" pitchFamily="34" charset="0"/>
                        </a:rPr>
                        <a:t>Customer </a:t>
                      </a:r>
                    </a:p>
                  </a:txBody>
                  <a:tcPr marL="7989" marR="7989" marT="7989"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0%</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0%</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71172555"/>
                  </a:ext>
                </a:extLst>
              </a:tr>
              <a:tr h="201555">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ctr" fontAlgn="b"/>
                      <a:r>
                        <a:rPr lang="en-US" sz="1100" b="0" i="0" u="none" strike="noStrike" dirty="0">
                          <a:solidFill>
                            <a:srgbClr val="000000"/>
                          </a:solidFill>
                          <a:effectLst/>
                          <a:latin typeface="Calibri" panose="020F0502020204030204" pitchFamily="34" charset="0"/>
                        </a:rPr>
                        <a:t>Customer Other</a:t>
                      </a:r>
                    </a:p>
                  </a:txBody>
                  <a:tcPr marL="7989" marR="7989" marT="7989"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dirty="0">
                          <a:solidFill>
                            <a:srgbClr val="000000"/>
                          </a:solidFill>
                          <a:effectLst/>
                          <a:latin typeface="Calibri" panose="020F0502020204030204" pitchFamily="34" charset="0"/>
                        </a:rPr>
                        <a:t>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0%</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0%</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1827237"/>
                  </a:ext>
                </a:extLst>
              </a:tr>
              <a:tr h="401587">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ctr" fontAlgn="b"/>
                      <a:r>
                        <a:rPr lang="en-US" sz="1100" b="0" i="0" u="none" strike="noStrike" dirty="0">
                          <a:solidFill>
                            <a:srgbClr val="000000"/>
                          </a:solidFill>
                          <a:effectLst/>
                          <a:latin typeface="Calibri" panose="020F0502020204030204" pitchFamily="34" charset="0"/>
                        </a:rPr>
                        <a:t>Warranty</a:t>
                      </a:r>
                    </a:p>
                  </a:txBody>
                  <a:tcPr marL="7989" marR="7989" marT="7989"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dirty="0">
                          <a:solidFill>
                            <a:srgbClr val="000000"/>
                          </a:solidFill>
                          <a:effectLst/>
                          <a:latin typeface="Calibri" panose="020F0502020204030204" pitchFamily="34" charset="0"/>
                        </a:rPr>
                        <a:t> $                    61,306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latin typeface="Calibri" panose="020F0502020204030204" pitchFamily="34" charset="0"/>
                        </a:rPr>
                        <a:t> $              49,791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81.22%</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22.10%</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77034570"/>
                  </a:ext>
                </a:extLst>
              </a:tr>
              <a:tr h="401587">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ctr" fontAlgn="b"/>
                      <a:r>
                        <a:rPr lang="en-US" sz="1100" b="0" i="0" u="none" strike="noStrike">
                          <a:solidFill>
                            <a:srgbClr val="000000"/>
                          </a:solidFill>
                          <a:effectLst/>
                          <a:latin typeface="Calibri" panose="020F0502020204030204" pitchFamily="34" charset="0"/>
                        </a:rPr>
                        <a:t>Warranty Other</a:t>
                      </a:r>
                    </a:p>
                  </a:txBody>
                  <a:tcPr marL="7989" marR="7989" marT="7989"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dirty="0">
                          <a:solidFill>
                            <a:srgbClr val="000000"/>
                          </a:solidFill>
                          <a:effectLst/>
                          <a:latin typeface="Calibri" panose="020F0502020204030204" pitchFamily="34" charset="0"/>
                        </a:rPr>
                        <a:t> $                    46,389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latin typeface="Calibri" panose="020F0502020204030204" pitchFamily="34" charset="0"/>
                        </a:rPr>
                        <a:t> $              36,509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78.70%</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16.72%</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563538061"/>
                  </a:ext>
                </a:extLst>
              </a:tr>
              <a:tr h="401587">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ctr" fontAlgn="b"/>
                      <a:r>
                        <a:rPr lang="en-US" sz="1100" b="0" i="0" u="none" strike="noStrike">
                          <a:solidFill>
                            <a:srgbClr val="000000"/>
                          </a:solidFill>
                          <a:effectLst/>
                          <a:latin typeface="Calibri" panose="020F0502020204030204" pitchFamily="34" charset="0"/>
                        </a:rPr>
                        <a:t>Internal</a:t>
                      </a:r>
                    </a:p>
                  </a:txBody>
                  <a:tcPr marL="7989" marR="7989" marT="7989"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latin typeface="Calibri" panose="020F0502020204030204" pitchFamily="34" charset="0"/>
                        </a:rPr>
                        <a:t> $                    43,648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dirty="0">
                          <a:solidFill>
                            <a:srgbClr val="000000"/>
                          </a:solidFill>
                          <a:effectLst/>
                          <a:latin typeface="Calibri" panose="020F0502020204030204" pitchFamily="34" charset="0"/>
                        </a:rPr>
                        <a:t> $              33,378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76.47%</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15.74%</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57659202"/>
                  </a:ext>
                </a:extLst>
              </a:tr>
              <a:tr h="401587">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ctr" fontAlgn="b"/>
                      <a:r>
                        <a:rPr lang="en-US" sz="1100" b="0" i="0" u="none" strike="noStrike">
                          <a:solidFill>
                            <a:srgbClr val="000000"/>
                          </a:solidFill>
                          <a:effectLst/>
                          <a:latin typeface="Calibri" panose="020F0502020204030204" pitchFamily="34" charset="0"/>
                        </a:rPr>
                        <a:t>NVI / Road Ready</a:t>
                      </a:r>
                    </a:p>
                  </a:txBody>
                  <a:tcPr marL="7989" marR="7989" marT="7989"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dirty="0">
                          <a:solidFill>
                            <a:srgbClr val="000000"/>
                          </a:solidFill>
                          <a:effectLst/>
                          <a:latin typeface="Calibri" panose="020F0502020204030204" pitchFamily="34" charset="0"/>
                        </a:rPr>
                        <a:t> $                    14,687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dirty="0">
                          <a:solidFill>
                            <a:srgbClr val="000000"/>
                          </a:solidFill>
                          <a:effectLst/>
                          <a:latin typeface="Calibri" panose="020F0502020204030204" pitchFamily="34" charset="0"/>
                        </a:rPr>
                        <a:t> $              12,776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86.99%</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5.29%</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36740457"/>
                  </a:ext>
                </a:extLst>
              </a:tr>
              <a:tr h="401587">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ctr" fontAlgn="b"/>
                      <a:r>
                        <a:rPr lang="en-US" sz="1100" b="0" i="0" u="none" strike="noStrike">
                          <a:solidFill>
                            <a:srgbClr val="000000"/>
                          </a:solidFill>
                          <a:effectLst/>
                          <a:latin typeface="Calibri" panose="020F0502020204030204" pitchFamily="34" charset="0"/>
                        </a:rPr>
                        <a:t>Adj. Cost Of Labor</a:t>
                      </a:r>
                    </a:p>
                  </a:txBody>
                  <a:tcPr marL="7989" marR="7989" marT="7989"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highlight>
                            <a:srgbClr val="4472C4"/>
                          </a:highlight>
                          <a:latin typeface="Calibri" panose="020F0502020204030204" pitchFamily="34" charset="0"/>
                        </a:rPr>
                        <a:t>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100" b="0" i="0" u="none" strike="noStrike" dirty="0">
                          <a:solidFill>
                            <a:srgbClr val="000000"/>
                          </a:solidFill>
                          <a:effectLst/>
                          <a:latin typeface="Calibri" panose="020F0502020204030204" pitchFamily="34" charset="0"/>
                        </a:rPr>
                        <a:t> $              (1,934)</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0%</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0.00%</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533875"/>
                  </a:ext>
                </a:extLst>
              </a:tr>
              <a:tr h="401587">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50" b="1" i="0" u="none" strike="noStrike">
                          <a:solidFill>
                            <a:srgbClr val="000000"/>
                          </a:solidFill>
                          <a:effectLst/>
                          <a:latin typeface="Arial" panose="020B0604020202020204" pitchFamily="34" charset="0"/>
                        </a:rPr>
                        <a:t>Total</a:t>
                      </a:r>
                    </a:p>
                  </a:txBody>
                  <a:tcPr marL="7989" marR="7989" marT="7989"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1100" b="0" i="0" u="none" strike="noStrike">
                          <a:solidFill>
                            <a:srgbClr val="000000"/>
                          </a:solidFill>
                          <a:effectLst/>
                          <a:highlight>
                            <a:srgbClr val="FFFF00"/>
                          </a:highlight>
                          <a:latin typeface="Calibri" panose="020F0502020204030204" pitchFamily="34" charset="0"/>
                        </a:rPr>
                        <a:t> $                 277,392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dirty="0">
                          <a:solidFill>
                            <a:srgbClr val="000000"/>
                          </a:solidFill>
                          <a:effectLst/>
                          <a:highlight>
                            <a:srgbClr val="FFFF00"/>
                          </a:highlight>
                          <a:latin typeface="Calibri" panose="020F0502020204030204" pitchFamily="34" charset="0"/>
                        </a:rPr>
                        <a:t> $            213,835 </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dirty="0">
                          <a:solidFill>
                            <a:srgbClr val="000000"/>
                          </a:solidFill>
                          <a:effectLst/>
                          <a:highlight>
                            <a:srgbClr val="FFFF00"/>
                          </a:highlight>
                          <a:latin typeface="Calibri" panose="020F0502020204030204" pitchFamily="34" charset="0"/>
                        </a:rPr>
                        <a:t>77.09%</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0" i="0" u="none" strike="noStrike" dirty="0">
                          <a:solidFill>
                            <a:srgbClr val="000000"/>
                          </a:solidFill>
                          <a:effectLst/>
                          <a:highlight>
                            <a:srgbClr val="FFFF00"/>
                          </a:highlight>
                          <a:latin typeface="Calibri" panose="020F0502020204030204" pitchFamily="34" charset="0"/>
                        </a:rPr>
                        <a:t>100.00%</a:t>
                      </a:r>
                    </a:p>
                  </a:txBody>
                  <a:tcPr marL="7989" marR="7989" marT="7989"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96135402"/>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Switching to solar to reduce electric bill, work with </a:t>
            </a:r>
            <a:r>
              <a:rPr lang="en-US" sz="1800" b="0" i="0" u="none" strike="noStrike" baseline="0" dirty="0" err="1">
                <a:solidFill>
                  <a:srgbClr val="221E1F"/>
                </a:solidFill>
                <a:latin typeface="Calibri" panose="020F0502020204030204" pitchFamily="34" charset="0"/>
              </a:rPr>
              <a:t>dms</a:t>
            </a:r>
            <a:r>
              <a:rPr lang="en-US" sz="1800" b="0" i="0" u="none" strike="noStrike" baseline="0" dirty="0">
                <a:solidFill>
                  <a:srgbClr val="221E1F"/>
                </a:solidFill>
                <a:latin typeface="Calibri" panose="020F0502020204030204" pitchFamily="34" charset="0"/>
              </a:rPr>
              <a:t> provider on paper and ink solution.</a:t>
            </a:r>
          </a:p>
          <a:p>
            <a:r>
              <a:rPr lang="en-US" sz="1800" b="0" i="0" u="none" strike="noStrike" baseline="0" dirty="0">
                <a:solidFill>
                  <a:srgbClr val="221E1F"/>
                </a:solidFill>
                <a:latin typeface="Calibri" panose="020F0502020204030204" pitchFamily="34" charset="0"/>
              </a:rPr>
              <a:t>Goals for improvement – Continue to look for areas for reduction.</a:t>
            </a:r>
          </a:p>
          <a:p>
            <a:r>
              <a:rPr lang="en-US" sz="1800" b="0" i="0" u="none" strike="noStrike" baseline="0" dirty="0">
                <a:solidFill>
                  <a:srgbClr val="221E1F"/>
                </a:solidFill>
                <a:latin typeface="Calibri" panose="020F0502020204030204" pitchFamily="34" charset="0"/>
              </a:rPr>
              <a:t>Plans to achieve your goals</a:t>
            </a:r>
            <a:r>
              <a:rPr lang="en-US"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Train/educate employees on reducing expenses.</a:t>
            </a:r>
          </a:p>
          <a:p>
            <a:r>
              <a:rPr lang="en-US" sz="1800" b="0" i="0" u="none" strike="noStrike" baseline="0" dirty="0">
                <a:solidFill>
                  <a:srgbClr val="221E1F"/>
                </a:solidFill>
                <a:latin typeface="Calibri" panose="020F0502020204030204" pitchFamily="34" charset="0"/>
              </a:rPr>
              <a:t> Plans to evaluate your changes- Constant monitoring </a:t>
            </a:r>
          </a:p>
          <a:p>
            <a:endParaRPr lang="en-US" dirty="0"/>
          </a:p>
        </p:txBody>
      </p:sp>
      <p:graphicFrame>
        <p:nvGraphicFramePr>
          <p:cNvPr id="7" name="Content Placeholder 6">
            <a:extLst>
              <a:ext uri="{FF2B5EF4-FFF2-40B4-BE49-F238E27FC236}">
                <a16:creationId xmlns:a16="http://schemas.microsoft.com/office/drawing/2014/main" id="{2E0D41D2-393F-1EA8-D95C-E1A1CD5DAE02}"/>
              </a:ext>
            </a:extLst>
          </p:cNvPr>
          <p:cNvGraphicFramePr>
            <a:graphicFrameLocks noGrp="1"/>
          </p:cNvGraphicFramePr>
          <p:nvPr>
            <p:ph sz="half" idx="2"/>
            <p:extLst>
              <p:ext uri="{D42A27DB-BD31-4B8C-83A1-F6EECF244321}">
                <p14:modId xmlns:p14="http://schemas.microsoft.com/office/powerpoint/2010/main" val="2994454123"/>
              </p:ext>
            </p:extLst>
          </p:nvPr>
        </p:nvGraphicFramePr>
        <p:xfrm>
          <a:off x="6563894" y="1984119"/>
          <a:ext cx="4637505" cy="3133601"/>
        </p:xfrm>
        <a:graphic>
          <a:graphicData uri="http://schemas.openxmlformats.org/drawingml/2006/table">
            <a:tbl>
              <a:tblPr/>
              <a:tblGrid>
                <a:gridCol w="94212">
                  <a:extLst>
                    <a:ext uri="{9D8B030D-6E8A-4147-A177-3AD203B41FA5}">
                      <a16:colId xmlns:a16="http://schemas.microsoft.com/office/drawing/2014/main" val="2884804781"/>
                    </a:ext>
                  </a:extLst>
                </a:gridCol>
                <a:gridCol w="2427507">
                  <a:extLst>
                    <a:ext uri="{9D8B030D-6E8A-4147-A177-3AD203B41FA5}">
                      <a16:colId xmlns:a16="http://schemas.microsoft.com/office/drawing/2014/main" val="4082797846"/>
                    </a:ext>
                  </a:extLst>
                </a:gridCol>
                <a:gridCol w="1328517">
                  <a:extLst>
                    <a:ext uri="{9D8B030D-6E8A-4147-A177-3AD203B41FA5}">
                      <a16:colId xmlns:a16="http://schemas.microsoft.com/office/drawing/2014/main" val="1745052363"/>
                    </a:ext>
                  </a:extLst>
                </a:gridCol>
                <a:gridCol w="787269">
                  <a:extLst>
                    <a:ext uri="{9D8B030D-6E8A-4147-A177-3AD203B41FA5}">
                      <a16:colId xmlns:a16="http://schemas.microsoft.com/office/drawing/2014/main" val="4044145854"/>
                    </a:ext>
                  </a:extLst>
                </a:gridCol>
              </a:tblGrid>
              <a:tr h="149972">
                <a:tc gridSpan="4">
                  <a:txBody>
                    <a:bodyPr/>
                    <a:lstStyle/>
                    <a:p>
                      <a:pPr algn="l" fontAlgn="b"/>
                      <a:r>
                        <a:rPr lang="en-US" sz="1400" b="1" i="0" u="none" strike="noStrike" dirty="0">
                          <a:solidFill>
                            <a:srgbClr val="000000"/>
                          </a:solidFill>
                          <a:effectLst/>
                          <a:latin typeface="Arial" panose="020B0604020202020204" pitchFamily="34" charset="0"/>
                        </a:rPr>
                        <a:t>                     Service Department Profit Centering    </a:t>
                      </a:r>
                      <a:r>
                        <a:rPr lang="en-US" sz="1100" b="1" i="0" u="none" strike="noStrike" dirty="0">
                          <a:solidFill>
                            <a:srgbClr val="000000"/>
                          </a:solidFill>
                          <a:effectLst/>
                          <a:latin typeface="Arial" panose="020B0604020202020204" pitchFamily="34" charset="0"/>
                        </a:rPr>
                        <a:t> </a:t>
                      </a:r>
                      <a:endParaRPr lang="en-US" sz="1400" b="1" i="0" u="none" strike="noStrike" dirty="0">
                        <a:solidFill>
                          <a:srgbClr val="000000"/>
                        </a:solidFill>
                        <a:effectLst/>
                        <a:latin typeface="Arial" panose="020B0604020202020204" pitchFamily="34" charset="0"/>
                      </a:endParaRP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73569443"/>
                  </a:ext>
                </a:extLst>
              </a:tr>
              <a:tr h="177241">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14075457"/>
                  </a:ext>
                </a:extLst>
              </a:tr>
              <a:tr h="361297">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1050" b="0" i="0" u="none" strike="noStrike" dirty="0">
                          <a:solidFill>
                            <a:srgbClr val="FFFFFF"/>
                          </a:solidFill>
                          <a:effectLst/>
                          <a:highlight>
                            <a:srgbClr val="4472C4"/>
                          </a:highlight>
                          <a:latin typeface="Arial" panose="020B0604020202020204" pitchFamily="34" charset="0"/>
                        </a:rPr>
                        <a:t>Expense Category</a:t>
                      </a:r>
                    </a:p>
                  </a:txBody>
                  <a:tcPr marL="9525" marR="9525" marT="9525"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50" b="0" i="0" u="none" strike="noStrike">
                          <a:solidFill>
                            <a:srgbClr val="FFFFFF"/>
                          </a:solidFill>
                          <a:effectLst/>
                          <a:highlight>
                            <a:srgbClr val="4472C4"/>
                          </a:highlight>
                          <a:latin typeface="Arial" panose="020B0604020202020204" pitchFamily="34" charset="0"/>
                        </a:rPr>
                        <a:t>Dollar Amount</a:t>
                      </a:r>
                    </a:p>
                  </a:txBody>
                  <a:tcPr marL="9525" marR="9525" marT="9525"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400" b="0" i="0" u="none" strike="noStrike">
                          <a:solidFill>
                            <a:srgbClr val="000000"/>
                          </a:solidFill>
                          <a:effectLst/>
                          <a:highlight>
                            <a:srgbClr val="4472C4"/>
                          </a:highligh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1917154913"/>
                  </a:ext>
                </a:extLst>
              </a:tr>
              <a:tr h="24677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400" b="0" i="0" u="none" strike="noStrike" dirty="0">
                          <a:solidFill>
                            <a:srgbClr val="000000"/>
                          </a:solidFill>
                          <a:effectLst/>
                          <a:latin typeface="Calibri" panose="020F0502020204030204" pitchFamily="34" charset="0"/>
                        </a:rPr>
                        <a:t>Department Gross</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highlight>
                            <a:srgbClr val="FFFF00"/>
                          </a:highlight>
                          <a:latin typeface="Calibri" panose="020F0502020204030204" pitchFamily="34" charset="0"/>
                        </a:rPr>
                        <a:t> $              219,684 </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50" b="0" i="0" u="none" strike="noStrike" dirty="0">
                          <a:solidFill>
                            <a:srgbClr val="FFFFFF"/>
                          </a:solidFill>
                          <a:effectLst/>
                          <a:highlight>
                            <a:srgbClr val="4472C4"/>
                          </a:highlight>
                          <a:latin typeface="Arial" panose="020B0604020202020204" pitchFamily="34" charset="0"/>
                        </a:rPr>
                        <a:t>% of Gross</a:t>
                      </a:r>
                    </a:p>
                  </a:txBody>
                  <a:tcPr marL="9525" marR="9525" marT="9525"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817990659"/>
                  </a:ext>
                </a:extLst>
              </a:tr>
              <a:tr h="143155">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400" b="0" i="0" u="none" strike="noStrike" dirty="0">
                          <a:solidFill>
                            <a:srgbClr val="000000"/>
                          </a:solidFill>
                          <a:effectLst/>
                          <a:latin typeface="Calibri" panose="020F0502020204030204" pitchFamily="34" charset="0"/>
                        </a:rPr>
                        <a:t>Variable Expense</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Calibri" panose="020F0502020204030204" pitchFamily="34" charset="0"/>
                        </a:rPr>
                        <a:t>   </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highlight>
                            <a:srgbClr val="FFFF00"/>
                          </a:highlight>
                          <a:latin typeface="Calibri" panose="020F0502020204030204" pitchFamily="34" charset="0"/>
                        </a:rPr>
                        <a:t>0.00%</a:t>
                      </a:r>
                    </a:p>
                  </a:txBody>
                  <a:tcPr marL="9525" marR="9525" marT="9525"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28224460"/>
                  </a:ext>
                </a:extLst>
              </a:tr>
              <a:tr h="24677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400" b="0" i="0" u="none" strike="noStrike" dirty="0">
                          <a:solidFill>
                            <a:srgbClr val="000000"/>
                          </a:solidFill>
                          <a:effectLst/>
                          <a:latin typeface="Calibri" panose="020F0502020204030204" pitchFamily="34" charset="0"/>
                        </a:rPr>
                        <a:t>Selling Expense</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Calibri" panose="020F0502020204030204" pitchFamily="34" charset="0"/>
                        </a:rPr>
                        <a:t> $                 83,652 </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highlight>
                            <a:srgbClr val="FFFF00"/>
                          </a:highlight>
                          <a:latin typeface="Calibri" panose="020F0502020204030204" pitchFamily="34" charset="0"/>
                        </a:rPr>
                        <a:t>38.08%</a:t>
                      </a:r>
                    </a:p>
                  </a:txBody>
                  <a:tcPr marL="9525" marR="9525" marT="9525"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15217110"/>
                  </a:ext>
                </a:extLst>
              </a:tr>
              <a:tr h="24677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400" b="0" i="0" u="none" strike="noStrike" dirty="0">
                          <a:solidFill>
                            <a:srgbClr val="000000"/>
                          </a:solidFill>
                          <a:effectLst/>
                          <a:latin typeface="Calibri" panose="020F0502020204030204" pitchFamily="34" charset="0"/>
                        </a:rPr>
                        <a:t>Personnel Expense</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dirty="0">
                          <a:solidFill>
                            <a:srgbClr val="000000"/>
                          </a:solidFill>
                          <a:effectLst/>
                          <a:latin typeface="Calibri" panose="020F0502020204030204" pitchFamily="34" charset="0"/>
                        </a:rPr>
                        <a:t> $                 11,788 </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highlight>
                            <a:srgbClr val="FFFF00"/>
                          </a:highlight>
                          <a:latin typeface="Calibri" panose="020F0502020204030204" pitchFamily="34" charset="0"/>
                        </a:rPr>
                        <a:t>5.37%</a:t>
                      </a:r>
                    </a:p>
                  </a:txBody>
                  <a:tcPr marL="9525" marR="9525" marT="9525"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44420432"/>
                  </a:ext>
                </a:extLst>
              </a:tr>
              <a:tr h="143155">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400" b="0" i="0" u="none" strike="noStrike">
                          <a:solidFill>
                            <a:srgbClr val="000000"/>
                          </a:solidFill>
                          <a:effectLst/>
                          <a:latin typeface="Calibri" panose="020F0502020204030204" pitchFamily="34" charset="0"/>
                        </a:rPr>
                        <a:t>Semi-Fixed Expense</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dirty="0">
                          <a:solidFill>
                            <a:srgbClr val="000000"/>
                          </a:solidFill>
                          <a:effectLst/>
                          <a:latin typeface="Calibri" panose="020F0502020204030204" pitchFamily="34" charset="0"/>
                        </a:rPr>
                        <a:t> </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highlight>
                            <a:srgbClr val="FFFF00"/>
                          </a:highlight>
                          <a:latin typeface="Calibri" panose="020F0502020204030204" pitchFamily="34" charset="0"/>
                        </a:rPr>
                        <a:t>0.00%</a:t>
                      </a:r>
                    </a:p>
                  </a:txBody>
                  <a:tcPr marL="9525" marR="9525" marT="9525"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88183801"/>
                  </a:ext>
                </a:extLst>
              </a:tr>
              <a:tr h="24677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400" b="0" i="0" u="none" strike="noStrike">
                          <a:solidFill>
                            <a:srgbClr val="000000"/>
                          </a:solidFill>
                          <a:effectLst/>
                          <a:latin typeface="Calibri" panose="020F0502020204030204" pitchFamily="34" charset="0"/>
                        </a:rPr>
                        <a:t>Fixed Expense</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dirty="0">
                          <a:solidFill>
                            <a:srgbClr val="000000"/>
                          </a:solidFill>
                          <a:effectLst/>
                          <a:latin typeface="Calibri" panose="020F0502020204030204" pitchFamily="34" charset="0"/>
                        </a:rPr>
                        <a:t> $                 51,578 </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highlight>
                            <a:srgbClr val="FFFF00"/>
                          </a:highlight>
                          <a:latin typeface="Calibri" panose="020F0502020204030204" pitchFamily="34" charset="0"/>
                        </a:rPr>
                        <a:t>23.48%</a:t>
                      </a:r>
                    </a:p>
                  </a:txBody>
                  <a:tcPr marL="9525" marR="9525" marT="9525"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630514874"/>
                  </a:ext>
                </a:extLst>
              </a:tr>
              <a:tr h="143155">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400" b="0" i="0" u="none" strike="noStrike">
                          <a:solidFill>
                            <a:srgbClr val="000000"/>
                          </a:solidFill>
                          <a:effectLst/>
                          <a:latin typeface="Calibri" panose="020F0502020204030204" pitchFamily="34" charset="0"/>
                        </a:rPr>
                        <a:t>Unallocated Expense</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dirty="0">
                          <a:solidFill>
                            <a:srgbClr val="000000"/>
                          </a:solidFill>
                          <a:effectLst/>
                          <a:latin typeface="Calibri" panose="020F0502020204030204" pitchFamily="34" charset="0"/>
                        </a:rPr>
                        <a:t> </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highlight>
                            <a:srgbClr val="FFFF00"/>
                          </a:highlight>
                          <a:latin typeface="Calibri" panose="020F0502020204030204" pitchFamily="34" charset="0"/>
                        </a:rPr>
                        <a:t>0.00%</a:t>
                      </a:r>
                    </a:p>
                  </a:txBody>
                  <a:tcPr marL="9525" marR="9525" marT="9525"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73592795"/>
                  </a:ext>
                </a:extLst>
              </a:tr>
              <a:tr h="143155">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400" b="0" i="0" u="none" strike="noStrike">
                          <a:solidFill>
                            <a:srgbClr val="000000"/>
                          </a:solidFill>
                          <a:effectLst/>
                          <a:latin typeface="Calibri" panose="020F0502020204030204" pitchFamily="34" charset="0"/>
                        </a:rPr>
                        <a:t>Dealer's Salary</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dirty="0">
                          <a:solidFill>
                            <a:srgbClr val="000000"/>
                          </a:solidFill>
                          <a:effectLst/>
                          <a:latin typeface="Calibri" panose="020F0502020204030204" pitchFamily="34" charset="0"/>
                        </a:rPr>
                        <a:t> </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highlight>
                            <a:srgbClr val="FFFF00"/>
                          </a:highlight>
                          <a:latin typeface="Calibri" panose="020F0502020204030204" pitchFamily="34" charset="0"/>
                        </a:rPr>
                        <a:t>0.00%</a:t>
                      </a:r>
                    </a:p>
                  </a:txBody>
                  <a:tcPr marL="9525" marR="9525" marT="9525"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72859196"/>
                  </a:ext>
                </a:extLst>
              </a:tr>
              <a:tr h="24677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400" b="0" i="0" u="none" strike="noStrike">
                          <a:solidFill>
                            <a:srgbClr val="000000"/>
                          </a:solidFill>
                          <a:effectLst/>
                          <a:latin typeface="Calibri" panose="020F0502020204030204" pitchFamily="34" charset="0"/>
                        </a:rPr>
                        <a:t>Total Expenses</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dirty="0">
                          <a:solidFill>
                            <a:srgbClr val="000000"/>
                          </a:solidFill>
                          <a:effectLst/>
                          <a:highlight>
                            <a:srgbClr val="FFFF00"/>
                          </a:highlight>
                          <a:latin typeface="Calibri" panose="020F0502020204030204" pitchFamily="34" charset="0"/>
                        </a:rPr>
                        <a:t> $              147,018 </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0" i="0" u="none" strike="noStrike" dirty="0">
                          <a:solidFill>
                            <a:srgbClr val="000000"/>
                          </a:solidFill>
                          <a:effectLst/>
                          <a:highlight>
                            <a:srgbClr val="FFFF00"/>
                          </a:highlight>
                          <a:latin typeface="Calibri" panose="020F0502020204030204" pitchFamily="34" charset="0"/>
                        </a:rPr>
                        <a:t>66.92%</a:t>
                      </a:r>
                    </a:p>
                  </a:txBody>
                  <a:tcPr marL="9525" marR="9525" marT="9525"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01125955"/>
                  </a:ext>
                </a:extLst>
              </a:tr>
              <a:tr h="24677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400" b="0" i="0" u="none" strike="noStrike">
                          <a:solidFill>
                            <a:srgbClr val="000000"/>
                          </a:solidFill>
                          <a:effectLst/>
                          <a:latin typeface="Calibri" panose="020F0502020204030204" pitchFamily="34" charset="0"/>
                        </a:rPr>
                        <a:t>Net Profit</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highlight>
                            <a:srgbClr val="FFFF00"/>
                          </a:highlight>
                          <a:latin typeface="Calibri" panose="020F0502020204030204" pitchFamily="34" charset="0"/>
                        </a:rPr>
                        <a:t> $                 72,666 </a:t>
                      </a:r>
                    </a:p>
                  </a:txBody>
                  <a:tcPr marL="9525" marR="9525" marT="952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0" i="0" u="none" strike="noStrike" dirty="0">
                          <a:solidFill>
                            <a:srgbClr val="000000"/>
                          </a:solidFill>
                          <a:effectLst/>
                          <a:highlight>
                            <a:srgbClr val="FFFF00"/>
                          </a:highlight>
                          <a:latin typeface="Calibri" panose="020F0502020204030204" pitchFamily="34" charset="0"/>
                        </a:rPr>
                        <a:t>33.08%</a:t>
                      </a:r>
                    </a:p>
                  </a:txBody>
                  <a:tcPr marL="9525" marR="9525" marT="9525" marB="0" anchor="ctr">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65106519"/>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Two Foreman one Foreman to report daily hours by technician to Service Manager.</a:t>
            </a:r>
          </a:p>
          <a:p>
            <a:r>
              <a:rPr lang="en-US" sz="1800" b="0" i="0" u="none" strike="noStrike" baseline="0" dirty="0">
                <a:solidFill>
                  <a:srgbClr val="221E1F"/>
                </a:solidFill>
                <a:latin typeface="Calibri" panose="020F0502020204030204" pitchFamily="34" charset="0"/>
              </a:rPr>
              <a:t>Goals for improvement – Achieve ultimate efficiency, </a:t>
            </a:r>
          </a:p>
          <a:p>
            <a:r>
              <a:rPr lang="en-US" sz="1800" b="0" i="0" u="none" strike="noStrike" baseline="0" dirty="0">
                <a:solidFill>
                  <a:srgbClr val="221E1F"/>
                </a:solidFill>
                <a:latin typeface="Calibri" panose="020F0502020204030204" pitchFamily="34" charset="0"/>
              </a:rPr>
              <a:t>Plans to achieve your goals – revised write up process to achieve more upfront sales, Part’s Manager monitoring lost sales</a:t>
            </a:r>
          </a:p>
          <a:p>
            <a:r>
              <a:rPr lang="en-US" sz="1800" b="0" i="0" u="none" strike="noStrike" baseline="0" dirty="0">
                <a:solidFill>
                  <a:srgbClr val="221E1F"/>
                </a:solidFill>
                <a:latin typeface="Calibri" panose="020F0502020204030204" pitchFamily="34" charset="0"/>
              </a:rPr>
              <a:t>Plans to evaluate your changes – Results will be evident during technicians payroll</a:t>
            </a:r>
          </a:p>
          <a:p>
            <a:endParaRPr lang="en-US" dirty="0"/>
          </a:p>
        </p:txBody>
      </p:sp>
      <p:graphicFrame>
        <p:nvGraphicFramePr>
          <p:cNvPr id="7" name="Content Placeholder 6">
            <a:extLst>
              <a:ext uri="{FF2B5EF4-FFF2-40B4-BE49-F238E27FC236}">
                <a16:creationId xmlns:a16="http://schemas.microsoft.com/office/drawing/2014/main" id="{C653830E-C7F2-6ABE-9991-EDAEF8BF4CBB}"/>
              </a:ext>
            </a:extLst>
          </p:cNvPr>
          <p:cNvGraphicFramePr>
            <a:graphicFrameLocks noGrp="1"/>
          </p:cNvGraphicFramePr>
          <p:nvPr>
            <p:ph sz="half" idx="2"/>
            <p:extLst>
              <p:ext uri="{D42A27DB-BD31-4B8C-83A1-F6EECF244321}">
                <p14:modId xmlns:p14="http://schemas.microsoft.com/office/powerpoint/2010/main" val="4021327175"/>
              </p:ext>
            </p:extLst>
          </p:nvPr>
        </p:nvGraphicFramePr>
        <p:xfrm>
          <a:off x="5683082" y="945071"/>
          <a:ext cx="6015623" cy="5096290"/>
        </p:xfrm>
        <a:graphic>
          <a:graphicData uri="http://schemas.openxmlformats.org/drawingml/2006/table">
            <a:tbl>
              <a:tblPr/>
              <a:tblGrid>
                <a:gridCol w="500433">
                  <a:extLst>
                    <a:ext uri="{9D8B030D-6E8A-4147-A177-3AD203B41FA5}">
                      <a16:colId xmlns:a16="http://schemas.microsoft.com/office/drawing/2014/main" val="4285877359"/>
                    </a:ext>
                  </a:extLst>
                </a:gridCol>
                <a:gridCol w="938312">
                  <a:extLst>
                    <a:ext uri="{9D8B030D-6E8A-4147-A177-3AD203B41FA5}">
                      <a16:colId xmlns:a16="http://schemas.microsoft.com/office/drawing/2014/main" val="4063870419"/>
                    </a:ext>
                  </a:extLst>
                </a:gridCol>
                <a:gridCol w="844482">
                  <a:extLst>
                    <a:ext uri="{9D8B030D-6E8A-4147-A177-3AD203B41FA5}">
                      <a16:colId xmlns:a16="http://schemas.microsoft.com/office/drawing/2014/main" val="504006959"/>
                    </a:ext>
                  </a:extLst>
                </a:gridCol>
                <a:gridCol w="500433">
                  <a:extLst>
                    <a:ext uri="{9D8B030D-6E8A-4147-A177-3AD203B41FA5}">
                      <a16:colId xmlns:a16="http://schemas.microsoft.com/office/drawing/2014/main" val="2418014251"/>
                    </a:ext>
                  </a:extLst>
                </a:gridCol>
                <a:gridCol w="677670">
                  <a:extLst>
                    <a:ext uri="{9D8B030D-6E8A-4147-A177-3AD203B41FA5}">
                      <a16:colId xmlns:a16="http://schemas.microsoft.com/office/drawing/2014/main" val="1830243929"/>
                    </a:ext>
                  </a:extLst>
                </a:gridCol>
                <a:gridCol w="448304">
                  <a:extLst>
                    <a:ext uri="{9D8B030D-6E8A-4147-A177-3AD203B41FA5}">
                      <a16:colId xmlns:a16="http://schemas.microsoft.com/office/drawing/2014/main" val="3078522772"/>
                    </a:ext>
                  </a:extLst>
                </a:gridCol>
                <a:gridCol w="604690">
                  <a:extLst>
                    <a:ext uri="{9D8B030D-6E8A-4147-A177-3AD203B41FA5}">
                      <a16:colId xmlns:a16="http://schemas.microsoft.com/office/drawing/2014/main" val="3216714733"/>
                    </a:ext>
                  </a:extLst>
                </a:gridCol>
                <a:gridCol w="500433">
                  <a:extLst>
                    <a:ext uri="{9D8B030D-6E8A-4147-A177-3AD203B41FA5}">
                      <a16:colId xmlns:a16="http://schemas.microsoft.com/office/drawing/2014/main" val="4169875875"/>
                    </a:ext>
                  </a:extLst>
                </a:gridCol>
                <a:gridCol w="500433">
                  <a:extLst>
                    <a:ext uri="{9D8B030D-6E8A-4147-A177-3AD203B41FA5}">
                      <a16:colId xmlns:a16="http://schemas.microsoft.com/office/drawing/2014/main" val="2524642284"/>
                    </a:ext>
                  </a:extLst>
                </a:gridCol>
                <a:gridCol w="500433">
                  <a:extLst>
                    <a:ext uri="{9D8B030D-6E8A-4147-A177-3AD203B41FA5}">
                      <a16:colId xmlns:a16="http://schemas.microsoft.com/office/drawing/2014/main" val="1505044254"/>
                    </a:ext>
                  </a:extLst>
                </a:gridCol>
              </a:tblGrid>
              <a:tr h="0">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58107567"/>
                  </a:ext>
                </a:extLst>
              </a:tr>
              <a:tr h="165800">
                <a:tc>
                  <a:txBody>
                    <a:bodyPr/>
                    <a:lstStyle/>
                    <a:p>
                      <a:pPr algn="l" fontAlgn="b"/>
                      <a:r>
                        <a:rPr lang="en-US" sz="900" b="0" i="0" u="none" strike="noStrike" dirty="0">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1600" b="1" i="0" u="none" strike="noStrike" dirty="0">
                          <a:solidFill>
                            <a:srgbClr val="000000"/>
                          </a:solidFill>
                          <a:effectLst/>
                          <a:latin typeface="Arial" panose="020B0604020202020204" pitchFamily="34" charset="0"/>
                        </a:rPr>
                        <a:t>NADA ACTUAL SERVICE ANALYSIS     </a:t>
                      </a:r>
                    </a:p>
                  </a:txBody>
                  <a:tcPr marL="5439" marR="5439" marT="5439"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4814729"/>
                  </a:ext>
                </a:extLst>
              </a:tr>
              <a:tr h="337977">
                <a:tc>
                  <a:txBody>
                    <a:bodyPr/>
                    <a:lstStyle/>
                    <a:p>
                      <a:pPr algn="l" fontAlgn="b"/>
                      <a:r>
                        <a:rPr lang="en-US" sz="900" b="0" i="0" u="none" strike="noStrike" dirty="0">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0" i="0" u="none" strike="noStrike" dirty="0">
                          <a:solidFill>
                            <a:srgbClr val="000000"/>
                          </a:solidFill>
                          <a:effectLst/>
                          <a:latin typeface="Calibri" panose="020F0502020204030204" pitchFamily="34" charset="0"/>
                        </a:rPr>
                        <a:t>Performance</a:t>
                      </a:r>
                    </a:p>
                  </a:txBody>
                  <a:tcPr marL="5439" marR="5439" marT="5439" marB="0" anchor="ctr">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5439" marR="5439" marT="5439" marB="0" anchor="ctr">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r>
                        <a:rPr lang="en-US" sz="900" b="0" i="0" u="none" strike="noStrike" dirty="0">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54129977"/>
                  </a:ext>
                </a:extLst>
              </a:tr>
              <a:tr h="190033">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800" b="1" i="1" u="none" strike="noStrike" dirty="0">
                          <a:solidFill>
                            <a:srgbClr val="FFFFFF"/>
                          </a:solidFill>
                          <a:effectLst/>
                          <a:highlight>
                            <a:srgbClr val="000000"/>
                          </a:highlight>
                          <a:latin typeface="Arial" panose="020B0604020202020204" pitchFamily="34" charset="0"/>
                        </a:rPr>
                        <a:t> </a:t>
                      </a:r>
                    </a:p>
                  </a:txBody>
                  <a:tcPr marL="5439" marR="5439" marT="5439"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800" b="1" i="1" u="none" strike="noStrike" dirty="0">
                          <a:solidFill>
                            <a:srgbClr val="FFFFFF"/>
                          </a:solidFill>
                          <a:effectLst/>
                          <a:highlight>
                            <a:srgbClr val="000000"/>
                          </a:highlight>
                          <a:latin typeface="Arial" panose="020B0604020202020204" pitchFamily="34" charset="0"/>
                        </a:rPr>
                        <a:t>Labor Sales / Month</a:t>
                      </a:r>
                    </a:p>
                  </a:txBody>
                  <a:tcPr marL="5439" marR="5439" marT="5439" marB="0" anchor="ctr">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800" b="1" i="1" u="none" strike="noStrike">
                          <a:solidFill>
                            <a:srgbClr val="FFFFFF"/>
                          </a:solidFill>
                          <a:effectLst/>
                          <a:highlight>
                            <a:srgbClr val="000000"/>
                          </a:highlight>
                          <a:latin typeface="Arial" panose="020B0604020202020204" pitchFamily="34" charset="0"/>
                        </a:rPr>
                        <a:t> </a:t>
                      </a:r>
                    </a:p>
                  </a:txBody>
                  <a:tcPr marL="5439" marR="5439" marT="5439" marB="0" anchor="ctr">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800" b="1" i="1" u="none" strike="noStrike">
                          <a:solidFill>
                            <a:srgbClr val="FFFFFF"/>
                          </a:solidFill>
                          <a:effectLst/>
                          <a:highlight>
                            <a:srgbClr val="000000"/>
                          </a:highlight>
                          <a:latin typeface="Arial" panose="020B0604020202020204" pitchFamily="34" charset="0"/>
                        </a:rPr>
                        <a:t>Effective Labor Rate</a:t>
                      </a:r>
                    </a:p>
                  </a:txBody>
                  <a:tcPr marL="5439" marR="5439" marT="5439" marB="0" anchor="ctr">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800" b="1" i="1" u="none" strike="noStrike">
                          <a:solidFill>
                            <a:srgbClr val="FFFFFF"/>
                          </a:solidFill>
                          <a:effectLst/>
                          <a:highlight>
                            <a:srgbClr val="000000"/>
                          </a:highlight>
                          <a:latin typeface="Arial" panose="020B0604020202020204" pitchFamily="34" charset="0"/>
                        </a:rPr>
                        <a:t> </a:t>
                      </a:r>
                    </a:p>
                  </a:txBody>
                  <a:tcPr marL="5439" marR="5439" marT="5439" marB="0" anchor="ctr">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800" b="1" i="1" u="none" strike="noStrike">
                          <a:solidFill>
                            <a:srgbClr val="FFFFFF"/>
                          </a:solidFill>
                          <a:effectLst/>
                          <a:highlight>
                            <a:srgbClr val="000000"/>
                          </a:highlight>
                          <a:latin typeface="Arial" panose="020B0604020202020204" pitchFamily="34" charset="0"/>
                        </a:rPr>
                        <a:t>Hours Billed</a:t>
                      </a:r>
                    </a:p>
                  </a:txBody>
                  <a:tcPr marL="5439" marR="5439" marT="5439" marB="0" anchor="ctr">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800" b="1" i="1" u="none" strike="noStrike">
                          <a:solidFill>
                            <a:srgbClr val="FFFFFF"/>
                          </a:solidFill>
                          <a:effectLst/>
                          <a:highlight>
                            <a:srgbClr val="000000"/>
                          </a:highlight>
                          <a:latin typeface="Arial" panose="020B060402020202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98192804"/>
                  </a:ext>
                </a:extLst>
              </a:tr>
              <a:tr h="133916">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dirty="0">
                          <a:solidFill>
                            <a:srgbClr val="000000"/>
                          </a:solidFill>
                          <a:effectLst/>
                          <a:highlight>
                            <a:srgbClr val="FFFFFF"/>
                          </a:highlight>
                          <a:latin typeface="Arial" panose="020B0604020202020204" pitchFamily="34" charset="0"/>
                        </a:rPr>
                        <a:t>Customer Car*</a:t>
                      </a:r>
                    </a:p>
                  </a:txBody>
                  <a:tcPr marL="5439" marR="5439" marT="5439" marB="0" anchor="ctr">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dirty="0">
                          <a:solidFill>
                            <a:srgbClr val="000000"/>
                          </a:solidFill>
                          <a:effectLst/>
                          <a:highlight>
                            <a:srgbClr val="FFFF00"/>
                          </a:highlight>
                          <a:latin typeface="Arial" panose="020B0604020202020204" pitchFamily="34" charset="0"/>
                        </a:rPr>
                        <a:t> $          111,362 </a:t>
                      </a:r>
                    </a:p>
                  </a:txBody>
                  <a:tcPr marL="5439" marR="5439" marT="5439" marB="0" anchor="ctr">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solidFill>
                            <a:srgbClr val="000000"/>
                          </a:solidFill>
                          <a:effectLst/>
                          <a:latin typeface="Arial" panose="020B0604020202020204" pitchFamily="34" charset="0"/>
                        </a:rPr>
                        <a:t>÷</a:t>
                      </a:r>
                    </a:p>
                  </a:txBody>
                  <a:tcPr marL="5439" marR="5439" marT="5439" marB="0" anchor="ctr">
                    <a:lnL>
                      <a:noFill/>
                    </a:lnL>
                    <a:lnR>
                      <a:noFill/>
                    </a:lnR>
                    <a:lnT>
                      <a:noFill/>
                    </a:lnT>
                    <a:lnB>
                      <a:noFill/>
                    </a:lnB>
                    <a:noFill/>
                  </a:tcPr>
                </a:tc>
                <a:tc>
                  <a:txBody>
                    <a:bodyPr/>
                    <a:lstStyle/>
                    <a:p>
                      <a:pPr algn="ctr" fontAlgn="b"/>
                      <a:r>
                        <a:rPr lang="en-US" sz="900" b="0" i="0" u="none" strike="noStrike">
                          <a:solidFill>
                            <a:srgbClr val="000000"/>
                          </a:solidFill>
                          <a:effectLst/>
                          <a:highlight>
                            <a:srgbClr val="FFFFFF"/>
                          </a:highlight>
                          <a:latin typeface="Arial" panose="020B0604020202020204" pitchFamily="34" charset="0"/>
                        </a:rPr>
                        <a:t>145.59 </a:t>
                      </a:r>
                    </a:p>
                  </a:txBody>
                  <a:tcPr marL="5439" marR="5439" marT="5439" marB="0" anchor="ctr">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a:t>
                      </a:r>
                    </a:p>
                  </a:txBody>
                  <a:tcPr marL="5439" marR="5439" marT="5439" marB="0" anchor="ctr">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000000"/>
                          </a:solidFill>
                          <a:effectLst/>
                          <a:highlight>
                            <a:srgbClr val="FFFF00"/>
                          </a:highlight>
                          <a:latin typeface="Arial" panose="020B0604020202020204" pitchFamily="34" charset="0"/>
                        </a:rPr>
                        <a:t>764.9</a:t>
                      </a:r>
                    </a:p>
                  </a:txBody>
                  <a:tcPr marL="5439" marR="5439" marT="5439" marB="0" anchor="ctr">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95698962"/>
                  </a:ext>
                </a:extLst>
              </a:tr>
              <a:tr h="133916">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dirty="0">
                          <a:solidFill>
                            <a:srgbClr val="000000"/>
                          </a:solidFill>
                          <a:effectLst/>
                          <a:highlight>
                            <a:srgbClr val="FFFFFF"/>
                          </a:highlight>
                          <a:latin typeface="Arial" panose="020B0604020202020204" pitchFamily="34" charset="0"/>
                        </a:rPr>
                        <a:t>Customer Truck*</a:t>
                      </a:r>
                    </a:p>
                  </a:txBody>
                  <a:tcPr marL="5439" marR="5439" marT="5439" marB="0" anchor="ctr">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dirty="0">
                          <a:solidFill>
                            <a:srgbClr val="000000"/>
                          </a:solidFill>
                          <a:effectLst/>
                          <a:highlight>
                            <a:srgbClr val="FFFF00"/>
                          </a:highlight>
                          <a:latin typeface="Arial" panose="020B0604020202020204" pitchFamily="34" charset="0"/>
                        </a:rPr>
                        <a:t>   </a:t>
                      </a:r>
                    </a:p>
                  </a:txBody>
                  <a:tcPr marL="5439" marR="5439" marT="5439" marB="0" anchor="ctr">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solidFill>
                            <a:srgbClr val="000000"/>
                          </a:solidFill>
                          <a:effectLst/>
                          <a:latin typeface="Arial" panose="020B0604020202020204" pitchFamily="34" charset="0"/>
                        </a:rPr>
                        <a:t>÷</a:t>
                      </a:r>
                    </a:p>
                  </a:txBody>
                  <a:tcPr marL="5439" marR="5439" marT="5439" marB="0" anchor="ctr">
                    <a:lnL>
                      <a:noFill/>
                    </a:lnL>
                    <a:lnR>
                      <a:noFill/>
                    </a:lnR>
                    <a:lnT>
                      <a:noFill/>
                    </a:lnT>
                    <a:lnB>
                      <a:noFill/>
                    </a:lnB>
                    <a:noFill/>
                  </a:tcPr>
                </a:tc>
                <a:tc>
                  <a:txBody>
                    <a:bodyPr/>
                    <a:lstStyle/>
                    <a:p>
                      <a:pPr algn="ctr" fontAlgn="b"/>
                      <a:r>
                        <a:rPr lang="en-US" sz="900" b="0" i="0" u="none" strike="noStrike">
                          <a:solidFill>
                            <a:srgbClr val="000000"/>
                          </a:solidFill>
                          <a:effectLst/>
                          <a:highlight>
                            <a:srgbClr val="FFFFFF"/>
                          </a:highlight>
                          <a:latin typeface="Arial" panose="020B0604020202020204" pitchFamily="34" charset="0"/>
                        </a:rPr>
                        <a:t> </a:t>
                      </a:r>
                    </a:p>
                  </a:txBody>
                  <a:tcPr marL="5439" marR="5439" marT="543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a:t>
                      </a:r>
                    </a:p>
                  </a:txBody>
                  <a:tcPr marL="5439" marR="5439" marT="543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000000"/>
                          </a:solidFill>
                          <a:effectLst/>
                          <a:highlight>
                            <a:srgbClr val="FFFF00"/>
                          </a:highlight>
                          <a:latin typeface="Arial" panose="020B0604020202020204" pitchFamily="34" charset="0"/>
                        </a:rPr>
                        <a:t>0.00</a:t>
                      </a:r>
                    </a:p>
                  </a:txBody>
                  <a:tcPr marL="5439" marR="5439" marT="543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257387495"/>
                  </a:ext>
                </a:extLst>
              </a:tr>
              <a:tr h="133916">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dirty="0">
                          <a:solidFill>
                            <a:srgbClr val="000000"/>
                          </a:solidFill>
                          <a:effectLst/>
                          <a:highlight>
                            <a:srgbClr val="FFFFFF"/>
                          </a:highlight>
                          <a:latin typeface="Arial" panose="020B0604020202020204" pitchFamily="34" charset="0"/>
                        </a:rPr>
                        <a:t>Customer Other*</a:t>
                      </a:r>
                    </a:p>
                  </a:txBody>
                  <a:tcPr marL="5439" marR="5439" marT="5439" marB="0" anchor="ctr">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000000"/>
                          </a:solidFill>
                          <a:effectLst/>
                          <a:highlight>
                            <a:srgbClr val="FFFF00"/>
                          </a:highlight>
                          <a:latin typeface="Arial" panose="020B0604020202020204" pitchFamily="34" charset="0"/>
                        </a:rPr>
                        <a:t>   </a:t>
                      </a:r>
                    </a:p>
                  </a:txBody>
                  <a:tcPr marL="5439" marR="5439" marT="5439" marB="0" anchor="ctr">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solidFill>
                            <a:srgbClr val="000000"/>
                          </a:solidFill>
                          <a:effectLst/>
                          <a:latin typeface="Arial" panose="020B0604020202020204" pitchFamily="34" charset="0"/>
                        </a:rPr>
                        <a:t>÷</a:t>
                      </a:r>
                    </a:p>
                  </a:txBody>
                  <a:tcPr marL="5439" marR="5439" marT="5439" marB="0" anchor="ctr">
                    <a:lnL>
                      <a:noFill/>
                    </a:lnL>
                    <a:lnR>
                      <a:noFill/>
                    </a:lnR>
                    <a:lnT>
                      <a:noFill/>
                    </a:lnT>
                    <a:lnB>
                      <a:noFill/>
                    </a:lnB>
                    <a:noFill/>
                  </a:tcPr>
                </a:tc>
                <a:tc>
                  <a:txBody>
                    <a:bodyPr/>
                    <a:lstStyle/>
                    <a:p>
                      <a:pPr algn="ctr" fontAlgn="b"/>
                      <a:r>
                        <a:rPr lang="en-US" sz="900" b="0" i="0" u="none" strike="noStrike">
                          <a:solidFill>
                            <a:srgbClr val="000000"/>
                          </a:solidFill>
                          <a:effectLst/>
                          <a:highlight>
                            <a:srgbClr val="FFFFFF"/>
                          </a:highlight>
                          <a:latin typeface="Arial" panose="020B0604020202020204" pitchFamily="34" charset="0"/>
                        </a:rPr>
                        <a:t> </a:t>
                      </a:r>
                    </a:p>
                  </a:txBody>
                  <a:tcPr marL="5439" marR="5439" marT="543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a:t>
                      </a:r>
                    </a:p>
                  </a:txBody>
                  <a:tcPr marL="5439" marR="5439" marT="543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000000"/>
                          </a:solidFill>
                          <a:effectLst/>
                          <a:highlight>
                            <a:srgbClr val="FFFF00"/>
                          </a:highlight>
                          <a:latin typeface="Arial" panose="020B0604020202020204" pitchFamily="34" charset="0"/>
                        </a:rPr>
                        <a:t>0.00</a:t>
                      </a:r>
                    </a:p>
                  </a:txBody>
                  <a:tcPr marL="5439" marR="5439" marT="543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51438886"/>
                  </a:ext>
                </a:extLst>
              </a:tr>
              <a:tr h="133916">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highlight>
                            <a:srgbClr val="FFFFFF"/>
                          </a:highlight>
                          <a:latin typeface="Arial" panose="020B0604020202020204" pitchFamily="34" charset="0"/>
                        </a:rPr>
                        <a:t>Warranty</a:t>
                      </a:r>
                    </a:p>
                  </a:txBody>
                  <a:tcPr marL="5439" marR="5439" marT="5439" marB="0" anchor="ctr">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000000"/>
                          </a:solidFill>
                          <a:effectLst/>
                          <a:highlight>
                            <a:srgbClr val="FFFF00"/>
                          </a:highlight>
                          <a:latin typeface="Arial" panose="020B0604020202020204" pitchFamily="34" charset="0"/>
                        </a:rPr>
                        <a:t> $            61,306 </a:t>
                      </a:r>
                    </a:p>
                  </a:txBody>
                  <a:tcPr marL="5439" marR="5439" marT="5439" marB="0" anchor="ctr">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dirty="0">
                          <a:solidFill>
                            <a:srgbClr val="000000"/>
                          </a:solidFill>
                          <a:effectLst/>
                          <a:latin typeface="Arial" panose="020B0604020202020204" pitchFamily="34" charset="0"/>
                        </a:rPr>
                        <a:t>÷</a:t>
                      </a:r>
                    </a:p>
                  </a:txBody>
                  <a:tcPr marL="5439" marR="5439" marT="5439" marB="0" anchor="ctr">
                    <a:lnL>
                      <a:noFill/>
                    </a:lnL>
                    <a:lnR>
                      <a:noFill/>
                    </a:lnR>
                    <a:lnT>
                      <a:noFill/>
                    </a:lnT>
                    <a:lnB>
                      <a:noFill/>
                    </a:lnB>
                    <a:noFill/>
                  </a:tcPr>
                </a:tc>
                <a:tc>
                  <a:txBody>
                    <a:bodyPr/>
                    <a:lstStyle/>
                    <a:p>
                      <a:pPr algn="ctr" fontAlgn="b"/>
                      <a:r>
                        <a:rPr lang="en-US" sz="900" b="0" i="0" u="none" strike="noStrike">
                          <a:solidFill>
                            <a:srgbClr val="000000"/>
                          </a:solidFill>
                          <a:effectLst/>
                          <a:highlight>
                            <a:srgbClr val="FFFFFF"/>
                          </a:highlight>
                          <a:latin typeface="Arial" panose="020B0604020202020204" pitchFamily="34" charset="0"/>
                        </a:rPr>
                        <a:t>136.12 </a:t>
                      </a:r>
                    </a:p>
                  </a:txBody>
                  <a:tcPr marL="5439" marR="5439" marT="543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a:t>
                      </a:r>
                    </a:p>
                  </a:txBody>
                  <a:tcPr marL="5439" marR="5439" marT="543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000000"/>
                          </a:solidFill>
                          <a:effectLst/>
                          <a:highlight>
                            <a:srgbClr val="FFFF00"/>
                          </a:highlight>
                          <a:latin typeface="Arial" panose="020B0604020202020204" pitchFamily="34" charset="0"/>
                        </a:rPr>
                        <a:t>450.4</a:t>
                      </a:r>
                    </a:p>
                  </a:txBody>
                  <a:tcPr marL="5439" marR="5439" marT="543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27176553"/>
                  </a:ext>
                </a:extLst>
              </a:tr>
              <a:tr h="133916">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highlight>
                            <a:srgbClr val="FFFFFF"/>
                          </a:highlight>
                          <a:latin typeface="Arial" panose="020B0604020202020204" pitchFamily="34" charset="0"/>
                        </a:rPr>
                        <a:t>Internal</a:t>
                      </a:r>
                    </a:p>
                  </a:txBody>
                  <a:tcPr marL="5439" marR="5439" marT="5439" marB="0" anchor="ctr">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dirty="0">
                          <a:solidFill>
                            <a:srgbClr val="000000"/>
                          </a:solidFill>
                          <a:effectLst/>
                          <a:highlight>
                            <a:srgbClr val="FFFF00"/>
                          </a:highlight>
                          <a:latin typeface="Arial" panose="020B0604020202020204" pitchFamily="34" charset="0"/>
                        </a:rPr>
                        <a:t> $            43,648 </a:t>
                      </a:r>
                    </a:p>
                  </a:txBody>
                  <a:tcPr marL="5439" marR="5439" marT="5439" marB="0" anchor="ctr">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solidFill>
                            <a:srgbClr val="000000"/>
                          </a:solidFill>
                          <a:effectLst/>
                          <a:latin typeface="Arial" panose="020B0604020202020204" pitchFamily="34" charset="0"/>
                        </a:rPr>
                        <a:t>÷</a:t>
                      </a:r>
                    </a:p>
                  </a:txBody>
                  <a:tcPr marL="5439" marR="5439" marT="5439" marB="0" anchor="ctr">
                    <a:lnL>
                      <a:noFill/>
                    </a:lnL>
                    <a:lnR>
                      <a:noFill/>
                    </a:lnR>
                    <a:lnT>
                      <a:noFill/>
                    </a:lnT>
                    <a:lnB>
                      <a:noFill/>
                    </a:lnB>
                    <a:noFill/>
                  </a:tcPr>
                </a:tc>
                <a:tc>
                  <a:txBody>
                    <a:bodyPr/>
                    <a:lstStyle/>
                    <a:p>
                      <a:pPr algn="ctr" fontAlgn="b"/>
                      <a:r>
                        <a:rPr lang="en-US" sz="900" b="0" i="0" u="none" strike="noStrike">
                          <a:solidFill>
                            <a:srgbClr val="000000"/>
                          </a:solidFill>
                          <a:effectLst/>
                          <a:highlight>
                            <a:srgbClr val="FFFFFF"/>
                          </a:highlight>
                          <a:latin typeface="Arial" panose="020B0604020202020204" pitchFamily="34" charset="0"/>
                        </a:rPr>
                        <a:t>134.90 </a:t>
                      </a:r>
                    </a:p>
                  </a:txBody>
                  <a:tcPr marL="5439" marR="5439" marT="543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a:t>
                      </a:r>
                    </a:p>
                  </a:txBody>
                  <a:tcPr marL="5439" marR="5439" marT="543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000000"/>
                          </a:solidFill>
                          <a:effectLst/>
                          <a:highlight>
                            <a:srgbClr val="FFFF00"/>
                          </a:highlight>
                          <a:latin typeface="Arial" panose="020B0604020202020204" pitchFamily="34" charset="0"/>
                        </a:rPr>
                        <a:t>323.6</a:t>
                      </a:r>
                    </a:p>
                  </a:txBody>
                  <a:tcPr marL="5439" marR="5439" marT="543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04058003"/>
                  </a:ext>
                </a:extLst>
              </a:tr>
              <a:tr h="133916">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highlight>
                            <a:srgbClr val="FFFFFF"/>
                          </a:highlight>
                          <a:latin typeface="Arial" panose="020B0604020202020204" pitchFamily="34" charset="0"/>
                        </a:rPr>
                        <a:t>New Vehicle Prep</a:t>
                      </a:r>
                    </a:p>
                  </a:txBody>
                  <a:tcPr marL="5439" marR="5439" marT="5439" marB="0" anchor="ctr">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dirty="0">
                          <a:solidFill>
                            <a:srgbClr val="000000"/>
                          </a:solidFill>
                          <a:effectLst/>
                          <a:highlight>
                            <a:srgbClr val="FFFF00"/>
                          </a:highlight>
                          <a:latin typeface="Arial" panose="020B0604020202020204" pitchFamily="34" charset="0"/>
                        </a:rPr>
                        <a:t> $            14,687 </a:t>
                      </a:r>
                    </a:p>
                  </a:txBody>
                  <a:tcPr marL="5439" marR="5439" marT="5439" marB="0" anchor="ctr">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solidFill>
                            <a:srgbClr val="000000"/>
                          </a:solidFill>
                          <a:effectLst/>
                          <a:latin typeface="Arial" panose="020B0604020202020204" pitchFamily="34" charset="0"/>
                        </a:rPr>
                        <a:t>÷</a:t>
                      </a:r>
                    </a:p>
                  </a:txBody>
                  <a:tcPr marL="5439" marR="5439" marT="5439" marB="0" anchor="ctr">
                    <a:lnL>
                      <a:noFill/>
                    </a:lnL>
                    <a:lnR>
                      <a:noFill/>
                    </a:lnR>
                    <a:lnT>
                      <a:noFill/>
                    </a:lnT>
                    <a:lnB>
                      <a:noFill/>
                    </a:lnB>
                    <a:noFill/>
                  </a:tcPr>
                </a:tc>
                <a:tc>
                  <a:txBody>
                    <a:bodyPr/>
                    <a:lstStyle/>
                    <a:p>
                      <a:pPr algn="ctr" fontAlgn="b"/>
                      <a:r>
                        <a:rPr lang="en-US" sz="900" b="0" i="0" u="none" strike="noStrike">
                          <a:solidFill>
                            <a:srgbClr val="000000"/>
                          </a:solidFill>
                          <a:effectLst/>
                          <a:highlight>
                            <a:srgbClr val="FFFFFF"/>
                          </a:highlight>
                          <a:latin typeface="Arial" panose="020B0604020202020204" pitchFamily="34" charset="0"/>
                        </a:rPr>
                        <a:t> </a:t>
                      </a:r>
                    </a:p>
                  </a:txBody>
                  <a:tcPr marL="5439" marR="5439" marT="543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a:t>
                      </a:r>
                    </a:p>
                  </a:txBody>
                  <a:tcPr marL="5439" marR="5439" marT="543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000000"/>
                          </a:solidFill>
                          <a:effectLst/>
                          <a:highlight>
                            <a:srgbClr val="FFFF00"/>
                          </a:highlight>
                          <a:latin typeface="Arial" panose="020B0604020202020204" pitchFamily="34" charset="0"/>
                        </a:rPr>
                        <a:t>0.00</a:t>
                      </a:r>
                    </a:p>
                  </a:txBody>
                  <a:tcPr marL="5439" marR="5439" marT="543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51823542"/>
                  </a:ext>
                </a:extLst>
              </a:tr>
              <a:tr h="133916">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highlight>
                            <a:srgbClr val="FFFFFF"/>
                          </a:highlight>
                          <a:latin typeface="Arial" panose="020B0604020202020204" pitchFamily="34" charset="0"/>
                        </a:rPr>
                        <a:t>Total</a:t>
                      </a:r>
                    </a:p>
                  </a:txBody>
                  <a:tcPr marL="5439" marR="5439" marT="5439"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dirty="0">
                          <a:solidFill>
                            <a:srgbClr val="000000"/>
                          </a:solidFill>
                          <a:effectLst/>
                          <a:highlight>
                            <a:srgbClr val="FFFF00"/>
                          </a:highlight>
                          <a:latin typeface="Arial" panose="020B0604020202020204" pitchFamily="34" charset="0"/>
                        </a:rPr>
                        <a:t> $          231,003 </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dirty="0">
                          <a:solidFill>
                            <a:srgbClr val="FFFFFF"/>
                          </a:solidFill>
                          <a:effectLst/>
                          <a:highlight>
                            <a:srgbClr val="4472C4"/>
                          </a:highlight>
                          <a:latin typeface="Arial" panose="020B0604020202020204" pitchFamily="34" charset="0"/>
                        </a:rPr>
                        <a:t> </a:t>
                      </a:r>
                    </a:p>
                  </a:txBody>
                  <a:tcPr marL="5439" marR="5439" marT="5439" marB="0" anchor="ctr">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a:t>
                      </a:r>
                    </a:p>
                  </a:txBody>
                  <a:tcPr marL="5439" marR="5439" marT="5439" marB="0" anchor="ctr">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a:t>
                      </a:r>
                    </a:p>
                  </a:txBody>
                  <a:tcPr marL="5439" marR="5439" marT="5439"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000000"/>
                          </a:solidFill>
                          <a:effectLst/>
                          <a:highlight>
                            <a:srgbClr val="FFFF00"/>
                          </a:highlight>
                          <a:latin typeface="Arial" panose="020B0604020202020204" pitchFamily="34" charset="0"/>
                        </a:rPr>
                        <a:t>1538.8</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a:t>
                      </a:r>
                    </a:p>
                  </a:txBody>
                  <a:tcPr marL="5439" marR="5439" marT="5439"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57534816"/>
                  </a:ext>
                </a:extLst>
              </a:tr>
              <a:tr h="140292">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92452055"/>
                  </a:ext>
                </a:extLst>
              </a:tr>
              <a:tr h="133916">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1" i="1" u="none" strike="noStrike">
                          <a:solidFill>
                            <a:srgbClr val="000000"/>
                          </a:solidFill>
                          <a:effectLst/>
                          <a:highlight>
                            <a:srgbClr val="FFFFFF"/>
                          </a:highlight>
                          <a:latin typeface="Arial" panose="020B0604020202020204" pitchFamily="34" charset="0"/>
                        </a:rPr>
                        <a:t>POTENTIAL</a:t>
                      </a:r>
                    </a:p>
                  </a:txBody>
                  <a:tcPr marL="5439" marR="5439" marT="5439" marB="0" anchor="ctr">
                    <a:lnL>
                      <a:noFill/>
                    </a:lnL>
                    <a:lnR>
                      <a:noFill/>
                    </a:lnR>
                    <a:lnT>
                      <a:noFill/>
                    </a:lnT>
                    <a:lnB>
                      <a:noFill/>
                    </a:lnB>
                    <a:solidFill>
                      <a:srgbClr val="FFFFFF"/>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88222047"/>
                  </a:ext>
                </a:extLst>
              </a:tr>
              <a:tr h="230844">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highlight>
                            <a:srgbClr val="FFFF00"/>
                          </a:highlight>
                          <a:latin typeface="Calibri" panose="020F0502020204030204" pitchFamily="34" charset="0"/>
                        </a:rPr>
                        <a:t> $              231,003 </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solidFill>
                            <a:srgbClr val="000000"/>
                          </a:solidFill>
                          <a:effectLst/>
                          <a:latin typeface="Arial" panose="020B0604020202020204" pitchFamily="34" charset="0"/>
                        </a:rPr>
                        <a:t>÷</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highlight>
                            <a:srgbClr val="FFFF00"/>
                          </a:highlight>
                          <a:latin typeface="Calibri" panose="020F0502020204030204" pitchFamily="34" charset="0"/>
                        </a:rPr>
                        <a:t>1538.84 </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000000"/>
                          </a:solidFill>
                          <a:effectLst/>
                          <a:latin typeface="Calibri" panose="020F0502020204030204" pitchFamily="34" charset="0"/>
                        </a:rPr>
                        <a:t>=</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highlight>
                            <a:srgbClr val="FFFF00"/>
                          </a:highlight>
                          <a:latin typeface="Calibri" panose="020F0502020204030204" pitchFamily="34" charset="0"/>
                        </a:rPr>
                        <a:t> $      150.11 </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71105212"/>
                  </a:ext>
                </a:extLst>
              </a:tr>
              <a:tr h="185047">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gridSpan="2">
                  <a:txBody>
                    <a:bodyPr/>
                    <a:lstStyle/>
                    <a:p>
                      <a:pPr algn="ctr" fontAlgn="b"/>
                      <a:r>
                        <a:rPr lang="en-US" sz="800" b="0" i="0" u="none" strike="noStrike" dirty="0">
                          <a:solidFill>
                            <a:srgbClr val="000000"/>
                          </a:solidFill>
                          <a:effectLst/>
                          <a:latin typeface="Arial" panose="020B0604020202020204" pitchFamily="34" charset="0"/>
                        </a:rPr>
                        <a:t>Total labor sales for month</a:t>
                      </a:r>
                    </a:p>
                  </a:txBody>
                  <a:tcPr marL="5439" marR="5439" marT="5439" marB="0" anchor="ctr">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ctr" fontAlgn="b"/>
                      <a:r>
                        <a:rPr lang="en-US" sz="800" b="0" i="0" u="none" strike="noStrike">
                          <a:solidFill>
                            <a:srgbClr val="000000"/>
                          </a:solidFill>
                          <a:effectLst/>
                          <a:latin typeface="Arial" panose="020B0604020202020204" pitchFamily="34" charset="0"/>
                        </a:rPr>
                        <a:t>Total hours billed</a:t>
                      </a:r>
                    </a:p>
                  </a:txBody>
                  <a:tcPr marL="5439" marR="5439" marT="5439"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gridSpan="2">
                  <a:txBody>
                    <a:bodyPr/>
                    <a:lstStyle/>
                    <a:p>
                      <a:pPr algn="ctr" fontAlgn="b"/>
                      <a:r>
                        <a:rPr lang="en-US" sz="800" b="0" i="0" u="none" strike="noStrike">
                          <a:solidFill>
                            <a:srgbClr val="000000"/>
                          </a:solidFill>
                          <a:effectLst/>
                          <a:latin typeface="Arial" panose="020B0604020202020204" pitchFamily="34" charset="0"/>
                        </a:rPr>
                        <a:t>Effective Labor Rate</a:t>
                      </a:r>
                    </a:p>
                  </a:txBody>
                  <a:tcPr marL="5439" marR="5439" marT="5439" marB="0" anchor="ctr">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48329342"/>
                  </a:ext>
                </a:extLst>
              </a:tr>
              <a:tr h="133916">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55335576"/>
                  </a:ext>
                </a:extLst>
              </a:tr>
              <a:tr h="127538">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17.00</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x</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8</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solidFill>
                            <a:srgbClr val="000000"/>
                          </a:solidFill>
                          <a:effectLst/>
                          <a:latin typeface="Arial" panose="020B0604020202020204" pitchFamily="34" charset="0"/>
                        </a:rPr>
                        <a:t>x</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25</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Arial" panose="020B0604020202020204" pitchFamily="34" charset="0"/>
                        </a:rPr>
                        <a:t>=</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highlight>
                            <a:srgbClr val="FFFF00"/>
                          </a:highlight>
                          <a:latin typeface="Calibri" panose="020F0502020204030204" pitchFamily="34" charset="0"/>
                        </a:rPr>
                        <a:t>3,400.0 </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000000"/>
                          </a:solidFill>
                          <a:effectLst/>
                          <a:highlight>
                            <a:srgbClr val="FFFFFF"/>
                          </a:highlight>
                          <a:latin typeface="Calibri" panose="020F0502020204030204" pitchFamily="34" charset="0"/>
                        </a:rPr>
                        <a:t> </a:t>
                      </a:r>
                    </a:p>
                  </a:txBody>
                  <a:tcPr marL="5439" marR="5439" marT="5439"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772266594"/>
                  </a:ext>
                </a:extLst>
              </a:tr>
              <a:tr h="185047">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gridSpan="2">
                  <a:txBody>
                    <a:bodyPr/>
                    <a:lstStyle/>
                    <a:p>
                      <a:pPr algn="ctr" fontAlgn="b"/>
                      <a:r>
                        <a:rPr lang="en-US" sz="800" b="0" i="0" u="none" strike="noStrike">
                          <a:solidFill>
                            <a:srgbClr val="000000"/>
                          </a:solidFill>
                          <a:effectLst/>
                          <a:latin typeface="Arial" panose="020B0604020202020204" pitchFamily="34" charset="0"/>
                        </a:rPr>
                        <a:t># Service mechanical technicians</a:t>
                      </a:r>
                    </a:p>
                  </a:txBody>
                  <a:tcPr marL="5439" marR="5439" marT="5439" marB="0" anchor="ctr">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ctr" fontAlgn="b"/>
                      <a:r>
                        <a:rPr lang="en-US" sz="800" b="0" i="0" u="none" strike="noStrike" dirty="0">
                          <a:solidFill>
                            <a:srgbClr val="000000"/>
                          </a:solidFill>
                          <a:effectLst/>
                          <a:latin typeface="Arial" panose="020B0604020202020204" pitchFamily="34" charset="0"/>
                        </a:rPr>
                        <a:t># Hours per day for one tech</a:t>
                      </a:r>
                    </a:p>
                  </a:txBody>
                  <a:tcPr marL="5439" marR="5439" marT="5439" marB="0" anchor="ctr">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ctr" fontAlgn="b"/>
                      <a:r>
                        <a:rPr lang="en-US" sz="800" b="0" i="0" u="none" strike="noStrike">
                          <a:solidFill>
                            <a:srgbClr val="000000"/>
                          </a:solidFill>
                          <a:effectLst/>
                          <a:latin typeface="Arial" panose="020B0604020202020204" pitchFamily="34" charset="0"/>
                        </a:rPr>
                        <a:t>Working Days/Month</a:t>
                      </a:r>
                    </a:p>
                  </a:txBody>
                  <a:tcPr marL="5439" marR="5439" marT="5439" marB="0" anchor="ctr">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ctr" fontAlgn="b"/>
                      <a:r>
                        <a:rPr lang="en-US" sz="800" b="0" i="0" u="none" strike="noStrike">
                          <a:solidFill>
                            <a:srgbClr val="000000"/>
                          </a:solidFill>
                          <a:effectLst/>
                          <a:latin typeface="Arial" panose="020B0604020202020204" pitchFamily="34" charset="0"/>
                        </a:rPr>
                        <a:t>Clock Hour Aval</a:t>
                      </a:r>
                    </a:p>
                  </a:txBody>
                  <a:tcPr marL="5439" marR="5439" marT="5439" marB="0" anchor="ctr">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329005697"/>
                  </a:ext>
                </a:extLst>
              </a:tr>
              <a:tr h="127538">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48455569"/>
                  </a:ext>
                </a:extLst>
              </a:tr>
              <a:tr h="127538">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highlight>
                            <a:srgbClr val="FFFF00"/>
                          </a:highlight>
                          <a:latin typeface="Calibri" panose="020F0502020204030204" pitchFamily="34" charset="0"/>
                        </a:rPr>
                        <a:t>3,400.0 </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solidFill>
                            <a:srgbClr val="000000"/>
                          </a:solidFill>
                          <a:effectLst/>
                          <a:latin typeface="Arial" panose="020B0604020202020204" pitchFamily="34" charset="0"/>
                        </a:rPr>
                        <a:t>x</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dirty="0">
                          <a:solidFill>
                            <a:srgbClr val="000000"/>
                          </a:solidFill>
                          <a:effectLst/>
                          <a:highlight>
                            <a:srgbClr val="FFFF00"/>
                          </a:highlight>
                          <a:latin typeface="Calibri" panose="020F0502020204030204" pitchFamily="34" charset="0"/>
                        </a:rPr>
                        <a:t> $         150.11 </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solidFill>
                            <a:srgbClr val="000000"/>
                          </a:solidFill>
                          <a:effectLst/>
                          <a:latin typeface="Arial" panose="020B0604020202020204" pitchFamily="34" charset="0"/>
                        </a:rPr>
                        <a:t>=</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dirty="0">
                          <a:solidFill>
                            <a:srgbClr val="000000"/>
                          </a:solidFill>
                          <a:effectLst/>
                          <a:highlight>
                            <a:srgbClr val="FFFF00"/>
                          </a:highlight>
                          <a:latin typeface="Calibri" panose="020F0502020204030204" pitchFamily="34" charset="0"/>
                        </a:rPr>
                        <a:t> $    510,391 </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highlight>
                            <a:srgbClr val="FFFF00"/>
                          </a:highlight>
                          <a:latin typeface="Calibri" panose="020F0502020204030204" pitchFamily="34" charset="0"/>
                        </a:rPr>
                        <a:t>637988.2</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48436904"/>
                  </a:ext>
                </a:extLst>
              </a:tr>
              <a:tr h="199385">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r>
                        <a:rPr lang="en-US" sz="800" b="0" i="0" u="none" strike="noStrike">
                          <a:solidFill>
                            <a:srgbClr val="000000"/>
                          </a:solidFill>
                          <a:effectLst/>
                          <a:latin typeface="Arial" panose="020B0604020202020204" pitchFamily="34" charset="0"/>
                        </a:rPr>
                        <a:t>Clock Hours Available</a:t>
                      </a:r>
                    </a:p>
                  </a:txBody>
                  <a:tcPr marL="5439" marR="5439" marT="5439"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gridSpan="2">
                  <a:txBody>
                    <a:bodyPr/>
                    <a:lstStyle/>
                    <a:p>
                      <a:pPr algn="ctr" fontAlgn="b"/>
                      <a:r>
                        <a:rPr lang="en-US" sz="800" b="0" i="0" u="none" strike="noStrike" dirty="0">
                          <a:solidFill>
                            <a:srgbClr val="000000"/>
                          </a:solidFill>
                          <a:effectLst/>
                          <a:latin typeface="Arial" panose="020B0604020202020204" pitchFamily="34" charset="0"/>
                        </a:rPr>
                        <a:t>Effective Labor Rate</a:t>
                      </a:r>
                    </a:p>
                  </a:txBody>
                  <a:tcPr marL="5439" marR="5439" marT="5439" marB="0" anchor="ctr">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800" b="0" i="0" u="none" strike="noStrike">
                          <a:solidFill>
                            <a:srgbClr val="000000"/>
                          </a:solidFill>
                          <a:effectLst/>
                          <a:latin typeface="Arial" panose="020B0604020202020204" pitchFamily="34" charset="0"/>
                        </a:rPr>
                        <a:t>Labor sales potential @100%</a:t>
                      </a:r>
                    </a:p>
                  </a:txBody>
                  <a:tcPr marL="5439" marR="5439" marT="5439"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rowSpan="2">
                  <a:txBody>
                    <a:bodyPr/>
                    <a:lstStyle/>
                    <a:p>
                      <a:pPr algn="ctr" fontAlgn="b"/>
                      <a:r>
                        <a:rPr lang="en-US" sz="800" b="0" i="0" u="none" strike="noStrike">
                          <a:solidFill>
                            <a:srgbClr val="000000"/>
                          </a:solidFill>
                          <a:effectLst/>
                          <a:latin typeface="Calibri" panose="020F0502020204030204" pitchFamily="34" charset="0"/>
                        </a:rPr>
                        <a:t>Labor sales potential @ 125%</a:t>
                      </a:r>
                    </a:p>
                  </a:txBody>
                  <a:tcPr marL="5439" marR="5439" marT="5439"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8353300"/>
                  </a:ext>
                </a:extLst>
              </a:tr>
              <a:tr h="140292">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5439" marR="5439" marT="5439" marB="0" anchor="ctr">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45813638"/>
                  </a:ext>
                </a:extLst>
              </a:tr>
              <a:tr h="127538">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ctr" fontAlgn="b"/>
                      <a:r>
                        <a:rPr lang="en-US" sz="900" b="0" i="0" u="none" strike="noStrike" dirty="0">
                          <a:solidFill>
                            <a:srgbClr val="000000"/>
                          </a:solidFill>
                          <a:effectLst/>
                          <a:latin typeface="Calibri" panose="020F0502020204030204" pitchFamily="34" charset="0"/>
                        </a:rPr>
                        <a:t>How proficient are your technicians ?</a:t>
                      </a:r>
                    </a:p>
                  </a:txBody>
                  <a:tcPr marL="5439" marR="5439" marT="54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11252138"/>
                  </a:ext>
                </a:extLst>
              </a:tr>
              <a:tr h="127538">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24092520"/>
                  </a:ext>
                </a:extLst>
              </a:tr>
              <a:tr h="133916">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1,538.8 </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Arial" panose="020B0604020202020204" pitchFamily="34" charset="0"/>
                        </a:rPr>
                        <a:t>÷</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3,400.00 </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Calibri" panose="020F0502020204030204" pitchFamily="34" charset="0"/>
                        </a:rPr>
                        <a:t>=</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dirty="0">
                          <a:solidFill>
                            <a:srgbClr val="000000"/>
                          </a:solidFill>
                          <a:effectLst/>
                          <a:highlight>
                            <a:srgbClr val="FFFF00"/>
                          </a:highlight>
                          <a:latin typeface="Calibri" panose="020F0502020204030204" pitchFamily="34" charset="0"/>
                        </a:rPr>
                        <a:t>45.26%</a:t>
                      </a:r>
                    </a:p>
                  </a:txBody>
                  <a:tcPr marL="5439" marR="5439" marT="543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5439" marR="5439" marT="5439"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900" b="0" i="0" u="none" strike="noStrike" dirty="0">
                          <a:solidFill>
                            <a:srgbClr val="000000"/>
                          </a:solidFill>
                          <a:effectLst/>
                          <a:latin typeface="Calibri" panose="020F0502020204030204" pitchFamily="34" charset="0"/>
                        </a:rPr>
                        <a:t> </a:t>
                      </a:r>
                    </a:p>
                  </a:txBody>
                  <a:tcPr marL="5439" marR="5439" marT="5439"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93294241"/>
                  </a:ext>
                </a:extLst>
              </a:tr>
              <a:tr h="185047">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800" b="0" i="0" u="none" strike="noStrike">
                          <a:solidFill>
                            <a:srgbClr val="000000"/>
                          </a:solidFill>
                          <a:effectLst/>
                          <a:latin typeface="Arial" panose="020B0604020202020204" pitchFamily="34" charset="0"/>
                        </a:rPr>
                        <a:t>Hours Billed</a:t>
                      </a:r>
                    </a:p>
                  </a:txBody>
                  <a:tcPr marL="5439" marR="5439" marT="5439"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800" b="0" i="0" u="none" strike="noStrike">
                          <a:solidFill>
                            <a:srgbClr val="000000"/>
                          </a:solidFill>
                          <a:effectLst/>
                          <a:latin typeface="Arial" panose="020B0604020202020204" pitchFamily="34" charset="0"/>
                        </a:rPr>
                        <a:t>Hours Available</a:t>
                      </a:r>
                    </a:p>
                  </a:txBody>
                  <a:tcPr marL="5439" marR="5439" marT="5439"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800" b="0" i="0" u="none" strike="noStrike" dirty="0">
                          <a:solidFill>
                            <a:srgbClr val="000000"/>
                          </a:solidFill>
                          <a:effectLst/>
                          <a:latin typeface="Arial" panose="020B0604020202020204" pitchFamily="34" charset="0"/>
                        </a:rPr>
                        <a:t>Tech Proficiency</a:t>
                      </a:r>
                    </a:p>
                  </a:txBody>
                  <a:tcPr marL="5439" marR="5439" marT="5439" marB="0" anchor="ctr">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Calibri" panose="020F0502020204030204" pitchFamily="34" charset="0"/>
                        </a:rPr>
                        <a:t> </a:t>
                      </a:r>
                    </a:p>
                  </a:txBody>
                  <a:tcPr marL="5439" marR="5439" marT="5439"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solidFill>
                            <a:srgbClr val="000000"/>
                          </a:solidFill>
                          <a:effectLst/>
                          <a:latin typeface="Calibri" panose="020F0502020204030204" pitchFamily="34" charset="0"/>
                        </a:rPr>
                        <a:t> </a:t>
                      </a:r>
                    </a:p>
                  </a:txBody>
                  <a:tcPr marL="5439" marR="5439" marT="5439"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dirty="0">
                          <a:solidFill>
                            <a:srgbClr val="000000"/>
                          </a:solidFill>
                          <a:effectLst/>
                          <a:latin typeface="Calibri" panose="020F0502020204030204" pitchFamily="34" charset="0"/>
                        </a:rPr>
                        <a:t> </a:t>
                      </a:r>
                    </a:p>
                  </a:txBody>
                  <a:tcPr marL="5439" marR="5439" marT="5439"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50502768"/>
                  </a:ext>
                </a:extLst>
              </a:tr>
              <a:tr h="127538">
                <a:tc>
                  <a:txBody>
                    <a:bodyPr/>
                    <a:lstStyle/>
                    <a:p>
                      <a:pPr algn="l" fontAlgn="b"/>
                      <a:r>
                        <a:rPr lang="en-US" sz="9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a:solidFill>
                          <a:srgbClr val="000000"/>
                        </a:solidFill>
                        <a:effectLst/>
                        <a:latin typeface="Calibri" panose="020F0502020204030204" pitchFamily="34" charset="0"/>
                      </a:endParaRPr>
                    </a:p>
                  </a:txBody>
                  <a:tcPr marL="5439" marR="5439" marT="5439"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5439" marR="5439" marT="5439"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b"/>
                      <a:endParaRPr lang="en-US" sz="900" b="0" i="0" u="none" strike="noStrike" dirty="0">
                        <a:solidFill>
                          <a:srgbClr val="000000"/>
                        </a:solidFill>
                        <a:effectLst/>
                        <a:latin typeface="Calibri" panose="020F0502020204030204" pitchFamily="34" charset="0"/>
                      </a:endParaRPr>
                    </a:p>
                  </a:txBody>
                  <a:tcPr marL="5439" marR="5439" marT="5439"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b"/>
                      <a:r>
                        <a:rPr lang="en-US" sz="900" b="0" i="0" u="none" strike="noStrike" dirty="0">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22132311"/>
                  </a:ext>
                </a:extLst>
              </a:tr>
              <a:tr h="127538">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r>
                        <a:rPr lang="en-US" sz="500" b="0" i="0" u="none" strike="noStrike">
                          <a:solidFill>
                            <a:srgbClr val="000000"/>
                          </a:solidFill>
                          <a:effectLst/>
                          <a:latin typeface="Calibri" panose="020F0502020204030204" pitchFamily="34" charset="0"/>
                        </a:rPr>
                        <a:t>  </a:t>
                      </a:r>
                    </a:p>
                  </a:txBody>
                  <a:tcPr marL="5439" marR="5439" marT="5439" marB="0" anchor="ctr">
                    <a:lnL>
                      <a:noFill/>
                    </a:lnL>
                    <a:lnR>
                      <a:noFill/>
                    </a:lnR>
                    <a:lnT>
                      <a:noFill/>
                    </a:lnT>
                    <a:lnB>
                      <a:noFill/>
                    </a:lnB>
                    <a:noFill/>
                  </a:tcPr>
                </a:tc>
                <a:tc>
                  <a:txBody>
                    <a:bodyPr/>
                    <a:lstStyle/>
                    <a:p>
                      <a:pPr algn="ctr" fontAlgn="b"/>
                      <a:endParaRPr lang="en-US" sz="5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5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5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5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5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500" b="0" i="0" u="none" strike="noStrike">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endParaRPr lang="en-US" sz="500" b="0" i="0" u="none" strike="noStrike" dirty="0">
                        <a:solidFill>
                          <a:srgbClr val="000000"/>
                        </a:solidFill>
                        <a:effectLst/>
                        <a:latin typeface="Calibri" panose="020F0502020204030204" pitchFamily="34" charset="0"/>
                      </a:endParaRPr>
                    </a:p>
                  </a:txBody>
                  <a:tcPr marL="5439" marR="5439" marT="5439" marB="0" anchor="ctr">
                    <a:lnL>
                      <a:noFill/>
                    </a:lnL>
                    <a:lnR>
                      <a:noFill/>
                    </a:lnR>
                    <a:lnT>
                      <a:noFill/>
                    </a:lnT>
                    <a:lnB>
                      <a:noFill/>
                    </a:lnB>
                    <a:noFill/>
                  </a:tcPr>
                </a:tc>
                <a:tc>
                  <a:txBody>
                    <a:bodyPr/>
                    <a:lstStyle/>
                    <a:p>
                      <a:pPr algn="ctr" fontAlgn="b"/>
                      <a:r>
                        <a:rPr lang="en-US" sz="500" b="0" i="0" u="none" strike="noStrike" dirty="0">
                          <a:solidFill>
                            <a:srgbClr val="000000"/>
                          </a:solidFill>
                          <a:effectLst/>
                          <a:latin typeface="Calibri" panose="020F0502020204030204" pitchFamily="34" charset="0"/>
                        </a:rPr>
                        <a:t> </a:t>
                      </a:r>
                    </a:p>
                  </a:txBody>
                  <a:tcPr marL="5439" marR="5439" marT="5439" marB="0" anchor="ctr">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53794812"/>
                  </a:ext>
                </a:extLst>
              </a:tr>
              <a:tr h="133916">
                <a:tc>
                  <a:txBody>
                    <a:bodyPr/>
                    <a:lstStyle/>
                    <a:p>
                      <a:pPr algn="l" fontAlgn="b"/>
                      <a:r>
                        <a:rPr lang="en-US" sz="600" b="0" i="0" u="none" strike="noStrike">
                          <a:solidFill>
                            <a:srgbClr val="000000"/>
                          </a:solidFill>
                          <a:effectLst/>
                          <a:latin typeface="Calibri" panose="020F0502020204030204" pitchFamily="34" charset="0"/>
                        </a:rPr>
                        <a:t> </a:t>
                      </a:r>
                    </a:p>
                  </a:txBody>
                  <a:tcPr marL="5439" marR="5439" marT="5439"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Calibri" panose="020F0502020204030204" pitchFamily="34" charset="0"/>
                        </a:rPr>
                        <a:t> </a:t>
                      </a:r>
                    </a:p>
                  </a:txBody>
                  <a:tcPr marL="5439" marR="5439" marT="5439"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dirty="0">
                          <a:solidFill>
                            <a:srgbClr val="000000"/>
                          </a:solidFill>
                          <a:effectLst/>
                          <a:latin typeface="Calibri" panose="020F0502020204030204" pitchFamily="34" charset="0"/>
                        </a:rPr>
                        <a:t> </a:t>
                      </a:r>
                    </a:p>
                  </a:txBody>
                  <a:tcPr marL="5439" marR="5439" marT="5439"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26074349"/>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Every bay is full except for two tear down bays</a:t>
            </a:r>
          </a:p>
          <a:p>
            <a:r>
              <a:rPr lang="en-US" sz="1800" b="0" i="0" u="none" strike="noStrike" baseline="0" dirty="0">
                <a:solidFill>
                  <a:srgbClr val="221E1F"/>
                </a:solidFill>
                <a:latin typeface="Calibri" panose="020F0502020204030204" pitchFamily="34" charset="0"/>
              </a:rPr>
              <a:t>Goals for improvement – Technicians being set weekly requirements</a:t>
            </a:r>
          </a:p>
          <a:p>
            <a:r>
              <a:rPr lang="en-US" sz="1800" b="0" i="0" u="none" strike="noStrike" baseline="0" dirty="0">
                <a:solidFill>
                  <a:srgbClr val="221E1F"/>
                </a:solidFill>
                <a:latin typeface="Calibri" panose="020F0502020204030204" pitchFamily="34" charset="0"/>
              </a:rPr>
              <a:t>Plans to achieve your goals – Monitor individual technician out put</a:t>
            </a:r>
          </a:p>
          <a:p>
            <a:r>
              <a:rPr lang="en-US" sz="1800" b="0" i="0" u="none" strike="noStrike" baseline="0" dirty="0">
                <a:solidFill>
                  <a:srgbClr val="221E1F"/>
                </a:solidFill>
                <a:latin typeface="Calibri" panose="020F0502020204030204" pitchFamily="34" charset="0"/>
              </a:rPr>
              <a:t>Plans to evaluate your changes – Monitor in technicians payroll</a:t>
            </a:r>
          </a:p>
          <a:p>
            <a:endParaRPr lang="en-US" dirty="0"/>
          </a:p>
        </p:txBody>
      </p:sp>
      <p:graphicFrame>
        <p:nvGraphicFramePr>
          <p:cNvPr id="7" name="Content Placeholder 6">
            <a:extLst>
              <a:ext uri="{FF2B5EF4-FFF2-40B4-BE49-F238E27FC236}">
                <a16:creationId xmlns:a16="http://schemas.microsoft.com/office/drawing/2014/main" id="{8DC63A35-71B3-437C-A770-D4C0A4CBD125}"/>
              </a:ext>
            </a:extLst>
          </p:cNvPr>
          <p:cNvGraphicFramePr>
            <a:graphicFrameLocks noGrp="1"/>
          </p:cNvGraphicFramePr>
          <p:nvPr>
            <p:ph sz="half" idx="2"/>
            <p:extLst>
              <p:ext uri="{D42A27DB-BD31-4B8C-83A1-F6EECF244321}">
                <p14:modId xmlns:p14="http://schemas.microsoft.com/office/powerpoint/2010/main" val="2295190759"/>
              </p:ext>
            </p:extLst>
          </p:nvPr>
        </p:nvGraphicFramePr>
        <p:xfrm>
          <a:off x="6599832" y="1287890"/>
          <a:ext cx="4184036" cy="4772016"/>
        </p:xfrm>
        <a:graphic>
          <a:graphicData uri="http://schemas.openxmlformats.org/drawingml/2006/table">
            <a:tbl>
              <a:tblPr/>
              <a:tblGrid>
                <a:gridCol w="1644133">
                  <a:extLst>
                    <a:ext uri="{9D8B030D-6E8A-4147-A177-3AD203B41FA5}">
                      <a16:colId xmlns:a16="http://schemas.microsoft.com/office/drawing/2014/main" val="851062923"/>
                    </a:ext>
                  </a:extLst>
                </a:gridCol>
                <a:gridCol w="1088529">
                  <a:extLst>
                    <a:ext uri="{9D8B030D-6E8A-4147-A177-3AD203B41FA5}">
                      <a16:colId xmlns:a16="http://schemas.microsoft.com/office/drawing/2014/main" val="3532763384"/>
                    </a:ext>
                  </a:extLst>
                </a:gridCol>
                <a:gridCol w="725687">
                  <a:extLst>
                    <a:ext uri="{9D8B030D-6E8A-4147-A177-3AD203B41FA5}">
                      <a16:colId xmlns:a16="http://schemas.microsoft.com/office/drawing/2014/main" val="2835045242"/>
                    </a:ext>
                  </a:extLst>
                </a:gridCol>
                <a:gridCol w="725687">
                  <a:extLst>
                    <a:ext uri="{9D8B030D-6E8A-4147-A177-3AD203B41FA5}">
                      <a16:colId xmlns:a16="http://schemas.microsoft.com/office/drawing/2014/main" val="29569388"/>
                    </a:ext>
                  </a:extLst>
                </a:gridCol>
              </a:tblGrid>
              <a:tr h="250962">
                <a:tc gridSpan="4">
                  <a:txBody>
                    <a:bodyPr/>
                    <a:lstStyle/>
                    <a:p>
                      <a:pPr algn="ctr" fontAlgn="b"/>
                      <a:r>
                        <a:rPr lang="en-US" sz="1400" b="1" i="0" u="none" strike="noStrike" dirty="0">
                          <a:solidFill>
                            <a:srgbClr val="FFFFFF"/>
                          </a:solidFill>
                          <a:effectLst/>
                          <a:highlight>
                            <a:srgbClr val="4472C4"/>
                          </a:highlight>
                          <a:latin typeface="Arial" panose="020B0604020202020204" pitchFamily="34" charset="0"/>
                        </a:rPr>
                        <a:t>FACILITY POTENTIAL</a:t>
                      </a:r>
                    </a:p>
                  </a:txBody>
                  <a:tcPr marL="7882" marR="7882" marT="7882"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77398096"/>
                  </a:ext>
                </a:extLst>
              </a:tr>
              <a:tr h="511576">
                <a:tc>
                  <a:txBody>
                    <a:bodyPr/>
                    <a:lstStyle/>
                    <a:p>
                      <a:pPr algn="ctr" fontAlgn="b"/>
                      <a:r>
                        <a:rPr lang="en-US" sz="1100" b="0" i="0" u="none" strike="noStrike" dirty="0">
                          <a:solidFill>
                            <a:srgbClr val="FFFFFF"/>
                          </a:solidFill>
                          <a:effectLst/>
                          <a:highlight>
                            <a:srgbClr val="4472C4"/>
                          </a:highlight>
                          <a:latin typeface="Arial" panose="020B0604020202020204" pitchFamily="34" charset="0"/>
                        </a:rPr>
                        <a:t>Number of Bays</a:t>
                      </a:r>
                    </a:p>
                  </a:txBody>
                  <a:tcPr marL="7882" marR="7882" marT="7882"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200" b="0" i="0" u="none" strike="noStrike">
                          <a:solidFill>
                            <a:srgbClr val="000000"/>
                          </a:solidFill>
                          <a:effectLst/>
                          <a:highlight>
                            <a:srgbClr val="FFFFFF"/>
                          </a:highlight>
                          <a:latin typeface="Calibri" panose="020F0502020204030204" pitchFamily="34" charset="0"/>
                        </a:rPr>
                        <a:t>18</a:t>
                      </a:r>
                    </a:p>
                  </a:txBody>
                  <a:tcPr marL="7882" marR="7882" marT="7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225116984"/>
                  </a:ext>
                </a:extLst>
              </a:tr>
              <a:tr h="202700">
                <a:tc>
                  <a:txBody>
                    <a:bodyPr/>
                    <a:lstStyle/>
                    <a:p>
                      <a:pPr algn="ctr" fontAlgn="b"/>
                      <a:r>
                        <a:rPr lang="en-US" sz="1200" b="0" i="0" u="none" strike="noStrike" dirty="0">
                          <a:solidFill>
                            <a:srgbClr val="000000"/>
                          </a:solidFill>
                          <a:effectLst/>
                          <a:highlight>
                            <a:srgbClr val="4472C4"/>
                          </a:highlight>
                          <a:latin typeface="Calibri" panose="020F0502020204030204" pitchFamily="34" charset="0"/>
                        </a:rPr>
                        <a:t> </a:t>
                      </a:r>
                    </a:p>
                  </a:txBody>
                  <a:tcPr marL="7882" marR="7882" marT="7882" marB="0" anchor="ctr">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100" b="1" i="0" u="none" strike="noStrike">
                          <a:solidFill>
                            <a:srgbClr val="FFFFFF"/>
                          </a:solidFill>
                          <a:effectLst/>
                          <a:highlight>
                            <a:srgbClr val="4472C4"/>
                          </a:highlight>
                          <a:latin typeface="Arial" panose="020B0604020202020204" pitchFamily="34" charset="0"/>
                        </a:rPr>
                        <a:t>x</a:t>
                      </a:r>
                    </a:p>
                  </a:txBody>
                  <a:tcPr marL="7882" marR="7882" marT="788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a:noFill/>
                    </a:lnR>
                    <a:lnT>
                      <a:noFill/>
                    </a:lnT>
                    <a:lnB>
                      <a:noFill/>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492745330"/>
                  </a:ext>
                </a:extLst>
              </a:tr>
              <a:tr h="202700">
                <a:tc>
                  <a:txBody>
                    <a:bodyPr/>
                    <a:lstStyle/>
                    <a:p>
                      <a:pPr algn="ctr" fontAlgn="b"/>
                      <a:r>
                        <a:rPr lang="en-US" sz="1100" b="0" i="0" u="none" strike="noStrike" dirty="0">
                          <a:solidFill>
                            <a:srgbClr val="FFFFFF"/>
                          </a:solidFill>
                          <a:effectLst/>
                          <a:highlight>
                            <a:srgbClr val="4472C4"/>
                          </a:highlight>
                          <a:latin typeface="Arial" panose="020B0604020202020204" pitchFamily="34" charset="0"/>
                        </a:rPr>
                        <a:t>Number of Days</a:t>
                      </a:r>
                    </a:p>
                  </a:txBody>
                  <a:tcPr marL="7882" marR="7882" marT="7882"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200" b="0" i="0" u="none" strike="noStrike">
                          <a:solidFill>
                            <a:srgbClr val="000000"/>
                          </a:solidFill>
                          <a:effectLst/>
                          <a:highlight>
                            <a:srgbClr val="FFFFFF"/>
                          </a:highlight>
                          <a:latin typeface="Calibri" panose="020F0502020204030204" pitchFamily="34" charset="0"/>
                        </a:rPr>
                        <a:t>25</a:t>
                      </a:r>
                    </a:p>
                  </a:txBody>
                  <a:tcPr marL="7882" marR="7882" marT="7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179253947"/>
                  </a:ext>
                </a:extLst>
              </a:tr>
              <a:tr h="202700">
                <a:tc>
                  <a:txBody>
                    <a:bodyPr/>
                    <a:lstStyle/>
                    <a:p>
                      <a:pPr algn="ctr" fontAlgn="b"/>
                      <a:r>
                        <a:rPr lang="en-US" sz="1200" b="0" i="0" u="none" strike="noStrike" dirty="0">
                          <a:solidFill>
                            <a:srgbClr val="000000"/>
                          </a:solidFill>
                          <a:effectLst/>
                          <a:highlight>
                            <a:srgbClr val="4472C4"/>
                          </a:highlight>
                          <a:latin typeface="Calibri" panose="020F0502020204030204" pitchFamily="34" charset="0"/>
                        </a:rPr>
                        <a:t> </a:t>
                      </a:r>
                    </a:p>
                  </a:txBody>
                  <a:tcPr marL="7882" marR="7882" marT="7882" marB="0" anchor="ctr">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100" b="1" i="0" u="none" strike="noStrike">
                          <a:solidFill>
                            <a:srgbClr val="FFFFFF"/>
                          </a:solidFill>
                          <a:effectLst/>
                          <a:highlight>
                            <a:srgbClr val="4472C4"/>
                          </a:highlight>
                          <a:latin typeface="Arial" panose="020B0604020202020204" pitchFamily="34" charset="0"/>
                        </a:rPr>
                        <a:t>x</a:t>
                      </a:r>
                    </a:p>
                  </a:txBody>
                  <a:tcPr marL="7882" marR="7882" marT="788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a:noFill/>
                    </a:lnR>
                    <a:lnT>
                      <a:noFill/>
                    </a:lnT>
                    <a:lnB>
                      <a:noFill/>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605748160"/>
                  </a:ext>
                </a:extLst>
              </a:tr>
              <a:tr h="202700">
                <a:tc>
                  <a:txBody>
                    <a:bodyPr/>
                    <a:lstStyle/>
                    <a:p>
                      <a:pPr algn="ctr" fontAlgn="b"/>
                      <a:r>
                        <a:rPr lang="en-US" sz="1100" b="0" i="0" u="none" strike="noStrike" dirty="0">
                          <a:solidFill>
                            <a:srgbClr val="FFFFFF"/>
                          </a:solidFill>
                          <a:effectLst/>
                          <a:highlight>
                            <a:srgbClr val="4472C4"/>
                          </a:highlight>
                          <a:latin typeface="Arial" panose="020B0604020202020204" pitchFamily="34" charset="0"/>
                        </a:rPr>
                        <a:t>Number of Hours</a:t>
                      </a:r>
                    </a:p>
                  </a:txBody>
                  <a:tcPr marL="7882" marR="7882" marT="7882"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200" b="0" i="0" u="none" strike="noStrike">
                          <a:solidFill>
                            <a:srgbClr val="000000"/>
                          </a:solidFill>
                          <a:effectLst/>
                          <a:highlight>
                            <a:srgbClr val="FFFFFF"/>
                          </a:highlight>
                          <a:latin typeface="Calibri" panose="020F0502020204030204" pitchFamily="34" charset="0"/>
                        </a:rPr>
                        <a:t>12</a:t>
                      </a:r>
                    </a:p>
                  </a:txBody>
                  <a:tcPr marL="7882" marR="7882" marT="7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954637073"/>
                  </a:ext>
                </a:extLst>
              </a:tr>
              <a:tr h="202700">
                <a:tc>
                  <a:txBody>
                    <a:bodyPr/>
                    <a:lstStyle/>
                    <a:p>
                      <a:pPr algn="ctr" fontAlgn="b"/>
                      <a:r>
                        <a:rPr lang="en-US" sz="1200" b="0" i="0" u="none" strike="noStrike" dirty="0">
                          <a:solidFill>
                            <a:srgbClr val="000000"/>
                          </a:solidFill>
                          <a:effectLst/>
                          <a:highlight>
                            <a:srgbClr val="4472C4"/>
                          </a:highlight>
                          <a:latin typeface="Calibri" panose="020F0502020204030204" pitchFamily="34" charset="0"/>
                        </a:rPr>
                        <a:t> </a:t>
                      </a:r>
                    </a:p>
                  </a:txBody>
                  <a:tcPr marL="7882" marR="7882" marT="7882" marB="0" anchor="ctr">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100" b="1" i="0" u="none" strike="noStrike">
                          <a:solidFill>
                            <a:srgbClr val="FFFFFF"/>
                          </a:solidFill>
                          <a:effectLst/>
                          <a:highlight>
                            <a:srgbClr val="4472C4"/>
                          </a:highlight>
                          <a:latin typeface="Arial" panose="020B0604020202020204" pitchFamily="34" charset="0"/>
                        </a:rPr>
                        <a:t>x</a:t>
                      </a:r>
                    </a:p>
                  </a:txBody>
                  <a:tcPr marL="7882" marR="7882" marT="788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a:noFill/>
                    </a:lnR>
                    <a:lnT>
                      <a:noFill/>
                    </a:lnT>
                    <a:lnB>
                      <a:noFill/>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039694851"/>
                  </a:ext>
                </a:extLst>
              </a:tr>
              <a:tr h="349416">
                <a:tc>
                  <a:txBody>
                    <a:bodyPr/>
                    <a:lstStyle/>
                    <a:p>
                      <a:pPr algn="ctr" fontAlgn="b"/>
                      <a:r>
                        <a:rPr lang="en-US" sz="1100" b="0" i="0" u="none" strike="noStrike" dirty="0">
                          <a:solidFill>
                            <a:srgbClr val="FFFFFF"/>
                          </a:solidFill>
                          <a:effectLst/>
                          <a:highlight>
                            <a:srgbClr val="4472C4"/>
                          </a:highlight>
                          <a:latin typeface="Arial" panose="020B0604020202020204" pitchFamily="34" charset="0"/>
                        </a:rPr>
                        <a:t>Effective Labor Rate</a:t>
                      </a:r>
                    </a:p>
                  </a:txBody>
                  <a:tcPr marL="7882" marR="7882" marT="7882"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200" b="0" i="0" u="none" strike="noStrike">
                          <a:solidFill>
                            <a:srgbClr val="000000"/>
                          </a:solidFill>
                          <a:effectLst/>
                          <a:highlight>
                            <a:srgbClr val="FFFF00"/>
                          </a:highlight>
                          <a:latin typeface="Calibri" panose="020F0502020204030204" pitchFamily="34" charset="0"/>
                        </a:rPr>
                        <a:t> $             150.11 </a:t>
                      </a:r>
                    </a:p>
                  </a:txBody>
                  <a:tcPr marL="7882" marR="7882" marT="7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709672494"/>
                  </a:ext>
                </a:extLst>
              </a:tr>
              <a:tr h="202700">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50" b="0" i="1" u="none" strike="noStrike">
                          <a:solidFill>
                            <a:srgbClr val="FFFFFF"/>
                          </a:solidFill>
                          <a:effectLst/>
                          <a:highlight>
                            <a:srgbClr val="4472C4"/>
                          </a:highlight>
                          <a:latin typeface="Arial" panose="020B0604020202020204" pitchFamily="34" charset="0"/>
                        </a:rPr>
                        <a:t> </a:t>
                      </a:r>
                    </a:p>
                  </a:txBody>
                  <a:tcPr marL="7882" marR="7882" marT="788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a:noFill/>
                    </a:lnR>
                    <a:lnT>
                      <a:noFill/>
                    </a:lnT>
                    <a:lnB>
                      <a:noFill/>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523303952"/>
                  </a:ext>
                </a:extLst>
              </a:tr>
              <a:tr h="202700">
                <a:tc>
                  <a:txBody>
                    <a:bodyPr/>
                    <a:lstStyle/>
                    <a:p>
                      <a:pPr algn="ctr" fontAlgn="b"/>
                      <a:r>
                        <a:rPr lang="en-US" sz="1100" b="0" i="0" u="none" strike="noStrike">
                          <a:solidFill>
                            <a:srgbClr val="FFFFFF"/>
                          </a:solidFill>
                          <a:effectLst/>
                          <a:highlight>
                            <a:srgbClr val="4472C4"/>
                          </a:highlight>
                          <a:latin typeface="Arial" panose="020B0604020202020204" pitchFamily="34" charset="0"/>
                        </a:rPr>
                        <a:t>FACILITY POTENTIAL</a:t>
                      </a:r>
                    </a:p>
                  </a:txBody>
                  <a:tcPr marL="7882" marR="7882" marT="7882"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200" b="0" i="0" u="none" strike="noStrike">
                          <a:solidFill>
                            <a:srgbClr val="000000"/>
                          </a:solidFill>
                          <a:effectLst/>
                          <a:highlight>
                            <a:srgbClr val="FFFF00"/>
                          </a:highlight>
                          <a:latin typeface="Calibri" panose="020F0502020204030204" pitchFamily="34" charset="0"/>
                        </a:rPr>
                        <a:t> $          810,620 </a:t>
                      </a:r>
                    </a:p>
                  </a:txBody>
                  <a:tcPr marL="7882" marR="7882" marT="7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241967913"/>
                  </a:ext>
                </a:extLst>
              </a:tr>
              <a:tr h="212353">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200" b="0" i="0" u="none" strike="noStrike" dirty="0">
                          <a:solidFill>
                            <a:srgbClr val="000000"/>
                          </a:solidFill>
                          <a:effectLst/>
                          <a:highlight>
                            <a:srgbClr val="4472C4"/>
                          </a:highlight>
                          <a:latin typeface="Calibri" panose="020F0502020204030204" pitchFamily="34" charset="0"/>
                        </a:rPr>
                        <a:t> </a:t>
                      </a:r>
                    </a:p>
                  </a:txBody>
                  <a:tcPr marL="7882" marR="7882" marT="7882" marB="0" anchor="ctr">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910627817"/>
                  </a:ext>
                </a:extLst>
              </a:tr>
              <a:tr h="202700">
                <a:tc>
                  <a:txBody>
                    <a:bodyPr/>
                    <a:lstStyle/>
                    <a:p>
                      <a:pPr algn="ctr" fontAlgn="b"/>
                      <a:endParaRPr lang="en-US" sz="1200" b="0" i="0" u="none" strike="noStrike">
                        <a:solidFill>
                          <a:srgbClr val="000000"/>
                        </a:solidFill>
                        <a:effectLst/>
                        <a:latin typeface="Calibri" panose="020F0502020204030204" pitchFamily="34" charset="0"/>
                      </a:endParaRPr>
                    </a:p>
                  </a:txBody>
                  <a:tcPr marL="7882" marR="7882" marT="7882"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7882" marR="7882" marT="7882"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7882" marR="7882" marT="7882"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b"/>
                      <a:endParaRPr lang="en-US" sz="1200" b="0" i="0" u="none" strike="noStrike">
                        <a:solidFill>
                          <a:srgbClr val="000000"/>
                        </a:solidFill>
                        <a:effectLst/>
                        <a:latin typeface="Calibri" panose="020F0502020204030204" pitchFamily="34" charset="0"/>
                      </a:endParaRPr>
                    </a:p>
                  </a:txBody>
                  <a:tcPr marL="7882" marR="7882" marT="7882"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85136514"/>
                  </a:ext>
                </a:extLst>
              </a:tr>
              <a:tr h="212353">
                <a:tc gridSpan="4">
                  <a:txBody>
                    <a:bodyPr/>
                    <a:lstStyle/>
                    <a:p>
                      <a:pPr algn="ctr" fontAlgn="b"/>
                      <a:r>
                        <a:rPr lang="en-US" sz="1100" b="1" i="0" u="none" strike="noStrike" dirty="0">
                          <a:solidFill>
                            <a:srgbClr val="FFFFFF"/>
                          </a:solidFill>
                          <a:effectLst/>
                          <a:highlight>
                            <a:srgbClr val="4472C4"/>
                          </a:highlight>
                          <a:latin typeface="Arial" panose="020B0604020202020204" pitchFamily="34" charset="0"/>
                        </a:rPr>
                        <a:t>FACILITY UTILIZATION</a:t>
                      </a:r>
                    </a:p>
                  </a:txBody>
                  <a:tcPr marL="7882" marR="7882" marT="7882"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41343062"/>
                  </a:ext>
                </a:extLst>
              </a:tr>
              <a:tr h="193047">
                <a:tc>
                  <a:txBody>
                    <a:bodyPr/>
                    <a:lstStyle/>
                    <a:p>
                      <a:pPr algn="ctr" fontAlgn="b"/>
                      <a:r>
                        <a:rPr lang="en-US" sz="1100" b="0" i="0" u="none" strike="noStrike">
                          <a:solidFill>
                            <a:srgbClr val="FFFFFF"/>
                          </a:solidFill>
                          <a:effectLst/>
                          <a:highlight>
                            <a:srgbClr val="4472C4"/>
                          </a:highlight>
                          <a:latin typeface="Arial" panose="020B0604020202020204" pitchFamily="34" charset="0"/>
                        </a:rPr>
                        <a:t>Total Labor Sales</a:t>
                      </a:r>
                    </a:p>
                  </a:txBody>
                  <a:tcPr marL="7882" marR="7882" marT="7882"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200" b="0" i="0" u="none" strike="noStrike">
                          <a:solidFill>
                            <a:srgbClr val="000000"/>
                          </a:solidFill>
                          <a:effectLst/>
                          <a:highlight>
                            <a:srgbClr val="FFFF00"/>
                          </a:highlight>
                          <a:latin typeface="Calibri" panose="020F0502020204030204" pitchFamily="34" charset="0"/>
                        </a:rPr>
                        <a:t> $          231,003 </a:t>
                      </a:r>
                    </a:p>
                  </a:txBody>
                  <a:tcPr marL="7882" marR="7882" marT="7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422398821"/>
                  </a:ext>
                </a:extLst>
              </a:tr>
              <a:tr h="202700">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400" b="0" i="0" u="none" strike="noStrike" dirty="0">
                          <a:solidFill>
                            <a:srgbClr val="FFFFFF"/>
                          </a:solidFill>
                          <a:effectLst/>
                          <a:highlight>
                            <a:srgbClr val="4472C4"/>
                          </a:highlight>
                          <a:latin typeface="Arial" panose="020B0604020202020204" pitchFamily="34" charset="0"/>
                        </a:rPr>
                        <a:t>÷</a:t>
                      </a:r>
                    </a:p>
                  </a:txBody>
                  <a:tcPr marL="7882" marR="7882" marT="788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a:noFill/>
                    </a:lnR>
                    <a:lnT>
                      <a:noFill/>
                    </a:lnT>
                    <a:lnB>
                      <a:noFill/>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527989215"/>
                  </a:ext>
                </a:extLst>
              </a:tr>
              <a:tr h="193047">
                <a:tc>
                  <a:txBody>
                    <a:bodyPr/>
                    <a:lstStyle/>
                    <a:p>
                      <a:pPr algn="ctr" fontAlgn="b"/>
                      <a:r>
                        <a:rPr lang="en-US" sz="1100" b="0" i="0" u="none" strike="noStrike">
                          <a:solidFill>
                            <a:srgbClr val="FFFFFF"/>
                          </a:solidFill>
                          <a:effectLst/>
                          <a:highlight>
                            <a:srgbClr val="4472C4"/>
                          </a:highlight>
                          <a:latin typeface="Arial" panose="020B0604020202020204" pitchFamily="34" charset="0"/>
                        </a:rPr>
                        <a:t>Facility Potential</a:t>
                      </a:r>
                    </a:p>
                  </a:txBody>
                  <a:tcPr marL="7882" marR="7882" marT="7882"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200" b="0" i="0" u="none" strike="noStrike" dirty="0">
                          <a:solidFill>
                            <a:srgbClr val="000000"/>
                          </a:solidFill>
                          <a:effectLst/>
                          <a:highlight>
                            <a:srgbClr val="FFFF00"/>
                          </a:highlight>
                          <a:latin typeface="Calibri" panose="020F0502020204030204" pitchFamily="34" charset="0"/>
                        </a:rPr>
                        <a:t> $          810,620 </a:t>
                      </a:r>
                    </a:p>
                  </a:txBody>
                  <a:tcPr marL="7882" marR="7882" marT="7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717701169"/>
                  </a:ext>
                </a:extLst>
              </a:tr>
              <a:tr h="193047">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50" b="0" i="1" u="none" strike="noStrike">
                          <a:solidFill>
                            <a:srgbClr val="FFFFFF"/>
                          </a:solidFill>
                          <a:effectLst/>
                          <a:highlight>
                            <a:srgbClr val="4472C4"/>
                          </a:highlight>
                          <a:latin typeface="Arial" panose="020B0604020202020204" pitchFamily="34" charset="0"/>
                        </a:rPr>
                        <a:t>equals</a:t>
                      </a:r>
                    </a:p>
                  </a:txBody>
                  <a:tcPr marL="7882" marR="7882" marT="788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200" b="0" i="0" u="none" strike="noStrike" dirty="0">
                          <a:solidFill>
                            <a:srgbClr val="000000"/>
                          </a:solidFill>
                          <a:effectLst/>
                          <a:highlight>
                            <a:srgbClr val="4472C4"/>
                          </a:highlight>
                          <a:latin typeface="Calibri" panose="020F0502020204030204" pitchFamily="34" charset="0"/>
                        </a:rPr>
                        <a:t> </a:t>
                      </a:r>
                    </a:p>
                  </a:txBody>
                  <a:tcPr marL="7882" marR="7882" marT="7882" marB="0" anchor="ctr">
                    <a:lnL>
                      <a:noFill/>
                    </a:lnL>
                    <a:lnR>
                      <a:noFill/>
                    </a:lnR>
                    <a:lnT>
                      <a:noFill/>
                    </a:lnT>
                    <a:lnB>
                      <a:noFill/>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5750726"/>
                  </a:ext>
                </a:extLst>
              </a:tr>
              <a:tr h="318529">
                <a:tc>
                  <a:txBody>
                    <a:bodyPr/>
                    <a:lstStyle/>
                    <a:p>
                      <a:pPr algn="ctr" fontAlgn="b"/>
                      <a:r>
                        <a:rPr lang="en-US" sz="1100" b="0" i="0" u="none" strike="noStrike">
                          <a:solidFill>
                            <a:srgbClr val="FFFFFF"/>
                          </a:solidFill>
                          <a:effectLst/>
                          <a:highlight>
                            <a:srgbClr val="4472C4"/>
                          </a:highlight>
                          <a:latin typeface="Arial" panose="020B0604020202020204" pitchFamily="34" charset="0"/>
                        </a:rPr>
                        <a:t>FACILITY UTILIZATION</a:t>
                      </a:r>
                    </a:p>
                  </a:txBody>
                  <a:tcPr marL="7882" marR="7882" marT="7882"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r>
                        <a:rPr lang="en-US" sz="1200" b="0" i="0" u="none" strike="noStrike">
                          <a:solidFill>
                            <a:srgbClr val="000000"/>
                          </a:solidFill>
                          <a:effectLst/>
                          <a:highlight>
                            <a:srgbClr val="FFFF00"/>
                          </a:highlight>
                          <a:latin typeface="Calibri" panose="020F0502020204030204" pitchFamily="34" charset="0"/>
                        </a:rPr>
                        <a:t>28.50%</a:t>
                      </a:r>
                    </a:p>
                  </a:txBody>
                  <a:tcPr marL="7882" marR="7882" marT="78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dirty="0">
                          <a:solidFill>
                            <a:srgbClr val="000000"/>
                          </a:solidFill>
                          <a:effectLst/>
                          <a:highlight>
                            <a:srgbClr val="4472C4"/>
                          </a:highlight>
                          <a:latin typeface="Calibri" panose="020F0502020204030204" pitchFamily="34" charset="0"/>
                        </a:rPr>
                        <a:t> </a:t>
                      </a:r>
                    </a:p>
                  </a:txBody>
                  <a:tcPr marL="7882" marR="7882" marT="7882" marB="0" anchor="ctr">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475339619"/>
                  </a:ext>
                </a:extLst>
              </a:tr>
              <a:tr h="193047">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1200" b="0" i="0" u="none" strike="noStrike" dirty="0">
                          <a:solidFill>
                            <a:srgbClr val="000000"/>
                          </a:solidFill>
                          <a:effectLst/>
                          <a:highlight>
                            <a:srgbClr val="4472C4"/>
                          </a:highlight>
                          <a:latin typeface="Calibri" panose="020F0502020204030204" pitchFamily="34" charset="0"/>
                        </a:rPr>
                        <a:t> </a:t>
                      </a:r>
                    </a:p>
                  </a:txBody>
                  <a:tcPr marL="7882" marR="7882" marT="7882" marB="0" anchor="ctr">
                    <a:lnL>
                      <a:noFill/>
                    </a:lnL>
                    <a:lnR>
                      <a:noFill/>
                    </a:lnR>
                    <a:lnT>
                      <a:noFill/>
                    </a:lnT>
                    <a:lnB>
                      <a:noFill/>
                    </a:lnB>
                    <a:solidFill>
                      <a:srgbClr val="4472C4"/>
                    </a:solidFill>
                  </a:tcPr>
                </a:tc>
                <a:tc>
                  <a:txBody>
                    <a:bodyPr/>
                    <a:lstStyle/>
                    <a:p>
                      <a:pPr algn="ctr" fontAlgn="b"/>
                      <a:r>
                        <a:rPr lang="en-US" sz="1200" b="0" i="0" u="none" strike="noStrike" dirty="0">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248483258"/>
                  </a:ext>
                </a:extLst>
              </a:tr>
              <a:tr h="301797">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200" b="0" i="0" u="none" strike="noStrike">
                          <a:solidFill>
                            <a:srgbClr val="000000"/>
                          </a:solidFill>
                          <a:effectLst/>
                          <a:highlight>
                            <a:srgbClr val="4472C4"/>
                          </a:highlight>
                          <a:latin typeface="Calibri" panose="020F0502020204030204" pitchFamily="34" charset="0"/>
                        </a:rPr>
                        <a:t> </a:t>
                      </a:r>
                    </a:p>
                  </a:txBody>
                  <a:tcPr marL="7882" marR="7882" marT="7882" marB="0" anchor="ctr">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200" b="0" i="0" u="none" strike="noStrike" dirty="0">
                          <a:solidFill>
                            <a:srgbClr val="000000"/>
                          </a:solidFill>
                          <a:effectLst/>
                          <a:highlight>
                            <a:srgbClr val="4472C4"/>
                          </a:highlight>
                          <a:latin typeface="Calibri" panose="020F0502020204030204" pitchFamily="34" charset="0"/>
                        </a:rPr>
                        <a:t> </a:t>
                      </a:r>
                    </a:p>
                  </a:txBody>
                  <a:tcPr marL="7882" marR="7882" marT="7882" marB="0" anchor="ctr">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200" b="0" i="0" u="none" strike="noStrike" dirty="0">
                          <a:solidFill>
                            <a:srgbClr val="000000"/>
                          </a:solidFill>
                          <a:effectLst/>
                          <a:highlight>
                            <a:srgbClr val="4472C4"/>
                          </a:highlight>
                          <a:latin typeface="Calibri" panose="020F0502020204030204" pitchFamily="34" charset="0"/>
                        </a:rPr>
                        <a:t> </a:t>
                      </a:r>
                    </a:p>
                  </a:txBody>
                  <a:tcPr marL="7882" marR="7882" marT="7882" marB="0" anchor="ctr">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348043132"/>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71B06-EA29-2DCF-C72A-CDA6CBBE63DB}"/>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9DEE46B3-A605-221E-9DC2-579B79D09F4F}"/>
              </a:ext>
            </a:extLst>
          </p:cNvPr>
          <p:cNvSpPr>
            <a:spLocks noGrp="1"/>
          </p:cNvSpPr>
          <p:nvPr>
            <p:ph sz="half" idx="1"/>
          </p:nvPr>
        </p:nvSpPr>
        <p:spPr/>
        <p:txBody>
          <a:bodyPr/>
          <a:lstStyle/>
          <a:p>
            <a:r>
              <a:rPr lang="en-US" dirty="0"/>
              <a:t>Details from discussions that you had with your service advisor about your repair order analysis – </a:t>
            </a:r>
          </a:p>
          <a:p>
            <a:r>
              <a:rPr lang="en-US" dirty="0"/>
              <a:t>Focusing on increasing multi line repair orders.</a:t>
            </a:r>
          </a:p>
          <a:p>
            <a:endParaRPr lang="en-US" dirty="0"/>
          </a:p>
        </p:txBody>
      </p:sp>
      <p:graphicFrame>
        <p:nvGraphicFramePr>
          <p:cNvPr id="12" name="Content Placeholder 11">
            <a:extLst>
              <a:ext uri="{FF2B5EF4-FFF2-40B4-BE49-F238E27FC236}">
                <a16:creationId xmlns:a16="http://schemas.microsoft.com/office/drawing/2014/main" id="{5E53E0E8-2B7A-45F9-1FA3-7E5958B61EE5}"/>
              </a:ext>
            </a:extLst>
          </p:cNvPr>
          <p:cNvGraphicFramePr>
            <a:graphicFrameLocks noGrp="1"/>
          </p:cNvGraphicFramePr>
          <p:nvPr>
            <p:ph sz="half" idx="2"/>
            <p:extLst>
              <p:ext uri="{D42A27DB-BD31-4B8C-83A1-F6EECF244321}">
                <p14:modId xmlns:p14="http://schemas.microsoft.com/office/powerpoint/2010/main" val="428846888"/>
              </p:ext>
            </p:extLst>
          </p:nvPr>
        </p:nvGraphicFramePr>
        <p:xfrm>
          <a:off x="5510624" y="900753"/>
          <a:ext cx="5066391" cy="4280542"/>
        </p:xfrm>
        <a:graphic>
          <a:graphicData uri="http://schemas.openxmlformats.org/drawingml/2006/table">
            <a:tbl>
              <a:tblPr/>
              <a:tblGrid>
                <a:gridCol w="519270">
                  <a:extLst>
                    <a:ext uri="{9D8B030D-6E8A-4147-A177-3AD203B41FA5}">
                      <a16:colId xmlns:a16="http://schemas.microsoft.com/office/drawing/2014/main" val="1052929851"/>
                    </a:ext>
                  </a:extLst>
                </a:gridCol>
                <a:gridCol w="554356">
                  <a:extLst>
                    <a:ext uri="{9D8B030D-6E8A-4147-A177-3AD203B41FA5}">
                      <a16:colId xmlns:a16="http://schemas.microsoft.com/office/drawing/2014/main" val="1804389052"/>
                    </a:ext>
                  </a:extLst>
                </a:gridCol>
                <a:gridCol w="631544">
                  <a:extLst>
                    <a:ext uri="{9D8B030D-6E8A-4147-A177-3AD203B41FA5}">
                      <a16:colId xmlns:a16="http://schemas.microsoft.com/office/drawing/2014/main" val="1239239757"/>
                    </a:ext>
                  </a:extLst>
                </a:gridCol>
                <a:gridCol w="161395">
                  <a:extLst>
                    <a:ext uri="{9D8B030D-6E8A-4147-A177-3AD203B41FA5}">
                      <a16:colId xmlns:a16="http://schemas.microsoft.com/office/drawing/2014/main" val="4043246153"/>
                    </a:ext>
                  </a:extLst>
                </a:gridCol>
                <a:gridCol w="626867">
                  <a:extLst>
                    <a:ext uri="{9D8B030D-6E8A-4147-A177-3AD203B41FA5}">
                      <a16:colId xmlns:a16="http://schemas.microsoft.com/office/drawing/2014/main" val="66753426"/>
                    </a:ext>
                  </a:extLst>
                </a:gridCol>
                <a:gridCol w="161395">
                  <a:extLst>
                    <a:ext uri="{9D8B030D-6E8A-4147-A177-3AD203B41FA5}">
                      <a16:colId xmlns:a16="http://schemas.microsoft.com/office/drawing/2014/main" val="3304982238"/>
                    </a:ext>
                  </a:extLst>
                </a:gridCol>
                <a:gridCol w="540321">
                  <a:extLst>
                    <a:ext uri="{9D8B030D-6E8A-4147-A177-3AD203B41FA5}">
                      <a16:colId xmlns:a16="http://schemas.microsoft.com/office/drawing/2014/main" val="2914282007"/>
                    </a:ext>
                  </a:extLst>
                </a:gridCol>
                <a:gridCol w="638561">
                  <a:extLst>
                    <a:ext uri="{9D8B030D-6E8A-4147-A177-3AD203B41FA5}">
                      <a16:colId xmlns:a16="http://schemas.microsoft.com/office/drawing/2014/main" val="1573467758"/>
                    </a:ext>
                  </a:extLst>
                </a:gridCol>
                <a:gridCol w="596459">
                  <a:extLst>
                    <a:ext uri="{9D8B030D-6E8A-4147-A177-3AD203B41FA5}">
                      <a16:colId xmlns:a16="http://schemas.microsoft.com/office/drawing/2014/main" val="3819949925"/>
                    </a:ext>
                  </a:extLst>
                </a:gridCol>
                <a:gridCol w="636223">
                  <a:extLst>
                    <a:ext uri="{9D8B030D-6E8A-4147-A177-3AD203B41FA5}">
                      <a16:colId xmlns:a16="http://schemas.microsoft.com/office/drawing/2014/main" val="4218310487"/>
                    </a:ext>
                  </a:extLst>
                </a:gridCol>
              </a:tblGrid>
              <a:tr h="177747">
                <a:tc gridSpan="9">
                  <a:txBody>
                    <a:bodyPr/>
                    <a:lstStyle/>
                    <a:p>
                      <a:pPr algn="ctr" fontAlgn="b"/>
                      <a:r>
                        <a:rPr lang="en-US" sz="1400" b="1" i="0" u="none" strike="noStrike" dirty="0">
                          <a:effectLst/>
                          <a:highlight>
                            <a:srgbClr val="D9D9D9"/>
                          </a:highlight>
                          <a:latin typeface="Arial" panose="020B0604020202020204" pitchFamily="34" charset="0"/>
                        </a:rPr>
                        <a:t>Repair Order Analysis Summary Report </a:t>
                      </a: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9050" cap="flat" cmpd="sng" algn="ctr">
                      <a:solidFill>
                        <a:srgbClr val="000000"/>
                      </a:solidFill>
                      <a:prstDash val="solid"/>
                      <a:round/>
                      <a:headEnd type="none" w="med" len="med"/>
                      <a:tailEnd type="none" w="med" len="med"/>
                    </a:lnL>
                  </a:tcPr>
                </a:tc>
                <a:tc hMerge="1">
                  <a:txBody>
                    <a:bodyPr/>
                    <a:lstStyle/>
                    <a:p>
                      <a:endParaRPr lang="en-US"/>
                    </a:p>
                  </a:txBody>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63498778"/>
                  </a:ext>
                </a:extLst>
              </a:tr>
              <a:tr h="123302">
                <a:tc gridSpan="9">
                  <a:txBody>
                    <a:bodyPr/>
                    <a:lstStyle/>
                    <a:p>
                      <a:pPr algn="ctr" fontAlgn="b"/>
                      <a:r>
                        <a:rPr lang="en-US" sz="900" b="1" i="0" u="none" strike="noStrike" dirty="0">
                          <a:effectLst/>
                          <a:highlight>
                            <a:srgbClr val="D9D9D9"/>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9050" cap="flat" cmpd="sng" algn="ctr">
                      <a:solidFill>
                        <a:srgbClr val="000000"/>
                      </a:solidFill>
                      <a:prstDash val="solid"/>
                      <a:round/>
                      <a:headEnd type="none" w="med" len="med"/>
                      <a:tailEnd type="none" w="med" len="med"/>
                    </a:lnL>
                  </a:tcPr>
                </a:tc>
                <a:tc hMerge="1">
                  <a:txBody>
                    <a:bodyPr/>
                    <a:lstStyle/>
                    <a:p>
                      <a:endParaRPr lang="en-US"/>
                    </a:p>
                  </a:txBody>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40039473"/>
                  </a:ext>
                </a:extLst>
              </a:tr>
              <a:tr h="98229">
                <a:tc>
                  <a:txBody>
                    <a:bodyPr/>
                    <a:lstStyle/>
                    <a:p>
                      <a:pPr algn="ctr" fontAlgn="b"/>
                      <a:r>
                        <a:rPr lang="en-US" sz="700" b="0" i="0" u="none" strike="noStrike" dirty="0">
                          <a:effectLst/>
                          <a:highlight>
                            <a:srgbClr val="FABF8F"/>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ctr" fontAlgn="b"/>
                      <a:r>
                        <a:rPr lang="en-US" sz="700" b="0" i="0" u="none" strike="noStrike">
                          <a:effectLst/>
                          <a:highlight>
                            <a:srgbClr val="FABF8F"/>
                          </a:highligh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700" b="1" i="0" u="none" strike="noStrike" dirty="0">
                          <a:effectLst/>
                          <a:highlight>
                            <a:srgbClr val="FABF8F"/>
                          </a:highlight>
                          <a:latin typeface="Arial" panose="020B0604020202020204" pitchFamily="34" charset="0"/>
                        </a:rPr>
                        <a:t>Sales in Dollars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700" b="1" i="0" u="none" strike="noStrike">
                          <a:effectLst/>
                          <a:highlight>
                            <a:srgbClr val="FABF8F"/>
                          </a:highlight>
                          <a:latin typeface="Arial" panose="020B0604020202020204" pitchFamily="34" charset="0"/>
                        </a:rPr>
                        <a:t>FRH's on RO's</a:t>
                      </a:r>
                    </a:p>
                  </a:txBody>
                  <a:tcPr marL="0" marR="0" marT="0" marB="0" anchor="ctr">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ABF8F"/>
                          </a:highligh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ctr" fontAlgn="b"/>
                      <a:r>
                        <a:rPr lang="en-US" sz="700" b="0" i="0" u="none" strike="noStrike">
                          <a:effectLst/>
                          <a:highlight>
                            <a:srgbClr val="FABF8F"/>
                          </a:highligh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ctr" fontAlgn="b"/>
                      <a:r>
                        <a:rPr lang="en-US" sz="600" b="0" i="0" u="none" strike="noStrike">
                          <a:effectLst/>
                          <a:highlight>
                            <a:srgbClr val="FABF8F"/>
                          </a:highligh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a:noFill/>
                    </a:lnR>
                    <a:lnB>
                      <a:noFill/>
                    </a:lnB>
                    <a:solidFill>
                      <a:srgbClr val="FABF8F"/>
                    </a:solidFill>
                  </a:tcPr>
                </a:tc>
                <a:tc>
                  <a:txBody>
                    <a:bodyPr/>
                    <a:lstStyle/>
                    <a:p>
                      <a:pPr algn="ctr" fontAlgn="b"/>
                      <a:r>
                        <a:rPr lang="en-US" sz="700" b="0" i="0" u="none" strike="noStrike">
                          <a:effectLst/>
                          <a:highlight>
                            <a:srgbClr val="FABF8F"/>
                          </a:highligh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55971604"/>
                  </a:ext>
                </a:extLst>
              </a:tr>
              <a:tr h="98229">
                <a:tc>
                  <a:txBody>
                    <a:bodyPr/>
                    <a:lstStyle/>
                    <a:p>
                      <a:pPr algn="ctr" fontAlgn="b"/>
                      <a:r>
                        <a:rPr lang="en-US" sz="700" b="0" i="0" u="none" strike="noStrike">
                          <a:effectLst/>
                          <a:highlight>
                            <a:srgbClr val="FABF8F"/>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ABF8F"/>
                          </a:highligh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ctr" fontAlgn="b"/>
                      <a:r>
                        <a:rPr lang="en-US" sz="700" b="0" i="0" u="none" strike="noStrike">
                          <a:effectLst/>
                          <a:highlight>
                            <a:srgbClr val="FABF8F"/>
                          </a:highligh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1" i="0" u="none" strike="noStrike">
                          <a:effectLst/>
                          <a:highlight>
                            <a:srgbClr val="FABF8F"/>
                          </a:highlight>
                          <a:latin typeface="Arial" panose="020B0604020202020204" pitchFamily="34" charset="0"/>
                        </a:rPr>
                        <a:t>Averages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700" b="1" i="0" u="none" strike="noStrike">
                          <a:effectLst/>
                          <a:highlight>
                            <a:srgbClr val="FABF8F"/>
                          </a:highlight>
                          <a:latin typeface="Arial" panose="020B0604020202020204" pitchFamily="34" charset="0"/>
                        </a:rPr>
                        <a:t>Analysis</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1972276"/>
                  </a:ext>
                </a:extLst>
              </a:tr>
              <a:tr h="184953">
                <a:tc>
                  <a:txBody>
                    <a:bodyPr/>
                    <a:lstStyle/>
                    <a:p>
                      <a:pPr algn="ctr" fontAlgn="b"/>
                      <a:r>
                        <a:rPr lang="en-US" sz="700" b="0" i="0" u="none" strike="noStrike">
                          <a:effectLst/>
                          <a:highlight>
                            <a:srgbClr val="FFFFFF"/>
                          </a:highlight>
                          <a:latin typeface="Arial" panose="020B0604020202020204" pitchFamily="34" charset="0"/>
                        </a:rPr>
                        <a:t>Competitive</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dirty="0">
                          <a:effectLst/>
                          <a:highlight>
                            <a:srgbClr val="FFFFFF"/>
                          </a:highligh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FFF00"/>
                          </a:highlight>
                          <a:latin typeface="Arial" panose="020B0604020202020204" pitchFamily="34" charset="0"/>
                        </a:rPr>
                        <a:t> $      3,960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dirty="0">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00"/>
                          </a:highlight>
                          <a:latin typeface="Arial" panose="020B0604020202020204" pitchFamily="34" charset="0"/>
                        </a:rPr>
                        <a:t>53.40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00"/>
                          </a:highlight>
                          <a:latin typeface="Arial" panose="020B0604020202020204" pitchFamily="34" charset="0"/>
                        </a:rPr>
                        <a:t>74.17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FFFFF"/>
                          </a:highlight>
                          <a:latin typeface="Arial" panose="020B0604020202020204" pitchFamily="34" charset="0"/>
                        </a:rPr>
                        <a:t>FRH Average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FFFFF"/>
                          </a:highligh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4904443"/>
                  </a:ext>
                </a:extLst>
              </a:tr>
              <a:tr h="184953">
                <a:tc>
                  <a:txBody>
                    <a:bodyPr/>
                    <a:lstStyle/>
                    <a:p>
                      <a:pPr algn="ctr" fontAlgn="b"/>
                      <a:r>
                        <a:rPr lang="en-US" sz="700" b="0" i="0" u="none" strike="noStrike">
                          <a:effectLst/>
                          <a:highlight>
                            <a:srgbClr val="FFFFFF"/>
                          </a:highlight>
                          <a:latin typeface="Arial" panose="020B0604020202020204" pitchFamily="34" charset="0"/>
                        </a:rPr>
                        <a:t>Maintenance</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FFFFF"/>
                          </a:highligh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FFF00"/>
                          </a:highlight>
                          <a:latin typeface="Arial" panose="020B0604020202020204" pitchFamily="34" charset="0"/>
                        </a:rPr>
                        <a:t> $      8,185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dirty="0">
                          <a:effectLst/>
                          <a:highlight>
                            <a:srgbClr val="FFFF00"/>
                          </a:highlight>
                          <a:latin typeface="Arial" panose="020B0604020202020204" pitchFamily="34" charset="0"/>
                        </a:rPr>
                        <a:t>50.70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00"/>
                          </a:highlight>
                          <a:latin typeface="Arial" panose="020B0604020202020204" pitchFamily="34" charset="0"/>
                        </a:rPr>
                        <a:t>161.44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FFFFF"/>
                          </a:highlight>
                          <a:latin typeface="Arial" panose="020B0604020202020204" pitchFamily="34" charset="0"/>
                        </a:rPr>
                        <a:t>FRH Average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FFFFF"/>
                          </a:highligh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44141164"/>
                  </a:ext>
                </a:extLst>
              </a:tr>
              <a:tr h="184953">
                <a:tc>
                  <a:txBody>
                    <a:bodyPr/>
                    <a:lstStyle/>
                    <a:p>
                      <a:pPr algn="ctr" fontAlgn="b"/>
                      <a:r>
                        <a:rPr lang="en-US" sz="700" b="0" i="0" u="none" strike="noStrike">
                          <a:effectLst/>
                          <a:highlight>
                            <a:srgbClr val="FFFFFF"/>
                          </a:highlight>
                          <a:latin typeface="Arial" panose="020B0604020202020204" pitchFamily="34" charset="0"/>
                        </a:rPr>
                        <a:t>Repair</a:t>
                      </a:r>
                    </a:p>
                  </a:txBody>
                  <a:tcPr marL="0" marR="0" marT="0" marB="0" anchor="ctr">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dirty="0">
                          <a:effectLst/>
                          <a:highlight>
                            <a:srgbClr val="FFFFFF"/>
                          </a:highligh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FFF00"/>
                          </a:highlight>
                          <a:latin typeface="Arial" panose="020B0604020202020204" pitchFamily="34" charset="0"/>
                        </a:rPr>
                        <a:t> $    20,290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dirty="0">
                          <a:effectLst/>
                          <a:highlight>
                            <a:srgbClr val="FFFF00"/>
                          </a:highlight>
                          <a:latin typeface="Arial" panose="020B0604020202020204" pitchFamily="34" charset="0"/>
                        </a:rPr>
                        <a:t>114.70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00"/>
                          </a:highlight>
                          <a:latin typeface="Arial" panose="020B0604020202020204" pitchFamily="34" charset="0"/>
                        </a:rPr>
                        <a:t>176.90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FFFFF"/>
                          </a:highlight>
                          <a:latin typeface="Arial" panose="020B0604020202020204" pitchFamily="34" charset="0"/>
                        </a:rPr>
                        <a:t>FRH Average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FFFFF"/>
                          </a:highligh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55433248"/>
                  </a:ext>
                </a:extLst>
              </a:tr>
              <a:tr h="184953">
                <a:tc>
                  <a:txBody>
                    <a:bodyPr/>
                    <a:lstStyle/>
                    <a:p>
                      <a:pPr algn="ctr" fontAlgn="b"/>
                      <a:r>
                        <a:rPr lang="en-US" sz="700" b="0" i="0" u="none" strike="noStrike">
                          <a:effectLst/>
                          <a:highlight>
                            <a:srgbClr val="FFFFFF"/>
                          </a:highlight>
                          <a:latin typeface="Arial" panose="020B0604020202020204" pitchFamily="34" charset="0"/>
                        </a:rPr>
                        <a:t>Totals</a:t>
                      </a:r>
                    </a:p>
                  </a:txBody>
                  <a:tcPr marL="0" marR="0" marT="0" marB="0" anchor="ctr">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FFFFF"/>
                          </a:highligh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FFF00"/>
                          </a:highlight>
                          <a:latin typeface="Arial" panose="020B0604020202020204" pitchFamily="34" charset="0"/>
                        </a:rPr>
                        <a:t> $    32,436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dirty="0">
                          <a:effectLst/>
                          <a:highlight>
                            <a:srgbClr val="FFFF00"/>
                          </a:highlight>
                          <a:latin typeface="Arial" panose="020B0604020202020204" pitchFamily="34" charset="0"/>
                        </a:rPr>
                        <a:t>218.80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00"/>
                          </a:highlight>
                          <a:latin typeface="Arial" panose="020B0604020202020204" pitchFamily="34" charset="0"/>
                        </a:rPr>
                        <a:t>148.25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FFFFF"/>
                          </a:highlight>
                          <a:latin typeface="Arial" panose="020B0604020202020204" pitchFamily="34" charset="0"/>
                        </a:rPr>
                        <a:t>Customer ELR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FFFFF"/>
                          </a:highligh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09083250"/>
                  </a:ext>
                </a:extLst>
              </a:tr>
              <a:tr h="458653">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700" b="0" i="0" u="none" strike="noStrike" dirty="0">
                          <a:effectLst/>
                          <a:highlight>
                            <a:srgbClr val="D9D9D9"/>
                          </a:highligh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700" b="0" i="0" u="none" strike="noStrike">
                          <a:effectLst/>
                          <a:highlight>
                            <a:srgbClr val="FFFFFF"/>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dirty="0">
                          <a:effectLst/>
                          <a:highlight>
                            <a:srgbClr val="FFFFFF"/>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dirty="0">
                          <a:effectLst/>
                          <a:highlight>
                            <a:srgbClr val="FFFFFF"/>
                          </a:highlight>
                          <a:latin typeface="Arial" panose="020B0604020202020204" pitchFamily="34" charset="0"/>
                        </a:rPr>
                        <a:t>Target Labor Rate</a:t>
                      </a:r>
                    </a:p>
                  </a:txBody>
                  <a:tcPr marL="0" marR="0" marT="0" marB="0" anchor="ctr">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dirty="0">
                          <a:effectLst/>
                          <a:latin typeface="Arial" panose="020B0604020202020204" pitchFamily="34" charset="0"/>
                        </a:rPr>
                        <a:t>192.77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effectLst/>
                          <a:highlight>
                            <a:srgbClr val="FFFFFF"/>
                          </a:highlight>
                          <a:latin typeface="Arial" panose="020B0604020202020204" pitchFamily="34" charset="0"/>
                        </a:rPr>
                        <a:t>Per FRH</a:t>
                      </a:r>
                    </a:p>
                  </a:txBody>
                  <a:tcPr marL="0" marR="0" marT="0" marB="0" anchor="ctr">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FFFFF"/>
                          </a:highligh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445605938"/>
                  </a:ext>
                </a:extLst>
              </a:tr>
              <a:tr h="369905">
                <a:tc gridSpan="2">
                  <a:txBody>
                    <a:bodyPr/>
                    <a:lstStyle/>
                    <a:p>
                      <a:pPr algn="ctr" fontAlgn="b"/>
                      <a:r>
                        <a:rPr lang="en-US" sz="700" b="0" i="0" u="none" strike="noStrike">
                          <a:effectLst/>
                          <a:highlight>
                            <a:srgbClr val="FFFFFF"/>
                          </a:highlight>
                          <a:latin typeface="Arial" panose="020B0604020202020204" pitchFamily="34" charset="0"/>
                        </a:rPr>
                        <a:t>Total Ro's in Sample</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FFFFFF"/>
                          </a:highligh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FFFFF"/>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dirty="0">
                          <a:effectLst/>
                          <a:highlight>
                            <a:srgbClr val="FFFFFF"/>
                          </a:highligh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FFFFF"/>
                          </a:highlight>
                          <a:latin typeface="Arial" panose="020B0604020202020204" pitchFamily="34" charset="0"/>
                        </a:rPr>
                        <a:t>Difference</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FFF00"/>
                          </a:highlight>
                          <a:latin typeface="Arial" panose="020B0604020202020204" pitchFamily="34" charset="0"/>
                        </a:rPr>
                        <a:t>-44.52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FFFFF"/>
                          </a:highlight>
                          <a:latin typeface="Arial" panose="020B0604020202020204" pitchFamily="34" charset="0"/>
                        </a:rPr>
                        <a:t>Per FRH</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FFFFF"/>
                          </a:highligh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18571053"/>
                  </a:ext>
                </a:extLst>
              </a:tr>
              <a:tr h="98229">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dirty="0">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dirty="0">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01265770"/>
                  </a:ext>
                </a:extLst>
              </a:tr>
              <a:tr h="116940">
                <a:tc gridSpan="8">
                  <a:txBody>
                    <a:bodyPr/>
                    <a:lstStyle/>
                    <a:p>
                      <a:pPr algn="ctr" fontAlgn="b"/>
                      <a:r>
                        <a:rPr lang="en-US" sz="800" b="1" i="0" u="none" strike="noStrike">
                          <a:effectLst/>
                          <a:highlight>
                            <a:srgbClr val="D9D9D9"/>
                          </a:highlight>
                          <a:latin typeface="Arial" panose="020B0604020202020204" pitchFamily="34" charset="0"/>
                        </a:rPr>
                        <a:t>Cost of Labor</a:t>
                      </a:r>
                    </a:p>
                  </a:txBody>
                  <a:tcPr marL="0" marR="0" marT="0" marB="0" anchor="ctr">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mpd="sng">
                      <a:noFill/>
                      <a:prstDash val="solid"/>
                    </a:lnL>
                    <a:lnT w="12700" cmpd="sng">
                      <a:noFill/>
                      <a:prstDash val="solid"/>
                    </a:lnT>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11763967"/>
                  </a:ext>
                </a:extLst>
              </a:tr>
              <a:tr h="98229">
                <a:tc gridSpan="2">
                  <a:txBody>
                    <a:bodyPr/>
                    <a:lstStyle/>
                    <a:p>
                      <a:pPr algn="ctr" fontAlgn="b"/>
                      <a:r>
                        <a:rPr lang="en-US" sz="700" b="0" i="0" u="none" strike="noStrike">
                          <a:effectLst/>
                          <a:highlight>
                            <a:srgbClr val="FFFFFF"/>
                          </a:highlight>
                          <a:latin typeface="Arial" panose="020B0604020202020204" pitchFamily="34" charset="0"/>
                        </a:rPr>
                        <a:t>Total Cost of Labor</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FFFF00"/>
                          </a:highlight>
                          <a:latin typeface="Arial" panose="020B0604020202020204" pitchFamily="34" charset="0"/>
                        </a:rPr>
                        <a:t>7231.36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FF"/>
                          </a:highlight>
                          <a:latin typeface="Arial" panose="020B0604020202020204" pitchFamily="34" charset="0"/>
                        </a:rPr>
                        <a:t>Total Sales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00"/>
                          </a:highlight>
                          <a:latin typeface="Arial" panose="020B0604020202020204" pitchFamily="34" charset="0"/>
                        </a:rPr>
                        <a:t>22.29%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700" b="0" i="0" u="none" strike="noStrike">
                          <a:effectLst/>
                          <a:highlight>
                            <a:srgbClr val="FFFFFF"/>
                          </a:highlight>
                          <a:latin typeface="Arial" panose="020B0604020202020204" pitchFamily="34" charset="0"/>
                        </a:rPr>
                        <a:t>Percent Cost of Sales</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79412183"/>
                  </a:ext>
                </a:extLst>
              </a:tr>
              <a:tr h="98229">
                <a:tc gridSpan="2">
                  <a:txBody>
                    <a:bodyPr/>
                    <a:lstStyle/>
                    <a:p>
                      <a:pPr algn="ctr" fontAlgn="b"/>
                      <a:r>
                        <a:rPr lang="en-US" sz="700" b="0" i="0" u="none" strike="noStrike">
                          <a:effectLst/>
                          <a:highlight>
                            <a:srgbClr val="FFFFFF"/>
                          </a:highlight>
                          <a:latin typeface="Arial" panose="020B0604020202020204" pitchFamily="34" charset="0"/>
                        </a:rPr>
                        <a:t>Total Cost of Labor</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FFFF00"/>
                          </a:highlight>
                          <a:latin typeface="Arial" panose="020B0604020202020204" pitchFamily="34" charset="0"/>
                        </a:rPr>
                        <a:t>7231.36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FF"/>
                          </a:highlight>
                          <a:latin typeface="Arial" panose="020B0604020202020204" pitchFamily="34" charset="0"/>
                        </a:rPr>
                        <a:t>Total FRHs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00"/>
                          </a:highlight>
                          <a:latin typeface="Arial" panose="020B0604020202020204" pitchFamily="34" charset="0"/>
                        </a:rPr>
                        <a:t>33.05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700" b="0" i="0" u="none" strike="noStrike">
                          <a:effectLst/>
                          <a:highlight>
                            <a:srgbClr val="FFFFFF"/>
                          </a:highlight>
                          <a:latin typeface="Arial" panose="020B0604020202020204" pitchFamily="34" charset="0"/>
                        </a:rPr>
                        <a:t>Cost per FRH</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43078847"/>
                  </a:ext>
                </a:extLst>
              </a:tr>
              <a:tr h="98229">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dirty="0">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42194015"/>
                  </a:ext>
                </a:extLst>
              </a:tr>
              <a:tr h="116940">
                <a:tc gridSpan="8">
                  <a:txBody>
                    <a:bodyPr/>
                    <a:lstStyle/>
                    <a:p>
                      <a:pPr algn="ctr" fontAlgn="b"/>
                      <a:r>
                        <a:rPr lang="en-US" sz="800" b="1" i="0" u="none" strike="noStrike" dirty="0">
                          <a:effectLst/>
                          <a:highlight>
                            <a:srgbClr val="D9D9D9"/>
                          </a:highlight>
                          <a:latin typeface="Arial" panose="020B0604020202020204" pitchFamily="34" charset="0"/>
                        </a:rPr>
                        <a:t>Repair Order Measurements</a:t>
                      </a:r>
                    </a:p>
                  </a:txBody>
                  <a:tcPr marL="0" marR="0" marT="0" marB="0" anchor="ctr">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mpd="sng">
                      <a:noFill/>
                      <a:prstDash val="solid"/>
                    </a:lnL>
                    <a:lnT w="12700" cmpd="sng">
                      <a:noFill/>
                      <a:prstDash val="solid"/>
                    </a:lnT>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677810"/>
                  </a:ext>
                </a:extLst>
              </a:tr>
              <a:tr h="98229">
                <a:tc gridSpan="2">
                  <a:txBody>
                    <a:bodyPr/>
                    <a:lstStyle/>
                    <a:p>
                      <a:pPr algn="ctr" fontAlgn="b"/>
                      <a:r>
                        <a:rPr lang="en-US" sz="700" b="0" i="0" u="none" strike="noStrike">
                          <a:effectLst/>
                          <a:highlight>
                            <a:srgbClr val="FFFFFF"/>
                          </a:highlight>
                          <a:latin typeface="Arial" panose="020B0604020202020204" pitchFamily="34" charset="0"/>
                        </a:rPr>
                        <a:t>Total Labor Sales</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FFFF00"/>
                          </a:highlight>
                          <a:latin typeface="Arial" panose="020B0604020202020204" pitchFamily="34" charset="0"/>
                        </a:rPr>
                        <a:t>32,436.06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FF"/>
                          </a:highlight>
                          <a:latin typeface="Arial" panose="020B0604020202020204" pitchFamily="34" charset="0"/>
                        </a:rPr>
                        <a:t>Total ROs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00"/>
                          </a:highlight>
                          <a:latin typeface="Arial" panose="020B0604020202020204" pitchFamily="34" charset="0"/>
                        </a:rPr>
                        <a:t>324.36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700" b="0" i="0" u="none" strike="noStrike">
                          <a:effectLst/>
                          <a:highlight>
                            <a:srgbClr val="FFFFFF"/>
                          </a:highlight>
                          <a:latin typeface="Arial" panose="020B0604020202020204" pitchFamily="34" charset="0"/>
                        </a:rPr>
                        <a:t>Avg Labor per RO</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28820119"/>
                  </a:ext>
                </a:extLst>
              </a:tr>
              <a:tr h="93551">
                <a:tc gridSpan="2">
                  <a:txBody>
                    <a:bodyPr/>
                    <a:lstStyle/>
                    <a:p>
                      <a:pPr algn="ctr" fontAlgn="b"/>
                      <a:r>
                        <a:rPr lang="en-US" sz="700" b="0" i="0" u="none" strike="noStrike">
                          <a:effectLst/>
                          <a:highlight>
                            <a:srgbClr val="FFFFFF"/>
                          </a:highlight>
                          <a:latin typeface="Arial" panose="020B0604020202020204" pitchFamily="34" charset="0"/>
                        </a:rPr>
                        <a:t>Total FRHs</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FFFF00"/>
                          </a:highlight>
                          <a:latin typeface="Arial" panose="020B0604020202020204" pitchFamily="34" charset="0"/>
                        </a:rPr>
                        <a:t>218.80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FF"/>
                          </a:highlight>
                          <a:latin typeface="Arial" panose="020B0604020202020204" pitchFamily="34" charset="0"/>
                        </a:rPr>
                        <a:t>Total ROs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00"/>
                          </a:highlight>
                          <a:latin typeface="Arial" panose="020B0604020202020204" pitchFamily="34" charset="0"/>
                        </a:rPr>
                        <a:t>2.19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700" b="0" i="0" u="none" strike="noStrike" dirty="0">
                          <a:effectLst/>
                          <a:highlight>
                            <a:srgbClr val="FFFFFF"/>
                          </a:highlight>
                          <a:latin typeface="Arial" panose="020B0604020202020204" pitchFamily="34" charset="0"/>
                        </a:rPr>
                        <a:t>Avg FRH's per RO</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48589131"/>
                  </a:ext>
                </a:extLst>
              </a:tr>
              <a:tr h="93551">
                <a:tc gridSpan="2">
                  <a:txBody>
                    <a:bodyPr/>
                    <a:lstStyle/>
                    <a:p>
                      <a:pPr algn="ctr" fontAlgn="b"/>
                      <a:r>
                        <a:rPr lang="en-US" sz="700" b="0" i="0" u="none" strike="noStrike">
                          <a:effectLst/>
                          <a:highlight>
                            <a:srgbClr val="FFFFFF"/>
                          </a:highlight>
                          <a:latin typeface="Arial" panose="020B0604020202020204" pitchFamily="34" charset="0"/>
                        </a:rPr>
                        <a:t>Menu Sales</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FF"/>
                          </a:highlight>
                          <a:latin typeface="Arial" panose="020B0604020202020204" pitchFamily="34" charset="0"/>
                        </a:rPr>
                        <a:t>Total ROs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dirty="0">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b"/>
                      <a:r>
                        <a:rPr lang="en-US" sz="700" b="0" i="0" u="none" strike="noStrike" dirty="0">
                          <a:effectLst/>
                          <a:highlight>
                            <a:srgbClr val="FFFFFF"/>
                          </a:highlight>
                          <a:latin typeface="Arial" panose="020B0604020202020204" pitchFamily="34" charset="0"/>
                        </a:rPr>
                        <a:t>Percent Menu Sales</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29811263"/>
                  </a:ext>
                </a:extLst>
              </a:tr>
              <a:tr h="93551">
                <a:tc gridSpan="2">
                  <a:txBody>
                    <a:bodyPr/>
                    <a:lstStyle/>
                    <a:p>
                      <a:pPr algn="ctr" fontAlgn="b"/>
                      <a:r>
                        <a:rPr lang="en-US" sz="700" b="0" i="0" u="none" strike="noStrike">
                          <a:effectLst/>
                          <a:highlight>
                            <a:srgbClr val="FFFFFF"/>
                          </a:highlight>
                          <a:latin typeface="Arial" panose="020B0604020202020204" pitchFamily="34" charset="0"/>
                        </a:rPr>
                        <a:t>Competitive FRHs</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FFFF00"/>
                          </a:highlight>
                          <a:latin typeface="Arial" panose="020B0604020202020204" pitchFamily="34" charset="0"/>
                        </a:rPr>
                        <a:t>53.40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FF"/>
                          </a:highlight>
                          <a:latin typeface="Arial" panose="020B0604020202020204" pitchFamily="34" charset="0"/>
                        </a:rPr>
                        <a:t>Total FRHs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00"/>
                          </a:highlight>
                          <a:latin typeface="Arial" panose="020B0604020202020204" pitchFamily="34" charset="0"/>
                        </a:rPr>
                        <a:t>24.41%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700" b="0" i="0" u="none" strike="noStrike">
                          <a:effectLst/>
                          <a:highlight>
                            <a:srgbClr val="FFFFFF"/>
                          </a:highlight>
                          <a:latin typeface="Arial" panose="020B0604020202020204" pitchFamily="34" charset="0"/>
                        </a:rPr>
                        <a:t>Percent Competitive</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18458731"/>
                  </a:ext>
                </a:extLst>
              </a:tr>
              <a:tr h="93551">
                <a:tc gridSpan="2">
                  <a:txBody>
                    <a:bodyPr/>
                    <a:lstStyle/>
                    <a:p>
                      <a:pPr algn="ctr" fontAlgn="b"/>
                      <a:r>
                        <a:rPr lang="en-US" sz="700" b="0" i="0" u="none" strike="noStrike">
                          <a:effectLst/>
                          <a:highlight>
                            <a:srgbClr val="FFFFFF"/>
                          </a:highlight>
                          <a:latin typeface="Arial" panose="020B0604020202020204" pitchFamily="34" charset="0"/>
                        </a:rPr>
                        <a:t>Maintenance FRHs</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FFFF00"/>
                          </a:highlight>
                          <a:latin typeface="Arial" panose="020B0604020202020204" pitchFamily="34" charset="0"/>
                        </a:rPr>
                        <a:t>50.70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FF"/>
                          </a:highlight>
                          <a:latin typeface="Arial" panose="020B0604020202020204" pitchFamily="34" charset="0"/>
                        </a:rPr>
                        <a:t>Total FRHs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dirty="0">
                          <a:effectLst/>
                          <a:highlight>
                            <a:srgbClr val="FFFF00"/>
                          </a:highlight>
                          <a:latin typeface="Arial" panose="020B0604020202020204" pitchFamily="34" charset="0"/>
                        </a:rPr>
                        <a:t>23.17%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700" b="0" i="0" u="none" strike="noStrike" dirty="0">
                          <a:effectLst/>
                          <a:highlight>
                            <a:srgbClr val="FFFFFF"/>
                          </a:highlight>
                          <a:latin typeface="Arial" panose="020B0604020202020204" pitchFamily="34" charset="0"/>
                        </a:rPr>
                        <a:t>Percent Maintenance </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60361203"/>
                  </a:ext>
                </a:extLst>
              </a:tr>
              <a:tr h="93551">
                <a:tc gridSpan="2">
                  <a:txBody>
                    <a:bodyPr/>
                    <a:lstStyle/>
                    <a:p>
                      <a:pPr algn="ctr" fontAlgn="b"/>
                      <a:r>
                        <a:rPr lang="en-US" sz="700" b="0" i="0" u="none" strike="noStrike">
                          <a:effectLst/>
                          <a:highlight>
                            <a:srgbClr val="FFFFFF"/>
                          </a:highlight>
                          <a:latin typeface="Arial" panose="020B0604020202020204" pitchFamily="34" charset="0"/>
                        </a:rPr>
                        <a:t>Repair FRH</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FFFF00"/>
                          </a:highlight>
                          <a:latin typeface="Arial" panose="020B0604020202020204" pitchFamily="34" charset="0"/>
                        </a:rPr>
                        <a:t>114.70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FF"/>
                          </a:highlight>
                          <a:latin typeface="Arial" panose="020B0604020202020204" pitchFamily="34" charset="0"/>
                        </a:rPr>
                        <a:t>Total FRHs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00"/>
                          </a:highlight>
                          <a:latin typeface="Arial" panose="020B0604020202020204" pitchFamily="34" charset="0"/>
                        </a:rPr>
                        <a:t>52.42%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700" b="0" i="0" u="none" strike="noStrike">
                          <a:effectLst/>
                          <a:highlight>
                            <a:srgbClr val="FFFFFF"/>
                          </a:highlight>
                          <a:latin typeface="Arial" panose="020B0604020202020204" pitchFamily="34" charset="0"/>
                        </a:rPr>
                        <a:t>Percent Repair </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70070934"/>
                  </a:ext>
                </a:extLst>
              </a:tr>
              <a:tr h="98229">
                <a:tc gridSpan="2">
                  <a:txBody>
                    <a:bodyPr/>
                    <a:lstStyle/>
                    <a:p>
                      <a:pPr algn="ctr" fontAlgn="b"/>
                      <a:r>
                        <a:rPr lang="en-US" sz="700" b="0" i="0" u="none" strike="noStrike">
                          <a:effectLst/>
                          <a:highlight>
                            <a:srgbClr val="FFFFFF"/>
                          </a:highlight>
                          <a:latin typeface="Arial" panose="020B0604020202020204" pitchFamily="34" charset="0"/>
                        </a:rPr>
                        <a:t>One item ROs</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FFFF00"/>
                          </a:highlight>
                          <a:latin typeface="Arial" panose="020B0604020202020204" pitchFamily="34" charset="0"/>
                        </a:rPr>
                        <a:t>51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FF"/>
                          </a:highlight>
                          <a:latin typeface="Arial" panose="020B0604020202020204" pitchFamily="34" charset="0"/>
                        </a:rPr>
                        <a:t>Total ROs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highlight>
                            <a:srgbClr val="FABF8F"/>
                          </a:highlight>
                          <a:latin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highlight>
                            <a:srgbClr val="FFFF00"/>
                          </a:highlight>
                          <a:latin typeface="Arial" panose="020B0604020202020204" pitchFamily="34" charset="0"/>
                        </a:rPr>
                        <a:t>51.00%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700" b="0" i="0" u="none" strike="noStrike" dirty="0">
                          <a:effectLst/>
                          <a:highlight>
                            <a:srgbClr val="FFFFFF"/>
                          </a:highlight>
                          <a:latin typeface="Arial" panose="020B0604020202020204" pitchFamily="34" charset="0"/>
                        </a:rPr>
                        <a:t>Percent One Item RO</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94292063"/>
                  </a:ext>
                </a:extLst>
              </a:tr>
              <a:tr h="98229">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D9D9D9"/>
                          </a:highligh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19604219"/>
                  </a:ext>
                </a:extLst>
              </a:tr>
              <a:tr h="116940">
                <a:tc gridSpan="8">
                  <a:txBody>
                    <a:bodyPr/>
                    <a:lstStyle/>
                    <a:p>
                      <a:pPr algn="ctr" fontAlgn="b"/>
                      <a:r>
                        <a:rPr lang="en-US" sz="800" b="1" i="0" u="none" strike="noStrike">
                          <a:effectLst/>
                          <a:highlight>
                            <a:srgbClr val="D9D9D9"/>
                          </a:highlight>
                          <a:latin typeface="Arial" panose="020B0604020202020204" pitchFamily="34" charset="0"/>
                        </a:rPr>
                        <a:t>Model Year Analysis</a:t>
                      </a:r>
                    </a:p>
                  </a:txBody>
                  <a:tcPr marL="0" marR="0" marT="0" marB="0" anchor="ctr">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mpd="sng">
                      <a:noFill/>
                      <a:prstDash val="solid"/>
                    </a:lnL>
                    <a:lnT w="12700" cmpd="sng">
                      <a:noFill/>
                      <a:prstDash val="solid"/>
                    </a:lnT>
                  </a:tcPr>
                </a:tc>
                <a:tc>
                  <a:txBody>
                    <a:bodyPr/>
                    <a:lstStyle/>
                    <a:p>
                      <a:pPr algn="ctr" fontAlgn="b"/>
                      <a:r>
                        <a:rPr lang="en-US" sz="700" b="0" i="0" u="none" strike="noStrike" dirty="0">
                          <a:effectLst/>
                          <a:highlight>
                            <a:srgbClr val="D9D9D9"/>
                          </a:highlight>
                          <a:latin typeface="Arial" panose="020B0604020202020204" pitchFamily="34" charset="0"/>
                        </a:rPr>
                        <a:t> </a:t>
                      </a:r>
                    </a:p>
                  </a:txBody>
                  <a:tcPr marL="0" marR="0" marT="0" marB="0" anchor="ctr">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700" b="0" i="0" u="none" strike="noStrike">
                          <a:effectLst/>
                          <a:highlight>
                            <a:srgbClr val="969696"/>
                          </a:highlight>
                          <a:latin typeface="Arial" panose="020B0604020202020204" pitchFamily="34" charset="0"/>
                        </a:rPr>
                        <a:t> </a:t>
                      </a:r>
                    </a:p>
                  </a:txBody>
                  <a:tcPr marL="0" marR="0" marT="0" marB="0" anchor="ctr">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1579984488"/>
                  </a:ext>
                </a:extLst>
              </a:tr>
              <a:tr h="107585">
                <a:tc>
                  <a:txBody>
                    <a:bodyPr/>
                    <a:lstStyle/>
                    <a:p>
                      <a:pPr algn="ctr" fontAlgn="b"/>
                      <a:r>
                        <a:rPr lang="en-US" sz="700" b="1" i="0" u="none" strike="noStrike">
                          <a:effectLst/>
                          <a:highlight>
                            <a:srgbClr val="FABF8F"/>
                          </a:highlight>
                          <a:latin typeface="Arial" panose="020B0604020202020204" pitchFamily="34" charset="0"/>
                        </a:rPr>
                        <a:t>2025</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1" i="0" u="none" strike="noStrike">
                          <a:effectLst/>
                          <a:highlight>
                            <a:srgbClr val="FABF8F"/>
                          </a:highlight>
                          <a:latin typeface="Arial" panose="020B0604020202020204" pitchFamily="34" charset="0"/>
                        </a:rPr>
                        <a:t>2024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700" b="1" i="0" u="none" strike="noStrike">
                          <a:effectLst/>
                          <a:highlight>
                            <a:srgbClr val="FABF8F"/>
                          </a:highlight>
                          <a:latin typeface="Arial" panose="020B0604020202020204" pitchFamily="34" charset="0"/>
                        </a:rPr>
                        <a:t>2023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700" b="1" i="0" u="none" strike="noStrike">
                          <a:effectLst/>
                          <a:highlight>
                            <a:srgbClr val="FABF8F"/>
                          </a:highlight>
                          <a:latin typeface="Arial" panose="020B0604020202020204" pitchFamily="34" charset="0"/>
                        </a:rPr>
                        <a:t>2022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700" b="1" i="0" u="none" strike="noStrike">
                          <a:effectLst/>
                          <a:highlight>
                            <a:srgbClr val="FABF8F"/>
                          </a:highlight>
                          <a:latin typeface="Arial" panose="020B0604020202020204" pitchFamily="34" charset="0"/>
                        </a:rPr>
                        <a:t>2021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700" b="1" i="0" u="none" strike="noStrike">
                          <a:effectLst/>
                          <a:highlight>
                            <a:srgbClr val="FABF8F"/>
                          </a:highlight>
                          <a:latin typeface="Arial" panose="020B0604020202020204" pitchFamily="34" charset="0"/>
                        </a:rPr>
                        <a:t>2020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1" i="0" u="none" strike="noStrike" dirty="0">
                          <a:effectLst/>
                          <a:highlight>
                            <a:srgbClr val="FABF8F"/>
                          </a:highlight>
                          <a:latin typeface="Arial" panose="020B0604020202020204" pitchFamily="34" charset="0"/>
                        </a:rPr>
                        <a:t>Older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1" i="0" u="none" strike="noStrike">
                          <a:effectLst/>
                          <a:highlight>
                            <a:srgbClr val="FABF8F"/>
                          </a:highlight>
                          <a:latin typeface="Arial" panose="020B0604020202020204" pitchFamily="34" charset="0"/>
                        </a:rPr>
                        <a:t>Total</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2776564959"/>
                  </a:ext>
                </a:extLst>
              </a:tr>
              <a:tr h="98229">
                <a:tc>
                  <a:txBody>
                    <a:bodyPr/>
                    <a:lstStyle/>
                    <a:p>
                      <a:pPr algn="ctr" fontAlgn="b"/>
                      <a:r>
                        <a:rPr lang="en-US" sz="700" b="1" i="0" u="none" strike="noStrike">
                          <a:effectLst/>
                          <a:highlight>
                            <a:srgbClr val="FFFF00"/>
                          </a:highlight>
                          <a:latin typeface="Arial" panose="020B0604020202020204" pitchFamily="34" charset="0"/>
                        </a:rPr>
                        <a:t>0</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1" i="0" u="none" strike="noStrike">
                          <a:effectLst/>
                          <a:highlight>
                            <a:srgbClr val="FFFF00"/>
                          </a:highlight>
                          <a:latin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700" b="1" i="0" u="none" strike="noStrike">
                          <a:effectLst/>
                          <a:highlight>
                            <a:srgbClr val="FFFF00"/>
                          </a:highlight>
                          <a:latin typeface="Arial" panose="020B0604020202020204" pitchFamily="34" charset="0"/>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700" b="1" i="0" u="none" strike="noStrike">
                          <a:effectLst/>
                          <a:highlight>
                            <a:srgbClr val="FFFF00"/>
                          </a:highlight>
                          <a:latin typeface="Arial" panose="020B060402020202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700" b="1" i="0" u="none" strike="noStrike">
                          <a:effectLst/>
                          <a:highlight>
                            <a:srgbClr val="FFFF00"/>
                          </a:highlight>
                          <a:latin typeface="Arial" panose="020B0604020202020204" pitchFamily="34" charset="0"/>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700" b="1" i="0" u="none" strike="noStrike">
                          <a:effectLst/>
                          <a:highlight>
                            <a:srgbClr val="FFFF00"/>
                          </a:highlight>
                          <a:latin typeface="Arial" panose="020B0604020202020204" pitchFamily="34" charset="0"/>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1" i="0" u="none" strike="noStrike" dirty="0">
                          <a:effectLst/>
                          <a:highlight>
                            <a:srgbClr val="FFFF00"/>
                          </a:highlight>
                          <a:latin typeface="Arial" panose="020B0604020202020204" pitchFamily="34" charset="0"/>
                        </a:rPr>
                        <a:t>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700" b="1" i="0" u="none" strike="noStrike">
                          <a:effectLst/>
                          <a:highlight>
                            <a:srgbClr val="FFFF00"/>
                          </a:highligh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62260920"/>
                  </a:ext>
                </a:extLst>
              </a:tr>
              <a:tr h="102907">
                <a:tc>
                  <a:txBody>
                    <a:bodyPr/>
                    <a:lstStyle/>
                    <a:p>
                      <a:pPr algn="ctr" fontAlgn="b"/>
                      <a:r>
                        <a:rPr lang="en-US" sz="700" b="1" i="0" u="none" strike="noStrike">
                          <a:effectLst/>
                          <a:highlight>
                            <a:srgbClr val="FFFF00"/>
                          </a:highlight>
                          <a:latin typeface="Arial" panose="020B0604020202020204" pitchFamily="34" charset="0"/>
                        </a:rPr>
                        <a:t>0.00%</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1" i="0" u="none" strike="noStrike">
                          <a:effectLst/>
                          <a:highlight>
                            <a:srgbClr val="FFFF00"/>
                          </a:highligh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700" b="1" i="0" u="none" strike="noStrike">
                          <a:effectLst/>
                          <a:highlight>
                            <a:srgbClr val="FFFF00"/>
                          </a:highlight>
                          <a:latin typeface="Arial" panose="020B0604020202020204" pitchFamily="34" charset="0"/>
                        </a:rPr>
                        <a:t>11.00%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700" b="1" i="0" u="none" strike="noStrike">
                          <a:effectLst/>
                          <a:highlight>
                            <a:srgbClr val="FFFF00"/>
                          </a:highlight>
                          <a:latin typeface="Arial" panose="020B0604020202020204" pitchFamily="34" charset="0"/>
                        </a:rPr>
                        <a:t>7.00%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700" b="1" i="0" u="none" strike="noStrike">
                          <a:effectLst/>
                          <a:highlight>
                            <a:srgbClr val="FFFF00"/>
                          </a:highlight>
                          <a:latin typeface="Arial" panose="020B0604020202020204" pitchFamily="34" charset="0"/>
                        </a:rPr>
                        <a:t>14.00%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700" b="1" i="0" u="none" strike="noStrike">
                          <a:effectLst/>
                          <a:highlight>
                            <a:srgbClr val="FFFF00"/>
                          </a:highlight>
                          <a:latin typeface="Arial" panose="020B0604020202020204" pitchFamily="34" charset="0"/>
                        </a:rPr>
                        <a:t>13.00%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1" i="0" u="none" strike="noStrike" dirty="0">
                          <a:effectLst/>
                          <a:highlight>
                            <a:srgbClr val="FFFF00"/>
                          </a:highlight>
                          <a:latin typeface="Arial" panose="020B0604020202020204" pitchFamily="34" charset="0"/>
                        </a:rPr>
                        <a:t>54.00%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3808444746"/>
                  </a:ext>
                </a:extLst>
              </a:tr>
            </a:tbl>
          </a:graphicData>
        </a:graphic>
      </p:graphicFrame>
      <p:graphicFrame>
        <p:nvGraphicFramePr>
          <p:cNvPr id="13" name="Chart 12">
            <a:extLst>
              <a:ext uri="{FF2B5EF4-FFF2-40B4-BE49-F238E27FC236}">
                <a16:creationId xmlns:a16="http://schemas.microsoft.com/office/drawing/2014/main" id="{00000000-0008-0000-0500-00000D040000}"/>
              </a:ext>
            </a:extLst>
          </p:cNvPr>
          <p:cNvGraphicFramePr>
            <a:graphicFrameLocks/>
          </p:cNvGraphicFramePr>
          <p:nvPr>
            <p:extLst>
              <p:ext uri="{D42A27DB-BD31-4B8C-83A1-F6EECF244321}">
                <p14:modId xmlns:p14="http://schemas.microsoft.com/office/powerpoint/2010/main" val="2180204968"/>
              </p:ext>
            </p:extLst>
          </p:nvPr>
        </p:nvGraphicFramePr>
        <p:xfrm>
          <a:off x="5510624" y="5326115"/>
          <a:ext cx="5066391" cy="141587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126607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1. We have a good team that works well together.</a:t>
            </a:r>
          </a:p>
          <a:p>
            <a:pPr lvl="1"/>
            <a:r>
              <a:rPr lang="en-US" dirty="0"/>
              <a:t>2. Our Service Manager is very well liked by service employees and customers.</a:t>
            </a:r>
          </a:p>
          <a:p>
            <a:pPr lvl="1"/>
            <a:r>
              <a:rPr lang="en-US" dirty="0"/>
              <a:t>3. The area around us is growing in population.</a:t>
            </a:r>
          </a:p>
          <a:p>
            <a:pPr lvl="1"/>
            <a:r>
              <a:rPr lang="en-US" dirty="0"/>
              <a:t>4. Our Shop Foreman is very good at teaching and training lower-level Techs.</a:t>
            </a:r>
          </a:p>
          <a:p>
            <a:pPr lvl="1"/>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1. Low inventory in Parts department</a:t>
            </a:r>
          </a:p>
          <a:p>
            <a:pPr lvl="1"/>
            <a:r>
              <a:rPr lang="en-US" dirty="0"/>
              <a:t>2. Size of the shop</a:t>
            </a:r>
          </a:p>
          <a:p>
            <a:pPr lvl="1"/>
            <a:r>
              <a:rPr lang="en-US" dirty="0"/>
              <a:t>3. Equipment is getting older.</a:t>
            </a:r>
          </a:p>
          <a:p>
            <a:pPr lvl="1"/>
            <a:r>
              <a:rPr lang="en-US" dirty="0"/>
              <a:t>4. Disconnect between Parts and Service</a:t>
            </a:r>
          </a:p>
          <a:p>
            <a:pPr lvl="1"/>
            <a:r>
              <a:rPr lang="en-US" dirty="0"/>
              <a:t>5. BDC service over scheduling and using the word “appointment.”</a:t>
            </a:r>
          </a:p>
          <a:p>
            <a:pPr lvl="1"/>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16BAAD9A3C2D146B66DBA427ED0BCFF" ma:contentTypeVersion="9" ma:contentTypeDescription="Create a new document." ma:contentTypeScope="" ma:versionID="c1b78b872ac2e38edabd74bd2d9be78c">
  <xsd:schema xmlns:xsd="http://www.w3.org/2001/XMLSchema" xmlns:xs="http://www.w3.org/2001/XMLSchema" xmlns:p="http://schemas.microsoft.com/office/2006/metadata/properties" xmlns:ns3="efacdd56-1a95-4f1f-8a04-99259e605eeb" xmlns:ns4="e7d1d3b7-3206-4f5c-a4f2-4db724ec0cdf" targetNamespace="http://schemas.microsoft.com/office/2006/metadata/properties" ma:root="true" ma:fieldsID="b64b626a71488247e236a20db9f10581" ns3:_="" ns4:_="">
    <xsd:import namespace="efacdd56-1a95-4f1f-8a04-99259e605eeb"/>
    <xsd:import namespace="e7d1d3b7-3206-4f5c-a4f2-4db724ec0cdf"/>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acdd56-1a95-4f1f-8a04-99259e605ee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7d1d3b7-3206-4f5c-a4f2-4db724ec0cd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efacdd56-1a95-4f1f-8a04-99259e605eeb" xsi:nil="true"/>
  </documentManagement>
</p:properties>
</file>

<file path=customXml/itemProps1.xml><?xml version="1.0" encoding="utf-8"?>
<ds:datastoreItem xmlns:ds="http://schemas.openxmlformats.org/officeDocument/2006/customXml" ds:itemID="{79E279B5-21C2-4190-8FB0-BC5C75C1A8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acdd56-1a95-4f1f-8a04-99259e605eeb"/>
    <ds:schemaRef ds:uri="e7d1d3b7-3206-4f5c-a4f2-4db724ec0c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A8EDB6-8A18-4F4B-BCF4-6FBAD450FAC1}">
  <ds:schemaRefs>
    <ds:schemaRef ds:uri="http://schemas.microsoft.com/sharepoint/v3/contenttype/forms"/>
  </ds:schemaRefs>
</ds:datastoreItem>
</file>

<file path=customXml/itemProps3.xml><?xml version="1.0" encoding="utf-8"?>
<ds:datastoreItem xmlns:ds="http://schemas.openxmlformats.org/officeDocument/2006/customXml" ds:itemID="{80F730D1-DB84-4B55-94B5-BFC178C760CD}">
  <ds:schemaRefs>
    <ds:schemaRef ds:uri="http://schemas.microsoft.com/office/infopath/2007/PartnerControls"/>
    <ds:schemaRef ds:uri="efacdd56-1a95-4f1f-8a04-99259e605eeb"/>
    <ds:schemaRef ds:uri="http://purl.org/dc/elements/1.1/"/>
    <ds:schemaRef ds:uri="e7d1d3b7-3206-4f5c-a4f2-4db724ec0cdf"/>
    <ds:schemaRef ds:uri="http://purl.org/dc/terms/"/>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TM02900688[[fn=Facet]]</Template>
  <TotalTime>437</TotalTime>
  <Words>1798</Words>
  <Application>Microsoft Office PowerPoint</Application>
  <PresentationFormat>Widescreen</PresentationFormat>
  <Paragraphs>673</Paragraphs>
  <Slides>16</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Aptos</vt:lpstr>
      <vt:lpstr>Arial</vt:lpstr>
      <vt:lpstr>Calibri</vt:lpstr>
      <vt:lpstr>Times New Roman</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Matt Greenhow</cp:lastModifiedBy>
  <cp:revision>7</cp:revision>
  <dcterms:created xsi:type="dcterms:W3CDTF">2022-12-04T13:10:55Z</dcterms:created>
  <dcterms:modified xsi:type="dcterms:W3CDTF">2024-05-16T20:14:41Z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0x010100D16BAAD9A3C2D146B66DBA427ED0BCFF</vt:lpwstr>
  </property>
</Properties>
</file>