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lsm" ContentType="application/vnd.ms-excel.sheet.macroEnabled.12"/>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93" autoAdjust="0"/>
    <p:restoredTop sz="94660"/>
  </p:normalViewPr>
  <p:slideViewPr>
    <p:cSldViewPr snapToGrid="0">
      <p:cViewPr varScale="1">
        <p:scale>
          <a:sx n="151" d="100"/>
          <a:sy n="151" d="100"/>
        </p:scale>
        <p:origin x="930" y="24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C06850-98DD-DA64-0148-FBECBDD89B9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FC4F040-5D61-4C1A-C636-0550CCBB043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5878F21-25D0-E7E9-7E02-A1E814AC0514}"/>
              </a:ext>
            </a:extLst>
          </p:cNvPr>
          <p:cNvSpPr>
            <a:spLocks noGrp="1"/>
          </p:cNvSpPr>
          <p:nvPr>
            <p:ph type="dt" sz="half" idx="10"/>
          </p:nvPr>
        </p:nvSpPr>
        <p:spPr/>
        <p:txBody>
          <a:bodyPr/>
          <a:lstStyle/>
          <a:p>
            <a:fld id="{B1F8D1E1-9F57-432F-BFDD-1FEFA2911441}" type="datetimeFigureOut">
              <a:rPr lang="en-US" smtClean="0"/>
              <a:t>5/8/2024</a:t>
            </a:fld>
            <a:endParaRPr lang="en-US"/>
          </a:p>
        </p:txBody>
      </p:sp>
      <p:sp>
        <p:nvSpPr>
          <p:cNvPr id="5" name="Footer Placeholder 4">
            <a:extLst>
              <a:ext uri="{FF2B5EF4-FFF2-40B4-BE49-F238E27FC236}">
                <a16:creationId xmlns:a16="http://schemas.microsoft.com/office/drawing/2014/main" id="{35845AC3-F15B-1AE4-4B6E-95F15680FDA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764FAA-8B62-5ED7-AA6B-FC6E69CE103E}"/>
              </a:ext>
            </a:extLst>
          </p:cNvPr>
          <p:cNvSpPr>
            <a:spLocks noGrp="1"/>
          </p:cNvSpPr>
          <p:nvPr>
            <p:ph type="sldNum" sz="quarter" idx="12"/>
          </p:nvPr>
        </p:nvSpPr>
        <p:spPr/>
        <p:txBody>
          <a:bodyPr/>
          <a:lstStyle/>
          <a:p>
            <a:fld id="{AC46AAFF-81AF-4014-9D67-6A84DB5D61E3}" type="slidenum">
              <a:rPr lang="en-US" smtClean="0"/>
              <a:t>‹#›</a:t>
            </a:fld>
            <a:endParaRPr lang="en-US"/>
          </a:p>
        </p:txBody>
      </p:sp>
    </p:spTree>
    <p:extLst>
      <p:ext uri="{BB962C8B-B14F-4D97-AF65-F5344CB8AC3E}">
        <p14:creationId xmlns:p14="http://schemas.microsoft.com/office/powerpoint/2010/main" val="23086993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01E4A9-666B-1183-1ABC-C553DF6B009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9155236-B3EA-9458-D850-E7388D6DC7A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BF79AB-3D7C-DAFA-35EC-29D391652CBD}"/>
              </a:ext>
            </a:extLst>
          </p:cNvPr>
          <p:cNvSpPr>
            <a:spLocks noGrp="1"/>
          </p:cNvSpPr>
          <p:nvPr>
            <p:ph type="dt" sz="half" idx="10"/>
          </p:nvPr>
        </p:nvSpPr>
        <p:spPr/>
        <p:txBody>
          <a:bodyPr/>
          <a:lstStyle/>
          <a:p>
            <a:fld id="{B1F8D1E1-9F57-432F-BFDD-1FEFA2911441}" type="datetimeFigureOut">
              <a:rPr lang="en-US" smtClean="0"/>
              <a:t>5/8/2024</a:t>
            </a:fld>
            <a:endParaRPr lang="en-US"/>
          </a:p>
        </p:txBody>
      </p:sp>
      <p:sp>
        <p:nvSpPr>
          <p:cNvPr id="5" name="Footer Placeholder 4">
            <a:extLst>
              <a:ext uri="{FF2B5EF4-FFF2-40B4-BE49-F238E27FC236}">
                <a16:creationId xmlns:a16="http://schemas.microsoft.com/office/drawing/2014/main" id="{BBE57921-DA29-F069-B9C6-BC7D6C04AA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368249C-773E-AB57-723E-4BD793B98EB2}"/>
              </a:ext>
            </a:extLst>
          </p:cNvPr>
          <p:cNvSpPr>
            <a:spLocks noGrp="1"/>
          </p:cNvSpPr>
          <p:nvPr>
            <p:ph type="sldNum" sz="quarter" idx="12"/>
          </p:nvPr>
        </p:nvSpPr>
        <p:spPr/>
        <p:txBody>
          <a:bodyPr/>
          <a:lstStyle/>
          <a:p>
            <a:fld id="{AC46AAFF-81AF-4014-9D67-6A84DB5D61E3}" type="slidenum">
              <a:rPr lang="en-US" smtClean="0"/>
              <a:t>‹#›</a:t>
            </a:fld>
            <a:endParaRPr lang="en-US"/>
          </a:p>
        </p:txBody>
      </p:sp>
    </p:spTree>
    <p:extLst>
      <p:ext uri="{BB962C8B-B14F-4D97-AF65-F5344CB8AC3E}">
        <p14:creationId xmlns:p14="http://schemas.microsoft.com/office/powerpoint/2010/main" val="6294747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BE9F877-9B9D-982E-5A55-D9E79C39EA6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100FFB4-462B-0FB0-82EF-474CBE43FCD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1D7F19A-51F1-622A-F41C-7E9A5338329A}"/>
              </a:ext>
            </a:extLst>
          </p:cNvPr>
          <p:cNvSpPr>
            <a:spLocks noGrp="1"/>
          </p:cNvSpPr>
          <p:nvPr>
            <p:ph type="dt" sz="half" idx="10"/>
          </p:nvPr>
        </p:nvSpPr>
        <p:spPr/>
        <p:txBody>
          <a:bodyPr/>
          <a:lstStyle/>
          <a:p>
            <a:fld id="{B1F8D1E1-9F57-432F-BFDD-1FEFA2911441}" type="datetimeFigureOut">
              <a:rPr lang="en-US" smtClean="0"/>
              <a:t>5/8/2024</a:t>
            </a:fld>
            <a:endParaRPr lang="en-US"/>
          </a:p>
        </p:txBody>
      </p:sp>
      <p:sp>
        <p:nvSpPr>
          <p:cNvPr id="5" name="Footer Placeholder 4">
            <a:extLst>
              <a:ext uri="{FF2B5EF4-FFF2-40B4-BE49-F238E27FC236}">
                <a16:creationId xmlns:a16="http://schemas.microsoft.com/office/drawing/2014/main" id="{98A2CCB1-E187-D8AD-88F6-BCD5A6AA70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864F7D6-F409-055C-2393-438F7B393A49}"/>
              </a:ext>
            </a:extLst>
          </p:cNvPr>
          <p:cNvSpPr>
            <a:spLocks noGrp="1"/>
          </p:cNvSpPr>
          <p:nvPr>
            <p:ph type="sldNum" sz="quarter" idx="12"/>
          </p:nvPr>
        </p:nvSpPr>
        <p:spPr/>
        <p:txBody>
          <a:bodyPr/>
          <a:lstStyle/>
          <a:p>
            <a:fld id="{AC46AAFF-81AF-4014-9D67-6A84DB5D61E3}" type="slidenum">
              <a:rPr lang="en-US" smtClean="0"/>
              <a:t>‹#›</a:t>
            </a:fld>
            <a:endParaRPr lang="en-US"/>
          </a:p>
        </p:txBody>
      </p:sp>
    </p:spTree>
    <p:extLst>
      <p:ext uri="{BB962C8B-B14F-4D97-AF65-F5344CB8AC3E}">
        <p14:creationId xmlns:p14="http://schemas.microsoft.com/office/powerpoint/2010/main" val="28268626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8E72E-CFE6-1DE6-D483-C51674FAA0F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313D0B7-5DFA-BE71-F1BC-61A52C9E412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81298DF-A50C-D4A2-9347-364B43D18000}"/>
              </a:ext>
            </a:extLst>
          </p:cNvPr>
          <p:cNvSpPr>
            <a:spLocks noGrp="1"/>
          </p:cNvSpPr>
          <p:nvPr>
            <p:ph type="dt" sz="half" idx="10"/>
          </p:nvPr>
        </p:nvSpPr>
        <p:spPr/>
        <p:txBody>
          <a:bodyPr/>
          <a:lstStyle/>
          <a:p>
            <a:fld id="{B1F8D1E1-9F57-432F-BFDD-1FEFA2911441}" type="datetimeFigureOut">
              <a:rPr lang="en-US" smtClean="0"/>
              <a:t>5/8/2024</a:t>
            </a:fld>
            <a:endParaRPr lang="en-US"/>
          </a:p>
        </p:txBody>
      </p:sp>
      <p:sp>
        <p:nvSpPr>
          <p:cNvPr id="5" name="Footer Placeholder 4">
            <a:extLst>
              <a:ext uri="{FF2B5EF4-FFF2-40B4-BE49-F238E27FC236}">
                <a16:creationId xmlns:a16="http://schemas.microsoft.com/office/drawing/2014/main" id="{067EB4E5-1978-0D8D-F473-FF73CB9C2E8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738796-6710-02BA-77FE-D90DB7D90B60}"/>
              </a:ext>
            </a:extLst>
          </p:cNvPr>
          <p:cNvSpPr>
            <a:spLocks noGrp="1"/>
          </p:cNvSpPr>
          <p:nvPr>
            <p:ph type="sldNum" sz="quarter" idx="12"/>
          </p:nvPr>
        </p:nvSpPr>
        <p:spPr/>
        <p:txBody>
          <a:bodyPr/>
          <a:lstStyle/>
          <a:p>
            <a:fld id="{AC46AAFF-81AF-4014-9D67-6A84DB5D61E3}" type="slidenum">
              <a:rPr lang="en-US" smtClean="0"/>
              <a:t>‹#›</a:t>
            </a:fld>
            <a:endParaRPr lang="en-US"/>
          </a:p>
        </p:txBody>
      </p:sp>
    </p:spTree>
    <p:extLst>
      <p:ext uri="{BB962C8B-B14F-4D97-AF65-F5344CB8AC3E}">
        <p14:creationId xmlns:p14="http://schemas.microsoft.com/office/powerpoint/2010/main" val="14881922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68E66A-8532-29B2-3057-8C3A6F602DD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6602CA6-9C91-51BA-5115-AC8999D1DA9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718B2CA-CF77-E755-FB83-C132275DCBE4}"/>
              </a:ext>
            </a:extLst>
          </p:cNvPr>
          <p:cNvSpPr>
            <a:spLocks noGrp="1"/>
          </p:cNvSpPr>
          <p:nvPr>
            <p:ph type="dt" sz="half" idx="10"/>
          </p:nvPr>
        </p:nvSpPr>
        <p:spPr/>
        <p:txBody>
          <a:bodyPr/>
          <a:lstStyle/>
          <a:p>
            <a:fld id="{B1F8D1E1-9F57-432F-BFDD-1FEFA2911441}" type="datetimeFigureOut">
              <a:rPr lang="en-US" smtClean="0"/>
              <a:t>5/8/2024</a:t>
            </a:fld>
            <a:endParaRPr lang="en-US"/>
          </a:p>
        </p:txBody>
      </p:sp>
      <p:sp>
        <p:nvSpPr>
          <p:cNvPr id="5" name="Footer Placeholder 4">
            <a:extLst>
              <a:ext uri="{FF2B5EF4-FFF2-40B4-BE49-F238E27FC236}">
                <a16:creationId xmlns:a16="http://schemas.microsoft.com/office/drawing/2014/main" id="{EBE43808-9B0A-0457-12DD-44F4B8FBA7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307BF3F-B1F7-9137-048F-78C17CE112BC}"/>
              </a:ext>
            </a:extLst>
          </p:cNvPr>
          <p:cNvSpPr>
            <a:spLocks noGrp="1"/>
          </p:cNvSpPr>
          <p:nvPr>
            <p:ph type="sldNum" sz="quarter" idx="12"/>
          </p:nvPr>
        </p:nvSpPr>
        <p:spPr/>
        <p:txBody>
          <a:bodyPr/>
          <a:lstStyle/>
          <a:p>
            <a:fld id="{AC46AAFF-81AF-4014-9D67-6A84DB5D61E3}" type="slidenum">
              <a:rPr lang="en-US" smtClean="0"/>
              <a:t>‹#›</a:t>
            </a:fld>
            <a:endParaRPr lang="en-US"/>
          </a:p>
        </p:txBody>
      </p:sp>
    </p:spTree>
    <p:extLst>
      <p:ext uri="{BB962C8B-B14F-4D97-AF65-F5344CB8AC3E}">
        <p14:creationId xmlns:p14="http://schemas.microsoft.com/office/powerpoint/2010/main" val="21012133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331B84-920E-F8E5-1145-D3A541F9446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FEB22F6-4EA8-8A47-CB35-BE689D1864D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F59CA86-8BA4-3231-22F8-0E9EB42D4CD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B0C6A37-7315-CB90-1B64-E7CEA17B0678}"/>
              </a:ext>
            </a:extLst>
          </p:cNvPr>
          <p:cNvSpPr>
            <a:spLocks noGrp="1"/>
          </p:cNvSpPr>
          <p:nvPr>
            <p:ph type="dt" sz="half" idx="10"/>
          </p:nvPr>
        </p:nvSpPr>
        <p:spPr/>
        <p:txBody>
          <a:bodyPr/>
          <a:lstStyle/>
          <a:p>
            <a:fld id="{B1F8D1E1-9F57-432F-BFDD-1FEFA2911441}" type="datetimeFigureOut">
              <a:rPr lang="en-US" smtClean="0"/>
              <a:t>5/8/2024</a:t>
            </a:fld>
            <a:endParaRPr lang="en-US"/>
          </a:p>
        </p:txBody>
      </p:sp>
      <p:sp>
        <p:nvSpPr>
          <p:cNvPr id="6" name="Footer Placeholder 5">
            <a:extLst>
              <a:ext uri="{FF2B5EF4-FFF2-40B4-BE49-F238E27FC236}">
                <a16:creationId xmlns:a16="http://schemas.microsoft.com/office/drawing/2014/main" id="{2128E4B9-0673-C822-B0A2-AD448FE40A1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A1B0A6-2FDA-B97C-85CB-8719D6FABB89}"/>
              </a:ext>
            </a:extLst>
          </p:cNvPr>
          <p:cNvSpPr>
            <a:spLocks noGrp="1"/>
          </p:cNvSpPr>
          <p:nvPr>
            <p:ph type="sldNum" sz="quarter" idx="12"/>
          </p:nvPr>
        </p:nvSpPr>
        <p:spPr/>
        <p:txBody>
          <a:bodyPr/>
          <a:lstStyle/>
          <a:p>
            <a:fld id="{AC46AAFF-81AF-4014-9D67-6A84DB5D61E3}" type="slidenum">
              <a:rPr lang="en-US" smtClean="0"/>
              <a:t>‹#›</a:t>
            </a:fld>
            <a:endParaRPr lang="en-US"/>
          </a:p>
        </p:txBody>
      </p:sp>
    </p:spTree>
    <p:extLst>
      <p:ext uri="{BB962C8B-B14F-4D97-AF65-F5344CB8AC3E}">
        <p14:creationId xmlns:p14="http://schemas.microsoft.com/office/powerpoint/2010/main" val="14193711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7804A0-CE24-D190-CDE5-CFBB18997C1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FEF8C05-410B-F75B-B777-64C9E10261C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94FACC9-C1E7-BD75-C200-8BA9C68B55E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C9C3448-4794-B729-34EF-37EFABEDAF0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288CA54-5AB7-65BC-2F3B-348060001DB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820E15F-EB23-2051-18B7-EA16F9D4D966}"/>
              </a:ext>
            </a:extLst>
          </p:cNvPr>
          <p:cNvSpPr>
            <a:spLocks noGrp="1"/>
          </p:cNvSpPr>
          <p:nvPr>
            <p:ph type="dt" sz="half" idx="10"/>
          </p:nvPr>
        </p:nvSpPr>
        <p:spPr/>
        <p:txBody>
          <a:bodyPr/>
          <a:lstStyle/>
          <a:p>
            <a:fld id="{B1F8D1E1-9F57-432F-BFDD-1FEFA2911441}" type="datetimeFigureOut">
              <a:rPr lang="en-US" smtClean="0"/>
              <a:t>5/8/2024</a:t>
            </a:fld>
            <a:endParaRPr lang="en-US"/>
          </a:p>
        </p:txBody>
      </p:sp>
      <p:sp>
        <p:nvSpPr>
          <p:cNvPr id="8" name="Footer Placeholder 7">
            <a:extLst>
              <a:ext uri="{FF2B5EF4-FFF2-40B4-BE49-F238E27FC236}">
                <a16:creationId xmlns:a16="http://schemas.microsoft.com/office/drawing/2014/main" id="{9F578DC3-818C-E228-724B-7661B8F4D0A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BEA0215-DE1B-52BB-DB15-AAE17127D8BD}"/>
              </a:ext>
            </a:extLst>
          </p:cNvPr>
          <p:cNvSpPr>
            <a:spLocks noGrp="1"/>
          </p:cNvSpPr>
          <p:nvPr>
            <p:ph type="sldNum" sz="quarter" idx="12"/>
          </p:nvPr>
        </p:nvSpPr>
        <p:spPr/>
        <p:txBody>
          <a:bodyPr/>
          <a:lstStyle/>
          <a:p>
            <a:fld id="{AC46AAFF-81AF-4014-9D67-6A84DB5D61E3}" type="slidenum">
              <a:rPr lang="en-US" smtClean="0"/>
              <a:t>‹#›</a:t>
            </a:fld>
            <a:endParaRPr lang="en-US"/>
          </a:p>
        </p:txBody>
      </p:sp>
    </p:spTree>
    <p:extLst>
      <p:ext uri="{BB962C8B-B14F-4D97-AF65-F5344CB8AC3E}">
        <p14:creationId xmlns:p14="http://schemas.microsoft.com/office/powerpoint/2010/main" val="39863029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DE10D5-98E1-26BC-A758-9066AF8C78F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EB02DAB-80B7-8570-0FD9-81D4FAD894D6}"/>
              </a:ext>
            </a:extLst>
          </p:cNvPr>
          <p:cNvSpPr>
            <a:spLocks noGrp="1"/>
          </p:cNvSpPr>
          <p:nvPr>
            <p:ph type="dt" sz="half" idx="10"/>
          </p:nvPr>
        </p:nvSpPr>
        <p:spPr/>
        <p:txBody>
          <a:bodyPr/>
          <a:lstStyle/>
          <a:p>
            <a:fld id="{B1F8D1E1-9F57-432F-BFDD-1FEFA2911441}" type="datetimeFigureOut">
              <a:rPr lang="en-US" smtClean="0"/>
              <a:t>5/8/2024</a:t>
            </a:fld>
            <a:endParaRPr lang="en-US"/>
          </a:p>
        </p:txBody>
      </p:sp>
      <p:sp>
        <p:nvSpPr>
          <p:cNvPr id="4" name="Footer Placeholder 3">
            <a:extLst>
              <a:ext uri="{FF2B5EF4-FFF2-40B4-BE49-F238E27FC236}">
                <a16:creationId xmlns:a16="http://schemas.microsoft.com/office/drawing/2014/main" id="{D669E0F7-D122-BB21-7F65-085AD782071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A5C790A-7038-27C2-45A2-3D3FF327A9D5}"/>
              </a:ext>
            </a:extLst>
          </p:cNvPr>
          <p:cNvSpPr>
            <a:spLocks noGrp="1"/>
          </p:cNvSpPr>
          <p:nvPr>
            <p:ph type="sldNum" sz="quarter" idx="12"/>
          </p:nvPr>
        </p:nvSpPr>
        <p:spPr/>
        <p:txBody>
          <a:bodyPr/>
          <a:lstStyle/>
          <a:p>
            <a:fld id="{AC46AAFF-81AF-4014-9D67-6A84DB5D61E3}" type="slidenum">
              <a:rPr lang="en-US" smtClean="0"/>
              <a:t>‹#›</a:t>
            </a:fld>
            <a:endParaRPr lang="en-US"/>
          </a:p>
        </p:txBody>
      </p:sp>
    </p:spTree>
    <p:extLst>
      <p:ext uri="{BB962C8B-B14F-4D97-AF65-F5344CB8AC3E}">
        <p14:creationId xmlns:p14="http://schemas.microsoft.com/office/powerpoint/2010/main" val="11672863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F7AA536-EF81-43D3-10F5-C50BB4626750}"/>
              </a:ext>
            </a:extLst>
          </p:cNvPr>
          <p:cNvSpPr>
            <a:spLocks noGrp="1"/>
          </p:cNvSpPr>
          <p:nvPr>
            <p:ph type="dt" sz="half" idx="10"/>
          </p:nvPr>
        </p:nvSpPr>
        <p:spPr/>
        <p:txBody>
          <a:bodyPr/>
          <a:lstStyle/>
          <a:p>
            <a:fld id="{B1F8D1E1-9F57-432F-BFDD-1FEFA2911441}" type="datetimeFigureOut">
              <a:rPr lang="en-US" smtClean="0"/>
              <a:t>5/8/2024</a:t>
            </a:fld>
            <a:endParaRPr lang="en-US"/>
          </a:p>
        </p:txBody>
      </p:sp>
      <p:sp>
        <p:nvSpPr>
          <p:cNvPr id="3" name="Footer Placeholder 2">
            <a:extLst>
              <a:ext uri="{FF2B5EF4-FFF2-40B4-BE49-F238E27FC236}">
                <a16:creationId xmlns:a16="http://schemas.microsoft.com/office/drawing/2014/main" id="{084D816F-6E93-B090-4849-1827D241797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0D6661B-95A1-63B3-1961-500357CE1900}"/>
              </a:ext>
            </a:extLst>
          </p:cNvPr>
          <p:cNvSpPr>
            <a:spLocks noGrp="1"/>
          </p:cNvSpPr>
          <p:nvPr>
            <p:ph type="sldNum" sz="quarter" idx="12"/>
          </p:nvPr>
        </p:nvSpPr>
        <p:spPr/>
        <p:txBody>
          <a:bodyPr/>
          <a:lstStyle/>
          <a:p>
            <a:fld id="{AC46AAFF-81AF-4014-9D67-6A84DB5D61E3}" type="slidenum">
              <a:rPr lang="en-US" smtClean="0"/>
              <a:t>‹#›</a:t>
            </a:fld>
            <a:endParaRPr lang="en-US"/>
          </a:p>
        </p:txBody>
      </p:sp>
    </p:spTree>
    <p:extLst>
      <p:ext uri="{BB962C8B-B14F-4D97-AF65-F5344CB8AC3E}">
        <p14:creationId xmlns:p14="http://schemas.microsoft.com/office/powerpoint/2010/main" val="19413541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27C6B9-C006-AFCF-77F7-538D8765526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E1A7E97-5EF6-C4A7-846E-ADE73A72482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0838298-F9A4-BD97-8C23-43E263BC47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0BFE05-49C0-CF77-9ACF-1A811295E052}"/>
              </a:ext>
            </a:extLst>
          </p:cNvPr>
          <p:cNvSpPr>
            <a:spLocks noGrp="1"/>
          </p:cNvSpPr>
          <p:nvPr>
            <p:ph type="dt" sz="half" idx="10"/>
          </p:nvPr>
        </p:nvSpPr>
        <p:spPr/>
        <p:txBody>
          <a:bodyPr/>
          <a:lstStyle/>
          <a:p>
            <a:fld id="{B1F8D1E1-9F57-432F-BFDD-1FEFA2911441}" type="datetimeFigureOut">
              <a:rPr lang="en-US" smtClean="0"/>
              <a:t>5/8/2024</a:t>
            </a:fld>
            <a:endParaRPr lang="en-US"/>
          </a:p>
        </p:txBody>
      </p:sp>
      <p:sp>
        <p:nvSpPr>
          <p:cNvPr id="6" name="Footer Placeholder 5">
            <a:extLst>
              <a:ext uri="{FF2B5EF4-FFF2-40B4-BE49-F238E27FC236}">
                <a16:creationId xmlns:a16="http://schemas.microsoft.com/office/drawing/2014/main" id="{F65BE854-D45A-EAC4-8FC4-0FF9FC794D9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0835869-4E87-0954-BF38-F6AAAE7AC798}"/>
              </a:ext>
            </a:extLst>
          </p:cNvPr>
          <p:cNvSpPr>
            <a:spLocks noGrp="1"/>
          </p:cNvSpPr>
          <p:nvPr>
            <p:ph type="sldNum" sz="quarter" idx="12"/>
          </p:nvPr>
        </p:nvSpPr>
        <p:spPr/>
        <p:txBody>
          <a:bodyPr/>
          <a:lstStyle/>
          <a:p>
            <a:fld id="{AC46AAFF-81AF-4014-9D67-6A84DB5D61E3}" type="slidenum">
              <a:rPr lang="en-US" smtClean="0"/>
              <a:t>‹#›</a:t>
            </a:fld>
            <a:endParaRPr lang="en-US"/>
          </a:p>
        </p:txBody>
      </p:sp>
    </p:spTree>
    <p:extLst>
      <p:ext uri="{BB962C8B-B14F-4D97-AF65-F5344CB8AC3E}">
        <p14:creationId xmlns:p14="http://schemas.microsoft.com/office/powerpoint/2010/main" val="32388499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45E4BE-0F1E-6A34-9A19-0E18647FE19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A0D1BAE-61C0-4DA8-3AB1-68F175938FC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05A9BE0-AEA8-9DA5-4BB3-7DAFC04D053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1A4B826-1D24-DEFB-45D0-DD6C7EC7C3A3}"/>
              </a:ext>
            </a:extLst>
          </p:cNvPr>
          <p:cNvSpPr>
            <a:spLocks noGrp="1"/>
          </p:cNvSpPr>
          <p:nvPr>
            <p:ph type="dt" sz="half" idx="10"/>
          </p:nvPr>
        </p:nvSpPr>
        <p:spPr/>
        <p:txBody>
          <a:bodyPr/>
          <a:lstStyle/>
          <a:p>
            <a:fld id="{B1F8D1E1-9F57-432F-BFDD-1FEFA2911441}" type="datetimeFigureOut">
              <a:rPr lang="en-US" smtClean="0"/>
              <a:t>5/8/2024</a:t>
            </a:fld>
            <a:endParaRPr lang="en-US"/>
          </a:p>
        </p:txBody>
      </p:sp>
      <p:sp>
        <p:nvSpPr>
          <p:cNvPr id="6" name="Footer Placeholder 5">
            <a:extLst>
              <a:ext uri="{FF2B5EF4-FFF2-40B4-BE49-F238E27FC236}">
                <a16:creationId xmlns:a16="http://schemas.microsoft.com/office/drawing/2014/main" id="{E992B03F-F7E0-01A2-CC3F-897DFDEEF32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1BFD2E8-125B-1143-E5A9-A0EE73CAC9D3}"/>
              </a:ext>
            </a:extLst>
          </p:cNvPr>
          <p:cNvSpPr>
            <a:spLocks noGrp="1"/>
          </p:cNvSpPr>
          <p:nvPr>
            <p:ph type="sldNum" sz="quarter" idx="12"/>
          </p:nvPr>
        </p:nvSpPr>
        <p:spPr/>
        <p:txBody>
          <a:bodyPr/>
          <a:lstStyle/>
          <a:p>
            <a:fld id="{AC46AAFF-81AF-4014-9D67-6A84DB5D61E3}" type="slidenum">
              <a:rPr lang="en-US" smtClean="0"/>
              <a:t>‹#›</a:t>
            </a:fld>
            <a:endParaRPr lang="en-US"/>
          </a:p>
        </p:txBody>
      </p:sp>
    </p:spTree>
    <p:extLst>
      <p:ext uri="{BB962C8B-B14F-4D97-AF65-F5344CB8AC3E}">
        <p14:creationId xmlns:p14="http://schemas.microsoft.com/office/powerpoint/2010/main" val="33380563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D57C27B-E61D-3F21-DBC5-29A152F4C0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9F503E7-2E15-210D-DF29-EFB9665DCDE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8B061DE-B12F-0D1F-8B40-B62AEF6D858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1F8D1E1-9F57-432F-BFDD-1FEFA2911441}" type="datetimeFigureOut">
              <a:rPr lang="en-US" smtClean="0"/>
              <a:t>5/8/2024</a:t>
            </a:fld>
            <a:endParaRPr lang="en-US"/>
          </a:p>
        </p:txBody>
      </p:sp>
      <p:sp>
        <p:nvSpPr>
          <p:cNvPr id="5" name="Footer Placeholder 4">
            <a:extLst>
              <a:ext uri="{FF2B5EF4-FFF2-40B4-BE49-F238E27FC236}">
                <a16:creationId xmlns:a16="http://schemas.microsoft.com/office/drawing/2014/main" id="{9CA4E911-1BEC-0398-55A4-B8F7EBCB113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66A44BA-74F5-77EA-3D40-E0A224D04B6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C46AAFF-81AF-4014-9D67-6A84DB5D61E3}" type="slidenum">
              <a:rPr lang="en-US" smtClean="0"/>
              <a:t>‹#›</a:t>
            </a:fld>
            <a:endParaRPr lang="en-US"/>
          </a:p>
        </p:txBody>
      </p:sp>
    </p:spTree>
    <p:extLst>
      <p:ext uri="{BB962C8B-B14F-4D97-AF65-F5344CB8AC3E}">
        <p14:creationId xmlns:p14="http://schemas.microsoft.com/office/powerpoint/2010/main" val="39572974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package" Target="../embeddings/Microsoft_Excel_Macro-Enabled_Worksheet.xlsm"/><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34693-E8C2-7E37-43DF-99EC0C3893D2}"/>
              </a:ext>
            </a:extLst>
          </p:cNvPr>
          <p:cNvSpPr>
            <a:spLocks noGrp="1"/>
          </p:cNvSpPr>
          <p:nvPr>
            <p:ph type="ctrTitle"/>
          </p:nvPr>
        </p:nvSpPr>
        <p:spPr/>
        <p:txBody>
          <a:bodyPr/>
          <a:lstStyle/>
          <a:p>
            <a:r>
              <a:rPr lang="en-US" dirty="0"/>
              <a:t>NADA 440 SERVICE HOMEWORK</a:t>
            </a:r>
          </a:p>
        </p:txBody>
      </p:sp>
      <p:sp>
        <p:nvSpPr>
          <p:cNvPr id="3" name="Subtitle 2">
            <a:extLst>
              <a:ext uri="{FF2B5EF4-FFF2-40B4-BE49-F238E27FC236}">
                <a16:creationId xmlns:a16="http://schemas.microsoft.com/office/drawing/2014/main" id="{C76377AA-9A14-88AA-C3C8-A3E3C4F772AB}"/>
              </a:ext>
            </a:extLst>
          </p:cNvPr>
          <p:cNvSpPr>
            <a:spLocks noGrp="1"/>
          </p:cNvSpPr>
          <p:nvPr>
            <p:ph type="subTitle" idx="1"/>
          </p:nvPr>
        </p:nvSpPr>
        <p:spPr/>
        <p:txBody>
          <a:bodyPr/>
          <a:lstStyle/>
          <a:p>
            <a:r>
              <a:rPr lang="en-US" dirty="0"/>
              <a:t>-ANDREW GAMBLIN (GAMBLIN MOTORS)</a:t>
            </a:r>
          </a:p>
        </p:txBody>
      </p:sp>
    </p:spTree>
    <p:extLst>
      <p:ext uri="{BB962C8B-B14F-4D97-AF65-F5344CB8AC3E}">
        <p14:creationId xmlns:p14="http://schemas.microsoft.com/office/powerpoint/2010/main" val="7457012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92B5E3-D307-6D71-F643-CCE7AECB0144}"/>
              </a:ext>
            </a:extLst>
          </p:cNvPr>
          <p:cNvSpPr>
            <a:spLocks noGrp="1"/>
          </p:cNvSpPr>
          <p:nvPr>
            <p:ph type="ctrTitle"/>
          </p:nvPr>
        </p:nvSpPr>
        <p:spPr>
          <a:xfrm>
            <a:off x="-1237861" y="360783"/>
            <a:ext cx="9144000" cy="710779"/>
          </a:xfrm>
        </p:spPr>
        <p:txBody>
          <a:bodyPr>
            <a:normAutofit fontScale="90000"/>
          </a:bodyPr>
          <a:lstStyle/>
          <a:p>
            <a:r>
              <a:rPr lang="en-US" dirty="0"/>
              <a:t>Opportunities</a:t>
            </a:r>
          </a:p>
        </p:txBody>
      </p:sp>
      <p:sp>
        <p:nvSpPr>
          <p:cNvPr id="3" name="Subtitle 2">
            <a:extLst>
              <a:ext uri="{FF2B5EF4-FFF2-40B4-BE49-F238E27FC236}">
                <a16:creationId xmlns:a16="http://schemas.microsoft.com/office/drawing/2014/main" id="{58DEF0A3-6CBD-6862-FC7A-FA74D9E187EB}"/>
              </a:ext>
            </a:extLst>
          </p:cNvPr>
          <p:cNvSpPr>
            <a:spLocks noGrp="1"/>
          </p:cNvSpPr>
          <p:nvPr>
            <p:ph type="subTitle" idx="1"/>
          </p:nvPr>
        </p:nvSpPr>
        <p:spPr>
          <a:xfrm>
            <a:off x="1289050" y="1263650"/>
            <a:ext cx="9144000" cy="4178300"/>
          </a:xfrm>
        </p:spPr>
        <p:txBody>
          <a:bodyPr>
            <a:normAutofit fontScale="62500" lnSpcReduction="20000"/>
          </a:bodyPr>
          <a:lstStyle/>
          <a:p>
            <a:pPr algn="l"/>
            <a:r>
              <a:rPr lang="en-US" b="1" i="0" dirty="0">
                <a:solidFill>
                  <a:srgbClr val="0D0D0D"/>
                </a:solidFill>
                <a:effectLst/>
                <a:highlight>
                  <a:srgbClr val="FFFFFF"/>
                </a:highlight>
                <a:latin typeface="Söhne"/>
              </a:rPr>
              <a:t>Increase Technician Capacity</a:t>
            </a:r>
            <a:r>
              <a:rPr lang="en-US" b="0" i="0" dirty="0">
                <a:solidFill>
                  <a:srgbClr val="0D0D0D"/>
                </a:solidFill>
                <a:effectLst/>
                <a:highlight>
                  <a:srgbClr val="FFFFFF"/>
                </a:highlight>
                <a:latin typeface="Söhne"/>
              </a:rPr>
              <a:t>: Adding more technicians presents a significant opportunity to increase our service capacity and handle a higher volume of work. This not only allows us to accommodate more customers but also enables us to assign jobs to technicians with the appropriate skill sets, improving efficiency and service quality. Hire new techs that will add gross profit due to the workload we are seeing currently. Currently at 41.8% on the utilization on the service facility.</a:t>
            </a:r>
          </a:p>
          <a:p>
            <a:pPr algn="l"/>
            <a:r>
              <a:rPr lang="en-US" b="1" i="0" dirty="0">
                <a:solidFill>
                  <a:srgbClr val="0D0D0D"/>
                </a:solidFill>
                <a:effectLst/>
                <a:highlight>
                  <a:srgbClr val="FFFFFF"/>
                </a:highlight>
                <a:latin typeface="Söhne"/>
              </a:rPr>
              <a:t>Capitalizing on Area Growth</a:t>
            </a:r>
            <a:r>
              <a:rPr lang="en-US" b="0" i="0" dirty="0">
                <a:solidFill>
                  <a:srgbClr val="0D0D0D"/>
                </a:solidFill>
                <a:effectLst/>
                <a:highlight>
                  <a:srgbClr val="FFFFFF"/>
                </a:highlight>
                <a:latin typeface="Söhne"/>
              </a:rPr>
              <a:t>: The substantial growth in our area presents a prime opportunity to attract new customers, particularly new vehicle owners in need of service. By actively targeting this demographic through strategic marketing initiatives and outreach efforts, we can establish our dealership as the go-to destination for automotive maintenance and repair needs, thus expanding our customer base and driving revenue growth. I touched on this earlier but the growth in the suburbs of Seattle is rapidly growing due to the cost of living and no one wanting to live in Seattle due to crime and homeless issues. </a:t>
            </a:r>
          </a:p>
          <a:p>
            <a:pPr algn="l"/>
            <a:r>
              <a:rPr lang="en-US" b="1" i="0" dirty="0">
                <a:solidFill>
                  <a:srgbClr val="0D0D0D"/>
                </a:solidFill>
                <a:effectLst/>
                <a:highlight>
                  <a:srgbClr val="FFFFFF"/>
                </a:highlight>
                <a:latin typeface="Söhne"/>
              </a:rPr>
              <a:t>Expanding Service Hours for Used Cars</a:t>
            </a:r>
            <a:r>
              <a:rPr lang="en-US" b="0" i="0" dirty="0">
                <a:solidFill>
                  <a:srgbClr val="0D0D0D"/>
                </a:solidFill>
                <a:effectLst/>
                <a:highlight>
                  <a:srgbClr val="FFFFFF"/>
                </a:highlight>
                <a:latin typeface="Söhne"/>
              </a:rPr>
              <a:t>: Opening our store to work on used car sales on Saturdays provides an opportunity to capitalize on getting through our </a:t>
            </a:r>
            <a:r>
              <a:rPr lang="en-US" dirty="0">
                <a:solidFill>
                  <a:srgbClr val="0D0D0D"/>
                </a:solidFill>
                <a:highlight>
                  <a:srgbClr val="FFFFFF"/>
                </a:highlight>
                <a:latin typeface="Söhne"/>
              </a:rPr>
              <a:t>used cars and focusing on customer pays during the week. We are currently closed on Saturdays.</a:t>
            </a:r>
          </a:p>
          <a:p>
            <a:pPr algn="l"/>
            <a:r>
              <a:rPr lang="en-US" b="1" i="0" dirty="0">
                <a:solidFill>
                  <a:srgbClr val="0D0D0D"/>
                </a:solidFill>
                <a:effectLst/>
                <a:highlight>
                  <a:srgbClr val="FFFFFF"/>
                </a:highlight>
                <a:latin typeface="Söhne"/>
              </a:rPr>
              <a:t>Extended Hours for Quick Lane</a:t>
            </a:r>
            <a:r>
              <a:rPr lang="en-US" b="0" i="0" dirty="0">
                <a:solidFill>
                  <a:srgbClr val="0D0D0D"/>
                </a:solidFill>
                <a:effectLst/>
                <a:highlight>
                  <a:srgbClr val="FFFFFF"/>
                </a:highlight>
                <a:latin typeface="Söhne"/>
              </a:rPr>
              <a:t>: Opening our Quick Lane six days a week instead of five further enhances convenience for customers and increases our service department's capacity to handle routine maintenance tasks. This expanded availability ensures that customers can access our services when it's most convenient for them, resulting in increased customer retention and loyalty.</a:t>
            </a:r>
          </a:p>
          <a:p>
            <a:pPr algn="l"/>
            <a:r>
              <a:rPr lang="en-US" b="1" dirty="0">
                <a:solidFill>
                  <a:srgbClr val="0D0D0D"/>
                </a:solidFill>
                <a:highlight>
                  <a:srgbClr val="FFFFFF"/>
                </a:highlight>
                <a:latin typeface="Söhne"/>
              </a:rPr>
              <a:t>Open on Saturday: </a:t>
            </a:r>
            <a:r>
              <a:rPr lang="en-US" dirty="0">
                <a:solidFill>
                  <a:srgbClr val="0D0D0D"/>
                </a:solidFill>
                <a:highlight>
                  <a:srgbClr val="FFFFFF"/>
                </a:highlight>
                <a:latin typeface="Söhne"/>
              </a:rPr>
              <a:t>We moved to a 5 day work week in service right out of Covid and have seen a lot of good benefits however I would like to see what it would do today considering we have moved past the weird Covid era of how consumers interact with businesses. </a:t>
            </a:r>
            <a:endParaRPr lang="en-US" b="1" i="0" dirty="0">
              <a:solidFill>
                <a:srgbClr val="0D0D0D"/>
              </a:solidFill>
              <a:effectLst/>
              <a:highlight>
                <a:srgbClr val="FFFFFF"/>
              </a:highlight>
              <a:latin typeface="Söhne"/>
            </a:endParaRPr>
          </a:p>
        </p:txBody>
      </p:sp>
    </p:spTree>
    <p:extLst>
      <p:ext uri="{BB962C8B-B14F-4D97-AF65-F5344CB8AC3E}">
        <p14:creationId xmlns:p14="http://schemas.microsoft.com/office/powerpoint/2010/main" val="40592013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2D885C-C374-3AD8-F767-77442269F158}"/>
              </a:ext>
            </a:extLst>
          </p:cNvPr>
          <p:cNvSpPr>
            <a:spLocks noGrp="1"/>
          </p:cNvSpPr>
          <p:nvPr>
            <p:ph type="title"/>
          </p:nvPr>
        </p:nvSpPr>
        <p:spPr/>
        <p:txBody>
          <a:bodyPr/>
          <a:lstStyle/>
          <a:p>
            <a:r>
              <a:rPr lang="en-US" dirty="0"/>
              <a:t>Threats</a:t>
            </a:r>
          </a:p>
        </p:txBody>
      </p:sp>
      <p:sp>
        <p:nvSpPr>
          <p:cNvPr id="3" name="Content Placeholder 2">
            <a:extLst>
              <a:ext uri="{FF2B5EF4-FFF2-40B4-BE49-F238E27FC236}">
                <a16:creationId xmlns:a16="http://schemas.microsoft.com/office/drawing/2014/main" id="{0EB3E891-24CA-FFE5-2B18-7BC9D536C960}"/>
              </a:ext>
            </a:extLst>
          </p:cNvPr>
          <p:cNvSpPr>
            <a:spLocks noGrp="1"/>
          </p:cNvSpPr>
          <p:nvPr>
            <p:ph idx="1"/>
          </p:nvPr>
        </p:nvSpPr>
        <p:spPr/>
        <p:txBody>
          <a:bodyPr>
            <a:normAutofit fontScale="55000" lnSpcReduction="20000"/>
          </a:bodyPr>
          <a:lstStyle/>
          <a:p>
            <a:pPr algn="l">
              <a:buFont typeface="+mj-lt"/>
              <a:buAutoNum type="arabicPeriod"/>
            </a:pPr>
            <a:r>
              <a:rPr lang="en-US" sz="2900" b="1" i="0" dirty="0">
                <a:solidFill>
                  <a:srgbClr val="0D0D0D"/>
                </a:solidFill>
                <a:effectLst/>
                <a:highlight>
                  <a:srgbClr val="FFFFFF"/>
                </a:highlight>
                <a:latin typeface="Söhne"/>
              </a:rPr>
              <a:t>Staffing Shortages and Turnover</a:t>
            </a:r>
            <a:r>
              <a:rPr lang="en-US" sz="2900" b="0" i="0" dirty="0">
                <a:solidFill>
                  <a:srgbClr val="0D0D0D"/>
                </a:solidFill>
                <a:effectLst/>
                <a:highlight>
                  <a:srgbClr val="FFFFFF"/>
                </a:highlight>
                <a:latin typeface="Söhne"/>
              </a:rPr>
              <a:t>: The ongoing challenge of attracting and retaining skilled technicians poses a significant threat. Competing dealerships and independent repair shops may offer incentives like shorter commutes, higher pay, and sign-on bonuses, making it difficult to maintain a stable workforce. This could result in increased workloads for existing technicians, longer wait times for customers, and potentially lower service quality. We have been lucky to keep ours but we have one new used car tech who is always calling out sick, LI, and paternity leave in WA state.</a:t>
            </a:r>
          </a:p>
          <a:p>
            <a:pPr algn="l">
              <a:buFont typeface="+mj-lt"/>
              <a:buAutoNum type="arabicPeriod"/>
            </a:pPr>
            <a:r>
              <a:rPr lang="en-US" sz="2900" b="1" i="0" dirty="0">
                <a:solidFill>
                  <a:srgbClr val="0D0D0D"/>
                </a:solidFill>
                <a:effectLst/>
                <a:highlight>
                  <a:srgbClr val="FFFFFF"/>
                </a:highlight>
                <a:latin typeface="Söhne"/>
              </a:rPr>
              <a:t>Perception of Higher Costs</a:t>
            </a:r>
            <a:r>
              <a:rPr lang="en-US" sz="2900" b="0" i="0" dirty="0">
                <a:solidFill>
                  <a:srgbClr val="0D0D0D"/>
                </a:solidFill>
                <a:effectLst/>
                <a:highlight>
                  <a:srgbClr val="FFFFFF"/>
                </a:highlight>
                <a:latin typeface="Söhne"/>
              </a:rPr>
              <a:t>: As a franchise dealer, your service department may face the challenge of being perceived as more expensive compared to independent repair shops. This branding issue could deter price-conscious customers from choosing your services, impacting revenue and market share. Effectively communicating the value proposition of dealership service, such as manufacturer-trained technicians, genuine parts, and warranty coverage, will be crucial in addressing this threat.</a:t>
            </a:r>
          </a:p>
          <a:p>
            <a:pPr algn="l">
              <a:buFont typeface="+mj-lt"/>
              <a:buAutoNum type="arabicPeriod"/>
            </a:pPr>
            <a:r>
              <a:rPr lang="en-US" sz="2900" b="1" i="0" dirty="0">
                <a:solidFill>
                  <a:srgbClr val="0D0D0D"/>
                </a:solidFill>
                <a:effectLst/>
                <a:highlight>
                  <a:srgbClr val="FFFFFF"/>
                </a:highlight>
                <a:latin typeface="Söhne"/>
              </a:rPr>
              <a:t>Technology and Innovation</a:t>
            </a:r>
            <a:r>
              <a:rPr lang="en-US" sz="2900" b="0" i="0" dirty="0">
                <a:solidFill>
                  <a:srgbClr val="0D0D0D"/>
                </a:solidFill>
                <a:effectLst/>
                <a:highlight>
                  <a:srgbClr val="FFFFFF"/>
                </a:highlight>
                <a:latin typeface="Söhne"/>
              </a:rPr>
              <a:t>: Rapid advancements in automotive technology present a continuous challenge for service departments to stay updated with the latest diagnostic tools, software, and training. Failure to adapt to new technologies can result in decreased efficiency, longer repair times, and customer dissatisfaction. Investing in ongoing training programs and technology upgrades will be essential to remain competitive in the evolving automotive service landscape. We forcing more of our Techs to start becoming EV Certified. We have sold over a 100 used </a:t>
            </a:r>
            <a:r>
              <a:rPr lang="en-US" sz="2900" b="0" i="0" dirty="0" err="1">
                <a:solidFill>
                  <a:srgbClr val="0D0D0D"/>
                </a:solidFill>
                <a:effectLst/>
                <a:highlight>
                  <a:srgbClr val="FFFFFF"/>
                </a:highlight>
                <a:latin typeface="Söhne"/>
              </a:rPr>
              <a:t>Evs</a:t>
            </a:r>
            <a:r>
              <a:rPr lang="en-US" sz="2900" b="0" i="0" dirty="0">
                <a:solidFill>
                  <a:srgbClr val="0D0D0D"/>
                </a:solidFill>
                <a:effectLst/>
                <a:highlight>
                  <a:srgbClr val="FFFFFF"/>
                </a:highlight>
                <a:latin typeface="Söhne"/>
              </a:rPr>
              <a:t> so it is an important thing for us however we have Techs not seeing it as important even though we will need more EV techs going forward.</a:t>
            </a:r>
          </a:p>
          <a:p>
            <a:pPr marL="0" indent="0">
              <a:buNone/>
            </a:pPr>
            <a:r>
              <a:rPr lang="en-US" sz="2900" dirty="0"/>
              <a:t>4. </a:t>
            </a:r>
            <a:r>
              <a:rPr lang="en-US" sz="2900" b="1" dirty="0"/>
              <a:t>Cost of Goods (Expenses): </a:t>
            </a:r>
            <a:r>
              <a:rPr lang="en-US" sz="2900" dirty="0"/>
              <a:t>We generated over 55gs in gross as a store in April from 2023 however we 	had over 70gs in expenses. We are seeing everything </a:t>
            </a:r>
            <a:r>
              <a:rPr lang="en-US" dirty="0"/>
              <a:t>go up including tools, maintenance on machines, </a:t>
            </a:r>
            <a:r>
              <a:rPr lang="en-US" dirty="0" err="1"/>
              <a:t>etc</a:t>
            </a:r>
            <a:endParaRPr lang="en-US" b="1" dirty="0"/>
          </a:p>
        </p:txBody>
      </p:sp>
    </p:spTree>
    <p:extLst>
      <p:ext uri="{BB962C8B-B14F-4D97-AF65-F5344CB8AC3E}">
        <p14:creationId xmlns:p14="http://schemas.microsoft.com/office/powerpoint/2010/main" val="37485921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FFBC8F-2E74-DCC5-F784-B1332A7748FB}"/>
              </a:ext>
            </a:extLst>
          </p:cNvPr>
          <p:cNvSpPr>
            <a:spLocks noGrp="1"/>
          </p:cNvSpPr>
          <p:nvPr>
            <p:ph type="title"/>
          </p:nvPr>
        </p:nvSpPr>
        <p:spPr>
          <a:xfrm>
            <a:off x="838200" y="215835"/>
            <a:ext cx="10515600" cy="1325563"/>
          </a:xfrm>
        </p:spPr>
        <p:txBody>
          <a:bodyPr/>
          <a:lstStyle/>
          <a:p>
            <a:r>
              <a:rPr lang="en-US" dirty="0"/>
              <a:t>Objectives</a:t>
            </a:r>
          </a:p>
        </p:txBody>
      </p:sp>
      <p:sp>
        <p:nvSpPr>
          <p:cNvPr id="3" name="Content Placeholder 2">
            <a:extLst>
              <a:ext uri="{FF2B5EF4-FFF2-40B4-BE49-F238E27FC236}">
                <a16:creationId xmlns:a16="http://schemas.microsoft.com/office/drawing/2014/main" id="{4A0CE613-FBB3-B96C-78A2-D97620317A16}"/>
              </a:ext>
            </a:extLst>
          </p:cNvPr>
          <p:cNvSpPr>
            <a:spLocks noGrp="1"/>
          </p:cNvSpPr>
          <p:nvPr>
            <p:ph idx="1"/>
          </p:nvPr>
        </p:nvSpPr>
        <p:spPr>
          <a:xfrm>
            <a:off x="838200" y="1191143"/>
            <a:ext cx="10515600" cy="5732172"/>
          </a:xfrm>
        </p:spPr>
        <p:txBody>
          <a:bodyPr>
            <a:noAutofit/>
          </a:bodyPr>
          <a:lstStyle/>
          <a:p>
            <a:pPr algn="l">
              <a:buFont typeface="+mj-lt"/>
              <a:buAutoNum type="arabicPeriod"/>
            </a:pPr>
            <a:r>
              <a:rPr lang="en-US" sz="1200" b="1" i="0" dirty="0">
                <a:solidFill>
                  <a:srgbClr val="0D0D0D"/>
                </a:solidFill>
                <a:effectLst/>
                <a:highlight>
                  <a:srgbClr val="FFFFFF"/>
                </a:highlight>
                <a:latin typeface="Söhne"/>
              </a:rPr>
              <a:t>Tech Recruitment</a:t>
            </a:r>
            <a:r>
              <a:rPr lang="en-US" sz="1200" b="0" i="0" dirty="0">
                <a:solidFill>
                  <a:srgbClr val="0D0D0D"/>
                </a:solidFill>
                <a:effectLst/>
                <a:highlight>
                  <a:srgbClr val="FFFFFF"/>
                </a:highlight>
                <a:latin typeface="Söhne"/>
              </a:rPr>
              <a:t>:</a:t>
            </a:r>
          </a:p>
          <a:p>
            <a:pPr marL="742950" lvl="1" indent="-285750" algn="l">
              <a:buFont typeface="+mj-lt"/>
              <a:buAutoNum type="arabicPeriod"/>
            </a:pPr>
            <a:r>
              <a:rPr lang="en-US" sz="1200" b="0" i="0" dirty="0">
                <a:solidFill>
                  <a:srgbClr val="0D0D0D"/>
                </a:solidFill>
                <a:effectLst/>
                <a:highlight>
                  <a:srgbClr val="FFFFFF"/>
                </a:highlight>
                <a:latin typeface="Söhne"/>
              </a:rPr>
              <a:t>Objective: Hire two additional technicians - one specializing in used cars and another with high skill levels.</a:t>
            </a:r>
          </a:p>
          <a:p>
            <a:pPr marL="742950" lvl="1" indent="-285750" algn="l">
              <a:buFont typeface="+mj-lt"/>
              <a:buAutoNum type="arabicPeriod"/>
            </a:pPr>
            <a:r>
              <a:rPr lang="en-US" sz="1200" b="0" i="0" dirty="0">
                <a:solidFill>
                  <a:srgbClr val="0D0D0D"/>
                </a:solidFill>
                <a:effectLst/>
                <a:highlight>
                  <a:srgbClr val="FFFFFF"/>
                </a:highlight>
                <a:latin typeface="Söhne"/>
              </a:rPr>
              <a:t>Key Results:</a:t>
            </a:r>
          </a:p>
          <a:p>
            <a:pPr marL="1143000" lvl="2" indent="-228600" algn="l">
              <a:buFont typeface="+mj-lt"/>
              <a:buAutoNum type="arabicPeriod"/>
            </a:pPr>
            <a:r>
              <a:rPr lang="en-US" sz="1200" b="0" i="0" dirty="0">
                <a:solidFill>
                  <a:srgbClr val="0D0D0D"/>
                </a:solidFill>
                <a:effectLst/>
                <a:highlight>
                  <a:srgbClr val="FFFFFF"/>
                </a:highlight>
                <a:latin typeface="Söhne"/>
              </a:rPr>
              <a:t>Conduct targeted recruitment campaigns to attract qualified candidates.</a:t>
            </a:r>
          </a:p>
          <a:p>
            <a:pPr marL="1143000" lvl="2" indent="-228600" algn="l">
              <a:buFont typeface="+mj-lt"/>
              <a:buAutoNum type="arabicPeriod"/>
            </a:pPr>
            <a:r>
              <a:rPr lang="en-US" sz="1200" b="0" i="0" dirty="0">
                <a:solidFill>
                  <a:srgbClr val="0D0D0D"/>
                </a:solidFill>
                <a:effectLst/>
                <a:highlight>
                  <a:srgbClr val="FFFFFF"/>
                </a:highlight>
                <a:latin typeface="Söhne"/>
              </a:rPr>
              <a:t>Streamline the hiring process to expedite candidate selection.</a:t>
            </a:r>
          </a:p>
          <a:p>
            <a:pPr marL="1143000" lvl="2" indent="-228600" algn="l">
              <a:buFont typeface="+mj-lt"/>
              <a:buAutoNum type="arabicPeriod"/>
            </a:pPr>
            <a:r>
              <a:rPr lang="en-US" sz="1200" b="0" i="0" dirty="0">
                <a:solidFill>
                  <a:srgbClr val="0D0D0D"/>
                </a:solidFill>
                <a:effectLst/>
                <a:highlight>
                  <a:srgbClr val="FFFFFF"/>
                </a:highlight>
                <a:latin typeface="Söhne"/>
              </a:rPr>
              <a:t>Offer competitive salaries, benefits, and advancement opportunities to attract and retain top talent.</a:t>
            </a:r>
          </a:p>
          <a:p>
            <a:pPr algn="l">
              <a:buFont typeface="+mj-lt"/>
              <a:buAutoNum type="arabicPeriod"/>
            </a:pPr>
            <a:r>
              <a:rPr lang="en-US" sz="1200" b="1" i="0" dirty="0">
                <a:solidFill>
                  <a:srgbClr val="0D0D0D"/>
                </a:solidFill>
                <a:effectLst/>
                <a:highlight>
                  <a:srgbClr val="FFFFFF"/>
                </a:highlight>
                <a:latin typeface="Söhne"/>
              </a:rPr>
              <a:t>Revenue Generation</a:t>
            </a:r>
            <a:r>
              <a:rPr lang="en-US" sz="1200" b="0" i="0" dirty="0">
                <a:solidFill>
                  <a:srgbClr val="0D0D0D"/>
                </a:solidFill>
                <a:effectLst/>
                <a:highlight>
                  <a:srgbClr val="FFFFFF"/>
                </a:highlight>
                <a:latin typeface="Söhne"/>
              </a:rPr>
              <a:t>:</a:t>
            </a:r>
          </a:p>
          <a:p>
            <a:pPr marL="742950" lvl="1" indent="-285750" algn="l">
              <a:buFont typeface="+mj-lt"/>
              <a:buAutoNum type="arabicPeriod"/>
            </a:pPr>
            <a:r>
              <a:rPr lang="en-US" sz="1200" b="0" i="0" dirty="0">
                <a:solidFill>
                  <a:srgbClr val="0D0D0D"/>
                </a:solidFill>
                <a:effectLst/>
                <a:highlight>
                  <a:srgbClr val="FFFFFF"/>
                </a:highlight>
                <a:latin typeface="Söhne"/>
              </a:rPr>
              <a:t>Objective: Achieve consistent gross revenue of $150,000 in the service department.</a:t>
            </a:r>
          </a:p>
          <a:p>
            <a:pPr marL="742950" lvl="1" indent="-285750" algn="l">
              <a:buFont typeface="+mj-lt"/>
              <a:buAutoNum type="arabicPeriod"/>
            </a:pPr>
            <a:r>
              <a:rPr lang="en-US" sz="1200" b="0" i="0" dirty="0">
                <a:solidFill>
                  <a:srgbClr val="0D0D0D"/>
                </a:solidFill>
                <a:effectLst/>
                <a:highlight>
                  <a:srgbClr val="FFFFFF"/>
                </a:highlight>
                <a:latin typeface="Söhne"/>
              </a:rPr>
              <a:t>Key Results:</a:t>
            </a:r>
          </a:p>
          <a:p>
            <a:pPr marL="1143000" lvl="2" indent="-228600" algn="l">
              <a:buFont typeface="+mj-lt"/>
              <a:buAutoNum type="arabicPeriod"/>
            </a:pPr>
            <a:r>
              <a:rPr lang="en-US" sz="1200" b="0" i="0" dirty="0">
                <a:solidFill>
                  <a:srgbClr val="0D0D0D"/>
                </a:solidFill>
                <a:effectLst/>
                <a:highlight>
                  <a:srgbClr val="FFFFFF"/>
                </a:highlight>
                <a:latin typeface="Söhne"/>
              </a:rPr>
              <a:t>Analyze current service performance and identify areas for improvement.</a:t>
            </a:r>
          </a:p>
          <a:p>
            <a:pPr marL="1143000" lvl="2" indent="-228600" algn="l">
              <a:buFont typeface="+mj-lt"/>
              <a:buAutoNum type="arabicPeriod"/>
            </a:pPr>
            <a:r>
              <a:rPr lang="en-US" sz="1200" b="0" i="0" dirty="0">
                <a:solidFill>
                  <a:srgbClr val="0D0D0D"/>
                </a:solidFill>
                <a:effectLst/>
                <a:highlight>
                  <a:srgbClr val="FFFFFF"/>
                </a:highlight>
                <a:latin typeface="Söhne"/>
              </a:rPr>
              <a:t>Implement strategies to increase service bookings, such as targeted marketing campaigns, loyalty programs, and service promotions.</a:t>
            </a:r>
          </a:p>
          <a:p>
            <a:pPr marL="1143000" lvl="2" indent="-228600" algn="l">
              <a:buFont typeface="+mj-lt"/>
              <a:buAutoNum type="arabicPeriod"/>
            </a:pPr>
            <a:r>
              <a:rPr lang="en-US" sz="1200" b="0" i="0" dirty="0">
                <a:solidFill>
                  <a:srgbClr val="0D0D0D"/>
                </a:solidFill>
                <a:effectLst/>
                <a:highlight>
                  <a:srgbClr val="FFFFFF"/>
                </a:highlight>
                <a:latin typeface="Söhne"/>
              </a:rPr>
              <a:t>Enhance upselling and cross-selling techniques to maximize revenue per customer visit.</a:t>
            </a:r>
          </a:p>
          <a:p>
            <a:pPr marL="1143000" lvl="2" indent="-228600" algn="l">
              <a:buFont typeface="+mj-lt"/>
              <a:buAutoNum type="arabicPeriod"/>
            </a:pPr>
            <a:r>
              <a:rPr lang="en-US" sz="1200" b="0" i="0" dirty="0">
                <a:solidFill>
                  <a:srgbClr val="0D0D0D"/>
                </a:solidFill>
                <a:effectLst/>
                <a:highlight>
                  <a:srgbClr val="FFFFFF"/>
                </a:highlight>
                <a:latin typeface="Söhne"/>
              </a:rPr>
              <a:t>Monitor progress regularly and adjust strategies as needed to maintain consistent revenue growth.</a:t>
            </a:r>
          </a:p>
          <a:p>
            <a:pPr algn="l">
              <a:buFont typeface="+mj-lt"/>
              <a:buAutoNum type="arabicPeriod"/>
            </a:pPr>
            <a:r>
              <a:rPr lang="en-US" sz="1200" b="1" i="0" dirty="0">
                <a:solidFill>
                  <a:srgbClr val="0D0D0D"/>
                </a:solidFill>
                <a:effectLst/>
                <a:highlight>
                  <a:srgbClr val="FFFFFF"/>
                </a:highlight>
                <a:latin typeface="Söhne"/>
              </a:rPr>
              <a:t>Performance Improvement</a:t>
            </a:r>
            <a:r>
              <a:rPr lang="en-US" sz="1200" b="0" i="0" dirty="0">
                <a:solidFill>
                  <a:srgbClr val="0D0D0D"/>
                </a:solidFill>
                <a:effectLst/>
                <a:highlight>
                  <a:srgbClr val="FFFFFF"/>
                </a:highlight>
                <a:latin typeface="Söhne"/>
              </a:rPr>
              <a:t>:</a:t>
            </a:r>
          </a:p>
          <a:p>
            <a:pPr marL="742950" lvl="1" indent="-285750" algn="l">
              <a:buFont typeface="+mj-lt"/>
              <a:buAutoNum type="arabicPeriod"/>
            </a:pPr>
            <a:r>
              <a:rPr lang="en-US" sz="1200" b="0" i="0" dirty="0">
                <a:solidFill>
                  <a:srgbClr val="0D0D0D"/>
                </a:solidFill>
                <a:effectLst/>
                <a:highlight>
                  <a:srgbClr val="FFFFFF"/>
                </a:highlight>
                <a:latin typeface="Söhne"/>
              </a:rPr>
              <a:t>Objective: Increase gross revenue to $175,000 in the service department after hiring additional technicians.</a:t>
            </a:r>
          </a:p>
          <a:p>
            <a:pPr marL="742950" lvl="1" indent="-285750" algn="l">
              <a:buFont typeface="+mj-lt"/>
              <a:buAutoNum type="arabicPeriod"/>
            </a:pPr>
            <a:r>
              <a:rPr lang="en-US" sz="1200" b="0" i="0" dirty="0">
                <a:solidFill>
                  <a:srgbClr val="0D0D0D"/>
                </a:solidFill>
                <a:effectLst/>
                <a:highlight>
                  <a:srgbClr val="FFFFFF"/>
                </a:highlight>
                <a:latin typeface="Söhne"/>
              </a:rPr>
              <a:t>Key Results:</a:t>
            </a:r>
          </a:p>
          <a:p>
            <a:pPr marL="1143000" lvl="2" indent="-228600" algn="l">
              <a:buFont typeface="+mj-lt"/>
              <a:buAutoNum type="arabicPeriod"/>
            </a:pPr>
            <a:r>
              <a:rPr lang="en-US" sz="1200" b="0" i="0" dirty="0">
                <a:solidFill>
                  <a:srgbClr val="0D0D0D"/>
                </a:solidFill>
                <a:effectLst/>
                <a:highlight>
                  <a:srgbClr val="FFFFFF"/>
                </a:highlight>
                <a:latin typeface="Söhne"/>
              </a:rPr>
              <a:t>Provide comprehensive training programs to new and existing technicians to enhance skills and efficiency.</a:t>
            </a:r>
          </a:p>
          <a:p>
            <a:pPr marL="1143000" lvl="2" indent="-228600" algn="l">
              <a:buFont typeface="+mj-lt"/>
              <a:buAutoNum type="arabicPeriod"/>
            </a:pPr>
            <a:r>
              <a:rPr lang="en-US" sz="1200" b="0" i="0" dirty="0">
                <a:solidFill>
                  <a:srgbClr val="0D0D0D"/>
                </a:solidFill>
                <a:effectLst/>
                <a:highlight>
                  <a:srgbClr val="FFFFFF"/>
                </a:highlight>
                <a:latin typeface="Söhne"/>
              </a:rPr>
              <a:t>Implement process improvements to streamline workflow and reduce turnaround times.</a:t>
            </a:r>
          </a:p>
          <a:p>
            <a:pPr marL="1143000" lvl="2" indent="-228600" algn="l">
              <a:buFont typeface="+mj-lt"/>
              <a:buAutoNum type="arabicPeriod"/>
            </a:pPr>
            <a:r>
              <a:rPr lang="en-US" sz="1200" b="0" i="0" dirty="0">
                <a:solidFill>
                  <a:srgbClr val="0D0D0D"/>
                </a:solidFill>
                <a:effectLst/>
                <a:highlight>
                  <a:srgbClr val="FFFFFF"/>
                </a:highlight>
                <a:latin typeface="Söhne"/>
              </a:rPr>
              <a:t>Enhance customer service initiatives to improve satisfaction and retention.</a:t>
            </a:r>
          </a:p>
          <a:p>
            <a:pPr marL="1143000" lvl="2" indent="-228600" algn="l">
              <a:buFont typeface="+mj-lt"/>
              <a:buAutoNum type="arabicPeriod"/>
            </a:pPr>
            <a:r>
              <a:rPr lang="en-US" sz="1200" b="0" i="0" dirty="0">
                <a:solidFill>
                  <a:srgbClr val="0D0D0D"/>
                </a:solidFill>
                <a:effectLst/>
                <a:highlight>
                  <a:srgbClr val="FFFFFF"/>
                </a:highlight>
                <a:latin typeface="Söhne"/>
              </a:rPr>
              <a:t>Monitor key performance indicators (KPIs) such as technician productivity, customer satisfaction scores, and service revenue to track progress towards the objective.</a:t>
            </a:r>
          </a:p>
          <a:p>
            <a:pPr marL="514350" indent="-514350">
              <a:buAutoNum type="arabicPeriod" startAt="4"/>
            </a:pPr>
            <a:r>
              <a:rPr lang="en-US" sz="1200" b="1" dirty="0"/>
              <a:t>CSI SCORES: </a:t>
            </a:r>
          </a:p>
          <a:p>
            <a:pPr marL="0" indent="0">
              <a:buNone/>
            </a:pPr>
            <a:r>
              <a:rPr lang="en-US" sz="1200" b="1" dirty="0"/>
              <a:t>	</a:t>
            </a:r>
            <a:r>
              <a:rPr lang="en-US" sz="1200" dirty="0"/>
              <a:t>1. Be in the standard of the OEM and make sure we give a CSI survey to all customers to prep them in response to getting a CSI survey.</a:t>
            </a:r>
          </a:p>
        </p:txBody>
      </p:sp>
    </p:spTree>
    <p:extLst>
      <p:ext uri="{BB962C8B-B14F-4D97-AF65-F5344CB8AC3E}">
        <p14:creationId xmlns:p14="http://schemas.microsoft.com/office/powerpoint/2010/main" val="11483121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8CE31-BE89-040C-C937-5698BE851EC1}"/>
              </a:ext>
            </a:extLst>
          </p:cNvPr>
          <p:cNvSpPr>
            <a:spLocks noGrp="1"/>
          </p:cNvSpPr>
          <p:nvPr>
            <p:ph type="title"/>
          </p:nvPr>
        </p:nvSpPr>
        <p:spPr>
          <a:xfrm>
            <a:off x="732453" y="0"/>
            <a:ext cx="10515600" cy="1325563"/>
          </a:xfrm>
        </p:spPr>
        <p:txBody>
          <a:bodyPr/>
          <a:lstStyle/>
          <a:p>
            <a:r>
              <a:rPr lang="en-US" dirty="0"/>
              <a:t>Strategies</a:t>
            </a:r>
          </a:p>
        </p:txBody>
      </p:sp>
      <p:sp>
        <p:nvSpPr>
          <p:cNvPr id="3" name="Content Placeholder 2">
            <a:extLst>
              <a:ext uri="{FF2B5EF4-FFF2-40B4-BE49-F238E27FC236}">
                <a16:creationId xmlns:a16="http://schemas.microsoft.com/office/drawing/2014/main" id="{AC15E6EF-B6BE-9A04-3CBF-AC7F62F590CE}"/>
              </a:ext>
            </a:extLst>
          </p:cNvPr>
          <p:cNvSpPr>
            <a:spLocks noGrp="1"/>
          </p:cNvSpPr>
          <p:nvPr>
            <p:ph idx="1"/>
          </p:nvPr>
        </p:nvSpPr>
        <p:spPr>
          <a:xfrm>
            <a:off x="838200" y="970383"/>
            <a:ext cx="10515600" cy="5990253"/>
          </a:xfrm>
        </p:spPr>
        <p:txBody>
          <a:bodyPr>
            <a:normAutofit fontScale="25000" lnSpcReduction="20000"/>
          </a:bodyPr>
          <a:lstStyle/>
          <a:p>
            <a:pPr algn="l"/>
            <a:r>
              <a:rPr lang="en-US" sz="4400" b="1" i="0" dirty="0">
                <a:solidFill>
                  <a:srgbClr val="0D0D0D"/>
                </a:solidFill>
                <a:effectLst/>
                <a:highlight>
                  <a:srgbClr val="FFFFFF"/>
                </a:highlight>
                <a:latin typeface="Söhne"/>
              </a:rPr>
              <a:t>Hire Younger Techs from Quick Lube</a:t>
            </a:r>
            <a:r>
              <a:rPr lang="en-US" sz="4400" b="0" i="0" dirty="0">
                <a:solidFill>
                  <a:srgbClr val="0D0D0D"/>
                </a:solidFill>
                <a:effectLst/>
                <a:highlight>
                  <a:srgbClr val="FFFFFF"/>
                </a:highlight>
                <a:latin typeface="Söhne"/>
              </a:rPr>
              <a:t>:</a:t>
            </a:r>
          </a:p>
          <a:p>
            <a:pPr marL="742950" lvl="1" indent="-285750" algn="l">
              <a:buFont typeface="+mj-lt"/>
              <a:buAutoNum type="arabicPeriod"/>
            </a:pPr>
            <a:r>
              <a:rPr lang="en-US" sz="4400" b="0" i="0" dirty="0">
                <a:solidFill>
                  <a:srgbClr val="0D0D0D"/>
                </a:solidFill>
                <a:effectLst/>
                <a:highlight>
                  <a:srgbClr val="FFFFFF"/>
                </a:highlight>
                <a:latin typeface="Söhne"/>
              </a:rPr>
              <a:t>Objective: Expand your technician team by recruiting younger talent from the quick lube department.</a:t>
            </a:r>
          </a:p>
          <a:p>
            <a:pPr marL="742950" lvl="1" indent="-285750" algn="l">
              <a:buFont typeface="+mj-lt"/>
              <a:buAutoNum type="arabicPeriod"/>
            </a:pPr>
            <a:r>
              <a:rPr lang="en-US" sz="4400" b="0" i="0" dirty="0">
                <a:solidFill>
                  <a:srgbClr val="0D0D0D"/>
                </a:solidFill>
                <a:effectLst/>
                <a:highlight>
                  <a:srgbClr val="FFFFFF"/>
                </a:highlight>
                <a:latin typeface="Söhne"/>
              </a:rPr>
              <a:t>Action Steps:</a:t>
            </a:r>
          </a:p>
          <a:p>
            <a:pPr marL="1143000" lvl="2" indent="-228600" algn="l">
              <a:buFont typeface="+mj-lt"/>
              <a:buAutoNum type="arabicPeriod"/>
            </a:pPr>
            <a:r>
              <a:rPr lang="en-US" sz="4400" b="0" i="0" dirty="0">
                <a:solidFill>
                  <a:srgbClr val="0D0D0D"/>
                </a:solidFill>
                <a:effectLst/>
                <a:highlight>
                  <a:srgbClr val="FFFFFF"/>
                </a:highlight>
                <a:latin typeface="Söhne"/>
              </a:rPr>
              <a:t>Identify promising individuals from the quick lube department who show aptitude and interest in automotive repair.</a:t>
            </a:r>
          </a:p>
          <a:p>
            <a:pPr marL="1143000" lvl="2" indent="-228600" algn="l">
              <a:buFont typeface="+mj-lt"/>
              <a:buAutoNum type="arabicPeriod"/>
            </a:pPr>
            <a:r>
              <a:rPr lang="en-US" sz="4400" b="0" i="0" dirty="0">
                <a:solidFill>
                  <a:srgbClr val="0D0D0D"/>
                </a:solidFill>
                <a:effectLst/>
                <a:highlight>
                  <a:srgbClr val="FFFFFF"/>
                </a:highlight>
                <a:latin typeface="Söhne"/>
              </a:rPr>
              <a:t>Offer training programs and mentorship opportunities to transition them into entry-level technician roles.</a:t>
            </a:r>
          </a:p>
          <a:p>
            <a:pPr marL="1143000" lvl="2" indent="-228600" algn="l">
              <a:buFont typeface="+mj-lt"/>
              <a:buAutoNum type="arabicPeriod"/>
            </a:pPr>
            <a:r>
              <a:rPr lang="en-US" sz="4400" b="0" i="0" dirty="0">
                <a:solidFill>
                  <a:srgbClr val="0D0D0D"/>
                </a:solidFill>
                <a:effectLst/>
                <a:highlight>
                  <a:srgbClr val="FFFFFF"/>
                </a:highlight>
                <a:latin typeface="Söhne"/>
              </a:rPr>
              <a:t>Focus on tasks such as oil changes and simple used car inspections initially to build their skills and confidence.</a:t>
            </a:r>
          </a:p>
          <a:p>
            <a:pPr marL="1143000" lvl="2" indent="-228600" algn="l">
              <a:buFont typeface="+mj-lt"/>
              <a:buAutoNum type="arabicPeriod"/>
            </a:pPr>
            <a:r>
              <a:rPr lang="en-US" sz="4400" b="0" i="0" dirty="0">
                <a:solidFill>
                  <a:srgbClr val="0D0D0D"/>
                </a:solidFill>
                <a:effectLst/>
                <a:highlight>
                  <a:srgbClr val="FFFFFF"/>
                </a:highlight>
                <a:latin typeface="Söhne"/>
              </a:rPr>
              <a:t>Provide ongoing support and guidance to help them grow into proficient technicians within the main shop.</a:t>
            </a:r>
          </a:p>
          <a:p>
            <a:pPr algn="l">
              <a:buFont typeface="+mj-lt"/>
              <a:buAutoNum type="arabicPeriod"/>
            </a:pPr>
            <a:r>
              <a:rPr lang="en-US" sz="4400" b="1" i="0" dirty="0">
                <a:solidFill>
                  <a:srgbClr val="0D0D0D"/>
                </a:solidFill>
                <a:effectLst/>
                <a:highlight>
                  <a:srgbClr val="FFFFFF"/>
                </a:highlight>
                <a:latin typeface="Söhne"/>
              </a:rPr>
              <a:t>Target New Homeowners</a:t>
            </a:r>
            <a:r>
              <a:rPr lang="en-US" sz="4400" b="0" i="0" dirty="0">
                <a:solidFill>
                  <a:srgbClr val="0D0D0D"/>
                </a:solidFill>
                <a:effectLst/>
                <a:highlight>
                  <a:srgbClr val="FFFFFF"/>
                </a:highlight>
                <a:latin typeface="Söhne"/>
              </a:rPr>
              <a:t>:</a:t>
            </a:r>
          </a:p>
          <a:p>
            <a:pPr marL="742950" lvl="1" indent="-285750" algn="l">
              <a:buFont typeface="+mj-lt"/>
              <a:buAutoNum type="arabicPeriod"/>
            </a:pPr>
            <a:r>
              <a:rPr lang="en-US" sz="4400" b="0" i="0" dirty="0">
                <a:solidFill>
                  <a:srgbClr val="0D0D0D"/>
                </a:solidFill>
                <a:effectLst/>
                <a:highlight>
                  <a:srgbClr val="FFFFFF"/>
                </a:highlight>
                <a:latin typeface="Söhne"/>
              </a:rPr>
              <a:t>Objective: Capture a new customer segment by targeting new homeowners.</a:t>
            </a:r>
          </a:p>
          <a:p>
            <a:pPr marL="742950" lvl="1" indent="-285750" algn="l">
              <a:buFont typeface="+mj-lt"/>
              <a:buAutoNum type="arabicPeriod"/>
            </a:pPr>
            <a:r>
              <a:rPr lang="en-US" sz="4400" b="0" i="0" dirty="0">
                <a:solidFill>
                  <a:srgbClr val="0D0D0D"/>
                </a:solidFill>
                <a:effectLst/>
                <a:highlight>
                  <a:srgbClr val="FFFFFF"/>
                </a:highlight>
                <a:latin typeface="Söhne"/>
              </a:rPr>
              <a:t>Action Steps:</a:t>
            </a:r>
          </a:p>
          <a:p>
            <a:pPr marL="1143000" lvl="2" indent="-228600" algn="l">
              <a:buFont typeface="+mj-lt"/>
              <a:buAutoNum type="arabicPeriod"/>
            </a:pPr>
            <a:r>
              <a:rPr lang="en-US" sz="4400" b="0" i="0" dirty="0">
                <a:solidFill>
                  <a:srgbClr val="0D0D0D"/>
                </a:solidFill>
                <a:effectLst/>
                <a:highlight>
                  <a:srgbClr val="FFFFFF"/>
                </a:highlight>
                <a:latin typeface="Söhne"/>
              </a:rPr>
              <a:t>Partner with real estate agents or local homebuilders to identify new homeowners in the area.</a:t>
            </a:r>
          </a:p>
          <a:p>
            <a:pPr marL="1143000" lvl="2" indent="-228600" algn="l">
              <a:buFont typeface="+mj-lt"/>
              <a:buAutoNum type="arabicPeriod"/>
            </a:pPr>
            <a:r>
              <a:rPr lang="en-US" sz="4400" b="0" i="0" dirty="0">
                <a:solidFill>
                  <a:srgbClr val="0D0D0D"/>
                </a:solidFill>
                <a:effectLst/>
                <a:highlight>
                  <a:srgbClr val="FFFFFF"/>
                </a:highlight>
                <a:latin typeface="Söhne"/>
              </a:rPr>
              <a:t>Develop targeted marketing campaigns or special offers tailored to new homeowners, highlighting the convenience and benefits of servicing their vehicles at your dealership.</a:t>
            </a:r>
          </a:p>
          <a:p>
            <a:pPr marL="1143000" lvl="2" indent="-228600" algn="l">
              <a:buFont typeface="+mj-lt"/>
              <a:buAutoNum type="arabicPeriod"/>
            </a:pPr>
            <a:r>
              <a:rPr lang="en-US" sz="4400" b="0" i="0" dirty="0">
                <a:solidFill>
                  <a:srgbClr val="0D0D0D"/>
                </a:solidFill>
                <a:effectLst/>
                <a:highlight>
                  <a:srgbClr val="FFFFFF"/>
                </a:highlight>
                <a:latin typeface="Söhne"/>
              </a:rPr>
              <a:t>Utilize direct mail, email marketing, and social media to reach new homeowners and promote your service department's offerings. (WASH BUCKETS ALREADY BOUGHT)</a:t>
            </a:r>
          </a:p>
          <a:p>
            <a:pPr marL="1143000" lvl="2" indent="-228600" algn="l">
              <a:buFont typeface="+mj-lt"/>
              <a:buAutoNum type="arabicPeriod"/>
            </a:pPr>
            <a:r>
              <a:rPr lang="en-US" sz="4400" b="0" i="0" dirty="0">
                <a:solidFill>
                  <a:srgbClr val="0D0D0D"/>
                </a:solidFill>
                <a:effectLst/>
                <a:highlight>
                  <a:srgbClr val="FFFFFF"/>
                </a:highlight>
                <a:latin typeface="Söhne"/>
              </a:rPr>
              <a:t>Offer incentives such as discounts on maintenance services or complimentary vehicle inspections to attract new homeowners to your dealership.</a:t>
            </a:r>
          </a:p>
          <a:p>
            <a:pPr algn="l">
              <a:buFont typeface="+mj-lt"/>
              <a:buAutoNum type="arabicPeriod"/>
            </a:pPr>
            <a:r>
              <a:rPr lang="en-US" sz="4400" b="1" i="0" dirty="0">
                <a:solidFill>
                  <a:srgbClr val="0D0D0D"/>
                </a:solidFill>
                <a:effectLst/>
                <a:highlight>
                  <a:srgbClr val="FFFFFF"/>
                </a:highlight>
                <a:latin typeface="Söhne"/>
              </a:rPr>
              <a:t>Focus on CPO Customers</a:t>
            </a:r>
            <a:r>
              <a:rPr lang="en-US" sz="4400" b="0" i="0" dirty="0">
                <a:solidFill>
                  <a:srgbClr val="0D0D0D"/>
                </a:solidFill>
                <a:effectLst/>
                <a:highlight>
                  <a:srgbClr val="FFFFFF"/>
                </a:highlight>
                <a:latin typeface="Söhne"/>
              </a:rPr>
              <a:t>:</a:t>
            </a:r>
          </a:p>
          <a:p>
            <a:pPr marL="742950" lvl="1" indent="-285750" algn="l">
              <a:buFont typeface="+mj-lt"/>
              <a:buAutoNum type="arabicPeriod"/>
            </a:pPr>
            <a:r>
              <a:rPr lang="en-US" sz="4400" b="0" i="0" dirty="0">
                <a:solidFill>
                  <a:srgbClr val="0D0D0D"/>
                </a:solidFill>
                <a:effectLst/>
                <a:highlight>
                  <a:srgbClr val="FFFFFF"/>
                </a:highlight>
                <a:latin typeface="Söhne"/>
              </a:rPr>
              <a:t>Objective: Increase retention and loyalty among Certified Pre-Owned (CPO) customers by leveraging their complimentary maintenance services.</a:t>
            </a:r>
          </a:p>
          <a:p>
            <a:pPr marL="742950" lvl="1" indent="-285750" algn="l">
              <a:buFont typeface="+mj-lt"/>
              <a:buAutoNum type="arabicPeriod"/>
            </a:pPr>
            <a:r>
              <a:rPr lang="en-US" sz="4400" b="0" i="0" dirty="0">
                <a:solidFill>
                  <a:srgbClr val="0D0D0D"/>
                </a:solidFill>
                <a:effectLst/>
                <a:highlight>
                  <a:srgbClr val="FFFFFF"/>
                </a:highlight>
                <a:latin typeface="Söhne"/>
              </a:rPr>
              <a:t>Action Steps:</a:t>
            </a:r>
          </a:p>
          <a:p>
            <a:pPr marL="1143000" lvl="2" indent="-228600" algn="l">
              <a:buFont typeface="+mj-lt"/>
              <a:buAutoNum type="arabicPeriod"/>
            </a:pPr>
            <a:r>
              <a:rPr lang="en-US" sz="4400" b="0" i="0" dirty="0">
                <a:solidFill>
                  <a:srgbClr val="0D0D0D"/>
                </a:solidFill>
                <a:effectLst/>
                <a:highlight>
                  <a:srgbClr val="FFFFFF"/>
                </a:highlight>
                <a:latin typeface="Söhne"/>
              </a:rPr>
              <a:t>Develop a systematic approach to proactively reach out to CPO customers when their free maintenance services are due. (ONSTAR NOTIFIES US) </a:t>
            </a:r>
          </a:p>
          <a:p>
            <a:pPr marL="1143000" lvl="2" indent="-228600" algn="l">
              <a:buFont typeface="+mj-lt"/>
              <a:buAutoNum type="arabicPeriod"/>
            </a:pPr>
            <a:r>
              <a:rPr lang="en-US" sz="4400" b="0" i="0" dirty="0">
                <a:solidFill>
                  <a:srgbClr val="0D0D0D"/>
                </a:solidFill>
                <a:effectLst/>
                <a:highlight>
                  <a:srgbClr val="FFFFFF"/>
                </a:highlight>
                <a:latin typeface="Söhne"/>
              </a:rPr>
              <a:t>Implement a call center or dedicated team to schedule appointments and remind CPO customers of their service benefits.</a:t>
            </a:r>
          </a:p>
          <a:p>
            <a:pPr marL="1143000" lvl="2" indent="-228600" algn="l">
              <a:buFont typeface="+mj-lt"/>
              <a:buAutoNum type="arabicPeriod"/>
            </a:pPr>
            <a:r>
              <a:rPr lang="en-US" sz="4400" b="0" i="0" dirty="0">
                <a:solidFill>
                  <a:srgbClr val="0D0D0D"/>
                </a:solidFill>
                <a:effectLst/>
                <a:highlight>
                  <a:srgbClr val="FFFFFF"/>
                </a:highlight>
                <a:latin typeface="Söhne"/>
              </a:rPr>
              <a:t>Personalize communication with CPO customers, emphasizing the value of their complimentary services and the importance of regular maintenance for vehicle longevity.</a:t>
            </a:r>
          </a:p>
          <a:p>
            <a:pPr marL="1143000" lvl="2" indent="-228600" algn="l">
              <a:buFont typeface="+mj-lt"/>
              <a:buAutoNum type="arabicPeriod"/>
            </a:pPr>
            <a:r>
              <a:rPr lang="en-US" sz="4400" b="0" i="0" dirty="0">
                <a:solidFill>
                  <a:srgbClr val="0D0D0D"/>
                </a:solidFill>
                <a:effectLst/>
                <a:highlight>
                  <a:srgbClr val="FFFFFF"/>
                </a:highlight>
                <a:latin typeface="Söhne"/>
              </a:rPr>
              <a:t>Use customer relationship management (CRM) software to track CPO customer interactions and ensure follow-up.</a:t>
            </a:r>
          </a:p>
          <a:p>
            <a:pPr algn="l">
              <a:buFont typeface="+mj-lt"/>
              <a:buAutoNum type="arabicPeriod"/>
            </a:pPr>
            <a:r>
              <a:rPr lang="en-US" sz="4400" b="1" i="0" dirty="0">
                <a:solidFill>
                  <a:srgbClr val="0D0D0D"/>
                </a:solidFill>
                <a:effectLst/>
                <a:highlight>
                  <a:srgbClr val="FFFFFF"/>
                </a:highlight>
                <a:latin typeface="Söhne"/>
              </a:rPr>
              <a:t>Utilize PBS for Enhanced Customer Communication</a:t>
            </a:r>
            <a:r>
              <a:rPr lang="en-US" sz="4400" b="0" i="0" dirty="0">
                <a:solidFill>
                  <a:srgbClr val="0D0D0D"/>
                </a:solidFill>
                <a:effectLst/>
                <a:highlight>
                  <a:srgbClr val="FFFFFF"/>
                </a:highlight>
                <a:latin typeface="Söhne"/>
              </a:rPr>
              <a:t>:</a:t>
            </a:r>
          </a:p>
          <a:p>
            <a:pPr marL="742950" lvl="1" indent="-285750" algn="l">
              <a:buFont typeface="+mj-lt"/>
              <a:buAutoNum type="arabicPeriod"/>
            </a:pPr>
            <a:r>
              <a:rPr lang="en-US" sz="4400" b="0" i="0" dirty="0">
                <a:solidFill>
                  <a:srgbClr val="0D0D0D"/>
                </a:solidFill>
                <a:effectLst/>
                <a:highlight>
                  <a:srgbClr val="FFFFFF"/>
                </a:highlight>
                <a:latin typeface="Söhne"/>
              </a:rPr>
              <a:t>Objective: Enhance customer communication and transparency by utilizing PBS (Prescribed Business Solutions) to send pictures and videos.</a:t>
            </a:r>
          </a:p>
          <a:p>
            <a:pPr marL="742950" lvl="1" indent="-285750" algn="l">
              <a:buFont typeface="+mj-lt"/>
              <a:buAutoNum type="arabicPeriod"/>
            </a:pPr>
            <a:r>
              <a:rPr lang="en-US" sz="4400" b="0" i="0" dirty="0">
                <a:solidFill>
                  <a:srgbClr val="0D0D0D"/>
                </a:solidFill>
                <a:effectLst/>
                <a:highlight>
                  <a:srgbClr val="FFFFFF"/>
                </a:highlight>
                <a:latin typeface="Söhne"/>
              </a:rPr>
              <a:t>Action Steps:</a:t>
            </a:r>
          </a:p>
          <a:p>
            <a:pPr marL="1143000" lvl="2" indent="-228600" algn="l">
              <a:buFont typeface="+mj-lt"/>
              <a:buAutoNum type="arabicPeriod"/>
            </a:pPr>
            <a:r>
              <a:rPr lang="en-US" sz="4400" b="0" i="0" dirty="0">
                <a:solidFill>
                  <a:srgbClr val="0D0D0D"/>
                </a:solidFill>
                <a:effectLst/>
                <a:highlight>
                  <a:srgbClr val="FFFFFF"/>
                </a:highlight>
                <a:latin typeface="Söhne"/>
              </a:rPr>
              <a:t>Train service advisors and technicians on how to effectively use PBS software to capture and share pictures and videos of vehicle inspections or repairs.</a:t>
            </a:r>
          </a:p>
          <a:p>
            <a:pPr marL="1143000" lvl="2" indent="-228600" algn="l">
              <a:buFont typeface="+mj-lt"/>
              <a:buAutoNum type="arabicPeriod"/>
            </a:pPr>
            <a:r>
              <a:rPr lang="en-US" sz="4400" b="0" i="0" dirty="0">
                <a:solidFill>
                  <a:srgbClr val="0D0D0D"/>
                </a:solidFill>
                <a:effectLst/>
                <a:highlight>
                  <a:srgbClr val="FFFFFF"/>
                </a:highlight>
                <a:latin typeface="Söhne"/>
              </a:rPr>
              <a:t>Integrate PBS into your service workflow to automatically send visual updates to customers during their service appointments.</a:t>
            </a:r>
          </a:p>
          <a:p>
            <a:pPr marL="1143000" lvl="2" indent="-228600" algn="l">
              <a:buFont typeface="+mj-lt"/>
              <a:buAutoNum type="arabicPeriod"/>
            </a:pPr>
            <a:r>
              <a:rPr lang="en-US" sz="4400" b="0" i="0" dirty="0">
                <a:solidFill>
                  <a:srgbClr val="0D0D0D"/>
                </a:solidFill>
                <a:effectLst/>
                <a:highlight>
                  <a:srgbClr val="FFFFFF"/>
                </a:highlight>
                <a:latin typeface="Söhne"/>
              </a:rPr>
              <a:t>Emphasize the benefits of visual communication to customers, such as increased transparency and trust, and encourage them to opt-in to receive picture and video updates.</a:t>
            </a:r>
          </a:p>
          <a:p>
            <a:pPr marL="1143000" lvl="2" indent="-228600" algn="l">
              <a:buFont typeface="+mj-lt"/>
              <a:buAutoNum type="arabicPeriod"/>
            </a:pPr>
            <a:r>
              <a:rPr lang="en-US" sz="4400" b="0" i="0" dirty="0">
                <a:solidFill>
                  <a:srgbClr val="0D0D0D"/>
                </a:solidFill>
                <a:effectLst/>
                <a:highlight>
                  <a:srgbClr val="FFFFFF"/>
                </a:highlight>
                <a:latin typeface="Söhne"/>
              </a:rPr>
              <a:t>Monitor customer feedback and satisfaction related to PBS usage, and make adjustments as needed to improve the customer experience.</a:t>
            </a:r>
          </a:p>
          <a:p>
            <a:endParaRPr lang="en-US" dirty="0"/>
          </a:p>
        </p:txBody>
      </p:sp>
    </p:spTree>
    <p:extLst>
      <p:ext uri="{BB962C8B-B14F-4D97-AF65-F5344CB8AC3E}">
        <p14:creationId xmlns:p14="http://schemas.microsoft.com/office/powerpoint/2010/main" val="20884695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25EE-F23D-A9E2-8F79-197CBC44A7CE}"/>
              </a:ext>
            </a:extLst>
          </p:cNvPr>
          <p:cNvSpPr>
            <a:spLocks noGrp="1"/>
          </p:cNvSpPr>
          <p:nvPr>
            <p:ph type="title"/>
          </p:nvPr>
        </p:nvSpPr>
        <p:spPr>
          <a:xfrm>
            <a:off x="838200" y="153632"/>
            <a:ext cx="10515600" cy="860295"/>
          </a:xfrm>
        </p:spPr>
        <p:txBody>
          <a:bodyPr/>
          <a:lstStyle/>
          <a:p>
            <a:r>
              <a:rPr lang="en-US" dirty="0"/>
              <a:t>Tactics</a:t>
            </a:r>
          </a:p>
        </p:txBody>
      </p:sp>
      <p:sp>
        <p:nvSpPr>
          <p:cNvPr id="3" name="Content Placeholder 2">
            <a:extLst>
              <a:ext uri="{FF2B5EF4-FFF2-40B4-BE49-F238E27FC236}">
                <a16:creationId xmlns:a16="http://schemas.microsoft.com/office/drawing/2014/main" id="{C5E284E4-5327-8F4A-6FA8-6A3DE19B2893}"/>
              </a:ext>
            </a:extLst>
          </p:cNvPr>
          <p:cNvSpPr>
            <a:spLocks noGrp="1"/>
          </p:cNvSpPr>
          <p:nvPr>
            <p:ph idx="1"/>
          </p:nvPr>
        </p:nvSpPr>
        <p:spPr>
          <a:xfrm>
            <a:off x="838200" y="811699"/>
            <a:ext cx="10515600" cy="6459958"/>
          </a:xfrm>
        </p:spPr>
        <p:txBody>
          <a:bodyPr>
            <a:normAutofit fontScale="40000" lnSpcReduction="20000"/>
          </a:bodyPr>
          <a:lstStyle/>
          <a:p>
            <a:pPr algn="l"/>
            <a:r>
              <a:rPr lang="en-US" b="1" i="0" dirty="0">
                <a:solidFill>
                  <a:srgbClr val="0D0D0D"/>
                </a:solidFill>
                <a:effectLst/>
                <a:highlight>
                  <a:srgbClr val="FFFFFF"/>
                </a:highlight>
                <a:latin typeface="Söhne"/>
              </a:rPr>
              <a:t>Hiring More Techs:</a:t>
            </a:r>
          </a:p>
          <a:p>
            <a:pPr algn="l">
              <a:buFont typeface="+mj-lt"/>
              <a:buAutoNum type="arabicPeriod"/>
            </a:pPr>
            <a:r>
              <a:rPr lang="en-US" b="1" i="0" dirty="0">
                <a:solidFill>
                  <a:srgbClr val="0D0D0D"/>
                </a:solidFill>
                <a:effectLst/>
                <a:highlight>
                  <a:srgbClr val="FFFFFF"/>
                </a:highlight>
                <a:latin typeface="Söhne"/>
              </a:rPr>
              <a:t>Internship Programs</a:t>
            </a:r>
            <a:r>
              <a:rPr lang="en-US" b="0" i="0" dirty="0">
                <a:solidFill>
                  <a:srgbClr val="0D0D0D"/>
                </a:solidFill>
                <a:effectLst/>
                <a:highlight>
                  <a:srgbClr val="FFFFFF"/>
                </a:highlight>
                <a:latin typeface="Söhne"/>
              </a:rPr>
              <a:t>:</a:t>
            </a:r>
          </a:p>
          <a:p>
            <a:pPr marL="742950" lvl="1" indent="-285750" algn="l">
              <a:buFont typeface="+mj-lt"/>
              <a:buAutoNum type="arabicPeriod"/>
            </a:pPr>
            <a:r>
              <a:rPr lang="en-US" b="0" i="0" dirty="0">
                <a:solidFill>
                  <a:srgbClr val="0D0D0D"/>
                </a:solidFill>
                <a:effectLst/>
                <a:highlight>
                  <a:srgbClr val="FFFFFF"/>
                </a:highlight>
                <a:latin typeface="Söhne"/>
              </a:rPr>
              <a:t>Establish internship programs with local technical schools to attract young talent interested in automotive repair.</a:t>
            </a:r>
          </a:p>
          <a:p>
            <a:pPr marL="742950" lvl="1" indent="-285750" algn="l">
              <a:buFont typeface="+mj-lt"/>
              <a:buAutoNum type="arabicPeriod"/>
            </a:pPr>
            <a:r>
              <a:rPr lang="en-US" b="0" i="0" dirty="0">
                <a:solidFill>
                  <a:srgbClr val="0D0D0D"/>
                </a:solidFill>
                <a:effectLst/>
                <a:highlight>
                  <a:srgbClr val="FFFFFF"/>
                </a:highlight>
                <a:latin typeface="Söhne"/>
              </a:rPr>
              <a:t>Offer paid internships with the opportunity for full-time employment upon completion.</a:t>
            </a:r>
          </a:p>
          <a:p>
            <a:pPr algn="l">
              <a:buFont typeface="+mj-lt"/>
              <a:buAutoNum type="arabicPeriod"/>
            </a:pPr>
            <a:r>
              <a:rPr lang="en-US" b="1" i="0" dirty="0">
                <a:solidFill>
                  <a:srgbClr val="0D0D0D"/>
                </a:solidFill>
                <a:effectLst/>
                <a:highlight>
                  <a:srgbClr val="FFFFFF"/>
                </a:highlight>
                <a:latin typeface="Söhne"/>
              </a:rPr>
              <a:t>Referral Bonuses</a:t>
            </a:r>
            <a:r>
              <a:rPr lang="en-US" b="0" i="0" dirty="0">
                <a:solidFill>
                  <a:srgbClr val="0D0D0D"/>
                </a:solidFill>
                <a:effectLst/>
                <a:highlight>
                  <a:srgbClr val="FFFFFF"/>
                </a:highlight>
                <a:latin typeface="Söhne"/>
              </a:rPr>
              <a:t>:</a:t>
            </a:r>
          </a:p>
          <a:p>
            <a:pPr marL="742950" lvl="1" indent="-285750" algn="l">
              <a:buFont typeface="+mj-lt"/>
              <a:buAutoNum type="arabicPeriod"/>
            </a:pPr>
            <a:r>
              <a:rPr lang="en-US" b="0" i="0" dirty="0">
                <a:solidFill>
                  <a:srgbClr val="0D0D0D"/>
                </a:solidFill>
                <a:effectLst/>
                <a:highlight>
                  <a:srgbClr val="FFFFFF"/>
                </a:highlight>
                <a:latin typeface="Söhne"/>
              </a:rPr>
              <a:t>Implement a referral program for current employees to refer potential candidates.</a:t>
            </a:r>
          </a:p>
          <a:p>
            <a:pPr marL="742950" lvl="1" indent="-285750" algn="l">
              <a:buFont typeface="+mj-lt"/>
              <a:buAutoNum type="arabicPeriod"/>
            </a:pPr>
            <a:r>
              <a:rPr lang="en-US" b="0" i="0" dirty="0">
                <a:solidFill>
                  <a:srgbClr val="0D0D0D"/>
                </a:solidFill>
                <a:effectLst/>
                <a:highlight>
                  <a:srgbClr val="FFFFFF"/>
                </a:highlight>
                <a:latin typeface="Söhne"/>
              </a:rPr>
              <a:t>Offer bonuses or incentives for successful hires referred by existing staff members.</a:t>
            </a:r>
          </a:p>
          <a:p>
            <a:pPr algn="l">
              <a:buFont typeface="+mj-lt"/>
              <a:buAutoNum type="arabicPeriod"/>
            </a:pPr>
            <a:r>
              <a:rPr lang="en-US" b="1" i="0" dirty="0">
                <a:solidFill>
                  <a:srgbClr val="0D0D0D"/>
                </a:solidFill>
                <a:effectLst/>
                <a:highlight>
                  <a:srgbClr val="FFFFFF"/>
                </a:highlight>
                <a:latin typeface="Söhne"/>
              </a:rPr>
              <a:t>Online Job Postings/promotion from within</a:t>
            </a:r>
            <a:r>
              <a:rPr lang="en-US" b="0" i="0" dirty="0">
                <a:solidFill>
                  <a:srgbClr val="0D0D0D"/>
                </a:solidFill>
                <a:effectLst/>
                <a:highlight>
                  <a:srgbClr val="FFFFFF"/>
                </a:highlight>
                <a:latin typeface="Söhne"/>
              </a:rPr>
              <a:t>:</a:t>
            </a:r>
          </a:p>
          <a:p>
            <a:pPr marL="742950" lvl="1" indent="-285750" algn="l">
              <a:buFont typeface="+mj-lt"/>
              <a:buAutoNum type="arabicPeriod"/>
            </a:pPr>
            <a:r>
              <a:rPr lang="en-US" b="0" i="0" dirty="0">
                <a:solidFill>
                  <a:srgbClr val="0D0D0D"/>
                </a:solidFill>
                <a:effectLst/>
                <a:highlight>
                  <a:srgbClr val="FFFFFF"/>
                </a:highlight>
                <a:latin typeface="Söhne"/>
              </a:rPr>
              <a:t>Utilize online job boards, social media platforms, and industry-specific forums to advertise job openings.</a:t>
            </a:r>
          </a:p>
          <a:p>
            <a:pPr marL="742950" lvl="1" indent="-285750" algn="l">
              <a:buFont typeface="+mj-lt"/>
              <a:buAutoNum type="arabicPeriod"/>
            </a:pPr>
            <a:r>
              <a:rPr lang="en-US" b="0" i="0" dirty="0">
                <a:solidFill>
                  <a:srgbClr val="0D0D0D"/>
                </a:solidFill>
                <a:effectLst/>
                <a:highlight>
                  <a:srgbClr val="FFFFFF"/>
                </a:highlight>
                <a:latin typeface="Söhne"/>
              </a:rPr>
              <a:t>Ensure job postings highlight the benefits of working at your dealership and opportunities for career growth.</a:t>
            </a:r>
          </a:p>
          <a:p>
            <a:pPr marL="457200" lvl="1" indent="0" algn="l">
              <a:buNone/>
            </a:pPr>
            <a:r>
              <a:rPr lang="en-US" b="0" i="0" dirty="0">
                <a:solidFill>
                  <a:srgbClr val="0D0D0D"/>
                </a:solidFill>
                <a:effectLst/>
                <a:highlight>
                  <a:srgbClr val="FFFFFF"/>
                </a:highlight>
                <a:latin typeface="Söhne"/>
              </a:rPr>
              <a:t>3.       Quick lane service, identify the career kids and offer promotion after X amount of experience.</a:t>
            </a:r>
          </a:p>
          <a:p>
            <a:pPr algn="l"/>
            <a:r>
              <a:rPr lang="en-US" b="1" i="0" dirty="0">
                <a:solidFill>
                  <a:srgbClr val="0D0D0D"/>
                </a:solidFill>
                <a:effectLst/>
                <a:highlight>
                  <a:srgbClr val="FFFFFF"/>
                </a:highlight>
                <a:latin typeface="Söhne"/>
              </a:rPr>
              <a:t>Utilizing PBS for Customer Communication:</a:t>
            </a:r>
          </a:p>
          <a:p>
            <a:pPr algn="l">
              <a:buFont typeface="+mj-lt"/>
              <a:buAutoNum type="arabicPeriod"/>
            </a:pPr>
            <a:r>
              <a:rPr lang="en-US" b="1" i="0" dirty="0">
                <a:solidFill>
                  <a:srgbClr val="0D0D0D"/>
                </a:solidFill>
                <a:effectLst/>
                <a:highlight>
                  <a:srgbClr val="FFFFFF"/>
                </a:highlight>
                <a:latin typeface="Söhne"/>
              </a:rPr>
              <a:t>PBS Training Sessions</a:t>
            </a:r>
            <a:r>
              <a:rPr lang="en-US" b="0" i="0" dirty="0">
                <a:solidFill>
                  <a:srgbClr val="0D0D0D"/>
                </a:solidFill>
                <a:effectLst/>
                <a:highlight>
                  <a:srgbClr val="FFFFFF"/>
                </a:highlight>
                <a:latin typeface="Söhne"/>
              </a:rPr>
              <a:t>:</a:t>
            </a:r>
          </a:p>
          <a:p>
            <a:pPr marL="742950" lvl="1" indent="-285750" algn="l">
              <a:buFont typeface="+mj-lt"/>
              <a:buAutoNum type="arabicPeriod"/>
            </a:pPr>
            <a:r>
              <a:rPr lang="en-US" b="0" i="0" dirty="0">
                <a:solidFill>
                  <a:srgbClr val="0D0D0D"/>
                </a:solidFill>
                <a:effectLst/>
                <a:highlight>
                  <a:srgbClr val="FFFFFF"/>
                </a:highlight>
                <a:latin typeface="Söhne"/>
              </a:rPr>
              <a:t>Conduct training sessions for service advisors and technicians on how to use PBS effectively.</a:t>
            </a:r>
          </a:p>
          <a:p>
            <a:pPr marL="742950" lvl="1" indent="-285750" algn="l">
              <a:buFont typeface="+mj-lt"/>
              <a:buAutoNum type="arabicPeriod"/>
            </a:pPr>
            <a:r>
              <a:rPr lang="en-US" b="0" i="0" dirty="0">
                <a:solidFill>
                  <a:srgbClr val="0D0D0D"/>
                </a:solidFill>
                <a:effectLst/>
                <a:highlight>
                  <a:srgbClr val="FFFFFF"/>
                </a:highlight>
                <a:latin typeface="Söhne"/>
              </a:rPr>
              <a:t>Provide hands-on practice sessions to familiarize staff with capturing and sending pictures/videos of mechanical concerns.</a:t>
            </a:r>
          </a:p>
          <a:p>
            <a:pPr algn="l">
              <a:buFont typeface="+mj-lt"/>
              <a:buAutoNum type="arabicPeriod"/>
            </a:pPr>
            <a:r>
              <a:rPr lang="en-US" b="1" i="0" dirty="0">
                <a:solidFill>
                  <a:srgbClr val="0D0D0D"/>
                </a:solidFill>
                <a:effectLst/>
                <a:highlight>
                  <a:srgbClr val="FFFFFF"/>
                </a:highlight>
                <a:latin typeface="Söhne"/>
              </a:rPr>
              <a:t>Integration into Workflow</a:t>
            </a:r>
            <a:r>
              <a:rPr lang="en-US" b="0" i="0" dirty="0">
                <a:solidFill>
                  <a:srgbClr val="0D0D0D"/>
                </a:solidFill>
                <a:effectLst/>
                <a:highlight>
                  <a:srgbClr val="FFFFFF"/>
                </a:highlight>
                <a:latin typeface="Söhne"/>
              </a:rPr>
              <a:t>:</a:t>
            </a:r>
          </a:p>
          <a:p>
            <a:pPr marL="742950" lvl="1" indent="-285750" algn="l">
              <a:buFont typeface="+mj-lt"/>
              <a:buAutoNum type="arabicPeriod"/>
            </a:pPr>
            <a:r>
              <a:rPr lang="en-US" b="0" i="0" dirty="0">
                <a:solidFill>
                  <a:srgbClr val="0D0D0D"/>
                </a:solidFill>
                <a:effectLst/>
                <a:highlight>
                  <a:srgbClr val="FFFFFF"/>
                </a:highlight>
                <a:latin typeface="Söhne"/>
              </a:rPr>
              <a:t>Integrate PBS into the service workflow to ensure consistent use by all technicians.</a:t>
            </a:r>
          </a:p>
          <a:p>
            <a:pPr marL="742950" lvl="1" indent="-285750" algn="l">
              <a:buFont typeface="+mj-lt"/>
              <a:buAutoNum type="arabicPeriod"/>
            </a:pPr>
            <a:r>
              <a:rPr lang="en-US" b="0" i="0" dirty="0">
                <a:solidFill>
                  <a:srgbClr val="0D0D0D"/>
                </a:solidFill>
                <a:effectLst/>
                <a:highlight>
                  <a:srgbClr val="FFFFFF"/>
                </a:highlight>
                <a:latin typeface="Söhne"/>
              </a:rPr>
              <a:t>Implement checklists or protocols to prompt technicians to capture visual documentation for every service appointment.</a:t>
            </a:r>
          </a:p>
          <a:p>
            <a:pPr algn="l">
              <a:buFont typeface="+mj-lt"/>
              <a:buAutoNum type="arabicPeriod"/>
            </a:pPr>
            <a:r>
              <a:rPr lang="en-US" b="1" i="0" dirty="0">
                <a:solidFill>
                  <a:srgbClr val="0D0D0D"/>
                </a:solidFill>
                <a:effectLst/>
                <a:highlight>
                  <a:srgbClr val="FFFFFF"/>
                </a:highlight>
                <a:latin typeface="Söhne"/>
              </a:rPr>
              <a:t>Customer Education</a:t>
            </a:r>
            <a:r>
              <a:rPr lang="en-US" b="0" i="0" dirty="0">
                <a:solidFill>
                  <a:srgbClr val="0D0D0D"/>
                </a:solidFill>
                <a:effectLst/>
                <a:highlight>
                  <a:srgbClr val="FFFFFF"/>
                </a:highlight>
                <a:latin typeface="Söhne"/>
              </a:rPr>
              <a:t>:</a:t>
            </a:r>
          </a:p>
          <a:p>
            <a:pPr marL="742950" lvl="1" indent="-285750" algn="l">
              <a:buFont typeface="+mj-lt"/>
              <a:buAutoNum type="arabicPeriod"/>
            </a:pPr>
            <a:r>
              <a:rPr lang="en-US" b="0" i="0" dirty="0">
                <a:solidFill>
                  <a:srgbClr val="0D0D0D"/>
                </a:solidFill>
                <a:effectLst/>
                <a:highlight>
                  <a:srgbClr val="FFFFFF"/>
                </a:highlight>
                <a:latin typeface="Söhne"/>
              </a:rPr>
              <a:t>Educate customers about the benefits of PBS during service consultations.</a:t>
            </a:r>
          </a:p>
          <a:p>
            <a:pPr marL="742950" lvl="1" indent="-285750" algn="l">
              <a:buFont typeface="+mj-lt"/>
              <a:buAutoNum type="arabicPeriod"/>
            </a:pPr>
            <a:r>
              <a:rPr lang="en-US" b="0" i="0" dirty="0">
                <a:solidFill>
                  <a:srgbClr val="0D0D0D"/>
                </a:solidFill>
                <a:effectLst/>
                <a:highlight>
                  <a:srgbClr val="FFFFFF"/>
                </a:highlight>
                <a:latin typeface="Söhne"/>
              </a:rPr>
              <a:t>Showcase examples of how PBS enhances transparency and helps customers understand recommended repairs.</a:t>
            </a:r>
          </a:p>
          <a:p>
            <a:pPr algn="l"/>
            <a:r>
              <a:rPr lang="en-US" b="1" i="0" dirty="0">
                <a:solidFill>
                  <a:srgbClr val="0D0D0D"/>
                </a:solidFill>
                <a:effectLst/>
                <a:highlight>
                  <a:srgbClr val="FFFFFF"/>
                </a:highlight>
                <a:latin typeface="Söhne"/>
              </a:rPr>
              <a:t>Encouraging CPO Customers to Use Free Services:</a:t>
            </a:r>
          </a:p>
          <a:p>
            <a:pPr algn="l">
              <a:buFont typeface="+mj-lt"/>
              <a:buAutoNum type="arabicPeriod"/>
            </a:pPr>
            <a:r>
              <a:rPr lang="en-US" b="1" i="0" dirty="0">
                <a:solidFill>
                  <a:srgbClr val="0D0D0D"/>
                </a:solidFill>
                <a:effectLst/>
                <a:highlight>
                  <a:srgbClr val="FFFFFF"/>
                </a:highlight>
                <a:latin typeface="Söhne"/>
              </a:rPr>
              <a:t>Personalized Outreach</a:t>
            </a:r>
            <a:r>
              <a:rPr lang="en-US" b="0" i="0" dirty="0">
                <a:solidFill>
                  <a:srgbClr val="0D0D0D"/>
                </a:solidFill>
                <a:effectLst/>
                <a:highlight>
                  <a:srgbClr val="FFFFFF"/>
                </a:highlight>
                <a:latin typeface="Söhne"/>
              </a:rPr>
              <a:t>:</a:t>
            </a:r>
          </a:p>
          <a:p>
            <a:pPr marL="742950" lvl="1" indent="-285750" algn="l">
              <a:buFont typeface="+mj-lt"/>
              <a:buAutoNum type="arabicPeriod"/>
            </a:pPr>
            <a:r>
              <a:rPr lang="en-US" b="0" i="0" dirty="0">
                <a:solidFill>
                  <a:srgbClr val="0D0D0D"/>
                </a:solidFill>
                <a:effectLst/>
                <a:highlight>
                  <a:srgbClr val="FFFFFF"/>
                </a:highlight>
                <a:latin typeface="Söhne"/>
              </a:rPr>
              <a:t>Develop a personalized outreach strategy to contact CPO customers directly.</a:t>
            </a:r>
          </a:p>
          <a:p>
            <a:pPr marL="742950" lvl="1" indent="-285750" algn="l">
              <a:buFont typeface="+mj-lt"/>
              <a:buAutoNum type="arabicPeriod"/>
            </a:pPr>
            <a:r>
              <a:rPr lang="en-US" b="0" i="0" dirty="0">
                <a:solidFill>
                  <a:srgbClr val="0D0D0D"/>
                </a:solidFill>
                <a:effectLst/>
                <a:highlight>
                  <a:srgbClr val="FFFFFF"/>
                </a:highlight>
                <a:latin typeface="Söhne"/>
              </a:rPr>
              <a:t>Use customer data to segment and target CPO customers based on service history and preferences.</a:t>
            </a:r>
          </a:p>
          <a:p>
            <a:pPr algn="l">
              <a:buFont typeface="+mj-lt"/>
              <a:buAutoNum type="arabicPeriod"/>
            </a:pPr>
            <a:r>
              <a:rPr lang="en-US" b="1" i="0" dirty="0">
                <a:solidFill>
                  <a:srgbClr val="0D0D0D"/>
                </a:solidFill>
                <a:effectLst/>
                <a:highlight>
                  <a:srgbClr val="FFFFFF"/>
                </a:highlight>
                <a:latin typeface="Söhne"/>
              </a:rPr>
              <a:t>Appointment Scheduling Assistance</a:t>
            </a:r>
            <a:r>
              <a:rPr lang="en-US" b="0" i="0" dirty="0">
                <a:solidFill>
                  <a:srgbClr val="0D0D0D"/>
                </a:solidFill>
                <a:effectLst/>
                <a:highlight>
                  <a:srgbClr val="FFFFFF"/>
                </a:highlight>
                <a:latin typeface="Söhne"/>
              </a:rPr>
              <a:t>:</a:t>
            </a:r>
          </a:p>
          <a:p>
            <a:pPr marL="742950" lvl="1" indent="-285750" algn="l">
              <a:buFont typeface="+mj-lt"/>
              <a:buAutoNum type="arabicPeriod"/>
            </a:pPr>
            <a:r>
              <a:rPr lang="en-US" b="0" i="0" dirty="0">
                <a:solidFill>
                  <a:srgbClr val="0D0D0D"/>
                </a:solidFill>
                <a:effectLst/>
                <a:highlight>
                  <a:srgbClr val="FFFFFF"/>
                </a:highlight>
                <a:latin typeface="Söhne"/>
              </a:rPr>
              <a:t>Provide dedicated appointment scheduling assistance to CPO customers to make it easy for them to redeem their free services.</a:t>
            </a:r>
          </a:p>
          <a:p>
            <a:pPr marL="742950" lvl="1" indent="-285750" algn="l">
              <a:buFont typeface="+mj-lt"/>
              <a:buAutoNum type="arabicPeriod"/>
            </a:pPr>
            <a:r>
              <a:rPr lang="en-US" b="0" i="0" dirty="0">
                <a:solidFill>
                  <a:srgbClr val="0D0D0D"/>
                </a:solidFill>
                <a:effectLst/>
                <a:highlight>
                  <a:srgbClr val="FFFFFF"/>
                </a:highlight>
                <a:latin typeface="Söhne"/>
              </a:rPr>
              <a:t>Offer flexible scheduling options to accommodate their needs and preferences.</a:t>
            </a:r>
          </a:p>
          <a:p>
            <a:pPr algn="l">
              <a:buFont typeface="+mj-lt"/>
              <a:buAutoNum type="arabicPeriod"/>
            </a:pPr>
            <a:r>
              <a:rPr lang="en-US" b="1" i="0" dirty="0">
                <a:solidFill>
                  <a:srgbClr val="0D0D0D"/>
                </a:solidFill>
                <a:effectLst/>
                <a:highlight>
                  <a:srgbClr val="FFFFFF"/>
                </a:highlight>
                <a:latin typeface="Söhne"/>
              </a:rPr>
              <a:t>Educational Materials</a:t>
            </a:r>
            <a:r>
              <a:rPr lang="en-US" b="0" i="0" dirty="0">
                <a:solidFill>
                  <a:srgbClr val="0D0D0D"/>
                </a:solidFill>
                <a:effectLst/>
                <a:highlight>
                  <a:srgbClr val="FFFFFF"/>
                </a:highlight>
                <a:latin typeface="Söhne"/>
              </a:rPr>
              <a:t>:</a:t>
            </a:r>
          </a:p>
          <a:p>
            <a:pPr marL="742950" lvl="1" indent="-285750" algn="l">
              <a:buFont typeface="+mj-lt"/>
              <a:buAutoNum type="arabicPeriod"/>
            </a:pPr>
            <a:r>
              <a:rPr lang="en-US" b="0" i="0" dirty="0">
                <a:solidFill>
                  <a:srgbClr val="0D0D0D"/>
                </a:solidFill>
                <a:effectLst/>
                <a:highlight>
                  <a:srgbClr val="FFFFFF"/>
                </a:highlight>
                <a:latin typeface="Söhne"/>
              </a:rPr>
              <a:t>Create educational materials, such as brochures or email newsletters, outlining the benefits of CPO maintenance services.</a:t>
            </a:r>
          </a:p>
          <a:p>
            <a:pPr marL="742950" lvl="1" indent="-285750" algn="l">
              <a:buFont typeface="+mj-lt"/>
              <a:buAutoNum type="arabicPeriod"/>
            </a:pPr>
            <a:r>
              <a:rPr lang="en-US" b="0" i="0" dirty="0">
                <a:solidFill>
                  <a:srgbClr val="0D0D0D"/>
                </a:solidFill>
                <a:effectLst/>
                <a:highlight>
                  <a:srgbClr val="FFFFFF"/>
                </a:highlight>
                <a:latin typeface="Söhne"/>
              </a:rPr>
              <a:t>Highlight the value of regular maintenance in preserving the quality and longevity of their certified pre-owned vehicles.</a:t>
            </a:r>
          </a:p>
          <a:p>
            <a:endParaRPr lang="en-US" dirty="0"/>
          </a:p>
        </p:txBody>
      </p:sp>
    </p:spTree>
    <p:extLst>
      <p:ext uri="{BB962C8B-B14F-4D97-AF65-F5344CB8AC3E}">
        <p14:creationId xmlns:p14="http://schemas.microsoft.com/office/powerpoint/2010/main" val="32104309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6FE4B5-E101-6C0B-C956-195C34F0961B}"/>
              </a:ext>
            </a:extLst>
          </p:cNvPr>
          <p:cNvSpPr>
            <a:spLocks noGrp="1"/>
          </p:cNvSpPr>
          <p:nvPr>
            <p:ph type="title"/>
          </p:nvPr>
        </p:nvSpPr>
        <p:spPr/>
        <p:txBody>
          <a:bodyPr/>
          <a:lstStyle/>
          <a:p>
            <a:r>
              <a:rPr lang="en-US" dirty="0"/>
              <a:t>Synopsis </a:t>
            </a:r>
          </a:p>
        </p:txBody>
      </p:sp>
      <p:sp>
        <p:nvSpPr>
          <p:cNvPr id="3" name="Content Placeholder 2">
            <a:extLst>
              <a:ext uri="{FF2B5EF4-FFF2-40B4-BE49-F238E27FC236}">
                <a16:creationId xmlns:a16="http://schemas.microsoft.com/office/drawing/2014/main" id="{BA707901-1DD2-7026-597A-5D43A8FD9E56}"/>
              </a:ext>
            </a:extLst>
          </p:cNvPr>
          <p:cNvSpPr>
            <a:spLocks noGrp="1"/>
          </p:cNvSpPr>
          <p:nvPr>
            <p:ph idx="1"/>
          </p:nvPr>
        </p:nvSpPr>
        <p:spPr>
          <a:xfrm>
            <a:off x="838200" y="1468017"/>
            <a:ext cx="10515600" cy="4248636"/>
          </a:xfrm>
        </p:spPr>
        <p:txBody>
          <a:bodyPr>
            <a:noAutofit/>
          </a:bodyPr>
          <a:lstStyle/>
          <a:p>
            <a:pPr marL="0" indent="0" algn="l">
              <a:buNone/>
            </a:pPr>
            <a:r>
              <a:rPr lang="en-US" sz="1200" b="1" dirty="0">
                <a:solidFill>
                  <a:srgbClr val="0D0D0D"/>
                </a:solidFill>
                <a:highlight>
                  <a:srgbClr val="FFFFFF"/>
                </a:highlight>
                <a:latin typeface="Söhne"/>
              </a:rPr>
              <a:t>THE GOOD</a:t>
            </a:r>
            <a:endParaRPr lang="en-US" sz="1200" b="1" i="0" dirty="0">
              <a:solidFill>
                <a:srgbClr val="0D0D0D"/>
              </a:solidFill>
              <a:effectLst/>
              <a:highlight>
                <a:srgbClr val="FFFFFF"/>
              </a:highlight>
              <a:latin typeface="Söhne"/>
            </a:endParaRPr>
          </a:p>
          <a:p>
            <a:pPr algn="l">
              <a:buFont typeface="+mj-lt"/>
              <a:buAutoNum type="arabicPeriod"/>
            </a:pPr>
            <a:r>
              <a:rPr lang="en-US" sz="1200" b="1" i="0" dirty="0">
                <a:solidFill>
                  <a:srgbClr val="0D0D0D"/>
                </a:solidFill>
                <a:effectLst/>
                <a:highlight>
                  <a:srgbClr val="FFFFFF"/>
                </a:highlight>
                <a:latin typeface="Söhne"/>
              </a:rPr>
              <a:t>Financial Performance:</a:t>
            </a:r>
            <a:r>
              <a:rPr lang="en-US" sz="1200" b="0" i="0" dirty="0">
                <a:solidFill>
                  <a:srgbClr val="0D0D0D"/>
                </a:solidFill>
                <a:effectLst/>
                <a:highlight>
                  <a:srgbClr val="FFFFFF"/>
                </a:highlight>
                <a:latin typeface="Söhne"/>
              </a:rPr>
              <a:t> Holding gross and minimizing policy outlays demonstrates strong financial management.</a:t>
            </a:r>
          </a:p>
          <a:p>
            <a:pPr algn="l">
              <a:buFont typeface="+mj-lt"/>
              <a:buAutoNum type="arabicPeriod"/>
            </a:pPr>
            <a:r>
              <a:rPr lang="en-US" sz="1200" b="1" i="0" dirty="0">
                <a:solidFill>
                  <a:srgbClr val="0D0D0D"/>
                </a:solidFill>
                <a:effectLst/>
                <a:highlight>
                  <a:srgbClr val="FFFFFF"/>
                </a:highlight>
                <a:latin typeface="Söhne"/>
              </a:rPr>
              <a:t>Customer Pay and Hours Sold:</a:t>
            </a:r>
            <a:r>
              <a:rPr lang="en-US" sz="1200" b="0" i="0" dirty="0">
                <a:solidFill>
                  <a:srgbClr val="0D0D0D"/>
                </a:solidFill>
                <a:effectLst/>
                <a:highlight>
                  <a:srgbClr val="FFFFFF"/>
                </a:highlight>
                <a:latin typeface="Söhne"/>
              </a:rPr>
              <a:t> Achieving high customer pay per repair order (RO) and hours sold per RO indicates customer satisfaction and efficient utilization of technician time. Case study suggest $700s per an RO and over 4 hours per an RO. Composite still suggest over $400 an RO and 3 Hours of labor. This reflects the mix of Quick Lane which my case study did not ad those in. </a:t>
            </a:r>
          </a:p>
          <a:p>
            <a:pPr algn="l">
              <a:buFont typeface="+mj-lt"/>
              <a:buAutoNum type="arabicPeriod"/>
            </a:pPr>
            <a:r>
              <a:rPr lang="en-US" sz="1200" b="1" i="0" dirty="0">
                <a:solidFill>
                  <a:srgbClr val="0D0D0D"/>
                </a:solidFill>
                <a:effectLst/>
                <a:highlight>
                  <a:srgbClr val="FFFFFF"/>
                </a:highlight>
                <a:latin typeface="Söhne"/>
              </a:rPr>
              <a:t>Strategic Focus:</a:t>
            </a:r>
            <a:r>
              <a:rPr lang="en-US" sz="1200" b="0" i="0" dirty="0">
                <a:solidFill>
                  <a:srgbClr val="0D0D0D"/>
                </a:solidFill>
                <a:effectLst/>
                <a:highlight>
                  <a:srgbClr val="FFFFFF"/>
                </a:highlight>
                <a:latin typeface="Söhne"/>
              </a:rPr>
              <a:t> The ability to streamline tasks by directing simpler jobs to the quick lane allows the main shop to concentrate on more complex repairs, optimizing efficiency and resource allocation.</a:t>
            </a:r>
          </a:p>
          <a:p>
            <a:pPr algn="l"/>
            <a:r>
              <a:rPr lang="en-US" sz="1200" b="1" i="0" dirty="0">
                <a:solidFill>
                  <a:srgbClr val="0D0D0D"/>
                </a:solidFill>
                <a:effectLst/>
                <a:highlight>
                  <a:srgbClr val="FFFFFF"/>
                </a:highlight>
                <a:latin typeface="Söhne"/>
              </a:rPr>
              <a:t>Areas for Improvement:</a:t>
            </a:r>
            <a:endParaRPr lang="en-US" sz="1200" b="0" i="0" dirty="0">
              <a:solidFill>
                <a:srgbClr val="0D0D0D"/>
              </a:solidFill>
              <a:effectLst/>
              <a:highlight>
                <a:srgbClr val="FFFFFF"/>
              </a:highlight>
              <a:latin typeface="Söhne"/>
            </a:endParaRPr>
          </a:p>
          <a:p>
            <a:pPr algn="l">
              <a:buFont typeface="+mj-lt"/>
              <a:buAutoNum type="arabicPeriod"/>
            </a:pPr>
            <a:r>
              <a:rPr lang="en-US" sz="1200" b="1" i="0" dirty="0">
                <a:solidFill>
                  <a:srgbClr val="0D0D0D"/>
                </a:solidFill>
                <a:effectLst/>
                <a:highlight>
                  <a:srgbClr val="FFFFFF"/>
                </a:highlight>
                <a:latin typeface="Söhne"/>
              </a:rPr>
              <a:t>Tech Recruitment:</a:t>
            </a:r>
            <a:r>
              <a:rPr lang="en-US" sz="1200" b="0" i="0" dirty="0">
                <a:solidFill>
                  <a:srgbClr val="0D0D0D"/>
                </a:solidFill>
                <a:effectLst/>
                <a:highlight>
                  <a:srgbClr val="FFFFFF"/>
                </a:highlight>
                <a:latin typeface="Söhne"/>
              </a:rPr>
              <a:t> While progress has been made, there's a need to continue hiring more technicians to support service operations and meet customer demand. We are swamped currently with massive jobs</a:t>
            </a:r>
          </a:p>
          <a:p>
            <a:pPr algn="l">
              <a:buFont typeface="+mj-lt"/>
              <a:buAutoNum type="arabicPeriod"/>
            </a:pPr>
            <a:r>
              <a:rPr lang="en-US" sz="1200" b="1" i="0" dirty="0">
                <a:solidFill>
                  <a:srgbClr val="0D0D0D"/>
                </a:solidFill>
                <a:effectLst/>
                <a:highlight>
                  <a:srgbClr val="FFFFFF"/>
                </a:highlight>
                <a:latin typeface="Söhne"/>
              </a:rPr>
              <a:t>PBS Integration:</a:t>
            </a:r>
            <a:r>
              <a:rPr lang="en-US" sz="1200" b="0" i="0" dirty="0">
                <a:solidFill>
                  <a:srgbClr val="0D0D0D"/>
                </a:solidFill>
                <a:effectLst/>
                <a:highlight>
                  <a:srgbClr val="FFFFFF"/>
                </a:highlight>
                <a:latin typeface="Söhne"/>
              </a:rPr>
              <a:t> Implementing PBS for customer communication through videos, pictures, and texts can enhance transparency, trust, and customer satisfaction. Further integration and training may be necessary to maximize its effectiveness.</a:t>
            </a:r>
          </a:p>
          <a:p>
            <a:pPr algn="l">
              <a:buFont typeface="+mj-lt"/>
              <a:buAutoNum type="arabicPeriod"/>
            </a:pPr>
            <a:r>
              <a:rPr lang="en-US" sz="1200" b="1" i="0" dirty="0">
                <a:solidFill>
                  <a:srgbClr val="0D0D0D"/>
                </a:solidFill>
                <a:effectLst/>
                <a:highlight>
                  <a:srgbClr val="FFFFFF"/>
                </a:highlight>
                <a:latin typeface="Söhne"/>
              </a:rPr>
              <a:t>Procedure Enhancement:</a:t>
            </a:r>
            <a:r>
              <a:rPr lang="en-US" sz="1200" b="0" i="0" dirty="0">
                <a:solidFill>
                  <a:srgbClr val="0D0D0D"/>
                </a:solidFill>
                <a:effectLst/>
                <a:highlight>
                  <a:srgbClr val="FFFFFF"/>
                </a:highlight>
                <a:latin typeface="Söhne"/>
              </a:rPr>
              <a:t> Continuing to evolve procedures to leverage new technologies and communication methods, such as videos and pictures, will improve customer engagement and service experience.</a:t>
            </a:r>
          </a:p>
          <a:p>
            <a:pPr marL="0" indent="0" algn="l">
              <a:buNone/>
            </a:pPr>
            <a:br>
              <a:rPr lang="en-US" sz="1200" dirty="0"/>
            </a:br>
            <a:r>
              <a:rPr lang="en-US" sz="1200" b="0" i="0" dirty="0">
                <a:solidFill>
                  <a:srgbClr val="0D0D0D"/>
                </a:solidFill>
                <a:effectLst/>
                <a:highlight>
                  <a:srgbClr val="FFFFFF"/>
                </a:highlight>
                <a:latin typeface="Söhne"/>
              </a:rPr>
              <a:t>Our service department has undergone remarkable transformation and emerged as a profitable and efficient entity over the past two years, under the guidance of our new service manager. We've achieved significant milestones, maintaining strong gross profits, minimizing policy expenditures, and delivering exceptional customer satisfaction through high customer pay per repair order and hours sold per RO. Despite these accomplishments, there's a unanimous recognition that there's still ample room for improvement. In the current economic landscape, I firmly believe that investing in further enhancements within the service department represents the most promising opportunity for driving bottom-line growth. While finance may have previously held this distinction, the service department now stands as the prime candidate for moving the needle and maximizing our profitability in the foreseeable future. This class has been a major help in identifying that and has provided some great ideas that can change cultural habits and standards at our store. Just excited to switch DMS to see what we can accomplish with new tech integration for our techs and seeing if our service manager will be able to instill it with all the techs.</a:t>
            </a:r>
            <a:endParaRPr lang="en-US" sz="1200" dirty="0"/>
          </a:p>
        </p:txBody>
      </p:sp>
    </p:spTree>
    <p:extLst>
      <p:ext uri="{BB962C8B-B14F-4D97-AF65-F5344CB8AC3E}">
        <p14:creationId xmlns:p14="http://schemas.microsoft.com/office/powerpoint/2010/main" val="35617231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CA6ADD-799D-FD5C-28D0-0F1E0162EC4D}"/>
              </a:ext>
            </a:extLst>
          </p:cNvPr>
          <p:cNvSpPr>
            <a:spLocks noGrp="1"/>
          </p:cNvSpPr>
          <p:nvPr>
            <p:ph type="title"/>
          </p:nvPr>
        </p:nvSpPr>
        <p:spPr/>
        <p:txBody>
          <a:bodyPr/>
          <a:lstStyle/>
          <a:p>
            <a:r>
              <a:rPr lang="en-US" dirty="0"/>
              <a:t>Marketing Practices</a:t>
            </a:r>
          </a:p>
        </p:txBody>
      </p:sp>
      <p:sp>
        <p:nvSpPr>
          <p:cNvPr id="3" name="Content Placeholder 2">
            <a:extLst>
              <a:ext uri="{FF2B5EF4-FFF2-40B4-BE49-F238E27FC236}">
                <a16:creationId xmlns:a16="http://schemas.microsoft.com/office/drawing/2014/main" id="{7A863361-B629-B975-0EFF-3805B597A1EF}"/>
              </a:ext>
            </a:extLst>
          </p:cNvPr>
          <p:cNvSpPr>
            <a:spLocks noGrp="1"/>
          </p:cNvSpPr>
          <p:nvPr>
            <p:ph idx="1"/>
          </p:nvPr>
        </p:nvSpPr>
        <p:spPr/>
        <p:txBody>
          <a:bodyPr>
            <a:normAutofit fontScale="70000" lnSpcReduction="20000"/>
          </a:bodyPr>
          <a:lstStyle/>
          <a:p>
            <a:pPr marL="0" indent="0">
              <a:buNone/>
            </a:pPr>
            <a:r>
              <a:rPr lang="en-US" sz="2900" dirty="0"/>
              <a:t>Current Practices: We offer free oil changes for life to any person who buys a new vehicle from us. It obviously must be serviced with us to get that free oil change creating customer retention. We offer coupon books also that creates discounts on services when you buy a vehicle from us. We offer 10% discount to military veterans and send out mailers monthly and  quarterly.</a:t>
            </a:r>
          </a:p>
          <a:p>
            <a:pPr marL="0" indent="0">
              <a:buNone/>
            </a:pPr>
            <a:r>
              <a:rPr lang="en-US" sz="2900" dirty="0"/>
              <a:t>Goals for Improvement/Plans/Evaluation of Plans: We live 45 South of Seattle in a rural farming and logging community so the closer you get to Seattle the more populated and Saturated the market is with GM dealers. My goal would be to focus on new homeowners in our town and the closest small towns that are next store to us. I would want to send out welcome to the community buckets (Wash bucket) with a mailer explaining who we are and why working for Gamblin Motors is so great and servicing it with us. For example our neighboring town of 4800 residents has a 5 year plan of building over 8000 homes. Everywhere outside of Seattle is blowing up. Capturing a new home owner could start a long lasting relationship between the consumer and the new local dealer. The perfect person to execute this plan is ex return Mormon missionaries who could go door to door dropping off the buckets and answering any small brand values or simple questions a new home owner/consumer may have. This is my big plan but will take a lot of man power and there are other ideas however I just feel like sending emails/mailers is something everyone does where as this is something so different and personal into a targeted market it would draw in business. </a:t>
            </a:r>
          </a:p>
          <a:p>
            <a:pPr marL="0" indent="0">
              <a:buNone/>
            </a:pPr>
            <a:endParaRPr lang="en-US" dirty="0"/>
          </a:p>
        </p:txBody>
      </p:sp>
    </p:spTree>
    <p:extLst>
      <p:ext uri="{BB962C8B-B14F-4D97-AF65-F5344CB8AC3E}">
        <p14:creationId xmlns:p14="http://schemas.microsoft.com/office/powerpoint/2010/main" val="24587960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EFF8D5-A88C-D9BF-B626-A02313DF6104}"/>
              </a:ext>
            </a:extLst>
          </p:cNvPr>
          <p:cNvSpPr>
            <a:spLocks noGrp="1"/>
          </p:cNvSpPr>
          <p:nvPr>
            <p:ph type="title"/>
          </p:nvPr>
        </p:nvSpPr>
        <p:spPr>
          <a:xfrm>
            <a:off x="713509" y="0"/>
            <a:ext cx="10515600" cy="1325563"/>
          </a:xfrm>
        </p:spPr>
        <p:txBody>
          <a:bodyPr/>
          <a:lstStyle/>
          <a:p>
            <a:r>
              <a:rPr lang="en-US" dirty="0"/>
              <a:t>COST OF LABOR</a:t>
            </a:r>
          </a:p>
        </p:txBody>
      </p:sp>
      <p:graphicFrame>
        <p:nvGraphicFramePr>
          <p:cNvPr id="4" name="Content Placeholder 3">
            <a:extLst>
              <a:ext uri="{FF2B5EF4-FFF2-40B4-BE49-F238E27FC236}">
                <a16:creationId xmlns:a16="http://schemas.microsoft.com/office/drawing/2014/main" id="{948B4278-02B5-336B-73D0-6B5E775916FB}"/>
              </a:ext>
            </a:extLst>
          </p:cNvPr>
          <p:cNvGraphicFramePr>
            <a:graphicFrameLocks noGrp="1"/>
          </p:cNvGraphicFramePr>
          <p:nvPr>
            <p:ph idx="1"/>
            <p:extLst>
              <p:ext uri="{D42A27DB-BD31-4B8C-83A1-F6EECF244321}">
                <p14:modId xmlns:p14="http://schemas.microsoft.com/office/powerpoint/2010/main" val="831351549"/>
              </p:ext>
            </p:extLst>
          </p:nvPr>
        </p:nvGraphicFramePr>
        <p:xfrm>
          <a:off x="6169231" y="1733797"/>
          <a:ext cx="5641770" cy="4376061"/>
        </p:xfrm>
        <a:graphic>
          <a:graphicData uri="http://schemas.openxmlformats.org/drawingml/2006/table">
            <a:tbl>
              <a:tblPr>
                <a:tableStyleId>{5C22544A-7EE6-4342-B048-85BDC9FD1C3A}</a:tableStyleId>
              </a:tblPr>
              <a:tblGrid>
                <a:gridCol w="689071">
                  <a:extLst>
                    <a:ext uri="{9D8B030D-6E8A-4147-A177-3AD203B41FA5}">
                      <a16:colId xmlns:a16="http://schemas.microsoft.com/office/drawing/2014/main" val="2236367353"/>
                    </a:ext>
                  </a:extLst>
                </a:gridCol>
                <a:gridCol w="1234586">
                  <a:extLst>
                    <a:ext uri="{9D8B030D-6E8A-4147-A177-3AD203B41FA5}">
                      <a16:colId xmlns:a16="http://schemas.microsoft.com/office/drawing/2014/main" val="1391702920"/>
                    </a:ext>
                  </a:extLst>
                </a:gridCol>
                <a:gridCol w="1263297">
                  <a:extLst>
                    <a:ext uri="{9D8B030D-6E8A-4147-A177-3AD203B41FA5}">
                      <a16:colId xmlns:a16="http://schemas.microsoft.com/office/drawing/2014/main" val="1871180648"/>
                    </a:ext>
                  </a:extLst>
                </a:gridCol>
                <a:gridCol w="1076674">
                  <a:extLst>
                    <a:ext uri="{9D8B030D-6E8A-4147-A177-3AD203B41FA5}">
                      <a16:colId xmlns:a16="http://schemas.microsoft.com/office/drawing/2014/main" val="2906922607"/>
                    </a:ext>
                  </a:extLst>
                </a:gridCol>
                <a:gridCol w="689071">
                  <a:extLst>
                    <a:ext uri="{9D8B030D-6E8A-4147-A177-3AD203B41FA5}">
                      <a16:colId xmlns:a16="http://schemas.microsoft.com/office/drawing/2014/main" val="3452542335"/>
                    </a:ext>
                  </a:extLst>
                </a:gridCol>
                <a:gridCol w="689071">
                  <a:extLst>
                    <a:ext uri="{9D8B030D-6E8A-4147-A177-3AD203B41FA5}">
                      <a16:colId xmlns:a16="http://schemas.microsoft.com/office/drawing/2014/main" val="2084217585"/>
                    </a:ext>
                  </a:extLst>
                </a:gridCol>
              </a:tblGrid>
              <a:tr h="400343">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041237604"/>
                  </a:ext>
                </a:extLst>
              </a:tr>
              <a:tr h="816082">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9525" marR="9525" marT="9525" marB="0" anchor="b"/>
                </a:tc>
                <a:tc>
                  <a:txBody>
                    <a:bodyPr/>
                    <a:lstStyle/>
                    <a:p>
                      <a:pPr algn="ctr" fontAlgn="b"/>
                      <a:r>
                        <a:rPr lang="en-US" sz="1000" u="none" strike="noStrike">
                          <a:effectLst/>
                          <a:highlight>
                            <a:srgbClr val="4472C4"/>
                          </a:highlight>
                        </a:rPr>
                        <a:t>Category</a:t>
                      </a:r>
                      <a:endParaRPr lang="en-US" sz="1000" b="0" i="0" u="none" strike="noStrike">
                        <a:solidFill>
                          <a:srgbClr val="FFFFFF"/>
                        </a:solidFill>
                        <a:effectLst/>
                        <a:highlight>
                          <a:srgbClr val="4472C4"/>
                        </a:highlight>
                        <a:latin typeface="Arial" panose="020B0604020202020204" pitchFamily="34" charset="0"/>
                      </a:endParaRPr>
                    </a:p>
                  </a:txBody>
                  <a:tcPr marL="9525" marR="9525" marT="9525" marB="0" anchor="b"/>
                </a:tc>
                <a:tc>
                  <a:txBody>
                    <a:bodyPr/>
                    <a:lstStyle/>
                    <a:p>
                      <a:pPr algn="ctr" fontAlgn="b"/>
                      <a:r>
                        <a:rPr lang="en-US" sz="1000" u="none" strike="noStrike">
                          <a:effectLst/>
                          <a:highlight>
                            <a:srgbClr val="4472C4"/>
                          </a:highlight>
                        </a:rPr>
                        <a:t>Sales</a:t>
                      </a:r>
                      <a:endParaRPr lang="en-US" sz="1000" b="0" i="0" u="none" strike="noStrike">
                        <a:solidFill>
                          <a:srgbClr val="FFFFFF"/>
                        </a:solidFill>
                        <a:effectLst/>
                        <a:highlight>
                          <a:srgbClr val="4472C4"/>
                        </a:highlight>
                        <a:latin typeface="Arial" panose="020B0604020202020204" pitchFamily="34" charset="0"/>
                      </a:endParaRPr>
                    </a:p>
                  </a:txBody>
                  <a:tcPr marL="9525" marR="9525" marT="9525" marB="0" anchor="b"/>
                </a:tc>
                <a:tc>
                  <a:txBody>
                    <a:bodyPr/>
                    <a:lstStyle/>
                    <a:p>
                      <a:pPr algn="ctr" fontAlgn="b"/>
                      <a:r>
                        <a:rPr lang="en-US" sz="1000" u="none" strike="noStrike">
                          <a:effectLst/>
                          <a:highlight>
                            <a:srgbClr val="4472C4"/>
                          </a:highlight>
                        </a:rPr>
                        <a:t>Gross</a:t>
                      </a:r>
                      <a:endParaRPr lang="en-US" sz="1000" b="0" i="0" u="none" strike="noStrike">
                        <a:solidFill>
                          <a:srgbClr val="FFFFFF"/>
                        </a:solidFill>
                        <a:effectLst/>
                        <a:highlight>
                          <a:srgbClr val="4472C4"/>
                        </a:highlight>
                        <a:latin typeface="Arial" panose="020B0604020202020204" pitchFamily="34" charset="0"/>
                      </a:endParaRPr>
                    </a:p>
                  </a:txBody>
                  <a:tcPr marL="9525" marR="9525" marT="9525" marB="0" anchor="b"/>
                </a:tc>
                <a:tc>
                  <a:txBody>
                    <a:bodyPr/>
                    <a:lstStyle/>
                    <a:p>
                      <a:pPr algn="ctr" fontAlgn="b"/>
                      <a:r>
                        <a:rPr lang="en-US" sz="1000" u="none" strike="noStrike">
                          <a:effectLst/>
                          <a:highlight>
                            <a:srgbClr val="4472C4"/>
                          </a:highlight>
                        </a:rPr>
                        <a:t>Gross as % of Sales</a:t>
                      </a:r>
                      <a:endParaRPr lang="en-US" sz="1000" b="0" i="0" u="none" strike="noStrike">
                        <a:solidFill>
                          <a:srgbClr val="FFFFFF"/>
                        </a:solidFill>
                        <a:effectLst/>
                        <a:highlight>
                          <a:srgbClr val="4472C4"/>
                        </a:highlight>
                        <a:latin typeface="Arial" panose="020B0604020202020204" pitchFamily="34" charset="0"/>
                      </a:endParaRPr>
                    </a:p>
                  </a:txBody>
                  <a:tcPr marL="9525" marR="9525" marT="9525" marB="0" anchor="b"/>
                </a:tc>
                <a:tc>
                  <a:txBody>
                    <a:bodyPr/>
                    <a:lstStyle/>
                    <a:p>
                      <a:pPr algn="ctr" fontAlgn="b"/>
                      <a:r>
                        <a:rPr lang="en-US" sz="800" u="none" strike="noStrike">
                          <a:effectLst/>
                          <a:highlight>
                            <a:srgbClr val="4472C4"/>
                          </a:highlight>
                        </a:rPr>
                        <a:t>%Sales Contribution</a:t>
                      </a:r>
                      <a:endParaRPr lang="en-US" sz="800" b="0" i="0" u="none" strike="noStrike">
                        <a:solidFill>
                          <a:srgbClr val="FFFFFF"/>
                        </a:solidFill>
                        <a:effectLst/>
                        <a:highlight>
                          <a:srgbClr val="4472C4"/>
                        </a:highlight>
                        <a:latin typeface="Arial" panose="020B0604020202020204" pitchFamily="34" charset="0"/>
                      </a:endParaRPr>
                    </a:p>
                  </a:txBody>
                  <a:tcPr marL="9525" marR="9525" marT="9525" marB="0" anchor="b"/>
                </a:tc>
                <a:extLst>
                  <a:ext uri="{0D108BD9-81ED-4DB2-BD59-A6C34878D82A}">
                    <a16:rowId xmlns:a16="http://schemas.microsoft.com/office/drawing/2014/main" val="2676209406"/>
                  </a:ext>
                </a:extLst>
              </a:tr>
              <a:tr h="323355">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9525" marR="9525" marT="9525" marB="0" anchor="b"/>
                </a:tc>
                <a:tc>
                  <a:txBody>
                    <a:bodyPr/>
                    <a:lstStyle/>
                    <a:p>
                      <a:pPr algn="l" fontAlgn="b"/>
                      <a:r>
                        <a:rPr lang="en-US" sz="1100" u="none" strike="noStrike">
                          <a:effectLst/>
                        </a:rPr>
                        <a:t>Customer Car</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                    67,986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              52,099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highlight>
                            <a:srgbClr val="FFFF00"/>
                          </a:highlight>
                        </a:rPr>
                        <a:t>76.63%</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tc>
                  <a:txBody>
                    <a:bodyPr/>
                    <a:lstStyle/>
                    <a:p>
                      <a:pPr algn="r" fontAlgn="b"/>
                      <a:r>
                        <a:rPr lang="en-US" sz="1100" u="none" strike="noStrike">
                          <a:effectLst/>
                          <a:highlight>
                            <a:srgbClr val="FFFF00"/>
                          </a:highlight>
                        </a:rPr>
                        <a:t>31.22%</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extLst>
                  <a:ext uri="{0D108BD9-81ED-4DB2-BD59-A6C34878D82A}">
                    <a16:rowId xmlns:a16="http://schemas.microsoft.com/office/drawing/2014/main" val="2005217536"/>
                  </a:ext>
                </a:extLst>
              </a:tr>
              <a:tr h="323355">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9525" marR="9525" marT="9525" marB="0" anchor="b"/>
                </a:tc>
                <a:tc>
                  <a:txBody>
                    <a:bodyPr/>
                    <a:lstStyle/>
                    <a:p>
                      <a:pPr algn="l" fontAlgn="b"/>
                      <a:r>
                        <a:rPr lang="en-US" sz="1100" u="none" strike="noStrike">
                          <a:effectLst/>
                        </a:rPr>
                        <a:t>Customer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                    36,444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              21,247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highlight>
                            <a:srgbClr val="FFFF00"/>
                          </a:highlight>
                        </a:rPr>
                        <a:t>58.30%</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tc>
                  <a:txBody>
                    <a:bodyPr/>
                    <a:lstStyle/>
                    <a:p>
                      <a:pPr algn="r" fontAlgn="b"/>
                      <a:r>
                        <a:rPr lang="en-US" sz="1100" u="none" strike="noStrike">
                          <a:effectLst/>
                          <a:highlight>
                            <a:srgbClr val="FFFF00"/>
                          </a:highlight>
                        </a:rPr>
                        <a:t>16.73%</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extLst>
                  <a:ext uri="{0D108BD9-81ED-4DB2-BD59-A6C34878D82A}">
                    <a16:rowId xmlns:a16="http://schemas.microsoft.com/office/drawing/2014/main" val="2869636209"/>
                  </a:ext>
                </a:extLst>
              </a:tr>
              <a:tr h="323355">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9525" marR="9525" marT="9525" marB="0" anchor="b"/>
                </a:tc>
                <a:tc>
                  <a:txBody>
                    <a:bodyPr/>
                    <a:lstStyle/>
                    <a:p>
                      <a:pPr algn="l" fontAlgn="b"/>
                      <a:r>
                        <a:rPr lang="en-US" sz="1100" u="none" strike="noStrike" dirty="0">
                          <a:effectLst/>
                        </a:rPr>
                        <a:t>Customer Other</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highlight>
                            <a:srgbClr val="FFFF00"/>
                          </a:highlight>
                        </a:rPr>
                        <a:t>0%</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tc>
                  <a:txBody>
                    <a:bodyPr/>
                    <a:lstStyle/>
                    <a:p>
                      <a:pPr algn="r" fontAlgn="b"/>
                      <a:r>
                        <a:rPr lang="en-US" sz="1100" u="none" strike="noStrike">
                          <a:effectLst/>
                          <a:highlight>
                            <a:srgbClr val="FFFF00"/>
                          </a:highlight>
                        </a:rPr>
                        <a:t>0%</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extLst>
                  <a:ext uri="{0D108BD9-81ED-4DB2-BD59-A6C34878D82A}">
                    <a16:rowId xmlns:a16="http://schemas.microsoft.com/office/drawing/2014/main" val="832650388"/>
                  </a:ext>
                </a:extLst>
              </a:tr>
              <a:tr h="323355">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9525" marR="9525" marT="9525" marB="0" anchor="b"/>
                </a:tc>
                <a:tc>
                  <a:txBody>
                    <a:bodyPr/>
                    <a:lstStyle/>
                    <a:p>
                      <a:pPr algn="l" fontAlgn="b"/>
                      <a:r>
                        <a:rPr lang="en-US" sz="1100" u="none" strike="noStrike" dirty="0">
                          <a:effectLst/>
                        </a:rPr>
                        <a:t>Warranty</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                    39,156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              30,091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highlight>
                            <a:srgbClr val="FFFF00"/>
                          </a:highlight>
                        </a:rPr>
                        <a:t>76.85%</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tc>
                  <a:txBody>
                    <a:bodyPr/>
                    <a:lstStyle/>
                    <a:p>
                      <a:pPr algn="r" fontAlgn="b"/>
                      <a:r>
                        <a:rPr lang="en-US" sz="1100" u="none" strike="noStrike">
                          <a:effectLst/>
                          <a:highlight>
                            <a:srgbClr val="FFFF00"/>
                          </a:highlight>
                        </a:rPr>
                        <a:t>17.98%</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extLst>
                  <a:ext uri="{0D108BD9-81ED-4DB2-BD59-A6C34878D82A}">
                    <a16:rowId xmlns:a16="http://schemas.microsoft.com/office/drawing/2014/main" val="1616595040"/>
                  </a:ext>
                </a:extLst>
              </a:tr>
              <a:tr h="323355">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9525" marR="9525" marT="9525" marB="0" anchor="b"/>
                </a:tc>
                <a:tc>
                  <a:txBody>
                    <a:bodyPr/>
                    <a:lstStyle/>
                    <a:p>
                      <a:pPr algn="l" fontAlgn="b"/>
                      <a:r>
                        <a:rPr lang="en-US" sz="1100" u="none" strike="noStrike">
                          <a:effectLst/>
                        </a:rPr>
                        <a:t>Warranty Other</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highlight>
                            <a:srgbClr val="FFFF00"/>
                          </a:highlight>
                        </a:rPr>
                        <a:t>0%</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tc>
                  <a:txBody>
                    <a:bodyPr/>
                    <a:lstStyle/>
                    <a:p>
                      <a:pPr algn="r" fontAlgn="b"/>
                      <a:r>
                        <a:rPr lang="en-US" sz="1100" u="none" strike="noStrike">
                          <a:effectLst/>
                          <a:highlight>
                            <a:srgbClr val="FFFF00"/>
                          </a:highlight>
                        </a:rPr>
                        <a:t>0%</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extLst>
                  <a:ext uri="{0D108BD9-81ED-4DB2-BD59-A6C34878D82A}">
                    <a16:rowId xmlns:a16="http://schemas.microsoft.com/office/drawing/2014/main" val="3660513496"/>
                  </a:ext>
                </a:extLst>
              </a:tr>
              <a:tr h="323355">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9525" marR="9525" marT="9525" marB="0" anchor="b"/>
                </a:tc>
                <a:tc>
                  <a:txBody>
                    <a:bodyPr/>
                    <a:lstStyle/>
                    <a:p>
                      <a:pPr algn="l" fontAlgn="b"/>
                      <a:r>
                        <a:rPr lang="en-US" sz="1100" u="none" strike="noStrike">
                          <a:effectLst/>
                        </a:rPr>
                        <a:t>Internal</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                    70,795 </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              52,177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highlight>
                            <a:srgbClr val="FFFF00"/>
                          </a:highlight>
                        </a:rPr>
                        <a:t>73.70%</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tc>
                  <a:txBody>
                    <a:bodyPr/>
                    <a:lstStyle/>
                    <a:p>
                      <a:pPr algn="r" fontAlgn="b"/>
                      <a:r>
                        <a:rPr lang="en-US" sz="1100" u="none" strike="noStrike">
                          <a:effectLst/>
                          <a:highlight>
                            <a:srgbClr val="FFFF00"/>
                          </a:highlight>
                        </a:rPr>
                        <a:t>32.51%</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extLst>
                  <a:ext uri="{0D108BD9-81ED-4DB2-BD59-A6C34878D82A}">
                    <a16:rowId xmlns:a16="http://schemas.microsoft.com/office/drawing/2014/main" val="2040611823"/>
                  </a:ext>
                </a:extLst>
              </a:tr>
              <a:tr h="323355">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9525" marR="9525" marT="9525" marB="0" anchor="b"/>
                </a:tc>
                <a:tc>
                  <a:txBody>
                    <a:bodyPr/>
                    <a:lstStyle/>
                    <a:p>
                      <a:pPr algn="l" fontAlgn="b"/>
                      <a:r>
                        <a:rPr lang="en-US" sz="1100" u="none" strike="noStrike">
                          <a:effectLst/>
                        </a:rPr>
                        <a:t>NVI / Road Ready</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                      3,408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                2,742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highlight>
                            <a:srgbClr val="FFFF00"/>
                          </a:highlight>
                        </a:rPr>
                        <a:t>80.46%</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tc>
                  <a:txBody>
                    <a:bodyPr/>
                    <a:lstStyle/>
                    <a:p>
                      <a:pPr algn="r" fontAlgn="b"/>
                      <a:r>
                        <a:rPr lang="en-US" sz="1100" u="none" strike="noStrike">
                          <a:effectLst/>
                          <a:highlight>
                            <a:srgbClr val="FFFF00"/>
                          </a:highlight>
                        </a:rPr>
                        <a:t>1.56%</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extLst>
                  <a:ext uri="{0D108BD9-81ED-4DB2-BD59-A6C34878D82A}">
                    <a16:rowId xmlns:a16="http://schemas.microsoft.com/office/drawing/2014/main" val="4221684445"/>
                  </a:ext>
                </a:extLst>
              </a:tr>
              <a:tr h="557400">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9525" marR="9525" marT="9525" marB="0" anchor="b"/>
                </a:tc>
                <a:tc>
                  <a:txBody>
                    <a:bodyPr/>
                    <a:lstStyle/>
                    <a:p>
                      <a:pPr algn="l" fontAlgn="b"/>
                      <a:r>
                        <a:rPr lang="en-US" sz="1100" u="none" strike="noStrike">
                          <a:effectLst/>
                        </a:rPr>
                        <a:t>Adj. Cost Of Labor</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9525" marR="9525" marT="9525" marB="0" anchor="b"/>
                </a:tc>
                <a:tc>
                  <a:txBody>
                    <a:bodyPr/>
                    <a:lstStyle/>
                    <a:p>
                      <a:pPr algn="l" fontAlgn="b"/>
                      <a:r>
                        <a:rPr lang="en-US" sz="1100" u="none" strike="noStrike" dirty="0">
                          <a:effectLst/>
                        </a:rPr>
                        <a:t> $              (3,438)</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highlight>
                            <a:srgbClr val="FFFF00"/>
                          </a:highlight>
                        </a:rPr>
                        <a:t>0%</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tc>
                  <a:txBody>
                    <a:bodyPr/>
                    <a:lstStyle/>
                    <a:p>
                      <a:pPr algn="r" fontAlgn="b"/>
                      <a:r>
                        <a:rPr lang="en-US" sz="1100" u="none" strike="noStrike">
                          <a:effectLst/>
                          <a:highlight>
                            <a:srgbClr val="FFFF00"/>
                          </a:highlight>
                        </a:rPr>
                        <a:t>0.00%</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extLst>
                  <a:ext uri="{0D108BD9-81ED-4DB2-BD59-A6C34878D82A}">
                    <a16:rowId xmlns:a16="http://schemas.microsoft.com/office/drawing/2014/main" val="3666151484"/>
                  </a:ext>
                </a:extLst>
              </a:tr>
              <a:tr h="338751">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9525" marR="9525" marT="9525" marB="0" anchor="b"/>
                </a:tc>
                <a:tc>
                  <a:txBody>
                    <a:bodyPr/>
                    <a:lstStyle/>
                    <a:p>
                      <a:pPr algn="r" fontAlgn="b"/>
                      <a:r>
                        <a:rPr lang="en-US" sz="1000" u="none" strike="noStrike">
                          <a:effectLst/>
                        </a:rPr>
                        <a:t>Total</a:t>
                      </a:r>
                      <a:endParaRPr lang="en-US" sz="1000" b="1"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n-US" sz="1100" u="none" strike="noStrike">
                          <a:effectLst/>
                          <a:highlight>
                            <a:srgbClr val="FFFF00"/>
                          </a:highlight>
                        </a:rPr>
                        <a:t> $                 217,789 </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tc>
                  <a:txBody>
                    <a:bodyPr/>
                    <a:lstStyle/>
                    <a:p>
                      <a:pPr algn="l" fontAlgn="b"/>
                      <a:r>
                        <a:rPr lang="en-US" sz="1100" u="none" strike="noStrike" dirty="0">
                          <a:effectLst/>
                          <a:highlight>
                            <a:srgbClr val="FFFF00"/>
                          </a:highlight>
                        </a:rPr>
                        <a:t> $            154,918 </a:t>
                      </a:r>
                      <a:endParaRPr lang="en-US" sz="1100" b="0" i="0" u="none" strike="noStrike" dirty="0">
                        <a:solidFill>
                          <a:srgbClr val="000000"/>
                        </a:solidFill>
                        <a:effectLst/>
                        <a:highlight>
                          <a:srgbClr val="FFFF00"/>
                        </a:highlight>
                        <a:latin typeface="Calibri" panose="020F0502020204030204" pitchFamily="34" charset="0"/>
                      </a:endParaRPr>
                    </a:p>
                  </a:txBody>
                  <a:tcPr marL="9525" marR="9525" marT="9525" marB="0" anchor="b"/>
                </a:tc>
                <a:tc>
                  <a:txBody>
                    <a:bodyPr/>
                    <a:lstStyle/>
                    <a:p>
                      <a:pPr algn="r" fontAlgn="b"/>
                      <a:r>
                        <a:rPr lang="en-US" sz="1100" u="none" strike="noStrike">
                          <a:effectLst/>
                          <a:highlight>
                            <a:srgbClr val="FFFF00"/>
                          </a:highlight>
                        </a:rPr>
                        <a:t>71.13%</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tc>
                  <a:txBody>
                    <a:bodyPr/>
                    <a:lstStyle/>
                    <a:p>
                      <a:pPr algn="r" fontAlgn="b"/>
                      <a:r>
                        <a:rPr lang="en-US" sz="1100" u="none" strike="noStrike" dirty="0">
                          <a:effectLst/>
                          <a:highlight>
                            <a:srgbClr val="FFFF00"/>
                          </a:highlight>
                        </a:rPr>
                        <a:t>100.00%</a:t>
                      </a:r>
                      <a:endParaRPr lang="en-US" sz="1100" b="0" i="0" u="none" strike="noStrike" dirty="0">
                        <a:solidFill>
                          <a:srgbClr val="000000"/>
                        </a:solidFill>
                        <a:effectLst/>
                        <a:highlight>
                          <a:srgbClr val="FFFF00"/>
                        </a:highlight>
                        <a:latin typeface="Calibri" panose="020F0502020204030204" pitchFamily="34" charset="0"/>
                      </a:endParaRPr>
                    </a:p>
                  </a:txBody>
                  <a:tcPr marL="9525" marR="9525" marT="9525" marB="0" anchor="b"/>
                </a:tc>
                <a:extLst>
                  <a:ext uri="{0D108BD9-81ED-4DB2-BD59-A6C34878D82A}">
                    <a16:rowId xmlns:a16="http://schemas.microsoft.com/office/drawing/2014/main" val="490624656"/>
                  </a:ext>
                </a:extLst>
              </a:tr>
            </a:tbl>
          </a:graphicData>
        </a:graphic>
      </p:graphicFrame>
      <p:sp>
        <p:nvSpPr>
          <p:cNvPr id="5" name="TextBox 4">
            <a:extLst>
              <a:ext uri="{FF2B5EF4-FFF2-40B4-BE49-F238E27FC236}">
                <a16:creationId xmlns:a16="http://schemas.microsoft.com/office/drawing/2014/main" id="{E91CFC7D-322E-0A2D-5AEB-E4B4EF123AAE}"/>
              </a:ext>
            </a:extLst>
          </p:cNvPr>
          <p:cNvSpPr txBox="1"/>
          <p:nvPr/>
        </p:nvSpPr>
        <p:spPr>
          <a:xfrm>
            <a:off x="788748" y="671691"/>
            <a:ext cx="5380483" cy="6001643"/>
          </a:xfrm>
          <a:prstGeom prst="rect">
            <a:avLst/>
          </a:prstGeom>
          <a:noFill/>
        </p:spPr>
        <p:txBody>
          <a:bodyPr wrap="square" rtlCol="0">
            <a:spAutoFit/>
          </a:bodyPr>
          <a:lstStyle/>
          <a:p>
            <a:pPr algn="l"/>
            <a:br>
              <a:rPr lang="en-US" sz="1200" b="0" i="0" dirty="0">
                <a:solidFill>
                  <a:srgbClr val="0D0D0D"/>
                </a:solidFill>
                <a:effectLst/>
                <a:highlight>
                  <a:srgbClr val="FFFFFF"/>
                </a:highlight>
                <a:latin typeface="Söhne"/>
              </a:rPr>
            </a:br>
            <a:r>
              <a:rPr lang="en-US" sz="1200" b="0" i="0" dirty="0">
                <a:solidFill>
                  <a:srgbClr val="0D0D0D"/>
                </a:solidFill>
                <a:effectLst/>
                <a:highlight>
                  <a:srgbClr val="FFFFFF"/>
                </a:highlight>
                <a:latin typeface="Söhne"/>
              </a:rPr>
              <a:t>Our analysis of the cost of labor for our technicians reveals a productive and promising performance, with a gross profit margin of 71.13% as a percentage of sales. This indicates a strong operational efficiency and effective utilization of resources within our service department. We rarely have policy and if we do it is </a:t>
            </a:r>
            <a:r>
              <a:rPr lang="en-US" sz="1200" dirty="0">
                <a:solidFill>
                  <a:srgbClr val="0D0D0D"/>
                </a:solidFill>
                <a:highlight>
                  <a:srgbClr val="FFFFFF"/>
                </a:highlight>
                <a:latin typeface="Söhne"/>
              </a:rPr>
              <a:t>to make things right with a customer or employee. This is a key reason why we hold our gross, we also rarely ever discount due to discrimination laws in our state and also once you open that door you will never come back. </a:t>
            </a:r>
          </a:p>
          <a:p>
            <a:pPr algn="l"/>
            <a:endParaRPr lang="en-US" sz="1200" b="0" i="0" dirty="0">
              <a:solidFill>
                <a:srgbClr val="0D0D0D"/>
              </a:solidFill>
              <a:effectLst/>
              <a:highlight>
                <a:srgbClr val="FFFFFF"/>
              </a:highlight>
              <a:latin typeface="Söhne"/>
            </a:endParaRPr>
          </a:p>
          <a:p>
            <a:pPr algn="l"/>
            <a:r>
              <a:rPr lang="en-US" sz="1200" b="0" i="0" dirty="0">
                <a:solidFill>
                  <a:srgbClr val="0D0D0D"/>
                </a:solidFill>
                <a:effectLst/>
                <a:highlight>
                  <a:srgbClr val="FFFFFF"/>
                </a:highlight>
                <a:latin typeface="Söhne"/>
              </a:rPr>
              <a:t>One of the things that has pushed our proficiency in just the last few months is signing up for Pencil </a:t>
            </a:r>
            <a:r>
              <a:rPr lang="en-US" sz="1200" dirty="0">
                <a:solidFill>
                  <a:srgbClr val="0D0D0D"/>
                </a:solidFill>
                <a:highlight>
                  <a:srgbClr val="FFFFFF"/>
                </a:highlight>
                <a:latin typeface="Söhne"/>
              </a:rPr>
              <a:t>W</a:t>
            </a:r>
            <a:r>
              <a:rPr lang="en-US" sz="1200" b="0" i="0" dirty="0">
                <a:solidFill>
                  <a:srgbClr val="0D0D0D"/>
                </a:solidFill>
                <a:effectLst/>
                <a:highlight>
                  <a:srgbClr val="FFFFFF"/>
                </a:highlight>
                <a:latin typeface="Söhne"/>
              </a:rPr>
              <a:t>rench. This </a:t>
            </a:r>
            <a:r>
              <a:rPr lang="en-US" sz="1200" dirty="0">
                <a:solidFill>
                  <a:srgbClr val="0D0D0D"/>
                </a:solidFill>
                <a:highlight>
                  <a:srgbClr val="FFFFFF"/>
                </a:highlight>
                <a:latin typeface="Söhne"/>
              </a:rPr>
              <a:t>does not necessarily change directly your margins as you are thinking however </a:t>
            </a:r>
            <a:r>
              <a:rPr lang="en-US" sz="1200" b="0" i="0" dirty="0">
                <a:solidFill>
                  <a:srgbClr val="0D0D0D"/>
                </a:solidFill>
                <a:effectLst/>
                <a:highlight>
                  <a:srgbClr val="FFFFFF"/>
                </a:highlight>
                <a:latin typeface="Söhne"/>
              </a:rPr>
              <a:t>Pencil Wrench has been a huge help by helping the tech write down stories for the ROs, help diagnose, and even help advisors ask the right questions when talking to customer by giving them options laid out of what to do and try next. However, in line with our goal of maintaining or slightly improving this margin to reach 75%, we have identified several strategic initiatives to optimize our operations further. Given that most major repair orders (ROs) pass through our main shop while our Quick Lane handles simpler maintenance tasks like oil changes, our focus lies in enhancing efficiency through quicker dispatch, same-day fill rates, and improved workflow management. But when focusing on Labor cost it all boils down to personal and being able to advise and sell more services and not discount when presenting. That is the most important thing when holding your gross margins and not having be backs (work for free). </a:t>
            </a:r>
          </a:p>
          <a:p>
            <a:pPr algn="l"/>
            <a:endParaRPr lang="en-US" sz="1200" b="0" i="0" dirty="0">
              <a:solidFill>
                <a:srgbClr val="0D0D0D"/>
              </a:solidFill>
              <a:effectLst/>
              <a:highlight>
                <a:srgbClr val="FFFFFF"/>
              </a:highlight>
              <a:latin typeface="Söhne"/>
            </a:endParaRPr>
          </a:p>
          <a:p>
            <a:pPr algn="l"/>
            <a:r>
              <a:rPr lang="en-US" sz="1200" b="0" i="0" dirty="0">
                <a:solidFill>
                  <a:srgbClr val="0D0D0D"/>
                </a:solidFill>
                <a:effectLst/>
                <a:highlight>
                  <a:srgbClr val="FFFFFF"/>
                </a:highlight>
                <a:latin typeface="Söhne"/>
              </a:rPr>
              <a:t>Through these targeted improvements, we anticipate not only maintaining but surpassing our current gross profit margin, thereby strengthening our financial performance and competitive position in the market. By leveraging technology and refining our operational processes, we can maximize the productivity of our technicians while ensuring timely and high-quality service delivery to our customers. This strategic approach aligns with our commitment to continuous improvement and positions us for sustained growth and success in the dynamic automotive service industry.</a:t>
            </a:r>
          </a:p>
        </p:txBody>
      </p:sp>
    </p:spTree>
    <p:extLst>
      <p:ext uri="{BB962C8B-B14F-4D97-AF65-F5344CB8AC3E}">
        <p14:creationId xmlns:p14="http://schemas.microsoft.com/office/powerpoint/2010/main" val="9957288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F3E7ED-40B9-A172-7FF6-2AB23CC1319F}"/>
              </a:ext>
            </a:extLst>
          </p:cNvPr>
          <p:cNvSpPr>
            <a:spLocks noGrp="1"/>
          </p:cNvSpPr>
          <p:nvPr>
            <p:ph type="ctrTitle"/>
          </p:nvPr>
        </p:nvSpPr>
        <p:spPr>
          <a:xfrm>
            <a:off x="1139825" y="203199"/>
            <a:ext cx="9912350" cy="1084263"/>
          </a:xfrm>
        </p:spPr>
        <p:txBody>
          <a:bodyPr/>
          <a:lstStyle/>
          <a:p>
            <a:r>
              <a:rPr lang="en-US" dirty="0"/>
              <a:t>Changes in Expense Structure</a:t>
            </a:r>
          </a:p>
        </p:txBody>
      </p:sp>
      <p:sp>
        <p:nvSpPr>
          <p:cNvPr id="3" name="Subtitle 2">
            <a:extLst>
              <a:ext uri="{FF2B5EF4-FFF2-40B4-BE49-F238E27FC236}">
                <a16:creationId xmlns:a16="http://schemas.microsoft.com/office/drawing/2014/main" id="{74B8516C-1781-57F7-BE1D-1FFF2146E56F}"/>
              </a:ext>
            </a:extLst>
          </p:cNvPr>
          <p:cNvSpPr>
            <a:spLocks noGrp="1"/>
          </p:cNvSpPr>
          <p:nvPr>
            <p:ph type="subTitle" idx="1"/>
          </p:nvPr>
        </p:nvSpPr>
        <p:spPr>
          <a:xfrm>
            <a:off x="396688" y="1660712"/>
            <a:ext cx="7268135" cy="3590364"/>
          </a:xfrm>
        </p:spPr>
        <p:txBody>
          <a:bodyPr>
            <a:normAutofit fontScale="92500" lnSpcReduction="10000"/>
          </a:bodyPr>
          <a:lstStyle/>
          <a:p>
            <a:r>
              <a:rPr lang="en-US" dirty="0"/>
              <a:t>Being that this is not my department I do not have much control over expenses. Some things I will say in regards to the expenses and how they are broken down; our composite between used cars and Fixed is producing YTD 110% absorption. So both used cars and the fixed ops is a major contributor to making us profitable. The only negative while using this as a key indicator is that we also have a body shop that is profitable which fuels the parts department too. So factoring that in service through April has absorbed 29.5% of all dealership expenses. By picking up more techs is it will raise your personnel expenses but if we can keep the same Gross profit margins with new hires it should absorb more expenses. </a:t>
            </a:r>
          </a:p>
        </p:txBody>
      </p:sp>
      <p:graphicFrame>
        <p:nvGraphicFramePr>
          <p:cNvPr id="4" name="Table 3">
            <a:extLst>
              <a:ext uri="{FF2B5EF4-FFF2-40B4-BE49-F238E27FC236}">
                <a16:creationId xmlns:a16="http://schemas.microsoft.com/office/drawing/2014/main" id="{D6A25D33-FC2B-86BB-0B07-0F36E752BF67}"/>
              </a:ext>
            </a:extLst>
          </p:cNvPr>
          <p:cNvGraphicFramePr>
            <a:graphicFrameLocks noGrp="1"/>
          </p:cNvGraphicFramePr>
          <p:nvPr>
            <p:extLst>
              <p:ext uri="{D42A27DB-BD31-4B8C-83A1-F6EECF244321}">
                <p14:modId xmlns:p14="http://schemas.microsoft.com/office/powerpoint/2010/main" val="79968437"/>
              </p:ext>
            </p:extLst>
          </p:nvPr>
        </p:nvGraphicFramePr>
        <p:xfrm>
          <a:off x="7949827" y="1660711"/>
          <a:ext cx="3594100" cy="2985249"/>
        </p:xfrm>
        <a:graphic>
          <a:graphicData uri="http://schemas.openxmlformats.org/drawingml/2006/table">
            <a:tbl>
              <a:tblPr>
                <a:tableStyleId>{5C22544A-7EE6-4342-B048-85BDC9FD1C3A}</a:tableStyleId>
              </a:tblPr>
              <a:tblGrid>
                <a:gridCol w="609600">
                  <a:extLst>
                    <a:ext uri="{9D8B030D-6E8A-4147-A177-3AD203B41FA5}">
                      <a16:colId xmlns:a16="http://schemas.microsoft.com/office/drawing/2014/main" val="1742429858"/>
                    </a:ext>
                  </a:extLst>
                </a:gridCol>
                <a:gridCol w="1346200">
                  <a:extLst>
                    <a:ext uri="{9D8B030D-6E8A-4147-A177-3AD203B41FA5}">
                      <a16:colId xmlns:a16="http://schemas.microsoft.com/office/drawing/2014/main" val="3396578338"/>
                    </a:ext>
                  </a:extLst>
                </a:gridCol>
                <a:gridCol w="1028700">
                  <a:extLst>
                    <a:ext uri="{9D8B030D-6E8A-4147-A177-3AD203B41FA5}">
                      <a16:colId xmlns:a16="http://schemas.microsoft.com/office/drawing/2014/main" val="2855721813"/>
                    </a:ext>
                  </a:extLst>
                </a:gridCol>
                <a:gridCol w="609600">
                  <a:extLst>
                    <a:ext uri="{9D8B030D-6E8A-4147-A177-3AD203B41FA5}">
                      <a16:colId xmlns:a16="http://schemas.microsoft.com/office/drawing/2014/main" val="4137318185"/>
                    </a:ext>
                  </a:extLst>
                </a:gridCol>
              </a:tblGrid>
              <a:tr h="599311">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9525" marR="9525" marT="9525" marB="0" anchor="b"/>
                </a:tc>
                <a:tc>
                  <a:txBody>
                    <a:bodyPr/>
                    <a:lstStyle/>
                    <a:p>
                      <a:pPr algn="l" fontAlgn="b"/>
                      <a:r>
                        <a:rPr lang="en-US" sz="900" u="none" strike="noStrike" dirty="0">
                          <a:effectLst/>
                          <a:highlight>
                            <a:srgbClr val="4472C4"/>
                          </a:highlight>
                        </a:rPr>
                        <a:t>Expense Category</a:t>
                      </a:r>
                      <a:endParaRPr lang="en-US" sz="900" b="0" i="0" u="none" strike="noStrike" dirty="0">
                        <a:solidFill>
                          <a:srgbClr val="FFFFFF"/>
                        </a:solidFill>
                        <a:effectLst/>
                        <a:highlight>
                          <a:srgbClr val="4472C4"/>
                        </a:highlight>
                        <a:latin typeface="Arial" panose="020B0604020202020204" pitchFamily="34" charset="0"/>
                      </a:endParaRPr>
                    </a:p>
                  </a:txBody>
                  <a:tcPr marL="9525" marR="9525" marT="9525" marB="0" anchor="b"/>
                </a:tc>
                <a:tc>
                  <a:txBody>
                    <a:bodyPr/>
                    <a:lstStyle/>
                    <a:p>
                      <a:pPr algn="ctr" fontAlgn="b"/>
                      <a:r>
                        <a:rPr lang="en-US" sz="900" u="none" strike="noStrike">
                          <a:effectLst/>
                          <a:highlight>
                            <a:srgbClr val="4472C4"/>
                          </a:highlight>
                        </a:rPr>
                        <a:t>Dollar Amount</a:t>
                      </a:r>
                      <a:endParaRPr lang="en-US" sz="900" b="0" i="0" u="none" strike="noStrike">
                        <a:solidFill>
                          <a:srgbClr val="FFFFFF"/>
                        </a:solidFill>
                        <a:effectLst/>
                        <a:highlight>
                          <a:srgbClr val="4472C4"/>
                        </a:highlight>
                        <a:latin typeface="Arial" panose="020B0604020202020204" pitchFamily="34" charset="0"/>
                      </a:endParaRPr>
                    </a:p>
                  </a:txBody>
                  <a:tcPr marL="9525" marR="9525" marT="9525" marB="0" anchor="b"/>
                </a:tc>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9525" marR="9525" marT="9525" marB="0" anchor="b"/>
                </a:tc>
                <a:extLst>
                  <a:ext uri="{0D108BD9-81ED-4DB2-BD59-A6C34878D82A}">
                    <a16:rowId xmlns:a16="http://schemas.microsoft.com/office/drawing/2014/main" val="1043257067"/>
                  </a:ext>
                </a:extLst>
              </a:tr>
              <a:tr h="237463">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9525" marR="9525" marT="9525" marB="0" anchor="b"/>
                </a:tc>
                <a:tc>
                  <a:txBody>
                    <a:bodyPr/>
                    <a:lstStyle/>
                    <a:p>
                      <a:pPr algn="l" fontAlgn="b"/>
                      <a:r>
                        <a:rPr lang="en-US" sz="1100" u="none" strike="noStrike">
                          <a:effectLst/>
                        </a:rPr>
                        <a:t>Department Gross</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highlight>
                            <a:srgbClr val="FFFF00"/>
                          </a:highlight>
                        </a:rPr>
                        <a:t> $              154,918 </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tc>
                  <a:txBody>
                    <a:bodyPr/>
                    <a:lstStyle/>
                    <a:p>
                      <a:pPr algn="ctr" fontAlgn="b"/>
                      <a:r>
                        <a:rPr lang="en-US" sz="900" u="none" strike="noStrike">
                          <a:effectLst/>
                          <a:highlight>
                            <a:srgbClr val="4472C4"/>
                          </a:highlight>
                        </a:rPr>
                        <a:t>% of Gross</a:t>
                      </a:r>
                      <a:endParaRPr lang="en-US" sz="900" b="0" i="0" u="none" strike="noStrike">
                        <a:solidFill>
                          <a:srgbClr val="FFFFFF"/>
                        </a:solidFill>
                        <a:effectLst/>
                        <a:highlight>
                          <a:srgbClr val="4472C4"/>
                        </a:highlight>
                        <a:latin typeface="Arial" panose="020B0604020202020204" pitchFamily="34" charset="0"/>
                      </a:endParaRPr>
                    </a:p>
                  </a:txBody>
                  <a:tcPr marL="9525" marR="9525" marT="9525" marB="0" anchor="b"/>
                </a:tc>
                <a:extLst>
                  <a:ext uri="{0D108BD9-81ED-4DB2-BD59-A6C34878D82A}">
                    <a16:rowId xmlns:a16="http://schemas.microsoft.com/office/drawing/2014/main" val="233503706"/>
                  </a:ext>
                </a:extLst>
              </a:tr>
              <a:tr h="237463">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9525" marR="9525" marT="9525" marB="0" anchor="b"/>
                </a:tc>
                <a:tc>
                  <a:txBody>
                    <a:bodyPr/>
                    <a:lstStyle/>
                    <a:p>
                      <a:pPr algn="l" fontAlgn="b"/>
                      <a:r>
                        <a:rPr lang="en-US" sz="1100" u="none" strike="noStrike">
                          <a:effectLst/>
                        </a:rPr>
                        <a:t>Variable Expense</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highlight>
                            <a:srgbClr val="FFFF00"/>
                          </a:highlight>
                        </a:rPr>
                        <a:t>0.00%</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extLst>
                  <a:ext uri="{0D108BD9-81ED-4DB2-BD59-A6C34878D82A}">
                    <a16:rowId xmlns:a16="http://schemas.microsoft.com/office/drawing/2014/main" val="4140008340"/>
                  </a:ext>
                </a:extLst>
              </a:tr>
              <a:tr h="237463">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9525" marR="9525" marT="9525" marB="0" anchor="b"/>
                </a:tc>
                <a:tc>
                  <a:txBody>
                    <a:bodyPr/>
                    <a:lstStyle/>
                    <a:p>
                      <a:pPr algn="l" fontAlgn="b"/>
                      <a:r>
                        <a:rPr lang="en-US" sz="1100" u="none" strike="noStrike">
                          <a:effectLst/>
                        </a:rPr>
                        <a:t>Selling Expense</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highlight>
                            <a:srgbClr val="FFFF00"/>
                          </a:highlight>
                        </a:rPr>
                        <a:t>0.00%</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extLst>
                  <a:ext uri="{0D108BD9-81ED-4DB2-BD59-A6C34878D82A}">
                    <a16:rowId xmlns:a16="http://schemas.microsoft.com/office/drawing/2014/main" val="3128567321"/>
                  </a:ext>
                </a:extLst>
              </a:tr>
              <a:tr h="237463">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9525" marR="9525" marT="9525" marB="0" anchor="b"/>
                </a:tc>
                <a:tc>
                  <a:txBody>
                    <a:bodyPr/>
                    <a:lstStyle/>
                    <a:p>
                      <a:pPr algn="l" fontAlgn="b"/>
                      <a:r>
                        <a:rPr lang="en-US" sz="1100" u="none" strike="noStrike">
                          <a:effectLst/>
                        </a:rPr>
                        <a:t>Personnel Expense</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                 71,888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highlight>
                            <a:srgbClr val="FFFF00"/>
                          </a:highlight>
                        </a:rPr>
                        <a:t>46.40%</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extLst>
                  <a:ext uri="{0D108BD9-81ED-4DB2-BD59-A6C34878D82A}">
                    <a16:rowId xmlns:a16="http://schemas.microsoft.com/office/drawing/2014/main" val="3626013936"/>
                  </a:ext>
                </a:extLst>
              </a:tr>
              <a:tr h="237463">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9525" marR="9525" marT="9525" marB="0" anchor="b"/>
                </a:tc>
                <a:tc>
                  <a:txBody>
                    <a:bodyPr/>
                    <a:lstStyle/>
                    <a:p>
                      <a:pPr algn="l" fontAlgn="b"/>
                      <a:r>
                        <a:rPr lang="en-US" sz="1100" u="none" strike="noStrike" dirty="0">
                          <a:effectLst/>
                        </a:rPr>
                        <a:t>Semi-Fixed Expense</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                 13,320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highlight>
                            <a:srgbClr val="FFFF00"/>
                          </a:highlight>
                        </a:rPr>
                        <a:t>8.60%</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extLst>
                  <a:ext uri="{0D108BD9-81ED-4DB2-BD59-A6C34878D82A}">
                    <a16:rowId xmlns:a16="http://schemas.microsoft.com/office/drawing/2014/main" val="3115953499"/>
                  </a:ext>
                </a:extLst>
              </a:tr>
              <a:tr h="237463">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9525" marR="9525" marT="9525" marB="0" anchor="b"/>
                </a:tc>
                <a:tc>
                  <a:txBody>
                    <a:bodyPr/>
                    <a:lstStyle/>
                    <a:p>
                      <a:pPr algn="l" fontAlgn="b"/>
                      <a:r>
                        <a:rPr lang="en-US" sz="1100" u="none" strike="noStrike">
                          <a:effectLst/>
                        </a:rPr>
                        <a:t>Fixed Expense</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                 28,403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highlight>
                            <a:srgbClr val="FFFF00"/>
                          </a:highlight>
                        </a:rPr>
                        <a:t>18.33%</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extLst>
                  <a:ext uri="{0D108BD9-81ED-4DB2-BD59-A6C34878D82A}">
                    <a16:rowId xmlns:a16="http://schemas.microsoft.com/office/drawing/2014/main" val="506800175"/>
                  </a:ext>
                </a:extLst>
              </a:tr>
              <a:tr h="237463">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9525" marR="9525" marT="9525" marB="0" anchor="b"/>
                </a:tc>
                <a:tc>
                  <a:txBody>
                    <a:bodyPr/>
                    <a:lstStyle/>
                    <a:p>
                      <a:pPr algn="l" fontAlgn="b"/>
                      <a:r>
                        <a:rPr lang="en-US" sz="1100" u="none" strike="noStrike" dirty="0">
                          <a:effectLst/>
                        </a:rPr>
                        <a:t>Unallocated Expense</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highlight>
                            <a:srgbClr val="FFFF00"/>
                          </a:highlight>
                        </a:rPr>
                        <a:t>0.00%</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extLst>
                  <a:ext uri="{0D108BD9-81ED-4DB2-BD59-A6C34878D82A}">
                    <a16:rowId xmlns:a16="http://schemas.microsoft.com/office/drawing/2014/main" val="2047853979"/>
                  </a:ext>
                </a:extLst>
              </a:tr>
              <a:tr h="237463">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9525" marR="9525" marT="9525" marB="0" anchor="b"/>
                </a:tc>
                <a:tc>
                  <a:txBody>
                    <a:bodyPr/>
                    <a:lstStyle/>
                    <a:p>
                      <a:pPr algn="l" fontAlgn="b"/>
                      <a:r>
                        <a:rPr lang="en-US" sz="1100" u="none" strike="noStrike" dirty="0">
                          <a:effectLst/>
                        </a:rPr>
                        <a:t>Dealer's Salary</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highlight>
                            <a:srgbClr val="FFFF00"/>
                          </a:highlight>
                        </a:rPr>
                        <a:t>0.00%</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extLst>
                  <a:ext uri="{0D108BD9-81ED-4DB2-BD59-A6C34878D82A}">
                    <a16:rowId xmlns:a16="http://schemas.microsoft.com/office/drawing/2014/main" val="619799883"/>
                  </a:ext>
                </a:extLst>
              </a:tr>
              <a:tr h="248771">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9525" marR="9525" marT="9525" marB="0" anchor="b"/>
                </a:tc>
                <a:tc>
                  <a:txBody>
                    <a:bodyPr/>
                    <a:lstStyle/>
                    <a:p>
                      <a:pPr algn="l" fontAlgn="b"/>
                      <a:r>
                        <a:rPr lang="en-US" sz="1100" u="none" strike="noStrike">
                          <a:effectLst/>
                        </a:rPr>
                        <a:t>Total Expenses</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highlight>
                            <a:srgbClr val="FFFF00"/>
                          </a:highlight>
                        </a:rPr>
                        <a:t> $              113,611 </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tc>
                  <a:txBody>
                    <a:bodyPr/>
                    <a:lstStyle/>
                    <a:p>
                      <a:pPr algn="r" fontAlgn="b"/>
                      <a:r>
                        <a:rPr lang="en-US" sz="1100" u="none" strike="noStrike">
                          <a:effectLst/>
                          <a:highlight>
                            <a:srgbClr val="FFFF00"/>
                          </a:highlight>
                        </a:rPr>
                        <a:t>73.34%</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extLst>
                  <a:ext uri="{0D108BD9-81ED-4DB2-BD59-A6C34878D82A}">
                    <a16:rowId xmlns:a16="http://schemas.microsoft.com/office/drawing/2014/main" val="3070782398"/>
                  </a:ext>
                </a:extLst>
              </a:tr>
              <a:tr h="237463">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9525" marR="9525" marT="9525" marB="0" anchor="b"/>
                </a:tc>
                <a:tc>
                  <a:txBody>
                    <a:bodyPr/>
                    <a:lstStyle/>
                    <a:p>
                      <a:pPr algn="l" fontAlgn="b"/>
                      <a:r>
                        <a:rPr lang="en-US" sz="1100" u="none" strike="noStrike">
                          <a:effectLst/>
                        </a:rPr>
                        <a:t>Net Profit</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highlight>
                            <a:srgbClr val="FFFF00"/>
                          </a:highlight>
                        </a:rPr>
                        <a:t> $                 41,307 </a:t>
                      </a:r>
                      <a:endParaRPr lang="en-US" sz="1100" b="0" i="0" u="none" strike="noStrike">
                        <a:solidFill>
                          <a:srgbClr val="000000"/>
                        </a:solidFill>
                        <a:effectLst/>
                        <a:highlight>
                          <a:srgbClr val="FFFF00"/>
                        </a:highlight>
                        <a:latin typeface="Calibri" panose="020F0502020204030204" pitchFamily="34" charset="0"/>
                      </a:endParaRPr>
                    </a:p>
                  </a:txBody>
                  <a:tcPr marL="9525" marR="9525" marT="9525" marB="0" anchor="b"/>
                </a:tc>
                <a:tc>
                  <a:txBody>
                    <a:bodyPr/>
                    <a:lstStyle/>
                    <a:p>
                      <a:pPr algn="r" fontAlgn="b"/>
                      <a:r>
                        <a:rPr lang="en-US" sz="1100" u="none" strike="noStrike" dirty="0">
                          <a:effectLst/>
                          <a:highlight>
                            <a:srgbClr val="FFFF00"/>
                          </a:highlight>
                        </a:rPr>
                        <a:t>26.66%</a:t>
                      </a:r>
                      <a:endParaRPr lang="en-US" sz="1100" b="0" i="0" u="none" strike="noStrike" dirty="0">
                        <a:solidFill>
                          <a:srgbClr val="000000"/>
                        </a:solidFill>
                        <a:effectLst/>
                        <a:highlight>
                          <a:srgbClr val="FFFF00"/>
                        </a:highlight>
                        <a:latin typeface="Calibri" panose="020F0502020204030204" pitchFamily="34" charset="0"/>
                      </a:endParaRPr>
                    </a:p>
                  </a:txBody>
                  <a:tcPr marL="9525" marR="9525" marT="9525" marB="0" anchor="b"/>
                </a:tc>
                <a:extLst>
                  <a:ext uri="{0D108BD9-81ED-4DB2-BD59-A6C34878D82A}">
                    <a16:rowId xmlns:a16="http://schemas.microsoft.com/office/drawing/2014/main" val="3490425512"/>
                  </a:ext>
                </a:extLst>
              </a:tr>
            </a:tbl>
          </a:graphicData>
        </a:graphic>
      </p:graphicFrame>
    </p:spTree>
    <p:extLst>
      <p:ext uri="{BB962C8B-B14F-4D97-AF65-F5344CB8AC3E}">
        <p14:creationId xmlns:p14="http://schemas.microsoft.com/office/powerpoint/2010/main" val="16478206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86409-A499-C5CA-574F-1B02BFB8543F}"/>
              </a:ext>
            </a:extLst>
          </p:cNvPr>
          <p:cNvSpPr>
            <a:spLocks noGrp="1"/>
          </p:cNvSpPr>
          <p:nvPr>
            <p:ph type="ctrTitle"/>
          </p:nvPr>
        </p:nvSpPr>
        <p:spPr>
          <a:xfrm>
            <a:off x="-872837" y="0"/>
            <a:ext cx="6790706" cy="1045833"/>
          </a:xfrm>
        </p:spPr>
        <p:txBody>
          <a:bodyPr/>
          <a:lstStyle/>
          <a:p>
            <a:r>
              <a:rPr lang="en-US" dirty="0"/>
              <a:t>Productivity </a:t>
            </a:r>
          </a:p>
        </p:txBody>
      </p:sp>
      <p:graphicFrame>
        <p:nvGraphicFramePr>
          <p:cNvPr id="4" name="Table 3">
            <a:extLst>
              <a:ext uri="{FF2B5EF4-FFF2-40B4-BE49-F238E27FC236}">
                <a16:creationId xmlns:a16="http://schemas.microsoft.com/office/drawing/2014/main" id="{F09C21E1-0321-60B4-9213-F4719095D3F4}"/>
              </a:ext>
            </a:extLst>
          </p:cNvPr>
          <p:cNvGraphicFramePr>
            <a:graphicFrameLocks noGrp="1"/>
          </p:cNvGraphicFramePr>
          <p:nvPr>
            <p:extLst>
              <p:ext uri="{D42A27DB-BD31-4B8C-83A1-F6EECF244321}">
                <p14:modId xmlns:p14="http://schemas.microsoft.com/office/powerpoint/2010/main" val="1833824981"/>
              </p:ext>
            </p:extLst>
          </p:nvPr>
        </p:nvGraphicFramePr>
        <p:xfrm>
          <a:off x="6883400" y="1930400"/>
          <a:ext cx="5029527" cy="4389639"/>
        </p:xfrm>
        <a:graphic>
          <a:graphicData uri="http://schemas.openxmlformats.org/drawingml/2006/table">
            <a:tbl>
              <a:tblPr>
                <a:tableStyleId>{5C22544A-7EE6-4342-B048-85BDC9FD1C3A}</a:tableStyleId>
              </a:tblPr>
              <a:tblGrid>
                <a:gridCol w="456366">
                  <a:extLst>
                    <a:ext uri="{9D8B030D-6E8A-4147-A177-3AD203B41FA5}">
                      <a16:colId xmlns:a16="http://schemas.microsoft.com/office/drawing/2014/main" val="3198353210"/>
                    </a:ext>
                  </a:extLst>
                </a:gridCol>
                <a:gridCol w="855685">
                  <a:extLst>
                    <a:ext uri="{9D8B030D-6E8A-4147-A177-3AD203B41FA5}">
                      <a16:colId xmlns:a16="http://schemas.microsoft.com/office/drawing/2014/main" val="3377543822"/>
                    </a:ext>
                  </a:extLst>
                </a:gridCol>
                <a:gridCol w="770116">
                  <a:extLst>
                    <a:ext uri="{9D8B030D-6E8A-4147-A177-3AD203B41FA5}">
                      <a16:colId xmlns:a16="http://schemas.microsoft.com/office/drawing/2014/main" val="3377679012"/>
                    </a:ext>
                  </a:extLst>
                </a:gridCol>
                <a:gridCol w="456366">
                  <a:extLst>
                    <a:ext uri="{9D8B030D-6E8A-4147-A177-3AD203B41FA5}">
                      <a16:colId xmlns:a16="http://schemas.microsoft.com/office/drawing/2014/main" val="3189267906"/>
                    </a:ext>
                  </a:extLst>
                </a:gridCol>
                <a:gridCol w="617994">
                  <a:extLst>
                    <a:ext uri="{9D8B030D-6E8A-4147-A177-3AD203B41FA5}">
                      <a16:colId xmlns:a16="http://schemas.microsoft.com/office/drawing/2014/main" val="2286285266"/>
                    </a:ext>
                  </a:extLst>
                </a:gridCol>
                <a:gridCol w="408827">
                  <a:extLst>
                    <a:ext uri="{9D8B030D-6E8A-4147-A177-3AD203B41FA5}">
                      <a16:colId xmlns:a16="http://schemas.microsoft.com/office/drawing/2014/main" val="561359900"/>
                    </a:ext>
                  </a:extLst>
                </a:gridCol>
                <a:gridCol w="551441">
                  <a:extLst>
                    <a:ext uri="{9D8B030D-6E8A-4147-A177-3AD203B41FA5}">
                      <a16:colId xmlns:a16="http://schemas.microsoft.com/office/drawing/2014/main" val="3776023460"/>
                    </a:ext>
                  </a:extLst>
                </a:gridCol>
                <a:gridCol w="456366">
                  <a:extLst>
                    <a:ext uri="{9D8B030D-6E8A-4147-A177-3AD203B41FA5}">
                      <a16:colId xmlns:a16="http://schemas.microsoft.com/office/drawing/2014/main" val="2210652874"/>
                    </a:ext>
                  </a:extLst>
                </a:gridCol>
                <a:gridCol w="456366">
                  <a:extLst>
                    <a:ext uri="{9D8B030D-6E8A-4147-A177-3AD203B41FA5}">
                      <a16:colId xmlns:a16="http://schemas.microsoft.com/office/drawing/2014/main" val="1849436892"/>
                    </a:ext>
                  </a:extLst>
                </a:gridCol>
              </a:tblGrid>
              <a:tr h="150062">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6957" marR="6957" marT="6957" marB="0" anchor="b"/>
                </a:tc>
                <a:extLst>
                  <a:ext uri="{0D108BD9-81ED-4DB2-BD59-A6C34878D82A}">
                    <a16:rowId xmlns:a16="http://schemas.microsoft.com/office/drawing/2014/main" val="3182421423"/>
                  </a:ext>
                </a:extLst>
              </a:tr>
              <a:tr h="177346">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6957" marR="6957" marT="6957" marB="0" anchor="b"/>
                </a:tc>
                <a:tc gridSpan="7">
                  <a:txBody>
                    <a:bodyPr/>
                    <a:lstStyle/>
                    <a:p>
                      <a:pPr algn="ctr" fontAlgn="b"/>
                      <a:r>
                        <a:rPr lang="en-US" sz="1000" u="none" strike="noStrike" dirty="0">
                          <a:effectLst/>
                        </a:rPr>
                        <a:t>NADA ACTUAL SERVICE ANALYSIS     </a:t>
                      </a:r>
                      <a:endParaRPr lang="en-US" sz="1000" b="1" i="0" u="none" strike="noStrike" dirty="0">
                        <a:solidFill>
                          <a:srgbClr val="000000"/>
                        </a:solidFill>
                        <a:effectLst/>
                        <a:latin typeface="Arial" panose="020B0604020202020204" pitchFamily="34" charset="0"/>
                      </a:endParaRPr>
                    </a:p>
                  </a:txBody>
                  <a:tcPr marL="6957" marR="6957" marT="6957"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800" b="0" i="0" u="none" strike="noStrike" dirty="0">
                        <a:solidFill>
                          <a:srgbClr val="000000"/>
                        </a:solidFill>
                        <a:effectLst/>
                        <a:latin typeface="Calibri" panose="020F0502020204030204" pitchFamily="34" charset="0"/>
                      </a:endParaRPr>
                    </a:p>
                  </a:txBody>
                  <a:tcPr marL="6957" marR="6957" marT="6957" marB="0" anchor="b"/>
                </a:tc>
                <a:extLst>
                  <a:ext uri="{0D108BD9-81ED-4DB2-BD59-A6C34878D82A}">
                    <a16:rowId xmlns:a16="http://schemas.microsoft.com/office/drawing/2014/main" val="2832366427"/>
                  </a:ext>
                </a:extLst>
              </a:tr>
              <a:tr h="361511">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r>
                        <a:rPr lang="en-US" sz="800" u="none" strike="noStrike">
                          <a:effectLst/>
                        </a:rPr>
                        <a:t>Performance</a:t>
                      </a:r>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extLst>
                  <a:ext uri="{0D108BD9-81ED-4DB2-BD59-A6C34878D82A}">
                    <a16:rowId xmlns:a16="http://schemas.microsoft.com/office/drawing/2014/main" val="3897915923"/>
                  </a:ext>
                </a:extLst>
              </a:tr>
              <a:tr h="231732">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ctr" fontAlgn="b"/>
                      <a:r>
                        <a:rPr lang="en-US" sz="700" u="none" strike="noStrike" dirty="0">
                          <a:effectLst/>
                          <a:highlight>
                            <a:srgbClr val="000000"/>
                          </a:highlight>
                        </a:rPr>
                        <a:t> </a:t>
                      </a:r>
                      <a:endParaRPr lang="en-US" sz="700" b="1" i="1" u="none" strike="noStrike" dirty="0">
                        <a:solidFill>
                          <a:srgbClr val="FFFFFF"/>
                        </a:solidFill>
                        <a:effectLst/>
                        <a:highlight>
                          <a:srgbClr val="000000"/>
                        </a:highlight>
                        <a:latin typeface="Arial" panose="020B0604020202020204" pitchFamily="34" charset="0"/>
                      </a:endParaRPr>
                    </a:p>
                  </a:txBody>
                  <a:tcPr marL="6957" marR="6957" marT="6957" marB="0" anchor="b"/>
                </a:tc>
                <a:tc>
                  <a:txBody>
                    <a:bodyPr/>
                    <a:lstStyle/>
                    <a:p>
                      <a:pPr algn="ctr" fontAlgn="b"/>
                      <a:r>
                        <a:rPr lang="en-US" sz="700" u="none" strike="noStrike" dirty="0">
                          <a:effectLst/>
                          <a:highlight>
                            <a:srgbClr val="000000"/>
                          </a:highlight>
                        </a:rPr>
                        <a:t>Labor Sales / Month</a:t>
                      </a:r>
                      <a:endParaRPr lang="en-US" sz="700" b="1" i="1" u="none" strike="noStrike" dirty="0">
                        <a:solidFill>
                          <a:srgbClr val="FFFFFF"/>
                        </a:solidFill>
                        <a:effectLst/>
                        <a:highlight>
                          <a:srgbClr val="000000"/>
                        </a:highlight>
                        <a:latin typeface="Arial" panose="020B0604020202020204" pitchFamily="34" charset="0"/>
                      </a:endParaRPr>
                    </a:p>
                  </a:txBody>
                  <a:tcPr marL="6957" marR="6957" marT="6957" marB="0" anchor="b"/>
                </a:tc>
                <a:tc>
                  <a:txBody>
                    <a:bodyPr/>
                    <a:lstStyle/>
                    <a:p>
                      <a:pPr algn="ctr" fontAlgn="b"/>
                      <a:r>
                        <a:rPr lang="en-US" sz="700" u="none" strike="noStrike">
                          <a:effectLst/>
                          <a:highlight>
                            <a:srgbClr val="000000"/>
                          </a:highlight>
                        </a:rPr>
                        <a:t> </a:t>
                      </a:r>
                      <a:endParaRPr lang="en-US" sz="700" b="1" i="1" u="none" strike="noStrike">
                        <a:solidFill>
                          <a:srgbClr val="FFFFFF"/>
                        </a:solidFill>
                        <a:effectLst/>
                        <a:highlight>
                          <a:srgbClr val="000000"/>
                        </a:highlight>
                        <a:latin typeface="Arial" panose="020B0604020202020204" pitchFamily="34" charset="0"/>
                      </a:endParaRPr>
                    </a:p>
                  </a:txBody>
                  <a:tcPr marL="6957" marR="6957" marT="6957" marB="0" anchor="b"/>
                </a:tc>
                <a:tc>
                  <a:txBody>
                    <a:bodyPr/>
                    <a:lstStyle/>
                    <a:p>
                      <a:pPr algn="ctr" fontAlgn="b"/>
                      <a:r>
                        <a:rPr lang="en-US" sz="700" u="none" strike="noStrike">
                          <a:effectLst/>
                          <a:highlight>
                            <a:srgbClr val="000000"/>
                          </a:highlight>
                        </a:rPr>
                        <a:t>Effective Labor Rate</a:t>
                      </a:r>
                      <a:endParaRPr lang="en-US" sz="700" b="1" i="1" u="none" strike="noStrike">
                        <a:solidFill>
                          <a:srgbClr val="FFFFFF"/>
                        </a:solidFill>
                        <a:effectLst/>
                        <a:highlight>
                          <a:srgbClr val="000000"/>
                        </a:highlight>
                        <a:latin typeface="Arial" panose="020B0604020202020204" pitchFamily="34" charset="0"/>
                      </a:endParaRPr>
                    </a:p>
                  </a:txBody>
                  <a:tcPr marL="6957" marR="6957" marT="6957" marB="0" anchor="b"/>
                </a:tc>
                <a:tc>
                  <a:txBody>
                    <a:bodyPr/>
                    <a:lstStyle/>
                    <a:p>
                      <a:pPr algn="ctr" fontAlgn="b"/>
                      <a:r>
                        <a:rPr lang="en-US" sz="700" u="none" strike="noStrike">
                          <a:effectLst/>
                          <a:highlight>
                            <a:srgbClr val="000000"/>
                          </a:highlight>
                        </a:rPr>
                        <a:t> </a:t>
                      </a:r>
                      <a:endParaRPr lang="en-US" sz="700" b="1" i="1" u="none" strike="noStrike">
                        <a:solidFill>
                          <a:srgbClr val="FFFFFF"/>
                        </a:solidFill>
                        <a:effectLst/>
                        <a:highlight>
                          <a:srgbClr val="000000"/>
                        </a:highlight>
                        <a:latin typeface="Arial" panose="020B0604020202020204" pitchFamily="34" charset="0"/>
                      </a:endParaRPr>
                    </a:p>
                  </a:txBody>
                  <a:tcPr marL="6957" marR="6957" marT="6957" marB="0" anchor="b"/>
                </a:tc>
                <a:tc>
                  <a:txBody>
                    <a:bodyPr/>
                    <a:lstStyle/>
                    <a:p>
                      <a:pPr algn="ctr" fontAlgn="b"/>
                      <a:r>
                        <a:rPr lang="en-US" sz="700" u="none" strike="noStrike">
                          <a:effectLst/>
                          <a:highlight>
                            <a:srgbClr val="000000"/>
                          </a:highlight>
                        </a:rPr>
                        <a:t>Hours Billed</a:t>
                      </a:r>
                      <a:endParaRPr lang="en-US" sz="700" b="1" i="1" u="none" strike="noStrike">
                        <a:solidFill>
                          <a:srgbClr val="FFFFFF"/>
                        </a:solidFill>
                        <a:effectLst/>
                        <a:highlight>
                          <a:srgbClr val="000000"/>
                        </a:highlight>
                        <a:latin typeface="Arial" panose="020B0604020202020204" pitchFamily="34" charset="0"/>
                      </a:endParaRPr>
                    </a:p>
                  </a:txBody>
                  <a:tcPr marL="6957" marR="6957" marT="6957" marB="0" anchor="b"/>
                </a:tc>
                <a:tc>
                  <a:txBody>
                    <a:bodyPr/>
                    <a:lstStyle/>
                    <a:p>
                      <a:pPr algn="ctr" fontAlgn="b"/>
                      <a:r>
                        <a:rPr lang="en-US" sz="700" u="none" strike="noStrike">
                          <a:effectLst/>
                          <a:highlight>
                            <a:srgbClr val="000000"/>
                          </a:highlight>
                        </a:rPr>
                        <a:t> </a:t>
                      </a:r>
                      <a:endParaRPr lang="en-US" sz="700" b="1" i="1" u="none" strike="noStrike">
                        <a:solidFill>
                          <a:srgbClr val="FFFFFF"/>
                        </a:solidFill>
                        <a:effectLst/>
                        <a:highlight>
                          <a:srgbClr val="000000"/>
                        </a:highlight>
                        <a:latin typeface="Arial" panose="020B060402020202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extLst>
                  <a:ext uri="{0D108BD9-81ED-4DB2-BD59-A6C34878D82A}">
                    <a16:rowId xmlns:a16="http://schemas.microsoft.com/office/drawing/2014/main" val="2088481527"/>
                  </a:ext>
                </a:extLst>
              </a:tr>
              <a:tr h="151584">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r>
                        <a:rPr lang="en-US" sz="700" u="none" strike="noStrike">
                          <a:effectLst/>
                          <a:highlight>
                            <a:srgbClr val="FFFFFF"/>
                          </a:highlight>
                        </a:rPr>
                        <a:t>Customer Car*</a:t>
                      </a:r>
                      <a:endParaRPr lang="en-US" sz="700" b="0" i="0" u="none" strike="noStrike">
                        <a:solidFill>
                          <a:srgbClr val="000000"/>
                        </a:solidFill>
                        <a:effectLst/>
                        <a:highlight>
                          <a:srgbClr val="FFFFFF"/>
                        </a:highlight>
                        <a:latin typeface="Arial" panose="020B0604020202020204" pitchFamily="34" charset="0"/>
                      </a:endParaRPr>
                    </a:p>
                  </a:txBody>
                  <a:tcPr marL="6957" marR="6957" marT="6957" marB="0" anchor="b"/>
                </a:tc>
                <a:tc>
                  <a:txBody>
                    <a:bodyPr/>
                    <a:lstStyle/>
                    <a:p>
                      <a:pPr algn="l" fontAlgn="b"/>
                      <a:r>
                        <a:rPr lang="en-US" sz="700" u="none" strike="noStrike">
                          <a:effectLst/>
                          <a:highlight>
                            <a:srgbClr val="FFFF00"/>
                          </a:highlight>
                        </a:rPr>
                        <a:t> $            67,986 </a:t>
                      </a:r>
                      <a:endParaRPr lang="en-US" sz="700" b="0" i="0" u="none" strike="noStrike">
                        <a:solidFill>
                          <a:srgbClr val="000000"/>
                        </a:solidFill>
                        <a:effectLst/>
                        <a:highlight>
                          <a:srgbClr val="FFFF00"/>
                        </a:highlight>
                        <a:latin typeface="Arial" panose="020B0604020202020204" pitchFamily="34" charset="0"/>
                      </a:endParaRPr>
                    </a:p>
                  </a:txBody>
                  <a:tcPr marL="6957" marR="6957" marT="6957" marB="0" anchor="b"/>
                </a:tc>
                <a:tc>
                  <a:txBody>
                    <a:bodyPr/>
                    <a:lstStyle/>
                    <a:p>
                      <a:pPr algn="ctr" fontAlgn="b"/>
                      <a:r>
                        <a:rPr lang="en-US" sz="900" u="none" strike="noStrike">
                          <a:effectLst/>
                        </a:rPr>
                        <a:t>÷</a:t>
                      </a:r>
                      <a:endParaRPr lang="en-US" sz="900" b="0" i="0" u="none" strike="noStrike">
                        <a:solidFill>
                          <a:srgbClr val="000000"/>
                        </a:solidFill>
                        <a:effectLst/>
                        <a:latin typeface="Arial" panose="020B0604020202020204" pitchFamily="34" charset="0"/>
                      </a:endParaRPr>
                    </a:p>
                  </a:txBody>
                  <a:tcPr marL="6957" marR="6957" marT="6957" marB="0" anchor="b"/>
                </a:tc>
                <a:tc>
                  <a:txBody>
                    <a:bodyPr/>
                    <a:lstStyle/>
                    <a:p>
                      <a:pPr algn="r" fontAlgn="b"/>
                      <a:r>
                        <a:rPr lang="en-US" sz="700" u="none" strike="noStrike">
                          <a:effectLst/>
                          <a:highlight>
                            <a:srgbClr val="FFFFFF"/>
                          </a:highlight>
                        </a:rPr>
                        <a:t>185.00 </a:t>
                      </a:r>
                      <a:endParaRPr lang="en-US" sz="700" b="0" i="0" u="none" strike="noStrike">
                        <a:solidFill>
                          <a:srgbClr val="000000"/>
                        </a:solidFill>
                        <a:effectLst/>
                        <a:highlight>
                          <a:srgbClr val="FFFFFF"/>
                        </a:highlight>
                        <a:latin typeface="Arial" panose="020B0604020202020204" pitchFamily="34" charset="0"/>
                      </a:endParaRPr>
                    </a:p>
                  </a:txBody>
                  <a:tcPr marL="6957" marR="6957" marT="6957" marB="0" anchor="b"/>
                </a:tc>
                <a:tc>
                  <a:txBody>
                    <a:bodyPr/>
                    <a:lstStyle/>
                    <a:p>
                      <a:pPr algn="ctr" fontAlgn="b"/>
                      <a:r>
                        <a:rPr lang="en-US" sz="700" u="none" strike="noStrike">
                          <a:effectLst/>
                          <a:highlight>
                            <a:srgbClr val="4472C4"/>
                          </a:highlight>
                        </a:rPr>
                        <a:t>=</a:t>
                      </a:r>
                      <a:endParaRPr lang="en-US" sz="700" b="0" i="0" u="none" strike="noStrike">
                        <a:solidFill>
                          <a:srgbClr val="FFFFFF"/>
                        </a:solidFill>
                        <a:effectLst/>
                        <a:highlight>
                          <a:srgbClr val="4472C4"/>
                        </a:highlight>
                        <a:latin typeface="Arial" panose="020B0604020202020204" pitchFamily="34" charset="0"/>
                      </a:endParaRPr>
                    </a:p>
                  </a:txBody>
                  <a:tcPr marL="6957" marR="6957" marT="6957" marB="0" anchor="b"/>
                </a:tc>
                <a:tc>
                  <a:txBody>
                    <a:bodyPr/>
                    <a:lstStyle/>
                    <a:p>
                      <a:pPr algn="r" fontAlgn="b"/>
                      <a:r>
                        <a:rPr lang="en-US" sz="700" u="none" strike="noStrike">
                          <a:effectLst/>
                          <a:highlight>
                            <a:srgbClr val="FFFF00"/>
                          </a:highlight>
                        </a:rPr>
                        <a:t>367.5</a:t>
                      </a:r>
                      <a:endParaRPr lang="en-US" sz="700" b="0" i="0" u="none" strike="noStrike">
                        <a:solidFill>
                          <a:srgbClr val="000000"/>
                        </a:solidFill>
                        <a:effectLst/>
                        <a:highlight>
                          <a:srgbClr val="FFFF00"/>
                        </a:highlight>
                        <a:latin typeface="Arial" panose="020B0604020202020204" pitchFamily="34" charset="0"/>
                      </a:endParaRPr>
                    </a:p>
                  </a:txBody>
                  <a:tcPr marL="6957" marR="6957" marT="6957" marB="0" anchor="b"/>
                </a:tc>
                <a:tc>
                  <a:txBody>
                    <a:bodyPr/>
                    <a:lstStyle/>
                    <a:p>
                      <a:pPr algn="l" fontAlgn="b"/>
                      <a:r>
                        <a:rPr lang="en-US" sz="700" u="none" strike="noStrike">
                          <a:effectLst/>
                          <a:highlight>
                            <a:srgbClr val="4472C4"/>
                          </a:highlight>
                        </a:rPr>
                        <a:t> </a:t>
                      </a:r>
                      <a:endParaRPr lang="en-US" sz="700" b="0" i="0" u="none" strike="noStrike">
                        <a:solidFill>
                          <a:srgbClr val="FFFFFF"/>
                        </a:solidFill>
                        <a:effectLst/>
                        <a:highlight>
                          <a:srgbClr val="4472C4"/>
                        </a:highlight>
                        <a:latin typeface="Arial" panose="020B060402020202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extLst>
                  <a:ext uri="{0D108BD9-81ED-4DB2-BD59-A6C34878D82A}">
                    <a16:rowId xmlns:a16="http://schemas.microsoft.com/office/drawing/2014/main" val="4236070359"/>
                  </a:ext>
                </a:extLst>
              </a:tr>
              <a:tr h="151584">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r>
                        <a:rPr lang="en-US" sz="700" u="none" strike="noStrike">
                          <a:effectLst/>
                          <a:highlight>
                            <a:srgbClr val="FFFFFF"/>
                          </a:highlight>
                        </a:rPr>
                        <a:t>Customer Truck*</a:t>
                      </a:r>
                      <a:endParaRPr lang="en-US" sz="700" b="0" i="0" u="none" strike="noStrike">
                        <a:solidFill>
                          <a:srgbClr val="000000"/>
                        </a:solidFill>
                        <a:effectLst/>
                        <a:highlight>
                          <a:srgbClr val="FFFFFF"/>
                        </a:highlight>
                        <a:latin typeface="Arial" panose="020B0604020202020204" pitchFamily="34" charset="0"/>
                      </a:endParaRPr>
                    </a:p>
                  </a:txBody>
                  <a:tcPr marL="6957" marR="6957" marT="6957" marB="0" anchor="b"/>
                </a:tc>
                <a:tc>
                  <a:txBody>
                    <a:bodyPr/>
                    <a:lstStyle/>
                    <a:p>
                      <a:pPr algn="l" fontAlgn="b"/>
                      <a:r>
                        <a:rPr lang="en-US" sz="700" u="none" strike="noStrike" dirty="0">
                          <a:effectLst/>
                          <a:highlight>
                            <a:srgbClr val="FFFF00"/>
                          </a:highlight>
                        </a:rPr>
                        <a:t> $            36,444 </a:t>
                      </a:r>
                      <a:endParaRPr lang="en-US" sz="700" b="0" i="0" u="none" strike="noStrike" dirty="0">
                        <a:solidFill>
                          <a:srgbClr val="000000"/>
                        </a:solidFill>
                        <a:effectLst/>
                        <a:highlight>
                          <a:srgbClr val="FFFF00"/>
                        </a:highlight>
                        <a:latin typeface="Arial" panose="020B0604020202020204" pitchFamily="34" charset="0"/>
                      </a:endParaRPr>
                    </a:p>
                  </a:txBody>
                  <a:tcPr marL="6957" marR="6957" marT="6957" marB="0" anchor="b"/>
                </a:tc>
                <a:tc>
                  <a:txBody>
                    <a:bodyPr/>
                    <a:lstStyle/>
                    <a:p>
                      <a:pPr algn="ctr" fontAlgn="b"/>
                      <a:r>
                        <a:rPr lang="en-US" sz="900" u="none" strike="noStrike">
                          <a:effectLst/>
                        </a:rPr>
                        <a:t>÷</a:t>
                      </a:r>
                      <a:endParaRPr lang="en-US" sz="900" b="0" i="0" u="none" strike="noStrike">
                        <a:solidFill>
                          <a:srgbClr val="000000"/>
                        </a:solidFill>
                        <a:effectLst/>
                        <a:latin typeface="Arial" panose="020B0604020202020204" pitchFamily="34" charset="0"/>
                      </a:endParaRPr>
                    </a:p>
                  </a:txBody>
                  <a:tcPr marL="6957" marR="6957" marT="6957" marB="0" anchor="b"/>
                </a:tc>
                <a:tc>
                  <a:txBody>
                    <a:bodyPr/>
                    <a:lstStyle/>
                    <a:p>
                      <a:pPr algn="r" fontAlgn="b"/>
                      <a:r>
                        <a:rPr lang="en-US" sz="700" u="none" strike="noStrike">
                          <a:effectLst/>
                          <a:highlight>
                            <a:srgbClr val="FFFFFF"/>
                          </a:highlight>
                        </a:rPr>
                        <a:t>185.00 </a:t>
                      </a:r>
                      <a:endParaRPr lang="en-US" sz="700" b="0" i="0" u="none" strike="noStrike">
                        <a:solidFill>
                          <a:srgbClr val="000000"/>
                        </a:solidFill>
                        <a:effectLst/>
                        <a:highlight>
                          <a:srgbClr val="FFFFFF"/>
                        </a:highlight>
                        <a:latin typeface="Arial" panose="020B0604020202020204" pitchFamily="34" charset="0"/>
                      </a:endParaRPr>
                    </a:p>
                  </a:txBody>
                  <a:tcPr marL="6957" marR="6957" marT="6957" marB="0" anchor="b"/>
                </a:tc>
                <a:tc>
                  <a:txBody>
                    <a:bodyPr/>
                    <a:lstStyle/>
                    <a:p>
                      <a:pPr algn="ctr" fontAlgn="b"/>
                      <a:r>
                        <a:rPr lang="en-US" sz="700" u="none" strike="noStrike">
                          <a:effectLst/>
                          <a:highlight>
                            <a:srgbClr val="4472C4"/>
                          </a:highlight>
                        </a:rPr>
                        <a:t>=</a:t>
                      </a:r>
                      <a:endParaRPr lang="en-US" sz="700" b="0" i="0" u="none" strike="noStrike">
                        <a:solidFill>
                          <a:srgbClr val="FFFFFF"/>
                        </a:solidFill>
                        <a:effectLst/>
                        <a:highlight>
                          <a:srgbClr val="4472C4"/>
                        </a:highlight>
                        <a:latin typeface="Arial" panose="020B0604020202020204" pitchFamily="34" charset="0"/>
                      </a:endParaRPr>
                    </a:p>
                  </a:txBody>
                  <a:tcPr marL="6957" marR="6957" marT="6957" marB="0" anchor="b"/>
                </a:tc>
                <a:tc>
                  <a:txBody>
                    <a:bodyPr/>
                    <a:lstStyle/>
                    <a:p>
                      <a:pPr algn="r" fontAlgn="b"/>
                      <a:r>
                        <a:rPr lang="en-US" sz="700" u="none" strike="noStrike">
                          <a:effectLst/>
                          <a:highlight>
                            <a:srgbClr val="FFFF00"/>
                          </a:highlight>
                        </a:rPr>
                        <a:t>197.0</a:t>
                      </a:r>
                      <a:endParaRPr lang="en-US" sz="700" b="0" i="0" u="none" strike="noStrike">
                        <a:solidFill>
                          <a:srgbClr val="000000"/>
                        </a:solidFill>
                        <a:effectLst/>
                        <a:highlight>
                          <a:srgbClr val="FFFF00"/>
                        </a:highlight>
                        <a:latin typeface="Arial" panose="020B0604020202020204" pitchFamily="34" charset="0"/>
                      </a:endParaRPr>
                    </a:p>
                  </a:txBody>
                  <a:tcPr marL="6957" marR="6957" marT="6957" marB="0" anchor="b"/>
                </a:tc>
                <a:tc>
                  <a:txBody>
                    <a:bodyPr/>
                    <a:lstStyle/>
                    <a:p>
                      <a:pPr algn="l" fontAlgn="b"/>
                      <a:r>
                        <a:rPr lang="en-US" sz="700" u="none" strike="noStrike">
                          <a:effectLst/>
                          <a:highlight>
                            <a:srgbClr val="4472C4"/>
                          </a:highlight>
                        </a:rPr>
                        <a:t> </a:t>
                      </a:r>
                      <a:endParaRPr lang="en-US" sz="700" b="0" i="0" u="none" strike="noStrike">
                        <a:solidFill>
                          <a:srgbClr val="FFFFFF"/>
                        </a:solidFill>
                        <a:effectLst/>
                        <a:highlight>
                          <a:srgbClr val="4472C4"/>
                        </a:highlight>
                        <a:latin typeface="Arial" panose="020B060402020202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extLst>
                  <a:ext uri="{0D108BD9-81ED-4DB2-BD59-A6C34878D82A}">
                    <a16:rowId xmlns:a16="http://schemas.microsoft.com/office/drawing/2014/main" val="2210352109"/>
                  </a:ext>
                </a:extLst>
              </a:tr>
              <a:tr h="151584">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r>
                        <a:rPr lang="en-US" sz="700" u="none" strike="noStrike">
                          <a:effectLst/>
                          <a:highlight>
                            <a:srgbClr val="FFFFFF"/>
                          </a:highlight>
                        </a:rPr>
                        <a:t>Customer Other*</a:t>
                      </a:r>
                      <a:endParaRPr lang="en-US" sz="700" b="0" i="0" u="none" strike="noStrike">
                        <a:solidFill>
                          <a:srgbClr val="000000"/>
                        </a:solidFill>
                        <a:effectLst/>
                        <a:highlight>
                          <a:srgbClr val="FFFFFF"/>
                        </a:highlight>
                        <a:latin typeface="Arial" panose="020B0604020202020204" pitchFamily="34" charset="0"/>
                      </a:endParaRPr>
                    </a:p>
                  </a:txBody>
                  <a:tcPr marL="6957" marR="6957" marT="6957" marB="0" anchor="b"/>
                </a:tc>
                <a:tc>
                  <a:txBody>
                    <a:bodyPr/>
                    <a:lstStyle/>
                    <a:p>
                      <a:pPr algn="l" fontAlgn="b"/>
                      <a:r>
                        <a:rPr lang="en-US" sz="700" u="none" strike="noStrike">
                          <a:effectLst/>
                          <a:highlight>
                            <a:srgbClr val="FFFF00"/>
                          </a:highlight>
                        </a:rPr>
                        <a:t>   </a:t>
                      </a:r>
                      <a:endParaRPr lang="en-US" sz="700" b="0" i="0" u="none" strike="noStrike">
                        <a:solidFill>
                          <a:srgbClr val="000000"/>
                        </a:solidFill>
                        <a:effectLst/>
                        <a:highlight>
                          <a:srgbClr val="FFFF00"/>
                        </a:highlight>
                        <a:latin typeface="Arial" panose="020B0604020202020204" pitchFamily="34" charset="0"/>
                      </a:endParaRPr>
                    </a:p>
                  </a:txBody>
                  <a:tcPr marL="6957" marR="6957" marT="6957" marB="0" anchor="b"/>
                </a:tc>
                <a:tc>
                  <a:txBody>
                    <a:bodyPr/>
                    <a:lstStyle/>
                    <a:p>
                      <a:pPr algn="ctr" fontAlgn="b"/>
                      <a:r>
                        <a:rPr lang="en-US" sz="900" u="none" strike="noStrike">
                          <a:effectLst/>
                        </a:rPr>
                        <a:t>÷</a:t>
                      </a:r>
                      <a:endParaRPr lang="en-US" sz="900" b="0" i="0" u="none" strike="noStrike">
                        <a:solidFill>
                          <a:srgbClr val="000000"/>
                        </a:solidFill>
                        <a:effectLst/>
                        <a:latin typeface="Arial" panose="020B0604020202020204" pitchFamily="34" charset="0"/>
                      </a:endParaRPr>
                    </a:p>
                  </a:txBody>
                  <a:tcPr marL="6957" marR="6957" marT="6957" marB="0" anchor="b"/>
                </a:tc>
                <a:tc>
                  <a:txBody>
                    <a:bodyPr/>
                    <a:lstStyle/>
                    <a:p>
                      <a:pPr algn="l" fontAlgn="b"/>
                      <a:r>
                        <a:rPr lang="en-US" sz="700" u="none" strike="noStrike">
                          <a:effectLst/>
                          <a:highlight>
                            <a:srgbClr val="FFFFFF"/>
                          </a:highlight>
                        </a:rPr>
                        <a:t> </a:t>
                      </a:r>
                      <a:endParaRPr lang="en-US" sz="700" b="0" i="0" u="none" strike="noStrike">
                        <a:solidFill>
                          <a:srgbClr val="000000"/>
                        </a:solidFill>
                        <a:effectLst/>
                        <a:highlight>
                          <a:srgbClr val="FFFFFF"/>
                        </a:highlight>
                        <a:latin typeface="Arial" panose="020B0604020202020204" pitchFamily="34" charset="0"/>
                      </a:endParaRPr>
                    </a:p>
                  </a:txBody>
                  <a:tcPr marL="6957" marR="6957" marT="6957" marB="0" anchor="b"/>
                </a:tc>
                <a:tc>
                  <a:txBody>
                    <a:bodyPr/>
                    <a:lstStyle/>
                    <a:p>
                      <a:pPr algn="ctr" fontAlgn="b"/>
                      <a:r>
                        <a:rPr lang="en-US" sz="700" u="none" strike="noStrike">
                          <a:effectLst/>
                          <a:highlight>
                            <a:srgbClr val="4472C4"/>
                          </a:highlight>
                        </a:rPr>
                        <a:t>=</a:t>
                      </a:r>
                      <a:endParaRPr lang="en-US" sz="700" b="0" i="0" u="none" strike="noStrike">
                        <a:solidFill>
                          <a:srgbClr val="FFFFFF"/>
                        </a:solidFill>
                        <a:effectLst/>
                        <a:highlight>
                          <a:srgbClr val="4472C4"/>
                        </a:highlight>
                        <a:latin typeface="Arial" panose="020B0604020202020204" pitchFamily="34" charset="0"/>
                      </a:endParaRPr>
                    </a:p>
                  </a:txBody>
                  <a:tcPr marL="6957" marR="6957" marT="6957" marB="0" anchor="b"/>
                </a:tc>
                <a:tc>
                  <a:txBody>
                    <a:bodyPr/>
                    <a:lstStyle/>
                    <a:p>
                      <a:pPr algn="r" fontAlgn="b"/>
                      <a:r>
                        <a:rPr lang="en-US" sz="700" u="none" strike="noStrike">
                          <a:effectLst/>
                          <a:highlight>
                            <a:srgbClr val="FFFF00"/>
                          </a:highlight>
                        </a:rPr>
                        <a:t>0.00</a:t>
                      </a:r>
                      <a:endParaRPr lang="en-US" sz="700" b="0" i="0" u="none" strike="noStrike">
                        <a:solidFill>
                          <a:srgbClr val="000000"/>
                        </a:solidFill>
                        <a:effectLst/>
                        <a:highlight>
                          <a:srgbClr val="FFFF00"/>
                        </a:highlight>
                        <a:latin typeface="Arial" panose="020B0604020202020204" pitchFamily="34" charset="0"/>
                      </a:endParaRPr>
                    </a:p>
                  </a:txBody>
                  <a:tcPr marL="6957" marR="6957" marT="6957" marB="0" anchor="b"/>
                </a:tc>
                <a:tc>
                  <a:txBody>
                    <a:bodyPr/>
                    <a:lstStyle/>
                    <a:p>
                      <a:pPr algn="l" fontAlgn="b"/>
                      <a:r>
                        <a:rPr lang="en-US" sz="700" u="none" strike="noStrike">
                          <a:effectLst/>
                          <a:highlight>
                            <a:srgbClr val="4472C4"/>
                          </a:highlight>
                        </a:rPr>
                        <a:t> </a:t>
                      </a:r>
                      <a:endParaRPr lang="en-US" sz="700" b="0" i="0" u="none" strike="noStrike">
                        <a:solidFill>
                          <a:srgbClr val="FFFFFF"/>
                        </a:solidFill>
                        <a:effectLst/>
                        <a:highlight>
                          <a:srgbClr val="4472C4"/>
                        </a:highlight>
                        <a:latin typeface="Arial" panose="020B060402020202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extLst>
                  <a:ext uri="{0D108BD9-81ED-4DB2-BD59-A6C34878D82A}">
                    <a16:rowId xmlns:a16="http://schemas.microsoft.com/office/drawing/2014/main" val="2106085129"/>
                  </a:ext>
                </a:extLst>
              </a:tr>
              <a:tr h="151584">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r>
                        <a:rPr lang="en-US" sz="700" u="none" strike="noStrike">
                          <a:effectLst/>
                          <a:highlight>
                            <a:srgbClr val="FFFFFF"/>
                          </a:highlight>
                        </a:rPr>
                        <a:t>Warranty</a:t>
                      </a:r>
                      <a:endParaRPr lang="en-US" sz="700" b="0" i="0" u="none" strike="noStrike">
                        <a:solidFill>
                          <a:srgbClr val="000000"/>
                        </a:solidFill>
                        <a:effectLst/>
                        <a:highlight>
                          <a:srgbClr val="FFFFFF"/>
                        </a:highlight>
                        <a:latin typeface="Arial" panose="020B0604020202020204" pitchFamily="34" charset="0"/>
                      </a:endParaRPr>
                    </a:p>
                  </a:txBody>
                  <a:tcPr marL="6957" marR="6957" marT="6957" marB="0" anchor="b"/>
                </a:tc>
                <a:tc>
                  <a:txBody>
                    <a:bodyPr/>
                    <a:lstStyle/>
                    <a:p>
                      <a:pPr algn="l" fontAlgn="b"/>
                      <a:r>
                        <a:rPr lang="en-US" sz="700" u="none" strike="noStrike">
                          <a:effectLst/>
                          <a:highlight>
                            <a:srgbClr val="FFFF00"/>
                          </a:highlight>
                        </a:rPr>
                        <a:t> $            39,156 </a:t>
                      </a:r>
                      <a:endParaRPr lang="en-US" sz="700" b="0" i="0" u="none" strike="noStrike">
                        <a:solidFill>
                          <a:srgbClr val="000000"/>
                        </a:solidFill>
                        <a:effectLst/>
                        <a:highlight>
                          <a:srgbClr val="FFFF00"/>
                        </a:highlight>
                        <a:latin typeface="Arial" panose="020B0604020202020204" pitchFamily="34" charset="0"/>
                      </a:endParaRPr>
                    </a:p>
                  </a:txBody>
                  <a:tcPr marL="6957" marR="6957" marT="6957" marB="0" anchor="b"/>
                </a:tc>
                <a:tc>
                  <a:txBody>
                    <a:bodyPr/>
                    <a:lstStyle/>
                    <a:p>
                      <a:pPr algn="ctr" fontAlgn="b"/>
                      <a:r>
                        <a:rPr lang="en-US" sz="900" u="none" strike="noStrike">
                          <a:effectLst/>
                        </a:rPr>
                        <a:t>÷</a:t>
                      </a:r>
                      <a:endParaRPr lang="en-US" sz="900" b="0" i="0" u="none" strike="noStrike">
                        <a:solidFill>
                          <a:srgbClr val="000000"/>
                        </a:solidFill>
                        <a:effectLst/>
                        <a:latin typeface="Arial" panose="020B0604020202020204" pitchFamily="34" charset="0"/>
                      </a:endParaRPr>
                    </a:p>
                  </a:txBody>
                  <a:tcPr marL="6957" marR="6957" marT="6957" marB="0" anchor="b"/>
                </a:tc>
                <a:tc>
                  <a:txBody>
                    <a:bodyPr/>
                    <a:lstStyle/>
                    <a:p>
                      <a:pPr algn="r" fontAlgn="b"/>
                      <a:r>
                        <a:rPr lang="en-US" sz="700" u="none" strike="noStrike">
                          <a:effectLst/>
                          <a:highlight>
                            <a:srgbClr val="FFFFFF"/>
                          </a:highlight>
                        </a:rPr>
                        <a:t>165.00 </a:t>
                      </a:r>
                      <a:endParaRPr lang="en-US" sz="700" b="0" i="0" u="none" strike="noStrike">
                        <a:solidFill>
                          <a:srgbClr val="000000"/>
                        </a:solidFill>
                        <a:effectLst/>
                        <a:highlight>
                          <a:srgbClr val="FFFFFF"/>
                        </a:highlight>
                        <a:latin typeface="Arial" panose="020B0604020202020204" pitchFamily="34" charset="0"/>
                      </a:endParaRPr>
                    </a:p>
                  </a:txBody>
                  <a:tcPr marL="6957" marR="6957" marT="6957" marB="0" anchor="b"/>
                </a:tc>
                <a:tc>
                  <a:txBody>
                    <a:bodyPr/>
                    <a:lstStyle/>
                    <a:p>
                      <a:pPr algn="ctr" fontAlgn="b"/>
                      <a:r>
                        <a:rPr lang="en-US" sz="700" u="none" strike="noStrike">
                          <a:effectLst/>
                          <a:highlight>
                            <a:srgbClr val="4472C4"/>
                          </a:highlight>
                        </a:rPr>
                        <a:t>=</a:t>
                      </a:r>
                      <a:endParaRPr lang="en-US" sz="700" b="0" i="0" u="none" strike="noStrike">
                        <a:solidFill>
                          <a:srgbClr val="FFFFFF"/>
                        </a:solidFill>
                        <a:effectLst/>
                        <a:highlight>
                          <a:srgbClr val="4472C4"/>
                        </a:highlight>
                        <a:latin typeface="Arial" panose="020B0604020202020204" pitchFamily="34" charset="0"/>
                      </a:endParaRPr>
                    </a:p>
                  </a:txBody>
                  <a:tcPr marL="6957" marR="6957" marT="6957" marB="0" anchor="b"/>
                </a:tc>
                <a:tc>
                  <a:txBody>
                    <a:bodyPr/>
                    <a:lstStyle/>
                    <a:p>
                      <a:pPr algn="r" fontAlgn="b"/>
                      <a:r>
                        <a:rPr lang="en-US" sz="700" u="none" strike="noStrike">
                          <a:effectLst/>
                          <a:highlight>
                            <a:srgbClr val="FFFF00"/>
                          </a:highlight>
                        </a:rPr>
                        <a:t>237.3</a:t>
                      </a:r>
                      <a:endParaRPr lang="en-US" sz="700" b="0" i="0" u="none" strike="noStrike">
                        <a:solidFill>
                          <a:srgbClr val="000000"/>
                        </a:solidFill>
                        <a:effectLst/>
                        <a:highlight>
                          <a:srgbClr val="FFFF00"/>
                        </a:highlight>
                        <a:latin typeface="Arial" panose="020B0604020202020204" pitchFamily="34" charset="0"/>
                      </a:endParaRPr>
                    </a:p>
                  </a:txBody>
                  <a:tcPr marL="6957" marR="6957" marT="6957" marB="0" anchor="b"/>
                </a:tc>
                <a:tc>
                  <a:txBody>
                    <a:bodyPr/>
                    <a:lstStyle/>
                    <a:p>
                      <a:pPr algn="l" fontAlgn="b"/>
                      <a:r>
                        <a:rPr lang="en-US" sz="700" u="none" strike="noStrike">
                          <a:effectLst/>
                          <a:highlight>
                            <a:srgbClr val="4472C4"/>
                          </a:highlight>
                        </a:rPr>
                        <a:t> </a:t>
                      </a:r>
                      <a:endParaRPr lang="en-US" sz="700" b="0" i="0" u="none" strike="noStrike">
                        <a:solidFill>
                          <a:srgbClr val="FFFFFF"/>
                        </a:solidFill>
                        <a:effectLst/>
                        <a:highlight>
                          <a:srgbClr val="4472C4"/>
                        </a:highlight>
                        <a:latin typeface="Arial" panose="020B060402020202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extLst>
                  <a:ext uri="{0D108BD9-81ED-4DB2-BD59-A6C34878D82A}">
                    <a16:rowId xmlns:a16="http://schemas.microsoft.com/office/drawing/2014/main" val="3538699167"/>
                  </a:ext>
                </a:extLst>
              </a:tr>
              <a:tr h="151584">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r>
                        <a:rPr lang="en-US" sz="700" u="none" strike="noStrike">
                          <a:effectLst/>
                          <a:highlight>
                            <a:srgbClr val="FFFFFF"/>
                          </a:highlight>
                        </a:rPr>
                        <a:t>Internal</a:t>
                      </a:r>
                      <a:endParaRPr lang="en-US" sz="700" b="0" i="0" u="none" strike="noStrike">
                        <a:solidFill>
                          <a:srgbClr val="000000"/>
                        </a:solidFill>
                        <a:effectLst/>
                        <a:highlight>
                          <a:srgbClr val="FFFFFF"/>
                        </a:highlight>
                        <a:latin typeface="Arial" panose="020B0604020202020204" pitchFamily="34" charset="0"/>
                      </a:endParaRPr>
                    </a:p>
                  </a:txBody>
                  <a:tcPr marL="6957" marR="6957" marT="6957" marB="0" anchor="b"/>
                </a:tc>
                <a:tc>
                  <a:txBody>
                    <a:bodyPr/>
                    <a:lstStyle/>
                    <a:p>
                      <a:pPr algn="l" fontAlgn="b"/>
                      <a:r>
                        <a:rPr lang="en-US" sz="700" u="none" strike="noStrike" dirty="0">
                          <a:effectLst/>
                          <a:highlight>
                            <a:srgbClr val="FFFF00"/>
                          </a:highlight>
                        </a:rPr>
                        <a:t> $            70,795 </a:t>
                      </a:r>
                      <a:endParaRPr lang="en-US" sz="700" b="0" i="0" u="none" strike="noStrike" dirty="0">
                        <a:solidFill>
                          <a:srgbClr val="000000"/>
                        </a:solidFill>
                        <a:effectLst/>
                        <a:highlight>
                          <a:srgbClr val="FFFF00"/>
                        </a:highlight>
                        <a:latin typeface="Arial" panose="020B0604020202020204" pitchFamily="34" charset="0"/>
                      </a:endParaRPr>
                    </a:p>
                  </a:txBody>
                  <a:tcPr marL="6957" marR="6957" marT="6957" marB="0" anchor="b"/>
                </a:tc>
                <a:tc>
                  <a:txBody>
                    <a:bodyPr/>
                    <a:lstStyle/>
                    <a:p>
                      <a:pPr algn="ctr" fontAlgn="b"/>
                      <a:r>
                        <a:rPr lang="en-US" sz="900" u="none" strike="noStrike">
                          <a:effectLst/>
                        </a:rPr>
                        <a:t>÷</a:t>
                      </a:r>
                      <a:endParaRPr lang="en-US" sz="900" b="0" i="0" u="none" strike="noStrike">
                        <a:solidFill>
                          <a:srgbClr val="000000"/>
                        </a:solidFill>
                        <a:effectLst/>
                        <a:latin typeface="Arial" panose="020B0604020202020204" pitchFamily="34" charset="0"/>
                      </a:endParaRPr>
                    </a:p>
                  </a:txBody>
                  <a:tcPr marL="6957" marR="6957" marT="6957" marB="0" anchor="b"/>
                </a:tc>
                <a:tc>
                  <a:txBody>
                    <a:bodyPr/>
                    <a:lstStyle/>
                    <a:p>
                      <a:pPr algn="r" fontAlgn="b"/>
                      <a:r>
                        <a:rPr lang="en-US" sz="700" u="none" strike="noStrike">
                          <a:effectLst/>
                          <a:highlight>
                            <a:srgbClr val="FFFFFF"/>
                          </a:highlight>
                        </a:rPr>
                        <a:t>185.00 </a:t>
                      </a:r>
                      <a:endParaRPr lang="en-US" sz="700" b="0" i="0" u="none" strike="noStrike">
                        <a:solidFill>
                          <a:srgbClr val="000000"/>
                        </a:solidFill>
                        <a:effectLst/>
                        <a:highlight>
                          <a:srgbClr val="FFFFFF"/>
                        </a:highlight>
                        <a:latin typeface="Arial" panose="020B0604020202020204" pitchFamily="34" charset="0"/>
                      </a:endParaRPr>
                    </a:p>
                  </a:txBody>
                  <a:tcPr marL="6957" marR="6957" marT="6957" marB="0" anchor="b"/>
                </a:tc>
                <a:tc>
                  <a:txBody>
                    <a:bodyPr/>
                    <a:lstStyle/>
                    <a:p>
                      <a:pPr algn="ctr" fontAlgn="b"/>
                      <a:r>
                        <a:rPr lang="en-US" sz="700" u="none" strike="noStrike">
                          <a:effectLst/>
                          <a:highlight>
                            <a:srgbClr val="4472C4"/>
                          </a:highlight>
                        </a:rPr>
                        <a:t>=</a:t>
                      </a:r>
                      <a:endParaRPr lang="en-US" sz="700" b="0" i="0" u="none" strike="noStrike">
                        <a:solidFill>
                          <a:srgbClr val="FFFFFF"/>
                        </a:solidFill>
                        <a:effectLst/>
                        <a:highlight>
                          <a:srgbClr val="4472C4"/>
                        </a:highlight>
                        <a:latin typeface="Arial" panose="020B0604020202020204" pitchFamily="34" charset="0"/>
                      </a:endParaRPr>
                    </a:p>
                  </a:txBody>
                  <a:tcPr marL="6957" marR="6957" marT="6957" marB="0" anchor="b"/>
                </a:tc>
                <a:tc>
                  <a:txBody>
                    <a:bodyPr/>
                    <a:lstStyle/>
                    <a:p>
                      <a:pPr algn="r" fontAlgn="b"/>
                      <a:r>
                        <a:rPr lang="en-US" sz="700" u="none" strike="noStrike">
                          <a:effectLst/>
                          <a:highlight>
                            <a:srgbClr val="FFFF00"/>
                          </a:highlight>
                        </a:rPr>
                        <a:t>382.7</a:t>
                      </a:r>
                      <a:endParaRPr lang="en-US" sz="700" b="0" i="0" u="none" strike="noStrike">
                        <a:solidFill>
                          <a:srgbClr val="000000"/>
                        </a:solidFill>
                        <a:effectLst/>
                        <a:highlight>
                          <a:srgbClr val="FFFF00"/>
                        </a:highlight>
                        <a:latin typeface="Arial" panose="020B0604020202020204" pitchFamily="34" charset="0"/>
                      </a:endParaRPr>
                    </a:p>
                  </a:txBody>
                  <a:tcPr marL="6957" marR="6957" marT="6957" marB="0" anchor="b"/>
                </a:tc>
                <a:tc>
                  <a:txBody>
                    <a:bodyPr/>
                    <a:lstStyle/>
                    <a:p>
                      <a:pPr algn="l" fontAlgn="b"/>
                      <a:r>
                        <a:rPr lang="en-US" sz="700" u="none" strike="noStrike" dirty="0">
                          <a:effectLst/>
                          <a:highlight>
                            <a:srgbClr val="4472C4"/>
                          </a:highlight>
                        </a:rPr>
                        <a:t> </a:t>
                      </a:r>
                      <a:endParaRPr lang="en-US" sz="700" b="0" i="0" u="none" strike="noStrike" dirty="0">
                        <a:solidFill>
                          <a:srgbClr val="FFFFFF"/>
                        </a:solidFill>
                        <a:effectLst/>
                        <a:highlight>
                          <a:srgbClr val="4472C4"/>
                        </a:highlight>
                        <a:latin typeface="Arial" panose="020B060402020202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extLst>
                  <a:ext uri="{0D108BD9-81ED-4DB2-BD59-A6C34878D82A}">
                    <a16:rowId xmlns:a16="http://schemas.microsoft.com/office/drawing/2014/main" val="822625829"/>
                  </a:ext>
                </a:extLst>
              </a:tr>
              <a:tr h="151584">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r>
                        <a:rPr lang="en-US" sz="700" u="none" strike="noStrike">
                          <a:effectLst/>
                          <a:highlight>
                            <a:srgbClr val="FFFFFF"/>
                          </a:highlight>
                        </a:rPr>
                        <a:t>New Vehicle Prep</a:t>
                      </a:r>
                      <a:endParaRPr lang="en-US" sz="700" b="0" i="0" u="none" strike="noStrike">
                        <a:solidFill>
                          <a:srgbClr val="000000"/>
                        </a:solidFill>
                        <a:effectLst/>
                        <a:highlight>
                          <a:srgbClr val="FFFFFF"/>
                        </a:highlight>
                        <a:latin typeface="Arial" panose="020B0604020202020204" pitchFamily="34" charset="0"/>
                      </a:endParaRPr>
                    </a:p>
                  </a:txBody>
                  <a:tcPr marL="6957" marR="6957" marT="6957" marB="0" anchor="b"/>
                </a:tc>
                <a:tc>
                  <a:txBody>
                    <a:bodyPr/>
                    <a:lstStyle/>
                    <a:p>
                      <a:pPr algn="l" fontAlgn="b"/>
                      <a:r>
                        <a:rPr lang="en-US" sz="700" u="none" strike="noStrike">
                          <a:effectLst/>
                          <a:highlight>
                            <a:srgbClr val="FFFF00"/>
                          </a:highlight>
                        </a:rPr>
                        <a:t> $              3,408 </a:t>
                      </a:r>
                      <a:endParaRPr lang="en-US" sz="700" b="0" i="0" u="none" strike="noStrike">
                        <a:solidFill>
                          <a:srgbClr val="000000"/>
                        </a:solidFill>
                        <a:effectLst/>
                        <a:highlight>
                          <a:srgbClr val="FFFF00"/>
                        </a:highlight>
                        <a:latin typeface="Arial" panose="020B0604020202020204" pitchFamily="34" charset="0"/>
                      </a:endParaRPr>
                    </a:p>
                  </a:txBody>
                  <a:tcPr marL="6957" marR="6957" marT="6957" marB="0" anchor="b"/>
                </a:tc>
                <a:tc>
                  <a:txBody>
                    <a:bodyPr/>
                    <a:lstStyle/>
                    <a:p>
                      <a:pPr algn="ctr" fontAlgn="b"/>
                      <a:r>
                        <a:rPr lang="en-US" sz="900" u="none" strike="noStrike">
                          <a:effectLst/>
                        </a:rPr>
                        <a:t>÷</a:t>
                      </a:r>
                      <a:endParaRPr lang="en-US" sz="900" b="0" i="0" u="none" strike="noStrike">
                        <a:solidFill>
                          <a:srgbClr val="000000"/>
                        </a:solidFill>
                        <a:effectLst/>
                        <a:latin typeface="Arial" panose="020B0604020202020204" pitchFamily="34" charset="0"/>
                      </a:endParaRPr>
                    </a:p>
                  </a:txBody>
                  <a:tcPr marL="6957" marR="6957" marT="6957" marB="0" anchor="b"/>
                </a:tc>
                <a:tc>
                  <a:txBody>
                    <a:bodyPr/>
                    <a:lstStyle/>
                    <a:p>
                      <a:pPr algn="r" fontAlgn="b"/>
                      <a:r>
                        <a:rPr lang="en-US" sz="700" u="none" strike="noStrike">
                          <a:effectLst/>
                          <a:highlight>
                            <a:srgbClr val="FFFFFF"/>
                          </a:highlight>
                        </a:rPr>
                        <a:t>165.00 </a:t>
                      </a:r>
                      <a:endParaRPr lang="en-US" sz="700" b="0" i="0" u="none" strike="noStrike">
                        <a:solidFill>
                          <a:srgbClr val="000000"/>
                        </a:solidFill>
                        <a:effectLst/>
                        <a:highlight>
                          <a:srgbClr val="FFFFFF"/>
                        </a:highlight>
                        <a:latin typeface="Arial" panose="020B0604020202020204" pitchFamily="34" charset="0"/>
                      </a:endParaRPr>
                    </a:p>
                  </a:txBody>
                  <a:tcPr marL="6957" marR="6957" marT="6957" marB="0" anchor="b"/>
                </a:tc>
                <a:tc>
                  <a:txBody>
                    <a:bodyPr/>
                    <a:lstStyle/>
                    <a:p>
                      <a:pPr algn="ctr" fontAlgn="b"/>
                      <a:r>
                        <a:rPr lang="en-US" sz="700" u="none" strike="noStrike">
                          <a:effectLst/>
                          <a:highlight>
                            <a:srgbClr val="4472C4"/>
                          </a:highlight>
                        </a:rPr>
                        <a:t>=</a:t>
                      </a:r>
                      <a:endParaRPr lang="en-US" sz="700" b="0" i="0" u="none" strike="noStrike">
                        <a:solidFill>
                          <a:srgbClr val="FFFFFF"/>
                        </a:solidFill>
                        <a:effectLst/>
                        <a:highlight>
                          <a:srgbClr val="4472C4"/>
                        </a:highlight>
                        <a:latin typeface="Arial" panose="020B0604020202020204" pitchFamily="34" charset="0"/>
                      </a:endParaRPr>
                    </a:p>
                  </a:txBody>
                  <a:tcPr marL="6957" marR="6957" marT="6957" marB="0" anchor="b"/>
                </a:tc>
                <a:tc>
                  <a:txBody>
                    <a:bodyPr/>
                    <a:lstStyle/>
                    <a:p>
                      <a:pPr algn="r" fontAlgn="b"/>
                      <a:r>
                        <a:rPr lang="en-US" sz="700" u="none" strike="noStrike">
                          <a:effectLst/>
                          <a:highlight>
                            <a:srgbClr val="FFFF00"/>
                          </a:highlight>
                        </a:rPr>
                        <a:t>20.7</a:t>
                      </a:r>
                      <a:endParaRPr lang="en-US" sz="700" b="0" i="0" u="none" strike="noStrike">
                        <a:solidFill>
                          <a:srgbClr val="000000"/>
                        </a:solidFill>
                        <a:effectLst/>
                        <a:highlight>
                          <a:srgbClr val="FFFF00"/>
                        </a:highlight>
                        <a:latin typeface="Arial" panose="020B0604020202020204" pitchFamily="34" charset="0"/>
                      </a:endParaRPr>
                    </a:p>
                  </a:txBody>
                  <a:tcPr marL="6957" marR="6957" marT="6957" marB="0" anchor="b"/>
                </a:tc>
                <a:tc>
                  <a:txBody>
                    <a:bodyPr/>
                    <a:lstStyle/>
                    <a:p>
                      <a:pPr algn="l" fontAlgn="b"/>
                      <a:r>
                        <a:rPr lang="en-US" sz="700" u="none" strike="noStrike">
                          <a:effectLst/>
                          <a:highlight>
                            <a:srgbClr val="4472C4"/>
                          </a:highlight>
                        </a:rPr>
                        <a:t> </a:t>
                      </a:r>
                      <a:endParaRPr lang="en-US" sz="700" b="0" i="0" u="none" strike="noStrike">
                        <a:solidFill>
                          <a:srgbClr val="FFFFFF"/>
                        </a:solidFill>
                        <a:effectLst/>
                        <a:highlight>
                          <a:srgbClr val="4472C4"/>
                        </a:highlight>
                        <a:latin typeface="Arial" panose="020B060402020202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extLst>
                  <a:ext uri="{0D108BD9-81ED-4DB2-BD59-A6C34878D82A}">
                    <a16:rowId xmlns:a16="http://schemas.microsoft.com/office/drawing/2014/main" val="4174006243"/>
                  </a:ext>
                </a:extLst>
              </a:tr>
              <a:tr h="143241">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r>
                        <a:rPr lang="en-US" sz="700" u="none" strike="noStrike">
                          <a:effectLst/>
                          <a:highlight>
                            <a:srgbClr val="FFFFFF"/>
                          </a:highlight>
                        </a:rPr>
                        <a:t>Total</a:t>
                      </a:r>
                      <a:endParaRPr lang="en-US" sz="700" b="0" i="0" u="none" strike="noStrike">
                        <a:solidFill>
                          <a:srgbClr val="000000"/>
                        </a:solidFill>
                        <a:effectLst/>
                        <a:highlight>
                          <a:srgbClr val="FFFFFF"/>
                        </a:highlight>
                        <a:latin typeface="Arial" panose="020B0604020202020204" pitchFamily="34" charset="0"/>
                      </a:endParaRPr>
                    </a:p>
                  </a:txBody>
                  <a:tcPr marL="6957" marR="6957" marT="6957" marB="0" anchor="b"/>
                </a:tc>
                <a:tc>
                  <a:txBody>
                    <a:bodyPr/>
                    <a:lstStyle/>
                    <a:p>
                      <a:pPr algn="l" fontAlgn="b"/>
                      <a:r>
                        <a:rPr lang="en-US" sz="700" u="none" strike="noStrike">
                          <a:effectLst/>
                          <a:highlight>
                            <a:srgbClr val="FFFF00"/>
                          </a:highlight>
                        </a:rPr>
                        <a:t> $          217,789 </a:t>
                      </a:r>
                      <a:endParaRPr lang="en-US" sz="700" b="0" i="0" u="none" strike="noStrike">
                        <a:solidFill>
                          <a:srgbClr val="000000"/>
                        </a:solidFill>
                        <a:effectLst/>
                        <a:highlight>
                          <a:srgbClr val="FFFF00"/>
                        </a:highlight>
                        <a:latin typeface="Arial" panose="020B0604020202020204" pitchFamily="34" charset="0"/>
                      </a:endParaRPr>
                    </a:p>
                  </a:txBody>
                  <a:tcPr marL="6957" marR="6957" marT="6957" marB="0" anchor="b"/>
                </a:tc>
                <a:tc>
                  <a:txBody>
                    <a:bodyPr/>
                    <a:lstStyle/>
                    <a:p>
                      <a:pPr algn="l" fontAlgn="b"/>
                      <a:r>
                        <a:rPr lang="en-US" sz="700" u="none" strike="noStrike">
                          <a:effectLst/>
                          <a:highlight>
                            <a:srgbClr val="4472C4"/>
                          </a:highlight>
                        </a:rPr>
                        <a:t> </a:t>
                      </a:r>
                      <a:endParaRPr lang="en-US" sz="700" b="0" i="0" u="none" strike="noStrike">
                        <a:solidFill>
                          <a:srgbClr val="FFFFFF"/>
                        </a:solidFill>
                        <a:effectLst/>
                        <a:highlight>
                          <a:srgbClr val="4472C4"/>
                        </a:highlight>
                        <a:latin typeface="Arial" panose="020B0604020202020204" pitchFamily="34" charset="0"/>
                      </a:endParaRPr>
                    </a:p>
                  </a:txBody>
                  <a:tcPr marL="6957" marR="6957" marT="6957" marB="0" anchor="b"/>
                </a:tc>
                <a:tc>
                  <a:txBody>
                    <a:bodyPr/>
                    <a:lstStyle/>
                    <a:p>
                      <a:pPr algn="l" fontAlgn="b"/>
                      <a:r>
                        <a:rPr lang="en-US" sz="700" u="none" strike="noStrike">
                          <a:effectLst/>
                          <a:highlight>
                            <a:srgbClr val="4472C4"/>
                          </a:highlight>
                        </a:rPr>
                        <a:t> </a:t>
                      </a:r>
                      <a:endParaRPr lang="en-US" sz="700" b="0" i="0" u="none" strike="noStrike">
                        <a:solidFill>
                          <a:srgbClr val="FFFFFF"/>
                        </a:solidFill>
                        <a:effectLst/>
                        <a:highlight>
                          <a:srgbClr val="4472C4"/>
                        </a:highlight>
                        <a:latin typeface="Arial" panose="020B0604020202020204" pitchFamily="34" charset="0"/>
                      </a:endParaRPr>
                    </a:p>
                  </a:txBody>
                  <a:tcPr marL="6957" marR="6957" marT="6957" marB="0" anchor="b"/>
                </a:tc>
                <a:tc>
                  <a:txBody>
                    <a:bodyPr/>
                    <a:lstStyle/>
                    <a:p>
                      <a:pPr algn="l" fontAlgn="b"/>
                      <a:r>
                        <a:rPr lang="en-US" sz="700" u="none" strike="noStrike">
                          <a:effectLst/>
                          <a:highlight>
                            <a:srgbClr val="4472C4"/>
                          </a:highlight>
                        </a:rPr>
                        <a:t> </a:t>
                      </a:r>
                      <a:endParaRPr lang="en-US" sz="700" b="0" i="0" u="none" strike="noStrike">
                        <a:solidFill>
                          <a:srgbClr val="FFFFFF"/>
                        </a:solidFill>
                        <a:effectLst/>
                        <a:highlight>
                          <a:srgbClr val="4472C4"/>
                        </a:highlight>
                        <a:latin typeface="Arial" panose="020B0604020202020204" pitchFamily="34" charset="0"/>
                      </a:endParaRPr>
                    </a:p>
                  </a:txBody>
                  <a:tcPr marL="6957" marR="6957" marT="6957" marB="0" anchor="b"/>
                </a:tc>
                <a:tc>
                  <a:txBody>
                    <a:bodyPr/>
                    <a:lstStyle/>
                    <a:p>
                      <a:pPr algn="r" fontAlgn="b"/>
                      <a:r>
                        <a:rPr lang="en-US" sz="700" u="none" strike="noStrike">
                          <a:effectLst/>
                          <a:highlight>
                            <a:srgbClr val="FFFF00"/>
                          </a:highlight>
                        </a:rPr>
                        <a:t>1205.1</a:t>
                      </a:r>
                      <a:endParaRPr lang="en-US" sz="700" b="0" i="0" u="none" strike="noStrike">
                        <a:solidFill>
                          <a:srgbClr val="000000"/>
                        </a:solidFill>
                        <a:effectLst/>
                        <a:highlight>
                          <a:srgbClr val="FFFF00"/>
                        </a:highlight>
                        <a:latin typeface="Arial" panose="020B0604020202020204" pitchFamily="34" charset="0"/>
                      </a:endParaRPr>
                    </a:p>
                  </a:txBody>
                  <a:tcPr marL="6957" marR="6957" marT="6957" marB="0" anchor="b"/>
                </a:tc>
                <a:tc>
                  <a:txBody>
                    <a:bodyPr/>
                    <a:lstStyle/>
                    <a:p>
                      <a:pPr algn="l" fontAlgn="b"/>
                      <a:r>
                        <a:rPr lang="en-US" sz="700" u="none" strike="noStrike">
                          <a:effectLst/>
                          <a:highlight>
                            <a:srgbClr val="4472C4"/>
                          </a:highlight>
                        </a:rPr>
                        <a:t> </a:t>
                      </a:r>
                      <a:endParaRPr lang="en-US" sz="700" b="0" i="0" u="none" strike="noStrike">
                        <a:solidFill>
                          <a:srgbClr val="FFFFFF"/>
                        </a:solidFill>
                        <a:effectLst/>
                        <a:highlight>
                          <a:srgbClr val="4472C4"/>
                        </a:highlight>
                        <a:latin typeface="Arial" panose="020B060402020202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extLst>
                  <a:ext uri="{0D108BD9-81ED-4DB2-BD59-A6C34878D82A}">
                    <a16:rowId xmlns:a16="http://schemas.microsoft.com/office/drawing/2014/main" val="1109433804"/>
                  </a:ext>
                </a:extLst>
              </a:tr>
              <a:tr h="150062">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dirty="0">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extLst>
                  <a:ext uri="{0D108BD9-81ED-4DB2-BD59-A6C34878D82A}">
                    <a16:rowId xmlns:a16="http://schemas.microsoft.com/office/drawing/2014/main" val="1626958217"/>
                  </a:ext>
                </a:extLst>
              </a:tr>
              <a:tr h="143241">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r>
                        <a:rPr lang="en-US" sz="700" u="none" strike="noStrike">
                          <a:effectLst/>
                          <a:highlight>
                            <a:srgbClr val="FFFFFF"/>
                          </a:highlight>
                        </a:rPr>
                        <a:t>POTENTIAL</a:t>
                      </a:r>
                      <a:endParaRPr lang="en-US" sz="700" b="1" i="1" u="none" strike="noStrike">
                        <a:solidFill>
                          <a:srgbClr val="000000"/>
                        </a:solidFill>
                        <a:effectLst/>
                        <a:highlight>
                          <a:srgbClr val="FFFFFF"/>
                        </a:highlight>
                        <a:latin typeface="Arial" panose="020B0604020202020204" pitchFamily="34" charset="0"/>
                      </a:endParaRPr>
                    </a:p>
                  </a:txBody>
                  <a:tcPr marL="6957" marR="6957" marT="6957" marB="0" anchor="b"/>
                </a:tc>
                <a:tc>
                  <a:txBody>
                    <a:bodyPr/>
                    <a:lstStyle/>
                    <a:p>
                      <a:pPr algn="l" fontAlgn="b"/>
                      <a:endParaRPr lang="en-US" sz="800" b="0" i="0" u="none" strike="noStrike" dirty="0">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extLst>
                  <a:ext uri="{0D108BD9-81ED-4DB2-BD59-A6C34878D82A}">
                    <a16:rowId xmlns:a16="http://schemas.microsoft.com/office/drawing/2014/main" val="2451069336"/>
                  </a:ext>
                </a:extLst>
              </a:tr>
              <a:tr h="246918">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r>
                        <a:rPr lang="en-US" sz="800" u="none" strike="noStrike">
                          <a:effectLst/>
                          <a:highlight>
                            <a:srgbClr val="FFFF00"/>
                          </a:highlight>
                        </a:rPr>
                        <a:t> $              217,789 </a:t>
                      </a:r>
                      <a:endParaRPr lang="en-US" sz="800" b="0" i="0" u="none" strike="noStrike">
                        <a:solidFill>
                          <a:srgbClr val="000000"/>
                        </a:solidFill>
                        <a:effectLst/>
                        <a:highlight>
                          <a:srgbClr val="FFFF00"/>
                        </a:highlight>
                        <a:latin typeface="Calibri" panose="020F0502020204030204" pitchFamily="34" charset="0"/>
                      </a:endParaRPr>
                    </a:p>
                  </a:txBody>
                  <a:tcPr marL="6957" marR="6957" marT="6957" marB="0" anchor="b"/>
                </a:tc>
                <a:tc>
                  <a:txBody>
                    <a:bodyPr/>
                    <a:lstStyle/>
                    <a:p>
                      <a:pPr algn="ctr" fontAlgn="b"/>
                      <a:r>
                        <a:rPr lang="en-US" sz="900" u="none" strike="noStrike" dirty="0">
                          <a:effectLst/>
                        </a:rPr>
                        <a:t>÷</a:t>
                      </a:r>
                      <a:endParaRPr lang="en-US" sz="900" b="0" i="0" u="none" strike="noStrike" dirty="0">
                        <a:solidFill>
                          <a:srgbClr val="000000"/>
                        </a:solidFill>
                        <a:effectLst/>
                        <a:latin typeface="Arial" panose="020B0604020202020204" pitchFamily="34" charset="0"/>
                      </a:endParaRPr>
                    </a:p>
                  </a:txBody>
                  <a:tcPr marL="6957" marR="6957" marT="6957" marB="0" anchor="b"/>
                </a:tc>
                <a:tc>
                  <a:txBody>
                    <a:bodyPr/>
                    <a:lstStyle/>
                    <a:p>
                      <a:pPr algn="r" fontAlgn="b"/>
                      <a:r>
                        <a:rPr lang="en-US" sz="800" u="none" strike="noStrike">
                          <a:effectLst/>
                          <a:highlight>
                            <a:srgbClr val="FFFF00"/>
                          </a:highlight>
                        </a:rPr>
                        <a:t>1205.13 </a:t>
                      </a:r>
                      <a:endParaRPr lang="en-US" sz="800" b="0" i="0" u="none" strike="noStrike">
                        <a:solidFill>
                          <a:srgbClr val="000000"/>
                        </a:solidFill>
                        <a:effectLst/>
                        <a:highlight>
                          <a:srgbClr val="FFFF00"/>
                        </a:highlight>
                        <a:latin typeface="Calibri" panose="020F0502020204030204" pitchFamily="34" charset="0"/>
                      </a:endParaRPr>
                    </a:p>
                  </a:txBody>
                  <a:tcPr marL="6957" marR="6957" marT="6957" marB="0" anchor="b"/>
                </a:tc>
                <a:tc>
                  <a:txBody>
                    <a:bodyPr/>
                    <a:lstStyle/>
                    <a:p>
                      <a:pPr algn="ctr" fontAlgn="b"/>
                      <a:r>
                        <a:rPr lang="en-US" sz="800" u="none" strike="noStrike">
                          <a:effectLst/>
                        </a:rPr>
                        <a:t>=</a:t>
                      </a:r>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r" fontAlgn="b"/>
                      <a:r>
                        <a:rPr lang="en-US" sz="800" u="none" strike="noStrike">
                          <a:effectLst/>
                          <a:highlight>
                            <a:srgbClr val="FFFF00"/>
                          </a:highlight>
                        </a:rPr>
                        <a:t> $      180.72 </a:t>
                      </a:r>
                      <a:endParaRPr lang="en-US" sz="800" b="0" i="0" u="none" strike="noStrike">
                        <a:solidFill>
                          <a:srgbClr val="000000"/>
                        </a:solidFill>
                        <a:effectLst/>
                        <a:highlight>
                          <a:srgbClr val="FFFF00"/>
                        </a:highligh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extLst>
                  <a:ext uri="{0D108BD9-81ED-4DB2-BD59-A6C34878D82A}">
                    <a16:rowId xmlns:a16="http://schemas.microsoft.com/office/drawing/2014/main" val="414834666"/>
                  </a:ext>
                </a:extLst>
              </a:tr>
              <a:tr h="136420">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gridSpan="2">
                  <a:txBody>
                    <a:bodyPr/>
                    <a:lstStyle/>
                    <a:p>
                      <a:pPr algn="l" fontAlgn="b"/>
                      <a:r>
                        <a:rPr lang="en-US" sz="600" u="none" strike="noStrike">
                          <a:effectLst/>
                        </a:rPr>
                        <a:t>Total labor sales for month</a:t>
                      </a:r>
                      <a:endParaRPr lang="en-US" sz="600" b="0" i="0" u="none" strike="noStrike">
                        <a:solidFill>
                          <a:srgbClr val="000000"/>
                        </a:solidFill>
                        <a:effectLst/>
                        <a:latin typeface="Arial" panose="020B0604020202020204" pitchFamily="34" charset="0"/>
                      </a:endParaRPr>
                    </a:p>
                  </a:txBody>
                  <a:tcPr marL="6957" marR="6957" marT="6957" marB="0" anchor="b"/>
                </a:tc>
                <a:tc hMerge="1">
                  <a:txBody>
                    <a:bodyPr/>
                    <a:lstStyle/>
                    <a:p>
                      <a:endParaRPr lang="en-US"/>
                    </a:p>
                  </a:txBody>
                  <a:tcPr/>
                </a:tc>
                <a:tc>
                  <a:txBody>
                    <a:bodyPr/>
                    <a:lstStyle/>
                    <a:p>
                      <a:pPr algn="l" fontAlgn="b"/>
                      <a:r>
                        <a:rPr lang="en-US" sz="600" u="none" strike="noStrike">
                          <a:effectLst/>
                        </a:rPr>
                        <a:t>Total hours billed</a:t>
                      </a:r>
                      <a:endParaRPr lang="en-US" sz="600" b="0" i="0" u="none" strike="noStrike">
                        <a:solidFill>
                          <a:srgbClr val="000000"/>
                        </a:solidFill>
                        <a:effectLst/>
                        <a:latin typeface="Arial" panose="020B060402020202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gridSpan="2">
                  <a:txBody>
                    <a:bodyPr/>
                    <a:lstStyle/>
                    <a:p>
                      <a:pPr algn="l" fontAlgn="b"/>
                      <a:r>
                        <a:rPr lang="en-US" sz="600" u="none" strike="noStrike">
                          <a:effectLst/>
                        </a:rPr>
                        <a:t>Effective Labor Rate</a:t>
                      </a:r>
                      <a:endParaRPr lang="en-US" sz="600" b="0" i="0" u="none" strike="noStrike">
                        <a:solidFill>
                          <a:srgbClr val="000000"/>
                        </a:solidFill>
                        <a:effectLst/>
                        <a:latin typeface="Arial" panose="020B0604020202020204" pitchFamily="34" charset="0"/>
                      </a:endParaRPr>
                    </a:p>
                  </a:txBody>
                  <a:tcPr marL="6957" marR="6957" marT="6957" marB="0" anchor="b"/>
                </a:tc>
                <a:tc hMerge="1">
                  <a:txBody>
                    <a:bodyPr/>
                    <a:lstStyle/>
                    <a:p>
                      <a:endParaRPr lang="en-US"/>
                    </a:p>
                  </a:txBody>
                  <a:tcPr/>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extLst>
                  <a:ext uri="{0D108BD9-81ED-4DB2-BD59-A6C34878D82A}">
                    <a16:rowId xmlns:a16="http://schemas.microsoft.com/office/drawing/2014/main" val="1580149628"/>
                  </a:ext>
                </a:extLst>
              </a:tr>
              <a:tr h="143241">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extLst>
                  <a:ext uri="{0D108BD9-81ED-4DB2-BD59-A6C34878D82A}">
                    <a16:rowId xmlns:a16="http://schemas.microsoft.com/office/drawing/2014/main" val="199778151"/>
                  </a:ext>
                </a:extLst>
              </a:tr>
              <a:tr h="136420">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r" fontAlgn="b"/>
                      <a:r>
                        <a:rPr lang="en-US" sz="800" u="none" strike="noStrike">
                          <a:effectLst/>
                        </a:rPr>
                        <a:t>8.00</a:t>
                      </a:r>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ctr" fontAlgn="b"/>
                      <a:r>
                        <a:rPr lang="en-US" sz="700" u="none" strike="noStrike">
                          <a:effectLst/>
                        </a:rPr>
                        <a:t>x</a:t>
                      </a:r>
                      <a:endParaRPr lang="en-US" sz="700" b="1" i="0" u="none" strike="noStrike">
                        <a:solidFill>
                          <a:srgbClr val="000000"/>
                        </a:solidFill>
                        <a:effectLst/>
                        <a:latin typeface="Arial" panose="020B0604020202020204" pitchFamily="34" charset="0"/>
                      </a:endParaRPr>
                    </a:p>
                  </a:txBody>
                  <a:tcPr marL="6957" marR="6957" marT="6957" marB="0" anchor="b"/>
                </a:tc>
                <a:tc>
                  <a:txBody>
                    <a:bodyPr/>
                    <a:lstStyle/>
                    <a:p>
                      <a:pPr algn="r" fontAlgn="b"/>
                      <a:r>
                        <a:rPr lang="en-US" sz="800" u="none" strike="noStrike">
                          <a:effectLst/>
                        </a:rPr>
                        <a:t>8</a:t>
                      </a:r>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ctr" fontAlgn="b"/>
                      <a:r>
                        <a:rPr lang="en-US" sz="700" u="none" strike="noStrike">
                          <a:effectLst/>
                        </a:rPr>
                        <a:t>x</a:t>
                      </a:r>
                      <a:endParaRPr lang="en-US" sz="700" b="1" i="0" u="none" strike="noStrike">
                        <a:solidFill>
                          <a:srgbClr val="000000"/>
                        </a:solidFill>
                        <a:effectLst/>
                        <a:latin typeface="Arial" panose="020B0604020202020204" pitchFamily="34" charset="0"/>
                      </a:endParaRPr>
                    </a:p>
                  </a:txBody>
                  <a:tcPr marL="6957" marR="6957" marT="6957" marB="0" anchor="b"/>
                </a:tc>
                <a:tc>
                  <a:txBody>
                    <a:bodyPr/>
                    <a:lstStyle/>
                    <a:p>
                      <a:pPr algn="r" fontAlgn="b"/>
                      <a:r>
                        <a:rPr lang="en-US" sz="800" u="none" strike="noStrike">
                          <a:effectLst/>
                        </a:rPr>
                        <a:t>22</a:t>
                      </a:r>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ctr" fontAlgn="b"/>
                      <a:r>
                        <a:rPr lang="en-US" sz="700" u="none" strike="noStrike">
                          <a:effectLst/>
                        </a:rPr>
                        <a:t>=</a:t>
                      </a:r>
                      <a:endParaRPr lang="en-US" sz="700" b="0" i="0" u="none" strike="noStrike">
                        <a:solidFill>
                          <a:srgbClr val="000000"/>
                        </a:solidFill>
                        <a:effectLst/>
                        <a:latin typeface="Arial" panose="020B0604020202020204" pitchFamily="34" charset="0"/>
                      </a:endParaRPr>
                    </a:p>
                  </a:txBody>
                  <a:tcPr marL="6957" marR="6957" marT="6957" marB="0" anchor="b"/>
                </a:tc>
                <a:tc>
                  <a:txBody>
                    <a:bodyPr/>
                    <a:lstStyle/>
                    <a:p>
                      <a:pPr algn="r" fontAlgn="b"/>
                      <a:r>
                        <a:rPr lang="en-US" sz="800" u="none" strike="noStrike">
                          <a:effectLst/>
                          <a:highlight>
                            <a:srgbClr val="FFFF00"/>
                          </a:highlight>
                        </a:rPr>
                        <a:t>1,408.0 </a:t>
                      </a:r>
                      <a:endParaRPr lang="en-US" sz="800" b="0" i="0" u="none" strike="noStrike">
                        <a:solidFill>
                          <a:srgbClr val="000000"/>
                        </a:solidFill>
                        <a:effectLst/>
                        <a:highlight>
                          <a:srgbClr val="FFFF00"/>
                        </a:highlight>
                        <a:latin typeface="Calibri" panose="020F0502020204030204" pitchFamily="34" charset="0"/>
                      </a:endParaRPr>
                    </a:p>
                  </a:txBody>
                  <a:tcPr marL="6957" marR="6957" marT="6957" marB="0" anchor="b"/>
                </a:tc>
                <a:extLst>
                  <a:ext uri="{0D108BD9-81ED-4DB2-BD59-A6C34878D82A}">
                    <a16:rowId xmlns:a16="http://schemas.microsoft.com/office/drawing/2014/main" val="3169032210"/>
                  </a:ext>
                </a:extLst>
              </a:tr>
              <a:tr h="199673">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gridSpan="2">
                  <a:txBody>
                    <a:bodyPr/>
                    <a:lstStyle/>
                    <a:p>
                      <a:pPr algn="l" fontAlgn="b"/>
                      <a:r>
                        <a:rPr lang="en-US" sz="600" u="none" strike="noStrike">
                          <a:effectLst/>
                        </a:rPr>
                        <a:t># Service mechanical technicians</a:t>
                      </a:r>
                      <a:endParaRPr lang="en-US" sz="600" b="0" i="0" u="none" strike="noStrike">
                        <a:solidFill>
                          <a:srgbClr val="000000"/>
                        </a:solidFill>
                        <a:effectLst/>
                        <a:latin typeface="Arial" panose="020B0604020202020204" pitchFamily="34" charset="0"/>
                      </a:endParaRPr>
                    </a:p>
                  </a:txBody>
                  <a:tcPr marL="6957" marR="6957" marT="6957" marB="0" anchor="b"/>
                </a:tc>
                <a:tc hMerge="1">
                  <a:txBody>
                    <a:bodyPr/>
                    <a:lstStyle/>
                    <a:p>
                      <a:endParaRPr lang="en-US"/>
                    </a:p>
                  </a:txBody>
                  <a:tcPr/>
                </a:tc>
                <a:tc gridSpan="2">
                  <a:txBody>
                    <a:bodyPr/>
                    <a:lstStyle/>
                    <a:p>
                      <a:pPr algn="l" fontAlgn="b"/>
                      <a:r>
                        <a:rPr lang="en-US" sz="600" u="none" strike="noStrike">
                          <a:effectLst/>
                        </a:rPr>
                        <a:t># Hours per day for one tech</a:t>
                      </a:r>
                      <a:endParaRPr lang="en-US" sz="600" b="0" i="0" u="none" strike="noStrike">
                        <a:solidFill>
                          <a:srgbClr val="000000"/>
                        </a:solidFill>
                        <a:effectLst/>
                        <a:latin typeface="Arial" panose="020B0604020202020204" pitchFamily="34" charset="0"/>
                      </a:endParaRPr>
                    </a:p>
                  </a:txBody>
                  <a:tcPr marL="6957" marR="6957" marT="6957" marB="0" anchor="b"/>
                </a:tc>
                <a:tc hMerge="1">
                  <a:txBody>
                    <a:bodyPr/>
                    <a:lstStyle/>
                    <a:p>
                      <a:endParaRPr lang="en-US"/>
                    </a:p>
                  </a:txBody>
                  <a:tcPr/>
                </a:tc>
                <a:tc gridSpan="2">
                  <a:txBody>
                    <a:bodyPr/>
                    <a:lstStyle/>
                    <a:p>
                      <a:pPr algn="l" fontAlgn="b"/>
                      <a:r>
                        <a:rPr lang="en-US" sz="600" u="none" strike="noStrike">
                          <a:effectLst/>
                        </a:rPr>
                        <a:t>Working Days/Month</a:t>
                      </a:r>
                      <a:endParaRPr lang="en-US" sz="600" b="0" i="0" u="none" strike="noStrike">
                        <a:solidFill>
                          <a:srgbClr val="000000"/>
                        </a:solidFill>
                        <a:effectLst/>
                        <a:latin typeface="Arial" panose="020B0604020202020204" pitchFamily="34" charset="0"/>
                      </a:endParaRPr>
                    </a:p>
                  </a:txBody>
                  <a:tcPr marL="6957" marR="6957" marT="6957" marB="0" anchor="b"/>
                </a:tc>
                <a:tc hMerge="1">
                  <a:txBody>
                    <a:bodyPr/>
                    <a:lstStyle/>
                    <a:p>
                      <a:endParaRPr lang="en-US"/>
                    </a:p>
                  </a:txBody>
                  <a:tcPr/>
                </a:tc>
                <a:tc>
                  <a:txBody>
                    <a:bodyPr/>
                    <a:lstStyle/>
                    <a:p>
                      <a:pPr algn="l" fontAlgn="b"/>
                      <a:r>
                        <a:rPr lang="en-US" sz="600" u="none" strike="noStrike">
                          <a:effectLst/>
                        </a:rPr>
                        <a:t>Clock Hour Aval</a:t>
                      </a:r>
                      <a:endParaRPr lang="en-US" sz="600" b="0" i="0" u="none" strike="noStrike">
                        <a:solidFill>
                          <a:srgbClr val="000000"/>
                        </a:solidFill>
                        <a:effectLst/>
                        <a:latin typeface="Arial" panose="020B0604020202020204" pitchFamily="34" charset="0"/>
                      </a:endParaRPr>
                    </a:p>
                  </a:txBody>
                  <a:tcPr marL="6957" marR="6957" marT="6957" marB="0" anchor="b"/>
                </a:tc>
                <a:extLst>
                  <a:ext uri="{0D108BD9-81ED-4DB2-BD59-A6C34878D82A}">
                    <a16:rowId xmlns:a16="http://schemas.microsoft.com/office/drawing/2014/main" val="1461966064"/>
                  </a:ext>
                </a:extLst>
              </a:tr>
              <a:tr h="136420">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extLst>
                  <a:ext uri="{0D108BD9-81ED-4DB2-BD59-A6C34878D82A}">
                    <a16:rowId xmlns:a16="http://schemas.microsoft.com/office/drawing/2014/main" val="3775254804"/>
                  </a:ext>
                </a:extLst>
              </a:tr>
              <a:tr h="136420">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r" fontAlgn="b"/>
                      <a:r>
                        <a:rPr lang="en-US" sz="800" u="none" strike="noStrike">
                          <a:effectLst/>
                          <a:highlight>
                            <a:srgbClr val="FFFF00"/>
                          </a:highlight>
                        </a:rPr>
                        <a:t>1,408.0 </a:t>
                      </a:r>
                      <a:endParaRPr lang="en-US" sz="800" b="0" i="0" u="none" strike="noStrike">
                        <a:solidFill>
                          <a:srgbClr val="000000"/>
                        </a:solidFill>
                        <a:effectLst/>
                        <a:highlight>
                          <a:srgbClr val="FFFF00"/>
                        </a:highlight>
                        <a:latin typeface="Calibri" panose="020F0502020204030204" pitchFamily="34" charset="0"/>
                      </a:endParaRPr>
                    </a:p>
                  </a:txBody>
                  <a:tcPr marL="6957" marR="6957" marT="6957" marB="0" anchor="b"/>
                </a:tc>
                <a:tc>
                  <a:txBody>
                    <a:bodyPr/>
                    <a:lstStyle/>
                    <a:p>
                      <a:pPr algn="ctr" fontAlgn="b"/>
                      <a:r>
                        <a:rPr lang="en-US" sz="700" u="none" strike="noStrike">
                          <a:effectLst/>
                        </a:rPr>
                        <a:t>x</a:t>
                      </a:r>
                      <a:endParaRPr lang="en-US" sz="700" b="1" i="0" u="none" strike="noStrike">
                        <a:solidFill>
                          <a:srgbClr val="000000"/>
                        </a:solidFill>
                        <a:effectLst/>
                        <a:latin typeface="Arial" panose="020B0604020202020204" pitchFamily="34" charset="0"/>
                      </a:endParaRPr>
                    </a:p>
                  </a:txBody>
                  <a:tcPr marL="6957" marR="6957" marT="6957" marB="0" anchor="b"/>
                </a:tc>
                <a:tc>
                  <a:txBody>
                    <a:bodyPr/>
                    <a:lstStyle/>
                    <a:p>
                      <a:pPr algn="r" fontAlgn="b"/>
                      <a:r>
                        <a:rPr lang="en-US" sz="800" u="none" strike="noStrike">
                          <a:effectLst/>
                          <a:highlight>
                            <a:srgbClr val="FFFF00"/>
                          </a:highlight>
                        </a:rPr>
                        <a:t> $         180.72 </a:t>
                      </a:r>
                      <a:endParaRPr lang="en-US" sz="800" b="0" i="0" u="none" strike="noStrike">
                        <a:solidFill>
                          <a:srgbClr val="000000"/>
                        </a:solidFill>
                        <a:effectLst/>
                        <a:highlight>
                          <a:srgbClr val="FFFF00"/>
                        </a:highlight>
                        <a:latin typeface="Calibri" panose="020F0502020204030204" pitchFamily="34" charset="0"/>
                      </a:endParaRPr>
                    </a:p>
                  </a:txBody>
                  <a:tcPr marL="6957" marR="6957" marT="6957" marB="0" anchor="b"/>
                </a:tc>
                <a:tc>
                  <a:txBody>
                    <a:bodyPr/>
                    <a:lstStyle/>
                    <a:p>
                      <a:pPr algn="ctr" fontAlgn="b"/>
                      <a:r>
                        <a:rPr lang="en-US" sz="700" u="none" strike="noStrike">
                          <a:effectLst/>
                        </a:rPr>
                        <a:t>=</a:t>
                      </a:r>
                      <a:endParaRPr lang="en-US" sz="700" b="1" i="0" u="none" strike="noStrike">
                        <a:solidFill>
                          <a:srgbClr val="000000"/>
                        </a:solidFill>
                        <a:effectLst/>
                        <a:latin typeface="Arial" panose="020B0604020202020204" pitchFamily="34" charset="0"/>
                      </a:endParaRPr>
                    </a:p>
                  </a:txBody>
                  <a:tcPr marL="6957" marR="6957" marT="6957" marB="0" anchor="b"/>
                </a:tc>
                <a:tc>
                  <a:txBody>
                    <a:bodyPr/>
                    <a:lstStyle/>
                    <a:p>
                      <a:pPr algn="l" fontAlgn="b"/>
                      <a:r>
                        <a:rPr lang="en-US" sz="800" u="none" strike="noStrike">
                          <a:effectLst/>
                          <a:highlight>
                            <a:srgbClr val="FFFF00"/>
                          </a:highlight>
                        </a:rPr>
                        <a:t> $    254,452 </a:t>
                      </a:r>
                      <a:endParaRPr lang="en-US" sz="800" b="0" i="0" u="none" strike="noStrike">
                        <a:solidFill>
                          <a:srgbClr val="000000"/>
                        </a:solidFill>
                        <a:effectLst/>
                        <a:highlight>
                          <a:srgbClr val="FFFF00"/>
                        </a:highligh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r" fontAlgn="b"/>
                      <a:r>
                        <a:rPr lang="en-US" sz="800" u="none" strike="noStrike">
                          <a:effectLst/>
                          <a:highlight>
                            <a:srgbClr val="FFFF00"/>
                          </a:highlight>
                        </a:rPr>
                        <a:t>318065.3</a:t>
                      </a:r>
                      <a:endParaRPr lang="en-US" sz="800" b="0" i="0" u="none" strike="noStrike">
                        <a:solidFill>
                          <a:srgbClr val="000000"/>
                        </a:solidFill>
                        <a:effectLst/>
                        <a:highlight>
                          <a:srgbClr val="FFFF00"/>
                        </a:highlight>
                        <a:latin typeface="Calibri" panose="020F0502020204030204" pitchFamily="34" charset="0"/>
                      </a:endParaRPr>
                    </a:p>
                  </a:txBody>
                  <a:tcPr marL="6957" marR="6957" marT="6957" marB="0" anchor="b"/>
                </a:tc>
                <a:extLst>
                  <a:ext uri="{0D108BD9-81ED-4DB2-BD59-A6C34878D82A}">
                    <a16:rowId xmlns:a16="http://schemas.microsoft.com/office/drawing/2014/main" val="2726542898"/>
                  </a:ext>
                </a:extLst>
              </a:tr>
              <a:tr h="213269">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r" fontAlgn="b"/>
                      <a:r>
                        <a:rPr lang="en-US" sz="600" u="none" strike="noStrike">
                          <a:effectLst/>
                        </a:rPr>
                        <a:t>Clock Hours Available</a:t>
                      </a:r>
                      <a:endParaRPr lang="en-US" sz="600" b="0" i="0" u="none" strike="noStrike">
                        <a:solidFill>
                          <a:srgbClr val="000000"/>
                        </a:solidFill>
                        <a:effectLst/>
                        <a:latin typeface="Arial" panose="020B060402020202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gridSpan="2">
                  <a:txBody>
                    <a:bodyPr/>
                    <a:lstStyle/>
                    <a:p>
                      <a:pPr algn="l" fontAlgn="b"/>
                      <a:r>
                        <a:rPr lang="en-US" sz="600" u="none" strike="noStrike">
                          <a:effectLst/>
                        </a:rPr>
                        <a:t>Effective Labor Rate</a:t>
                      </a:r>
                      <a:endParaRPr lang="en-US" sz="600" b="0" i="0" u="none" strike="noStrike">
                        <a:solidFill>
                          <a:srgbClr val="000000"/>
                        </a:solidFill>
                        <a:effectLst/>
                        <a:latin typeface="Arial" panose="020B0604020202020204" pitchFamily="34" charset="0"/>
                      </a:endParaRPr>
                    </a:p>
                  </a:txBody>
                  <a:tcPr marL="6957" marR="6957" marT="6957" marB="0" anchor="b"/>
                </a:tc>
                <a:tc hMerge="1">
                  <a:txBody>
                    <a:bodyPr/>
                    <a:lstStyle/>
                    <a:p>
                      <a:endParaRPr lang="en-US"/>
                    </a:p>
                  </a:txBody>
                  <a:tcPr/>
                </a:tc>
                <a:tc rowSpan="2">
                  <a:txBody>
                    <a:bodyPr/>
                    <a:lstStyle/>
                    <a:p>
                      <a:pPr algn="ctr" fontAlgn="b"/>
                      <a:r>
                        <a:rPr lang="en-US" sz="600" u="none" strike="noStrike">
                          <a:effectLst/>
                        </a:rPr>
                        <a:t>Labor sales potential @100%</a:t>
                      </a:r>
                      <a:endParaRPr lang="en-US" sz="600" b="0" i="0" u="none" strike="noStrike">
                        <a:solidFill>
                          <a:srgbClr val="000000"/>
                        </a:solidFill>
                        <a:effectLst/>
                        <a:latin typeface="Arial" panose="020B060402020202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rowSpan="2">
                  <a:txBody>
                    <a:bodyPr/>
                    <a:lstStyle/>
                    <a:p>
                      <a:pPr algn="ctr" fontAlgn="b"/>
                      <a:r>
                        <a:rPr lang="en-US" sz="600" u="none" strike="noStrike">
                          <a:effectLst/>
                        </a:rPr>
                        <a:t>Labor sales potential @ 125%</a:t>
                      </a:r>
                      <a:endParaRPr lang="en-US" sz="600" b="0" i="0" u="none" strike="noStrike">
                        <a:solidFill>
                          <a:srgbClr val="000000"/>
                        </a:solidFill>
                        <a:effectLst/>
                        <a:latin typeface="Calibri" panose="020F0502020204030204" pitchFamily="34" charset="0"/>
                      </a:endParaRPr>
                    </a:p>
                  </a:txBody>
                  <a:tcPr marL="6957" marR="6957" marT="6957" marB="0" anchor="b"/>
                </a:tc>
                <a:extLst>
                  <a:ext uri="{0D108BD9-81ED-4DB2-BD59-A6C34878D82A}">
                    <a16:rowId xmlns:a16="http://schemas.microsoft.com/office/drawing/2014/main" val="168234485"/>
                  </a:ext>
                </a:extLst>
              </a:tr>
              <a:tr h="150062">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vMerge="1">
                  <a:txBody>
                    <a:bodyPr/>
                    <a:lstStyle/>
                    <a:p>
                      <a:endParaRPr lang="en-US"/>
                    </a:p>
                  </a:txBody>
                  <a:tcPr/>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vMerge="1">
                  <a:txBody>
                    <a:bodyPr/>
                    <a:lstStyle/>
                    <a:p>
                      <a:endParaRPr lang="en-US"/>
                    </a:p>
                  </a:txBody>
                  <a:tcPr/>
                </a:tc>
                <a:extLst>
                  <a:ext uri="{0D108BD9-81ED-4DB2-BD59-A6C34878D82A}">
                    <a16:rowId xmlns:a16="http://schemas.microsoft.com/office/drawing/2014/main" val="948247428"/>
                  </a:ext>
                </a:extLst>
              </a:tr>
              <a:tr h="136420">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6957" marR="6957" marT="6957" marB="0" anchor="b"/>
                </a:tc>
                <a:tc gridSpan="8">
                  <a:txBody>
                    <a:bodyPr/>
                    <a:lstStyle/>
                    <a:p>
                      <a:pPr algn="l" fontAlgn="b"/>
                      <a:r>
                        <a:rPr lang="en-US" sz="800" u="none" strike="noStrike">
                          <a:effectLst/>
                        </a:rPr>
                        <a:t>How proficient are your technicians ?</a:t>
                      </a:r>
                      <a:endParaRPr lang="en-US" sz="800" b="0" i="0" u="none" strike="noStrike">
                        <a:solidFill>
                          <a:srgbClr val="000000"/>
                        </a:solidFill>
                        <a:effectLst/>
                        <a:latin typeface="Calibri" panose="020F0502020204030204" pitchFamily="34" charset="0"/>
                      </a:endParaRPr>
                    </a:p>
                  </a:txBody>
                  <a:tcPr marL="6957" marR="6957" marT="6957"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31603555"/>
                  </a:ext>
                </a:extLst>
              </a:tr>
              <a:tr h="136420">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6957" marR="6957" marT="6957" marB="0" anchor="b"/>
                </a:tc>
                <a:extLst>
                  <a:ext uri="{0D108BD9-81ED-4DB2-BD59-A6C34878D82A}">
                    <a16:rowId xmlns:a16="http://schemas.microsoft.com/office/drawing/2014/main" val="1058056323"/>
                  </a:ext>
                </a:extLst>
              </a:tr>
              <a:tr h="151584">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r" fontAlgn="b"/>
                      <a:r>
                        <a:rPr lang="en-US" sz="800" u="none" strike="noStrike">
                          <a:effectLst/>
                        </a:rPr>
                        <a:t>1,205.1 </a:t>
                      </a:r>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ctr" fontAlgn="b"/>
                      <a:r>
                        <a:rPr lang="en-US" sz="900" u="none" strike="noStrike">
                          <a:effectLst/>
                        </a:rPr>
                        <a:t>÷</a:t>
                      </a:r>
                      <a:endParaRPr lang="en-US" sz="900" b="0" i="0" u="none" strike="noStrike">
                        <a:solidFill>
                          <a:srgbClr val="000000"/>
                        </a:solidFill>
                        <a:effectLst/>
                        <a:latin typeface="Arial" panose="020B0604020202020204" pitchFamily="34" charset="0"/>
                      </a:endParaRPr>
                    </a:p>
                  </a:txBody>
                  <a:tcPr marL="6957" marR="6957" marT="6957" marB="0" anchor="b"/>
                </a:tc>
                <a:tc>
                  <a:txBody>
                    <a:bodyPr/>
                    <a:lstStyle/>
                    <a:p>
                      <a:pPr algn="r" fontAlgn="b"/>
                      <a:r>
                        <a:rPr lang="en-US" sz="800" u="none" strike="noStrike">
                          <a:effectLst/>
                        </a:rPr>
                        <a:t>1,408.00 </a:t>
                      </a:r>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ctr" fontAlgn="b"/>
                      <a:r>
                        <a:rPr lang="en-US" sz="800" u="none" strike="noStrike">
                          <a:effectLst/>
                        </a:rPr>
                        <a:t>=</a:t>
                      </a:r>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r" fontAlgn="b"/>
                      <a:r>
                        <a:rPr lang="en-US" sz="800" u="none" strike="noStrike">
                          <a:effectLst/>
                          <a:highlight>
                            <a:srgbClr val="FFFF00"/>
                          </a:highlight>
                        </a:rPr>
                        <a:t>85.59%</a:t>
                      </a:r>
                      <a:endParaRPr lang="en-US" sz="800" b="0" i="0" u="none" strike="noStrike">
                        <a:solidFill>
                          <a:srgbClr val="000000"/>
                        </a:solidFill>
                        <a:effectLst/>
                        <a:highlight>
                          <a:srgbClr val="FFFF00"/>
                        </a:highlight>
                        <a:latin typeface="Calibri" panose="020F0502020204030204" pitchFamily="34" charset="0"/>
                      </a:endParaRPr>
                    </a:p>
                  </a:txBody>
                  <a:tcPr marL="6957" marR="6957" marT="6957" marB="0" anchor="b"/>
                </a:tc>
                <a:tc>
                  <a:txBody>
                    <a:bodyPr/>
                    <a:lstStyle/>
                    <a:p>
                      <a:pPr algn="l" fontAlgn="b"/>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6957" marR="6957" marT="6957" marB="0" anchor="b"/>
                </a:tc>
                <a:extLst>
                  <a:ext uri="{0D108BD9-81ED-4DB2-BD59-A6C34878D82A}">
                    <a16:rowId xmlns:a16="http://schemas.microsoft.com/office/drawing/2014/main" val="2553212693"/>
                  </a:ext>
                </a:extLst>
              </a:tr>
              <a:tr h="199673">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ctr" fontAlgn="t"/>
                      <a:r>
                        <a:rPr lang="en-US" sz="600" u="none" strike="noStrike">
                          <a:effectLst/>
                        </a:rPr>
                        <a:t>Hours Billed</a:t>
                      </a:r>
                      <a:endParaRPr lang="en-US" sz="600" b="0" i="0" u="none" strike="noStrike">
                        <a:solidFill>
                          <a:srgbClr val="000000"/>
                        </a:solidFill>
                        <a:effectLst/>
                        <a:latin typeface="Arial" panose="020B0604020202020204" pitchFamily="34" charset="0"/>
                      </a:endParaRPr>
                    </a:p>
                  </a:txBody>
                  <a:tcPr marL="6957" marR="6957" marT="6957" marB="0"/>
                </a:tc>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ctr" fontAlgn="t"/>
                      <a:r>
                        <a:rPr lang="en-US" sz="600" u="none" strike="noStrike">
                          <a:effectLst/>
                        </a:rPr>
                        <a:t>Hours Available</a:t>
                      </a:r>
                      <a:endParaRPr lang="en-US" sz="600" b="0" i="0" u="none" strike="noStrike">
                        <a:solidFill>
                          <a:srgbClr val="000000"/>
                        </a:solidFill>
                        <a:effectLst/>
                        <a:latin typeface="Arial" panose="020B0604020202020204" pitchFamily="34" charset="0"/>
                      </a:endParaRPr>
                    </a:p>
                  </a:txBody>
                  <a:tcPr marL="6957" marR="6957" marT="6957" marB="0"/>
                </a:tc>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ctr" fontAlgn="t"/>
                      <a:r>
                        <a:rPr lang="en-US" sz="600" u="none" strike="noStrike">
                          <a:effectLst/>
                        </a:rPr>
                        <a:t>Tech Proficiency</a:t>
                      </a:r>
                      <a:endParaRPr lang="en-US" sz="600" b="0" i="0" u="none" strike="noStrike">
                        <a:solidFill>
                          <a:srgbClr val="000000"/>
                        </a:solidFill>
                        <a:effectLst/>
                        <a:latin typeface="Arial" panose="020B0604020202020204" pitchFamily="34" charset="0"/>
                      </a:endParaRPr>
                    </a:p>
                  </a:txBody>
                  <a:tcPr marL="6957" marR="6957" marT="6957" marB="0"/>
                </a:tc>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6957" marR="6957" marT="6957" marB="0" anchor="b"/>
                </a:tc>
                <a:tc>
                  <a:txBody>
                    <a:bodyPr/>
                    <a:lstStyle/>
                    <a:p>
                      <a:pPr algn="l" fontAlgn="b"/>
                      <a:r>
                        <a:rPr lang="en-US" sz="800" u="none" strike="noStrike" dirty="0">
                          <a:effectLst/>
                        </a:rPr>
                        <a:t> </a:t>
                      </a:r>
                      <a:endParaRPr lang="en-US" sz="800" b="0" i="0" u="none" strike="noStrike" dirty="0">
                        <a:solidFill>
                          <a:srgbClr val="000000"/>
                        </a:solidFill>
                        <a:effectLst/>
                        <a:latin typeface="Calibri" panose="020F0502020204030204" pitchFamily="34" charset="0"/>
                      </a:endParaRPr>
                    </a:p>
                  </a:txBody>
                  <a:tcPr marL="6957" marR="6957" marT="6957" marB="0" anchor="b"/>
                </a:tc>
                <a:extLst>
                  <a:ext uri="{0D108BD9-81ED-4DB2-BD59-A6C34878D82A}">
                    <a16:rowId xmlns:a16="http://schemas.microsoft.com/office/drawing/2014/main" val="2300373582"/>
                  </a:ext>
                </a:extLst>
              </a:tr>
            </a:tbl>
          </a:graphicData>
        </a:graphic>
      </p:graphicFrame>
      <p:sp>
        <p:nvSpPr>
          <p:cNvPr id="5" name="TextBox 4">
            <a:extLst>
              <a:ext uri="{FF2B5EF4-FFF2-40B4-BE49-F238E27FC236}">
                <a16:creationId xmlns:a16="http://schemas.microsoft.com/office/drawing/2014/main" id="{87EFE2B4-BD53-19A8-678C-627F2C7C3BCA}"/>
              </a:ext>
            </a:extLst>
          </p:cNvPr>
          <p:cNvSpPr txBox="1"/>
          <p:nvPr/>
        </p:nvSpPr>
        <p:spPr>
          <a:xfrm>
            <a:off x="641350" y="1045833"/>
            <a:ext cx="6242050" cy="369332"/>
          </a:xfrm>
          <a:prstGeom prst="rect">
            <a:avLst/>
          </a:prstGeom>
          <a:noFill/>
        </p:spPr>
        <p:txBody>
          <a:bodyPr wrap="square" rtlCol="0">
            <a:spAutoFit/>
          </a:bodyPr>
          <a:lstStyle/>
          <a:p>
            <a:r>
              <a:rPr lang="en-US" dirty="0"/>
              <a:t>Synopsis of Current Practices, Goals, and plans to execute</a:t>
            </a:r>
          </a:p>
        </p:txBody>
      </p:sp>
      <p:sp>
        <p:nvSpPr>
          <p:cNvPr id="6" name="TextBox 5">
            <a:extLst>
              <a:ext uri="{FF2B5EF4-FFF2-40B4-BE49-F238E27FC236}">
                <a16:creationId xmlns:a16="http://schemas.microsoft.com/office/drawing/2014/main" id="{2BA383E3-9D9E-E1BD-F038-7F9167BCD548}"/>
              </a:ext>
            </a:extLst>
          </p:cNvPr>
          <p:cNvSpPr txBox="1"/>
          <p:nvPr/>
        </p:nvSpPr>
        <p:spPr>
          <a:xfrm>
            <a:off x="641350" y="1466850"/>
            <a:ext cx="5943927" cy="4924425"/>
          </a:xfrm>
          <a:prstGeom prst="rect">
            <a:avLst/>
          </a:prstGeom>
          <a:noFill/>
        </p:spPr>
        <p:txBody>
          <a:bodyPr wrap="square" rtlCol="0">
            <a:spAutoFit/>
          </a:bodyPr>
          <a:lstStyle/>
          <a:p>
            <a:pPr algn="l"/>
            <a:r>
              <a:rPr lang="en-US" sz="1200" b="0" i="0" dirty="0">
                <a:solidFill>
                  <a:srgbClr val="0D0D0D"/>
                </a:solidFill>
                <a:effectLst/>
                <a:highlight>
                  <a:srgbClr val="FFFFFF"/>
                </a:highlight>
                <a:latin typeface="Söhne"/>
              </a:rPr>
              <a:t>In April, our service department not only maintained profitability but also achieved a technician proficiency rate exceeding 85%. However, upon closer examination of our operational structure/culture, we identified potential areas for optimization to further enhance productivity. With two customer pay advisors and one dispatcher responsible for both external and internal operations, there's an opportunity to streamline processes and improve efficiency. I would like to see a tech efficiency up to 90% by the end of fall. </a:t>
            </a:r>
            <a:r>
              <a:rPr lang="en-US" sz="1200" dirty="0">
                <a:solidFill>
                  <a:srgbClr val="0D0D0D"/>
                </a:solidFill>
                <a:highlight>
                  <a:srgbClr val="FFFFFF"/>
                </a:highlight>
                <a:latin typeface="Söhne"/>
              </a:rPr>
              <a:t>As referred to in the labor cost, Pencil Wrench has been a huge help in getting productivity up. We have seen about a 5% increase since its implantation. </a:t>
            </a:r>
            <a:r>
              <a:rPr lang="en-US" sz="1200" b="0" i="0" dirty="0">
                <a:solidFill>
                  <a:srgbClr val="0D0D0D"/>
                </a:solidFill>
                <a:effectLst/>
                <a:highlight>
                  <a:srgbClr val="FFFFFF"/>
                </a:highlight>
                <a:latin typeface="Söhne"/>
              </a:rPr>
              <a:t>This software typically integrates various functionalities, including diagnostic tools, repair procedures, parts ordering systems, and customer communication channels, into a single interface. Pencil Wrench aids technicians in diagnosing vehicle issues</a:t>
            </a:r>
          </a:p>
          <a:p>
            <a:pPr algn="l"/>
            <a:endParaRPr lang="en-US" sz="1200" b="0" i="0" dirty="0">
              <a:solidFill>
                <a:srgbClr val="0D0D0D"/>
              </a:solidFill>
              <a:effectLst/>
              <a:highlight>
                <a:srgbClr val="FFFFFF"/>
              </a:highlight>
              <a:latin typeface="Söhne"/>
            </a:endParaRPr>
          </a:p>
          <a:p>
            <a:pPr algn="l"/>
            <a:r>
              <a:rPr lang="en-US" sz="1200" b="0" i="0" dirty="0">
                <a:solidFill>
                  <a:srgbClr val="0D0D0D"/>
                </a:solidFill>
                <a:effectLst/>
                <a:highlight>
                  <a:srgbClr val="FFFFFF"/>
                </a:highlight>
                <a:latin typeface="Söhne"/>
              </a:rPr>
              <a:t>To address this increase of an additional 5%, we plan to implement targeted strategies aimed at bolstering our internal operations, particularly in reducing turnaround times for internal work. Currently, it takes approximately 14 days to clear the backlog of internal jobs, currently as of today I was forced to outsourcing 10 of our used cars. To mitigate this, our proposed solution involves hiring additional skilled technicians who can efficiently handle specific tasks and provide mentorship to newer technicians. We </a:t>
            </a:r>
            <a:r>
              <a:rPr lang="en-US" sz="1200" dirty="0">
                <a:solidFill>
                  <a:srgbClr val="0D0D0D"/>
                </a:solidFill>
                <a:highlight>
                  <a:srgbClr val="FFFFFF"/>
                </a:highlight>
                <a:latin typeface="Söhne"/>
              </a:rPr>
              <a:t>rarely wholesale used cars so we hold onto all makes and models which in turn costs us time and effectiveness. I have a jeep that took 45 to get out of the shop due to issues of correctly repairing it. </a:t>
            </a:r>
            <a:r>
              <a:rPr lang="en-US" sz="1200" b="0" i="0" dirty="0">
                <a:solidFill>
                  <a:srgbClr val="0D0D0D"/>
                </a:solidFill>
                <a:effectLst/>
                <a:highlight>
                  <a:srgbClr val="FFFFFF"/>
                </a:highlight>
                <a:latin typeface="Söhne"/>
              </a:rPr>
              <a:t>By leveraging the expertise of seasoned technicians and delegating responsibilities effectively, we aim to expedite internal processes, reduce outsourcing costs, and improve overall service delivery. Additionally, we will continue to leverage tools like Pencil Wrench for enhanced diagnostic capabilities/warranty language that helps our turnaround time on warranty receivables and mitigate losses on getting charged back/declined.</a:t>
            </a:r>
          </a:p>
          <a:p>
            <a:pPr algn="l"/>
            <a:endParaRPr lang="en-US" sz="1400" dirty="0">
              <a:solidFill>
                <a:srgbClr val="0D0D0D"/>
              </a:solidFill>
              <a:highlight>
                <a:srgbClr val="FFFFFF"/>
              </a:highlight>
              <a:latin typeface="Söhne"/>
            </a:endParaRPr>
          </a:p>
        </p:txBody>
      </p:sp>
    </p:spTree>
    <p:extLst>
      <p:ext uri="{BB962C8B-B14F-4D97-AF65-F5344CB8AC3E}">
        <p14:creationId xmlns:p14="http://schemas.microsoft.com/office/powerpoint/2010/main" val="2854151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24283F-D316-AF1C-89D0-8EDB2350BF39}"/>
              </a:ext>
            </a:extLst>
          </p:cNvPr>
          <p:cNvSpPr>
            <a:spLocks noGrp="1"/>
          </p:cNvSpPr>
          <p:nvPr>
            <p:ph type="title"/>
          </p:nvPr>
        </p:nvSpPr>
        <p:spPr/>
        <p:txBody>
          <a:bodyPr/>
          <a:lstStyle/>
          <a:p>
            <a:r>
              <a:rPr lang="en-US" dirty="0"/>
              <a:t>Facility</a:t>
            </a:r>
          </a:p>
        </p:txBody>
      </p:sp>
      <p:sp>
        <p:nvSpPr>
          <p:cNvPr id="3" name="Content Placeholder 2">
            <a:extLst>
              <a:ext uri="{FF2B5EF4-FFF2-40B4-BE49-F238E27FC236}">
                <a16:creationId xmlns:a16="http://schemas.microsoft.com/office/drawing/2014/main" id="{4729E6FC-A95F-97F6-2315-6AF57212C44E}"/>
              </a:ext>
            </a:extLst>
          </p:cNvPr>
          <p:cNvSpPr>
            <a:spLocks noGrp="1"/>
          </p:cNvSpPr>
          <p:nvPr>
            <p:ph idx="1"/>
          </p:nvPr>
        </p:nvSpPr>
        <p:spPr/>
        <p:txBody>
          <a:bodyPr>
            <a:normAutofit fontScale="77500" lnSpcReduction="20000"/>
          </a:bodyPr>
          <a:lstStyle/>
          <a:p>
            <a:r>
              <a:rPr lang="en-US" dirty="0"/>
              <a:t>16 Total Bays </a:t>
            </a:r>
            <a:r>
              <a:rPr lang="en-US" dirty="0" err="1"/>
              <a:t>Inlcudes</a:t>
            </a:r>
            <a:r>
              <a:rPr lang="en-US" dirty="0"/>
              <a:t> medium duty lifts, detailer bays, QL</a:t>
            </a:r>
          </a:p>
          <a:p>
            <a:r>
              <a:rPr lang="en-US" dirty="0"/>
              <a:t>16 Bays X 22 Days X 8 Hours = 2816 Hours X $185 = $520,960</a:t>
            </a:r>
          </a:p>
          <a:p>
            <a:r>
              <a:rPr lang="en-US" dirty="0"/>
              <a:t>April Sales = $217,789 - $520,960 = $303,171 in missed sales</a:t>
            </a:r>
          </a:p>
          <a:p>
            <a:r>
              <a:rPr lang="en-US" dirty="0"/>
              <a:t>$217,789 divided by $520,960 = 41.8% Capacity.</a:t>
            </a:r>
          </a:p>
          <a:p>
            <a:pPr marL="0" indent="0">
              <a:buNone/>
            </a:pPr>
            <a:br>
              <a:rPr lang="en-US" dirty="0"/>
            </a:br>
            <a:r>
              <a:rPr lang="en-US" b="0" i="0" dirty="0">
                <a:solidFill>
                  <a:srgbClr val="0D0D0D"/>
                </a:solidFill>
                <a:effectLst/>
                <a:highlight>
                  <a:srgbClr val="FFFFFF"/>
                </a:highlight>
                <a:latin typeface="Söhne"/>
              </a:rPr>
              <a:t>Our service department is currently underperforming relative to its capacity for generating sales. Despite having the potential to generate over $520,000 in revenue based on the available bays and operating hours, our actual sales for April amounted to only $217,789. This significant gap of $303,171 highlights missed opportunities and inefficiencies within our operations. With a capacity utilization rate of 41.8%, there is considerable room for improvement to maximize revenue and optimize performance. Some of these bays are only designed for medium duties, alignment racks, </a:t>
            </a:r>
            <a:r>
              <a:rPr lang="en-US" b="0" i="0" dirty="0" err="1">
                <a:solidFill>
                  <a:srgbClr val="0D0D0D"/>
                </a:solidFill>
                <a:effectLst/>
                <a:highlight>
                  <a:srgbClr val="FFFFFF"/>
                </a:highlight>
                <a:latin typeface="Söhne"/>
              </a:rPr>
              <a:t>etc</a:t>
            </a:r>
            <a:r>
              <a:rPr lang="en-US" b="0" i="0" dirty="0">
                <a:solidFill>
                  <a:srgbClr val="0D0D0D"/>
                </a:solidFill>
                <a:effectLst/>
                <a:highlight>
                  <a:srgbClr val="FFFFFF"/>
                </a:highlight>
                <a:latin typeface="Söhne"/>
              </a:rPr>
              <a:t>…. There are some specialty things however I do have one tech that literally has 3 bays he can use. This means we need to get more techs in the door to fill them with more Techs to optimize sales and gross profit. </a:t>
            </a:r>
            <a:endParaRPr lang="en-US" dirty="0"/>
          </a:p>
          <a:p>
            <a:endParaRPr lang="en-US" dirty="0"/>
          </a:p>
        </p:txBody>
      </p:sp>
    </p:spTree>
    <p:extLst>
      <p:ext uri="{BB962C8B-B14F-4D97-AF65-F5344CB8AC3E}">
        <p14:creationId xmlns:p14="http://schemas.microsoft.com/office/powerpoint/2010/main" val="39098421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BB4A0F-8B61-6C69-DDDE-9754291096A7}"/>
              </a:ext>
            </a:extLst>
          </p:cNvPr>
          <p:cNvSpPr>
            <a:spLocks noGrp="1"/>
          </p:cNvSpPr>
          <p:nvPr>
            <p:ph type="title"/>
          </p:nvPr>
        </p:nvSpPr>
        <p:spPr>
          <a:xfrm>
            <a:off x="259977" y="149972"/>
            <a:ext cx="10515600" cy="1325563"/>
          </a:xfrm>
        </p:spPr>
        <p:txBody>
          <a:bodyPr/>
          <a:lstStyle/>
          <a:p>
            <a:r>
              <a:rPr lang="en-US" dirty="0"/>
              <a:t>Repair Order Analysis</a:t>
            </a:r>
          </a:p>
        </p:txBody>
      </p:sp>
      <p:sp>
        <p:nvSpPr>
          <p:cNvPr id="6" name="Content Placeholder 5">
            <a:extLst>
              <a:ext uri="{FF2B5EF4-FFF2-40B4-BE49-F238E27FC236}">
                <a16:creationId xmlns:a16="http://schemas.microsoft.com/office/drawing/2014/main" id="{C43AEF6B-25EC-6EF2-5036-85052ED9D305}"/>
              </a:ext>
            </a:extLst>
          </p:cNvPr>
          <p:cNvSpPr>
            <a:spLocks noGrp="1"/>
          </p:cNvSpPr>
          <p:nvPr>
            <p:ph idx="1"/>
          </p:nvPr>
        </p:nvSpPr>
        <p:spPr>
          <a:xfrm>
            <a:off x="259977" y="1015224"/>
            <a:ext cx="5046306" cy="4351338"/>
          </a:xfrm>
        </p:spPr>
        <p:txBody>
          <a:bodyPr>
            <a:normAutofit fontScale="25000" lnSpcReduction="20000"/>
          </a:bodyPr>
          <a:lstStyle/>
          <a:p>
            <a:pPr marL="0" indent="0" algn="l">
              <a:buNone/>
            </a:pPr>
            <a:br>
              <a:rPr lang="en-US" sz="3400" b="0" i="0" dirty="0">
                <a:solidFill>
                  <a:srgbClr val="0D0D0D"/>
                </a:solidFill>
                <a:effectLst/>
                <a:highlight>
                  <a:srgbClr val="FFFFFF"/>
                </a:highlight>
                <a:latin typeface="Söhne"/>
              </a:rPr>
            </a:br>
            <a:r>
              <a:rPr lang="en-US" sz="6400" b="0" i="0" dirty="0">
                <a:solidFill>
                  <a:srgbClr val="0D0D0D"/>
                </a:solidFill>
                <a:effectLst/>
                <a:highlight>
                  <a:srgbClr val="FFFFFF"/>
                </a:highlight>
                <a:latin typeface="Söhne"/>
              </a:rPr>
              <a:t>The repair order analysis conducted on our customer pay segment within the service department has yielded intriguing insights. Notably, a significant portion, approximately 84%, of the work conducted pertains to vehicles from the year 2020 or older. This finding underscores the enduring demand for maintenance and repair services among owners of older vehicles, highlighting the importance of catering to this demographic within our customer base. Furthermore, the analysis reveals that our service department maintains a notably high labor per repair order, standing at $704.75, accompanied by a formidable fixed-right-the-first-time rate of 4.09 hours. While such metrics reflect positively on our operational efficiency and service quality, it's worth noting that our practice of diverting all oil change business to our quick lane, situated half a mile away from our main shop, may contribute to these figures. This segregation of services likely allows us to focus our main shop's resources on more complex repairs and maintenance tasks, thereby optimizing efficiency and productivity. Moving forward, leveraging these insights can aid in refining our service offerings, enhancing customer satisfaction, and driving sustained growth within our service department. The quick lane can do the services also however from the data I gathered I only grabbed ROs. from our main shop suggesting higher sales and grosses on these specific Ros. Going through our composite in class and in our 20 group we generally have always in recent years had high labor per an RO. On our March Composite I am showing over $400 a repair and over 3 hours in labor </a:t>
            </a:r>
            <a:r>
              <a:rPr lang="en-US" sz="6400" b="0" i="0" dirty="0" err="1">
                <a:solidFill>
                  <a:srgbClr val="0D0D0D"/>
                </a:solidFill>
                <a:effectLst/>
                <a:highlight>
                  <a:srgbClr val="FFFFFF"/>
                </a:highlight>
                <a:latin typeface="Söhne"/>
              </a:rPr>
              <a:t>time.This</a:t>
            </a:r>
            <a:r>
              <a:rPr lang="en-US" sz="6400" b="0" i="0" dirty="0">
                <a:solidFill>
                  <a:srgbClr val="0D0D0D"/>
                </a:solidFill>
                <a:effectLst/>
                <a:highlight>
                  <a:srgbClr val="FFFFFF"/>
                </a:highlight>
                <a:latin typeface="Söhne"/>
              </a:rPr>
              <a:t> is a little concerning at the same time as our internal RO count has gone down year over year for the past 3 years however I will review this in our SWAT analysis.</a:t>
            </a:r>
          </a:p>
          <a:p>
            <a:endParaRPr lang="en-US" dirty="0"/>
          </a:p>
        </p:txBody>
      </p:sp>
      <p:graphicFrame>
        <p:nvGraphicFramePr>
          <p:cNvPr id="8" name="Object 7">
            <a:extLst>
              <a:ext uri="{FF2B5EF4-FFF2-40B4-BE49-F238E27FC236}">
                <a16:creationId xmlns:a16="http://schemas.microsoft.com/office/drawing/2014/main" id="{51F0A235-F712-3BF3-1ED6-8F531E05B412}"/>
              </a:ext>
            </a:extLst>
          </p:cNvPr>
          <p:cNvGraphicFramePr>
            <a:graphicFrameLocks noChangeAspect="1"/>
          </p:cNvGraphicFramePr>
          <p:nvPr>
            <p:extLst>
              <p:ext uri="{D42A27DB-BD31-4B8C-83A1-F6EECF244321}">
                <p14:modId xmlns:p14="http://schemas.microsoft.com/office/powerpoint/2010/main" val="2563412385"/>
              </p:ext>
            </p:extLst>
          </p:nvPr>
        </p:nvGraphicFramePr>
        <p:xfrm>
          <a:off x="6412755" y="1376009"/>
          <a:ext cx="5063897" cy="4826328"/>
        </p:xfrm>
        <a:graphic>
          <a:graphicData uri="http://schemas.openxmlformats.org/presentationml/2006/ole">
            <mc:AlternateContent xmlns:mc="http://schemas.openxmlformats.org/markup-compatibility/2006">
              <mc:Choice xmlns:v="urn:schemas-microsoft-com:vml" Requires="v">
                <p:oleObj name="Macro-Enabled Worksheet" r:id="rId2" imgW="8705946" imgH="8296139" progId="Excel.SheetMacroEnabled.12">
                  <p:embed/>
                </p:oleObj>
              </mc:Choice>
              <mc:Fallback>
                <p:oleObj name="Macro-Enabled Worksheet" r:id="rId2" imgW="8705946" imgH="8296139" progId="Excel.SheetMacroEnabled.12">
                  <p:embed/>
                  <p:pic>
                    <p:nvPicPr>
                      <p:cNvPr id="0" name=""/>
                      <p:cNvPicPr/>
                      <p:nvPr/>
                    </p:nvPicPr>
                    <p:blipFill>
                      <a:blip r:embed="rId3"/>
                      <a:stretch>
                        <a:fillRect/>
                      </a:stretch>
                    </p:blipFill>
                    <p:spPr>
                      <a:xfrm>
                        <a:off x="6412755" y="1376009"/>
                        <a:ext cx="5063897" cy="4826328"/>
                      </a:xfrm>
                      <a:prstGeom prst="rect">
                        <a:avLst/>
                      </a:prstGeom>
                    </p:spPr>
                  </p:pic>
                </p:oleObj>
              </mc:Fallback>
            </mc:AlternateContent>
          </a:graphicData>
        </a:graphic>
      </p:graphicFrame>
    </p:spTree>
    <p:extLst>
      <p:ext uri="{BB962C8B-B14F-4D97-AF65-F5344CB8AC3E}">
        <p14:creationId xmlns:p14="http://schemas.microsoft.com/office/powerpoint/2010/main" val="21671160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4831CD-9FF3-E59E-3823-37EFAA9B5A6B}"/>
              </a:ext>
            </a:extLst>
          </p:cNvPr>
          <p:cNvSpPr>
            <a:spLocks noGrp="1"/>
          </p:cNvSpPr>
          <p:nvPr>
            <p:ph type="title"/>
          </p:nvPr>
        </p:nvSpPr>
        <p:spPr>
          <a:xfrm>
            <a:off x="838200" y="365125"/>
            <a:ext cx="10515600" cy="1507218"/>
          </a:xfrm>
        </p:spPr>
        <p:txBody>
          <a:bodyPr/>
          <a:lstStyle/>
          <a:p>
            <a:r>
              <a:rPr lang="en-US" dirty="0"/>
              <a:t>Department Strengths</a:t>
            </a:r>
          </a:p>
        </p:txBody>
      </p:sp>
      <p:sp>
        <p:nvSpPr>
          <p:cNvPr id="3" name="Content Placeholder 2">
            <a:extLst>
              <a:ext uri="{FF2B5EF4-FFF2-40B4-BE49-F238E27FC236}">
                <a16:creationId xmlns:a16="http://schemas.microsoft.com/office/drawing/2014/main" id="{45A5D4A2-0DE4-FB0B-F075-558F5AEF2649}"/>
              </a:ext>
            </a:extLst>
          </p:cNvPr>
          <p:cNvSpPr>
            <a:spLocks noGrp="1"/>
          </p:cNvSpPr>
          <p:nvPr>
            <p:ph idx="1"/>
          </p:nvPr>
        </p:nvSpPr>
        <p:spPr>
          <a:xfrm>
            <a:off x="838200" y="1604865"/>
            <a:ext cx="10515600" cy="4572098"/>
          </a:xfrm>
        </p:spPr>
        <p:txBody>
          <a:bodyPr>
            <a:normAutofit fontScale="47500" lnSpcReduction="20000"/>
          </a:bodyPr>
          <a:lstStyle/>
          <a:p>
            <a:pPr marL="0" indent="0" algn="l">
              <a:buNone/>
            </a:pPr>
            <a:br>
              <a:rPr lang="en-US" sz="2900" b="0" i="0" dirty="0">
                <a:solidFill>
                  <a:srgbClr val="0D0D0D"/>
                </a:solidFill>
                <a:effectLst/>
                <a:highlight>
                  <a:srgbClr val="FFFFFF"/>
                </a:highlight>
                <a:latin typeface="Söhne"/>
              </a:rPr>
            </a:br>
            <a:r>
              <a:rPr lang="en-US" sz="2900" b="1" i="0" dirty="0">
                <a:solidFill>
                  <a:srgbClr val="0D0D0D"/>
                </a:solidFill>
                <a:effectLst/>
                <a:highlight>
                  <a:srgbClr val="FFFFFF"/>
                </a:highlight>
                <a:latin typeface="Söhne"/>
              </a:rPr>
              <a:t>Experienced Technicians</a:t>
            </a:r>
            <a:r>
              <a:rPr lang="en-US" sz="2900" b="0" i="0" dirty="0">
                <a:solidFill>
                  <a:srgbClr val="0D0D0D"/>
                </a:solidFill>
                <a:effectLst/>
                <a:highlight>
                  <a:srgbClr val="FFFFFF"/>
                </a:highlight>
                <a:latin typeface="Söhne"/>
              </a:rPr>
              <a:t>: We have a team of skilled technicians who bring years of expertise to the table. Their depth of experience allows us to tackle a wide range of vehicle issues with confidence and precision. This allows us to work on frequently other makes and models. </a:t>
            </a:r>
          </a:p>
          <a:p>
            <a:pPr marL="0" indent="0" algn="l">
              <a:buNone/>
            </a:pPr>
            <a:r>
              <a:rPr lang="en-US" sz="2900" b="1" i="0" dirty="0">
                <a:solidFill>
                  <a:srgbClr val="0D0D0D"/>
                </a:solidFill>
                <a:effectLst/>
                <a:highlight>
                  <a:srgbClr val="FFFFFF"/>
                </a:highlight>
                <a:latin typeface="Söhne"/>
              </a:rPr>
              <a:t>Certifications in Diesel and EVs</a:t>
            </a:r>
            <a:r>
              <a:rPr lang="en-US" sz="2900" b="0" i="0" dirty="0">
                <a:solidFill>
                  <a:srgbClr val="0D0D0D"/>
                </a:solidFill>
                <a:effectLst/>
                <a:highlight>
                  <a:srgbClr val="FFFFFF"/>
                </a:highlight>
                <a:latin typeface="Söhne"/>
              </a:rPr>
              <a:t>: Our technicians hold certifications in specialized areas such as diesel mechanics and electric vehicles (EVs). This not only enhances our service offerings but also allows us to command higher rates for these specialized services, contributing to increased profitability. Working on tech #4 to EV certified.</a:t>
            </a:r>
          </a:p>
          <a:p>
            <a:pPr marL="0" indent="0" algn="l">
              <a:buNone/>
            </a:pPr>
            <a:r>
              <a:rPr lang="en-US" sz="2900" b="1" i="0" dirty="0">
                <a:solidFill>
                  <a:srgbClr val="0D0D0D"/>
                </a:solidFill>
                <a:effectLst/>
                <a:highlight>
                  <a:srgbClr val="FFFFFF"/>
                </a:highlight>
                <a:latin typeface="Söhne"/>
              </a:rPr>
              <a:t>Maximized Gross Profit</a:t>
            </a:r>
            <a:r>
              <a:rPr lang="en-US" sz="2900" b="0" i="0" dirty="0">
                <a:solidFill>
                  <a:srgbClr val="0D0D0D"/>
                </a:solidFill>
                <a:effectLst/>
                <a:highlight>
                  <a:srgbClr val="FFFFFF"/>
                </a:highlight>
                <a:latin typeface="Söhne"/>
              </a:rPr>
              <a:t>: Our main shop excels in maximizing gross profit per repair order, averaging over $700 per RO and achieving an impressive labor hours per RO metric. This reflects our ability to efficiently diagnose and address customer vehicle issues, resulting in satisfied customers and increased revenue. We also have had great success in suggesting services that the vehicle needs that would bring value to that customer.</a:t>
            </a:r>
          </a:p>
          <a:p>
            <a:pPr marL="0" indent="0" algn="l">
              <a:buNone/>
            </a:pPr>
            <a:r>
              <a:rPr lang="en-US" sz="2900" b="1" i="0" dirty="0">
                <a:solidFill>
                  <a:srgbClr val="0D0D0D"/>
                </a:solidFill>
                <a:effectLst/>
                <a:highlight>
                  <a:srgbClr val="FFFFFF"/>
                </a:highlight>
                <a:latin typeface="Söhne"/>
              </a:rPr>
              <a:t>Improvement in Quick Lane Operations</a:t>
            </a:r>
            <a:r>
              <a:rPr lang="en-US" sz="2900" b="0" i="0" dirty="0">
                <a:solidFill>
                  <a:srgbClr val="0D0D0D"/>
                </a:solidFill>
                <a:effectLst/>
                <a:highlight>
                  <a:srgbClr val="FFFFFF"/>
                </a:highlight>
                <a:latin typeface="Söhne"/>
              </a:rPr>
              <a:t>: While historically our Quick Lane may have faced challenges, recent hires have transformed it into a profitable operation. The Quick Lane now effectively advises customers on needed services, resulting in increased sales and improved overall performance. It is also a area where we would could maybe hire a future tech out of it for the first time in awhile.</a:t>
            </a:r>
          </a:p>
          <a:p>
            <a:pPr marL="0" indent="0" algn="l">
              <a:buNone/>
            </a:pPr>
            <a:r>
              <a:rPr lang="en-US" sz="2900" b="1" i="0" dirty="0">
                <a:solidFill>
                  <a:srgbClr val="0D0D0D"/>
                </a:solidFill>
                <a:effectLst/>
                <a:highlight>
                  <a:srgbClr val="FFFFFF"/>
                </a:highlight>
                <a:latin typeface="Söhne"/>
              </a:rPr>
              <a:t>Coachable Service Advisors</a:t>
            </a:r>
            <a:r>
              <a:rPr lang="en-US" sz="2900" b="0" i="0" dirty="0">
                <a:solidFill>
                  <a:srgbClr val="0D0D0D"/>
                </a:solidFill>
                <a:effectLst/>
                <a:highlight>
                  <a:srgbClr val="FFFFFF"/>
                </a:highlight>
                <a:latin typeface="Söhne"/>
              </a:rPr>
              <a:t>: Our service advisors are young, coachable, and receptive to feedback. Their willingness to learn and adapt enables them to provide excellent customer service and contribute to the overall success of our service department. We have one experienced advisor but the other two are young enough where we can mold them with good habits.</a:t>
            </a:r>
          </a:p>
          <a:p>
            <a:pPr marL="0" indent="0" algn="l">
              <a:buNone/>
            </a:pPr>
            <a:r>
              <a:rPr lang="en-US" sz="2900" b="1" dirty="0">
                <a:solidFill>
                  <a:srgbClr val="0D0D0D"/>
                </a:solidFill>
                <a:highlight>
                  <a:srgbClr val="FFFFFF"/>
                </a:highlight>
                <a:latin typeface="Söhne"/>
              </a:rPr>
              <a:t>Strong Internal Operation</a:t>
            </a:r>
            <a:r>
              <a:rPr lang="en-US" sz="2900" dirty="0">
                <a:solidFill>
                  <a:srgbClr val="0D0D0D"/>
                </a:solidFill>
                <a:highlight>
                  <a:srgbClr val="FFFFFF"/>
                </a:highlight>
                <a:latin typeface="Söhne"/>
              </a:rPr>
              <a:t>: Internal contributes to nearly 40% of our Service departments Gross which makes it very important to the health of our store. Our absorption including the used cars through March is 110%</a:t>
            </a:r>
          </a:p>
          <a:p>
            <a:pPr marL="0" indent="0" algn="l">
              <a:buNone/>
            </a:pPr>
            <a:r>
              <a:rPr lang="en-US" sz="2900" b="1" dirty="0">
                <a:solidFill>
                  <a:srgbClr val="0D0D0D"/>
                </a:solidFill>
                <a:highlight>
                  <a:srgbClr val="FFFFFF"/>
                </a:highlight>
                <a:latin typeface="Söhne"/>
              </a:rPr>
              <a:t>Heavy Duty Lifts</a:t>
            </a:r>
            <a:r>
              <a:rPr lang="en-US" sz="2900" dirty="0">
                <a:solidFill>
                  <a:srgbClr val="0D0D0D"/>
                </a:solidFill>
                <a:highlight>
                  <a:srgbClr val="FFFFFF"/>
                </a:highlight>
                <a:latin typeface="Söhne"/>
              </a:rPr>
              <a:t>: For Medium Duty Trucks and Motor Homes. </a:t>
            </a:r>
          </a:p>
          <a:p>
            <a:pPr marL="0" indent="0" algn="l">
              <a:buNone/>
            </a:pPr>
            <a:r>
              <a:rPr lang="en-US" sz="2900" b="1" i="0" dirty="0">
                <a:solidFill>
                  <a:srgbClr val="0D0D0D"/>
                </a:solidFill>
                <a:effectLst/>
                <a:highlight>
                  <a:srgbClr val="FFFFFF"/>
                </a:highlight>
                <a:latin typeface="Söhne"/>
              </a:rPr>
              <a:t>Open Bays: </a:t>
            </a:r>
            <a:r>
              <a:rPr lang="en-US" sz="2900" b="0" i="0" dirty="0">
                <a:solidFill>
                  <a:srgbClr val="0D0D0D"/>
                </a:solidFill>
                <a:effectLst/>
                <a:highlight>
                  <a:srgbClr val="FFFFFF"/>
                </a:highlight>
                <a:latin typeface="Söhne"/>
              </a:rPr>
              <a:t>This is also a negative however we have more bays than techs allowing for big jobs to stay in the bay while we wait on parts.</a:t>
            </a:r>
          </a:p>
          <a:p>
            <a:pPr marL="0" indent="0" algn="l">
              <a:buNone/>
            </a:pPr>
            <a:endParaRPr lang="en-US" sz="2900" b="0" i="0" dirty="0">
              <a:solidFill>
                <a:srgbClr val="0D0D0D"/>
              </a:solidFill>
              <a:effectLst/>
              <a:highlight>
                <a:srgbClr val="FFFFFF"/>
              </a:highlight>
              <a:latin typeface="Söhne"/>
            </a:endParaRPr>
          </a:p>
        </p:txBody>
      </p:sp>
    </p:spTree>
    <p:extLst>
      <p:ext uri="{BB962C8B-B14F-4D97-AF65-F5344CB8AC3E}">
        <p14:creationId xmlns:p14="http://schemas.microsoft.com/office/powerpoint/2010/main" val="2233587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7C51EA-B328-8A17-2C92-43BE207E17EE}"/>
              </a:ext>
            </a:extLst>
          </p:cNvPr>
          <p:cNvSpPr>
            <a:spLocks noGrp="1"/>
          </p:cNvSpPr>
          <p:nvPr>
            <p:ph type="title"/>
          </p:nvPr>
        </p:nvSpPr>
        <p:spPr/>
        <p:txBody>
          <a:bodyPr/>
          <a:lstStyle/>
          <a:p>
            <a:r>
              <a:rPr lang="en-US" dirty="0"/>
              <a:t>Department Weaknesses</a:t>
            </a:r>
          </a:p>
        </p:txBody>
      </p:sp>
      <p:sp>
        <p:nvSpPr>
          <p:cNvPr id="3" name="Content Placeholder 2">
            <a:extLst>
              <a:ext uri="{FF2B5EF4-FFF2-40B4-BE49-F238E27FC236}">
                <a16:creationId xmlns:a16="http://schemas.microsoft.com/office/drawing/2014/main" id="{92804A50-E08D-6964-7840-13F825F3816F}"/>
              </a:ext>
            </a:extLst>
          </p:cNvPr>
          <p:cNvSpPr>
            <a:spLocks noGrp="1"/>
          </p:cNvSpPr>
          <p:nvPr>
            <p:ph idx="1"/>
          </p:nvPr>
        </p:nvSpPr>
        <p:spPr>
          <a:xfrm>
            <a:off x="545841" y="1639013"/>
            <a:ext cx="10515600" cy="4991942"/>
          </a:xfrm>
        </p:spPr>
        <p:txBody>
          <a:bodyPr>
            <a:normAutofit fontScale="70000" lnSpcReduction="20000"/>
          </a:bodyPr>
          <a:lstStyle/>
          <a:p>
            <a:pPr marL="0" indent="0" algn="l">
              <a:buNone/>
            </a:pPr>
            <a:r>
              <a:rPr lang="en-US" b="1" i="0" dirty="0">
                <a:solidFill>
                  <a:srgbClr val="0D0D0D"/>
                </a:solidFill>
                <a:effectLst/>
                <a:highlight>
                  <a:srgbClr val="FFFFFF"/>
                </a:highlight>
                <a:latin typeface="Söhne"/>
              </a:rPr>
              <a:t>Turnaround Time Challenges</a:t>
            </a:r>
            <a:r>
              <a:rPr lang="en-US" b="0" i="0" dirty="0">
                <a:solidFill>
                  <a:srgbClr val="0D0D0D"/>
                </a:solidFill>
                <a:effectLst/>
                <a:highlight>
                  <a:srgbClr val="FFFFFF"/>
                </a:highlight>
                <a:latin typeface="Söhne"/>
              </a:rPr>
              <a:t>: One notable weakness is our struggle to efficiently turn vehicles, leading to longer wait times for customers. Addressing this issue requires a closer examination of our workflow processes and potential bottlenecks to streamline operations and enhance efficiency. Bigger repairs requiring on wait times for parts and getting it out of our bays.</a:t>
            </a:r>
          </a:p>
          <a:p>
            <a:pPr marL="0" indent="0" algn="l">
              <a:buNone/>
            </a:pPr>
            <a:r>
              <a:rPr lang="en-US" b="1" i="0" dirty="0">
                <a:solidFill>
                  <a:srgbClr val="0D0D0D"/>
                </a:solidFill>
                <a:effectLst/>
                <a:highlight>
                  <a:srgbClr val="FFFFFF"/>
                </a:highlight>
                <a:latin typeface="Söhne"/>
              </a:rPr>
              <a:t>Customer Service Training</a:t>
            </a:r>
            <a:r>
              <a:rPr lang="en-US" b="0" i="0" dirty="0">
                <a:solidFill>
                  <a:srgbClr val="0D0D0D"/>
                </a:solidFill>
                <a:effectLst/>
                <a:highlight>
                  <a:srgbClr val="FFFFFF"/>
                </a:highlight>
                <a:latin typeface="Söhne"/>
              </a:rPr>
              <a:t>: Another weakness lies in the need for enhanced training on customer service skills among our team members. Investing in comprehensive training programs focused on communication, empathy, and problem-solving can empower our staff to deliver exceptional customer experiences, fostering loyalty and satisfaction. A lot of times I feel our service and parts department has a attitude.</a:t>
            </a:r>
          </a:p>
          <a:p>
            <a:pPr marL="0" indent="0" algn="l">
              <a:buNone/>
            </a:pPr>
            <a:r>
              <a:rPr lang="en-US" b="1" i="0" dirty="0">
                <a:solidFill>
                  <a:srgbClr val="0D0D0D"/>
                </a:solidFill>
                <a:effectLst/>
                <a:highlight>
                  <a:srgbClr val="FFFFFF"/>
                </a:highlight>
                <a:latin typeface="Söhne"/>
              </a:rPr>
              <a:t>Dependence on Used Car Department</a:t>
            </a:r>
            <a:r>
              <a:rPr lang="en-US" b="0" i="0" dirty="0">
                <a:solidFill>
                  <a:srgbClr val="0D0D0D"/>
                </a:solidFill>
                <a:effectLst/>
                <a:highlight>
                  <a:srgbClr val="FFFFFF"/>
                </a:highlight>
                <a:latin typeface="Söhne"/>
              </a:rPr>
              <a:t>: Our service department's heavy reliance on the used car department for a significant portion (40%) of its gross highlights a vulnerability in revenue diversification. To mitigate this risk, we should focus on expanding our customer base and increasing customer pay ROs </a:t>
            </a:r>
          </a:p>
          <a:p>
            <a:pPr marL="0" indent="0" algn="l">
              <a:buNone/>
            </a:pPr>
            <a:r>
              <a:rPr lang="en-US" b="1" i="0" dirty="0">
                <a:solidFill>
                  <a:srgbClr val="0D0D0D"/>
                </a:solidFill>
                <a:effectLst/>
                <a:highlight>
                  <a:srgbClr val="FFFFFF"/>
                </a:highlight>
                <a:latin typeface="Söhne"/>
              </a:rPr>
              <a:t>Declining Customer Pay ROs</a:t>
            </a:r>
            <a:r>
              <a:rPr lang="en-US" b="0" i="0" dirty="0">
                <a:solidFill>
                  <a:srgbClr val="0D0D0D"/>
                </a:solidFill>
                <a:effectLst/>
                <a:highlight>
                  <a:srgbClr val="FFFFFF"/>
                </a:highlight>
                <a:latin typeface="Söhne"/>
              </a:rPr>
              <a:t>: The decline in customer pay repair orders year over year is a concerning trend that demands attention. To reverse this trend, we must analyze the underlying factors contributing to the decline and implement strategies to attract more customer pay business, such as enhancing service offerings, improving marketing tactics, and optimizing pricing strategies. (Could be the push towards more work at our quick lane)</a:t>
            </a:r>
          </a:p>
          <a:p>
            <a:pPr marL="0" indent="0" algn="l">
              <a:buNone/>
            </a:pPr>
            <a:r>
              <a:rPr lang="en-US" b="1" i="0" dirty="0">
                <a:solidFill>
                  <a:srgbClr val="0D0D0D"/>
                </a:solidFill>
                <a:effectLst/>
                <a:highlight>
                  <a:srgbClr val="FFFFFF"/>
                </a:highlight>
                <a:latin typeface="Söhne"/>
              </a:rPr>
              <a:t>Lack of Technicians</a:t>
            </a:r>
            <a:r>
              <a:rPr lang="en-US" b="0" i="0" dirty="0">
                <a:solidFill>
                  <a:srgbClr val="0D0D0D"/>
                </a:solidFill>
                <a:effectLst/>
                <a:highlight>
                  <a:srgbClr val="FFFFFF"/>
                </a:highlight>
                <a:latin typeface="Söhne"/>
              </a:rPr>
              <a:t>: We could use at least another technician that is certified that could break up the workload or add another used car tech since one of the two is undependable.</a:t>
            </a:r>
          </a:p>
          <a:p>
            <a:pPr marL="0" indent="0">
              <a:buNone/>
            </a:pPr>
            <a:endParaRPr lang="en-US" dirty="0"/>
          </a:p>
        </p:txBody>
      </p:sp>
    </p:spTree>
    <p:extLst>
      <p:ext uri="{BB962C8B-B14F-4D97-AF65-F5344CB8AC3E}">
        <p14:creationId xmlns:p14="http://schemas.microsoft.com/office/powerpoint/2010/main" val="348167573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1435</TotalTime>
  <Words>5003</Words>
  <Application>Microsoft Office PowerPoint</Application>
  <PresentationFormat>Widescreen</PresentationFormat>
  <Paragraphs>390</Paragraphs>
  <Slides>15</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15</vt:i4>
      </vt:variant>
    </vt:vector>
  </HeadingPairs>
  <TitlesOfParts>
    <vt:vector size="22" baseType="lpstr">
      <vt:lpstr>Aptos</vt:lpstr>
      <vt:lpstr>Aptos Display</vt:lpstr>
      <vt:lpstr>Arial</vt:lpstr>
      <vt:lpstr>Calibri</vt:lpstr>
      <vt:lpstr>Söhne</vt:lpstr>
      <vt:lpstr>Office Theme</vt:lpstr>
      <vt:lpstr>Microsoft Excel Macro-Enabled Worksheet</vt:lpstr>
      <vt:lpstr>NADA 440 SERVICE HOMEWORK</vt:lpstr>
      <vt:lpstr>Marketing Practices</vt:lpstr>
      <vt:lpstr>COST OF LABOR</vt:lpstr>
      <vt:lpstr>Changes in Expense Structure</vt:lpstr>
      <vt:lpstr>Productivity </vt:lpstr>
      <vt:lpstr>Facility</vt:lpstr>
      <vt:lpstr>Repair Order Analysis</vt:lpstr>
      <vt:lpstr>Department Strengths</vt:lpstr>
      <vt:lpstr>Department Weaknesses</vt:lpstr>
      <vt:lpstr>Opportunities</vt:lpstr>
      <vt:lpstr>Threats</vt:lpstr>
      <vt:lpstr>Objectives</vt:lpstr>
      <vt:lpstr>Strategies</vt:lpstr>
      <vt:lpstr>Tactics</vt:lpstr>
      <vt:lpstr>Synopsis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440 SERVICE HOMEWORK</dc:title>
  <dc:creator>Andrew Gamblin</dc:creator>
  <cp:lastModifiedBy>Andrew Gamblin</cp:lastModifiedBy>
  <cp:revision>5</cp:revision>
  <dcterms:created xsi:type="dcterms:W3CDTF">2024-05-08T19:33:36Z</dcterms:created>
  <dcterms:modified xsi:type="dcterms:W3CDTF">2024-05-09T19:29:05Z</dcterms:modified>
</cp:coreProperties>
</file>