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70" r:id="rId4"/>
    <p:sldId id="271" r:id="rId5"/>
    <p:sldId id="272" r:id="rId6"/>
    <p:sldId id="273" r:id="rId7"/>
    <p:sldId id="258" r:id="rId8"/>
    <p:sldId id="257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38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10/3/2024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10/3/2024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10/3/2024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10/3/2024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A9F39-3A40-DAF5-FB29-F9EF6B43BC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NADA Service Homework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24D94E-9ADE-FBA4-4E04-F5102B2316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2300981"/>
          </a:xfrm>
        </p:spPr>
        <p:txBody>
          <a:bodyPr>
            <a:normAutofit/>
          </a:bodyPr>
          <a:lstStyle/>
          <a:p>
            <a:pPr algn="ctr"/>
            <a:r>
              <a:rPr lang="en-US" sz="3200" dirty="0">
                <a:latin typeface="Verdana" panose="020B0604030504040204" pitchFamily="34" charset="0"/>
                <a:ea typeface="Verdana" panose="020B0604030504040204" pitchFamily="34" charset="0"/>
              </a:rPr>
              <a:t>Class N440</a:t>
            </a:r>
          </a:p>
          <a:p>
            <a:pPr algn="ctr"/>
            <a:r>
              <a:rPr lang="en-US" sz="3200" dirty="0">
                <a:latin typeface="Verdana" panose="020B0604030504040204" pitchFamily="34" charset="0"/>
                <a:ea typeface="Verdana" panose="020B0604030504040204" pitchFamily="34" charset="0"/>
              </a:rPr>
              <a:t>McGovern Ford of Framingham </a:t>
            </a:r>
          </a:p>
          <a:p>
            <a:pPr algn="ctr"/>
            <a:r>
              <a:rPr lang="en-US" sz="3200" dirty="0">
                <a:latin typeface="Verdana" panose="020B0604030504040204" pitchFamily="34" charset="0"/>
                <a:ea typeface="Verdana" panose="020B0604030504040204" pitchFamily="34" charset="0"/>
              </a:rPr>
              <a:t>July 2024</a:t>
            </a:r>
          </a:p>
          <a:p>
            <a:pPr algn="ctr"/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07074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Opportunities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Hire as many techs as possible</a:t>
            </a:r>
          </a:p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Train lower-level techs</a:t>
            </a:r>
          </a:p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Open more hours of operation </a:t>
            </a:r>
          </a:p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Have 2-4 techs come in early and leave later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8695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Threats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Having veteran tech buy in </a:t>
            </a:r>
          </a:p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More time off on veteran tech when we train lower-level techs</a:t>
            </a:r>
          </a:p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Rotation with advisor and technician </a:t>
            </a:r>
          </a:p>
          <a:p>
            <a:endParaRPr lang="en-US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664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Hire 2-4 techs in the next 2 months</a:t>
            </a:r>
          </a:p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Dispatch work to who’s available </a:t>
            </a:r>
          </a:p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Inspect what you Expect</a:t>
            </a:r>
          </a:p>
          <a:p>
            <a:endParaRPr lang="en-US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2722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Analysis-Strategies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Review ticket time and completion</a:t>
            </a:r>
          </a:p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Monthly meeting how the whole team dealership can help each other</a:t>
            </a:r>
          </a:p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Customer service is everything</a:t>
            </a:r>
          </a:p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Be aggressive with every opportunity with prices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991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Analysis-Tactics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Efficient techs</a:t>
            </a:r>
          </a:p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Policy approve only service manager</a:t>
            </a:r>
          </a:p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TO every lost opportunity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4275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Action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61599"/>
            <a:ext cx="8596668" cy="3880773"/>
          </a:xfrm>
        </p:spPr>
        <p:txBody>
          <a:bodyPr/>
          <a:lstStyle/>
          <a:p>
            <a:r>
              <a:rPr lang="en-US" dirty="0"/>
              <a:t>Action Plan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8B6778-11BB-9A9A-F0BF-8949F85F8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9270972"/>
              </p:ext>
            </p:extLst>
          </p:nvPr>
        </p:nvGraphicFramePr>
        <p:xfrm>
          <a:off x="677334" y="1818624"/>
          <a:ext cx="9132492" cy="4595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4164">
                  <a:extLst>
                    <a:ext uri="{9D8B030D-6E8A-4147-A177-3AD203B41FA5}">
                      <a16:colId xmlns:a16="http://schemas.microsoft.com/office/drawing/2014/main" val="2235853955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4174400132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1146395385"/>
                    </a:ext>
                  </a:extLst>
                </a:gridCol>
              </a:tblGrid>
              <a:tr h="565004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TASK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Position responsible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Check in/completion schedule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418974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Hours of operation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GM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Jan 1</a:t>
                      </a:r>
                      <a:r>
                        <a:rPr lang="en-US" baseline="300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st</a:t>
                      </a:r>
                      <a:r>
                        <a:rPr lang="en-US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, 2025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36548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Hire 5 new techs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Service Manager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Jan 1</a:t>
                      </a:r>
                      <a:r>
                        <a:rPr lang="en-US" baseline="300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st, 2025</a:t>
                      </a:r>
                      <a:endParaRPr lang="en-US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45787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Train lower-level techs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Shop Foreman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Jan 1</a:t>
                      </a:r>
                      <a:r>
                        <a:rPr lang="en-US" baseline="300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st, 2025</a:t>
                      </a:r>
                      <a:endParaRPr lang="en-US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12660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0345431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89133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722432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2307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41099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Homework Synopsis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Service homework was by far the hardest for me. But it’s taught me many things as I'm from the variable side. </a:t>
            </a:r>
          </a:p>
          <a:p>
            <a:pPr marL="0" indent="0">
              <a:buNone/>
            </a:pP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Service is the backbone of the dealership. Having experience tech is crucial and key to success.  Open a few more hours of operation will take this service department to a different level.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370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Marketing</a:t>
            </a:r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600" b="0" i="0" u="none" strike="noStrike" baseline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Current practices – Corporate mailers with 3 Ford Store included with Sales </a:t>
            </a:r>
          </a:p>
          <a:p>
            <a:r>
              <a:rPr lang="en-US" sz="1600" b="0" i="0" u="none" strike="noStrike" baseline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Goals for improvement – Market commercial business that we have 12 extra bay and 2 bay for Medium truck.  </a:t>
            </a:r>
          </a:p>
          <a:p>
            <a:r>
              <a:rPr lang="en-US" sz="1600" b="0" i="0" u="none" strike="noStrike" baseline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Plans to achieve your goals –  </a:t>
            </a:r>
            <a:r>
              <a:rPr lang="en-US" sz="16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Get creative and s</a:t>
            </a:r>
            <a:r>
              <a:rPr lang="en-US" sz="1600" b="0" i="0" u="none" strike="noStrike" baseline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trategize with the market team with mailer, email, and radio station towards Medium truck customer and offer them pick up with a medium truck loaner. </a:t>
            </a:r>
          </a:p>
          <a:p>
            <a:r>
              <a:rPr lang="en-US" sz="1600" b="0" i="0" u="none" strike="noStrike" baseline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Plans to evaluate your changes – Have service BDC/advisor track calls and walk-in traffic</a:t>
            </a:r>
            <a:endParaRPr lang="en-US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4363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Analyze Cost of Labor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90045" y="1930400"/>
            <a:ext cx="4185623" cy="3304117"/>
          </a:xfrm>
        </p:spPr>
        <p:txBody>
          <a:bodyPr>
            <a:normAutofit/>
          </a:bodyPr>
          <a:lstStyle/>
          <a:p>
            <a:pPr algn="l"/>
            <a:endParaRPr lang="en-US" sz="11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100" b="0" i="0" u="none" strike="noStrike" baseline="0" dirty="0">
                <a:solidFill>
                  <a:srgbClr val="221E1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Current practices – Our shop foreman distribute the work.  Bigger jobs are being hand picked by veterans with higher hourly paid.</a:t>
            </a:r>
          </a:p>
          <a:p>
            <a:r>
              <a:rPr lang="en-US" sz="1100" b="0" i="0" u="none" strike="noStrike" baseline="0" dirty="0">
                <a:solidFill>
                  <a:srgbClr val="221E1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Goals for improvement – Train the lower-level</a:t>
            </a:r>
            <a:r>
              <a:rPr lang="en-US" sz="1100" dirty="0">
                <a:solidFill>
                  <a:srgbClr val="221E1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tech to get up to par.  Hire additional 5 technician</a:t>
            </a:r>
            <a:endParaRPr lang="en-US" sz="1100" b="0" i="0" u="none" strike="noStrike" baseline="0" dirty="0">
              <a:solidFill>
                <a:srgbClr val="221E1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1100" b="0" i="0" u="none" strike="noStrike" baseline="0" dirty="0">
                <a:solidFill>
                  <a:srgbClr val="221E1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Plans to achieve your goals – Hire a dedicated dispatcher and utilize our foreman to train our lowe</a:t>
            </a:r>
            <a:r>
              <a:rPr lang="en-US" sz="1100" dirty="0">
                <a:solidFill>
                  <a:srgbClr val="221E1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 level tech</a:t>
            </a:r>
            <a:endParaRPr lang="en-US" sz="1100" b="0" i="0" u="none" strike="noStrike" baseline="0" dirty="0">
              <a:solidFill>
                <a:srgbClr val="221E1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1100" b="0" i="0" u="none" strike="noStrike" baseline="0" dirty="0">
                <a:solidFill>
                  <a:srgbClr val="221E1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Plans to evaluate your changes – Once we have additional 5 techs and dispatcher.  Re-evaluate a full 60 days of progress</a:t>
            </a:r>
          </a:p>
          <a:p>
            <a:endParaRPr lang="en-US" sz="1100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032AC8CF-1C85-7594-68C9-56F3BFF5EA9A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7009102" y="1109508"/>
            <a:ext cx="4186237" cy="2472950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87641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Changes in Expense Structure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200" b="0" i="0" u="none" strike="noStrike" baseline="0" dirty="0">
                <a:solidFill>
                  <a:srgbClr val="221E1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Current practices – The staff has been here 7-10 yrs plus.  Experience but on their own time.</a:t>
            </a:r>
          </a:p>
          <a:p>
            <a:r>
              <a:rPr lang="en-US" sz="1200" b="0" i="0" u="none" strike="noStrike" baseline="0" dirty="0">
                <a:solidFill>
                  <a:srgbClr val="221E1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Goals for improvement – Spread the work whoever available. Time is everything</a:t>
            </a:r>
          </a:p>
          <a:p>
            <a:r>
              <a:rPr lang="en-US" sz="1200" b="0" i="0" u="none" strike="noStrike" baseline="0" dirty="0">
                <a:solidFill>
                  <a:srgbClr val="221E1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Plans to achieve your goals – Have shop foreman inspect complete work and train</a:t>
            </a:r>
          </a:p>
          <a:p>
            <a:r>
              <a:rPr lang="en-US" sz="1200" b="0" i="0" u="none" strike="noStrike" baseline="0" dirty="0">
                <a:solidFill>
                  <a:srgbClr val="221E1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Plans to evaluate your changes – hold everyone accountable with policy (chargeback)</a:t>
            </a:r>
          </a:p>
          <a:p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B45DAF61-8521-F95D-5E5B-98A8F6C13E9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992216" y="2385040"/>
            <a:ext cx="4184650" cy="3266279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06592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Productivity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2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200" b="0" i="0" u="none" strike="noStrike" baseline="0" dirty="0">
                <a:solidFill>
                  <a:srgbClr val="221E1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Current practices – </a:t>
            </a:r>
            <a:r>
              <a:rPr lang="en-US" sz="1200" dirty="0">
                <a:solidFill>
                  <a:srgbClr val="221E1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</a:t>
            </a:r>
            <a:r>
              <a:rPr lang="en-US" sz="1200" b="0" i="0" u="none" strike="noStrike" baseline="0" dirty="0">
                <a:solidFill>
                  <a:srgbClr val="221E1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echnicians production are track through compared Excel spreadsheet </a:t>
            </a:r>
          </a:p>
          <a:p>
            <a:r>
              <a:rPr lang="en-US" sz="1200" b="0" i="0" u="none" strike="noStrike" baseline="0" dirty="0">
                <a:solidFill>
                  <a:srgbClr val="221E1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Goals for improvement – Make sure time is punch accurately on the ticket</a:t>
            </a:r>
          </a:p>
          <a:p>
            <a:r>
              <a:rPr lang="en-US" sz="1200" b="0" i="0" u="none" strike="noStrike" baseline="0" dirty="0">
                <a:solidFill>
                  <a:srgbClr val="221E1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Plans to achieve your goals – audit ticket weekly compared to time </a:t>
            </a:r>
            <a:r>
              <a:rPr lang="en-US" sz="1200" dirty="0">
                <a:solidFill>
                  <a:srgbClr val="221E1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of </a:t>
            </a:r>
            <a:r>
              <a:rPr lang="en-US" sz="1200" b="0" i="0" u="none" strike="noStrike" baseline="0" dirty="0">
                <a:solidFill>
                  <a:srgbClr val="221E1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completion </a:t>
            </a:r>
          </a:p>
          <a:p>
            <a:r>
              <a:rPr lang="en-US" sz="1200" b="0" i="0" u="none" strike="noStrike" baseline="0" dirty="0">
                <a:solidFill>
                  <a:srgbClr val="221E1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Plans to evaluate your changes – Review number with individual that need help</a:t>
            </a:r>
          </a:p>
          <a:p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387F8929-86CB-A942-F162-F3696E22A38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181677" y="790004"/>
            <a:ext cx="4184650" cy="3537661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01477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Facility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200" b="0" i="0" u="none" strike="noStrike" baseline="0" dirty="0">
                <a:solidFill>
                  <a:srgbClr val="221E1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Current practices  - We’re at max capacity now with Facility utilization</a:t>
            </a:r>
          </a:p>
          <a:p>
            <a:r>
              <a:rPr lang="en-US" sz="1200" b="0" i="0" u="none" strike="noStrike" baseline="0" dirty="0">
                <a:solidFill>
                  <a:srgbClr val="221E1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Goals for improvement – just add 12 addition bays and 2 medium truck bay</a:t>
            </a:r>
          </a:p>
          <a:p>
            <a:r>
              <a:rPr lang="en-US" sz="1200" b="0" i="0" u="none" strike="noStrike" baseline="0" dirty="0">
                <a:solidFill>
                  <a:srgbClr val="221E1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Plans to achieve your goals – hire additional technicians </a:t>
            </a:r>
          </a:p>
          <a:p>
            <a:r>
              <a:rPr lang="en-US" sz="1200" b="0" i="0" u="none" strike="noStrike" baseline="0" dirty="0">
                <a:solidFill>
                  <a:srgbClr val="221E1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Plans to evaluate your changes – how many candidates we interview weekly</a:t>
            </a:r>
          </a:p>
          <a:p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CE63E338-1C28-4B32-0366-C06EC7E921A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907553" y="969097"/>
            <a:ext cx="3240668" cy="3881437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33452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E6F10-0BA0-1313-9F7B-7EBE765BA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Repair order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1AC215-6A1E-4C59-EFD0-D293BFB9553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</a:rPr>
              <a:t>I review and discuss with our service manager regarding the RO.</a:t>
            </a:r>
          </a:p>
          <a:p>
            <a:endParaRPr lang="en-US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</a:rPr>
              <a:t>How could we approve an utilize our additional facility to maximize higher RO’s</a:t>
            </a:r>
          </a:p>
          <a:p>
            <a:endParaRPr lang="en-US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</a:rPr>
              <a:t>We’re 77% one liner</a:t>
            </a:r>
          </a:p>
          <a:p>
            <a:pPr marL="0" indent="0">
              <a:buNone/>
            </a:pPr>
            <a:endParaRPr lang="en-US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ADABCDFE-5E02-84E7-A7F5-6515A694997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96000" y="688032"/>
            <a:ext cx="5335286" cy="5114172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671174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Strengths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pPr>
              <a:buFontTx/>
              <a:buChar char="-"/>
            </a:pP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Veteran and experience techs</a:t>
            </a:r>
          </a:p>
          <a:p>
            <a:pPr>
              <a:buFontTx/>
              <a:buChar char="-"/>
            </a:pP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2 yrs in row Green CSI above service zone</a:t>
            </a:r>
          </a:p>
          <a:p>
            <a:pPr>
              <a:buFontTx/>
              <a:buChar char="-"/>
            </a:pP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Motivated service manager</a:t>
            </a:r>
          </a:p>
          <a:p>
            <a:pPr>
              <a:buFontTx/>
              <a:buChar char="-"/>
            </a:pP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Mobile service</a:t>
            </a:r>
          </a:p>
          <a:p>
            <a:pPr marL="0" indent="0">
              <a:buNone/>
            </a:pP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    </a:t>
            </a:r>
          </a:p>
        </p:txBody>
      </p:sp>
    </p:spTree>
    <p:extLst>
      <p:ext uri="{BB962C8B-B14F-4D97-AF65-F5344CB8AC3E}">
        <p14:creationId xmlns:p14="http://schemas.microsoft.com/office/powerpoint/2010/main" val="3839221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Weaknesses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Not enough tech</a:t>
            </a:r>
          </a:p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Not enough lot space</a:t>
            </a:r>
          </a:p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Hour of operation</a:t>
            </a:r>
          </a:p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Turn around time on parts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69812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TM02900688[[fn=Facet]]</Template>
  <TotalTime>139</TotalTime>
  <Words>655</Words>
  <Application>Microsoft Office PowerPoint</Application>
  <PresentationFormat>Widescreen</PresentationFormat>
  <Paragraphs>93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Trebuchet MS</vt:lpstr>
      <vt:lpstr>Verdana</vt:lpstr>
      <vt:lpstr>Wingdings 3</vt:lpstr>
      <vt:lpstr>Facet</vt:lpstr>
      <vt:lpstr>NADA Service Homework </vt:lpstr>
      <vt:lpstr>   Marketing  </vt:lpstr>
      <vt:lpstr>  Analyze Cost of Labor   </vt:lpstr>
      <vt:lpstr> Changes in Expense Structure    </vt:lpstr>
      <vt:lpstr> Productivity   </vt:lpstr>
      <vt:lpstr> Facility   </vt:lpstr>
      <vt:lpstr>Repair order analysis</vt:lpstr>
      <vt:lpstr>SWOT Analysis- Strengths </vt:lpstr>
      <vt:lpstr>SWOT Analysis- Weaknesses</vt:lpstr>
      <vt:lpstr>SWOT Analysis- Opportunities</vt:lpstr>
      <vt:lpstr>SWOT Analysis- Threats</vt:lpstr>
      <vt:lpstr>SWOT Analysis- Objectives</vt:lpstr>
      <vt:lpstr>SWOT Analysis-Strategies </vt:lpstr>
      <vt:lpstr>SWOT Analysis-Tactics</vt:lpstr>
      <vt:lpstr>SWOT Analysis- Action Plan</vt:lpstr>
      <vt:lpstr>Homework Synopsis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 Service Homework</dc:title>
  <dc:creator>Hourcle, Laurent</dc:creator>
  <cp:lastModifiedBy>Sambo Sorm</cp:lastModifiedBy>
  <cp:revision>6</cp:revision>
  <dcterms:created xsi:type="dcterms:W3CDTF">2022-12-04T13:10:55Z</dcterms:created>
  <dcterms:modified xsi:type="dcterms:W3CDTF">2024-10-04T04:11:54Z</dcterms:modified>
</cp:coreProperties>
</file>