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5E352D-E778-44AF-AB70-E43CB4783FF7}" v="82" dt="2024-05-21T14:56:05.6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8" d="100"/>
          <a:sy n="98" d="100"/>
        </p:scale>
        <p:origin x="84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rgbClr val="0070C0"/>
                </a:solidFill>
              </a:rPr>
              <a:t>NADA Service Homework</a:t>
            </a:r>
            <a:br>
              <a:rPr lang="en-US" dirty="0">
                <a:solidFill>
                  <a:srgbClr val="0070C0"/>
                </a:solidFill>
              </a:rPr>
            </a:br>
            <a:r>
              <a:rPr lang="en-US" dirty="0">
                <a:solidFill>
                  <a:srgbClr val="0070C0"/>
                </a:solidFill>
              </a:rPr>
              <a:t>Class N 440</a:t>
            </a:r>
            <a:br>
              <a:rPr lang="en-US" dirty="0">
                <a:solidFill>
                  <a:srgbClr val="0070C0"/>
                </a:solidFill>
              </a:rPr>
            </a:br>
            <a:r>
              <a:rPr lang="en-US" dirty="0">
                <a:solidFill>
                  <a:srgbClr val="0070C0"/>
                </a:solidFill>
              </a:rPr>
              <a:t>RC Lacy Inc.</a:t>
            </a:r>
            <a:br>
              <a:rPr lang="en-US" dirty="0">
                <a:solidFill>
                  <a:srgbClr val="0070C0"/>
                </a:solidFill>
              </a:rPr>
            </a:br>
            <a:r>
              <a:rPr lang="en-US" dirty="0">
                <a:solidFill>
                  <a:srgbClr val="0070C0"/>
                </a:solidFill>
              </a:rPr>
              <a:t>(Ford)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Presentation: Nicole Lacy</a:t>
            </a:r>
          </a:p>
          <a:p>
            <a:pPr algn="ctr"/>
            <a:r>
              <a:rPr lang="en-US" sz="3200" dirty="0"/>
              <a:t>Month: April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Getting a more positive atmosphere, moral, and work environment </a:t>
            </a:r>
          </a:p>
          <a:p>
            <a:pPr lvl="1"/>
            <a:r>
              <a:rPr lang="en-US" dirty="0"/>
              <a:t>By doing so, working together as a team will get more done </a:t>
            </a:r>
          </a:p>
          <a:p>
            <a:pPr lvl="1"/>
            <a:r>
              <a:rPr lang="en-US" dirty="0"/>
              <a:t>Going over everyone's rolls and responsibilities will get everyone back on track</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Toxic employees/managers</a:t>
            </a:r>
          </a:p>
          <a:p>
            <a:pPr lvl="1"/>
            <a:r>
              <a:rPr lang="en-US" dirty="0"/>
              <a:t>Loyal customers being turned off by the employees (negativity/professionalism)</a:t>
            </a:r>
          </a:p>
          <a:p>
            <a:pPr lvl="1"/>
            <a:r>
              <a:rPr lang="en-US" dirty="0"/>
              <a:t>Treatment by managers/asst. managers</a:t>
            </a:r>
          </a:p>
          <a:p>
            <a:pPr lvl="1"/>
            <a:r>
              <a:rPr lang="en-US" dirty="0"/>
              <a:t>Passive aggressive behavior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Improve our RO mix, get up to NADA guidelines</a:t>
            </a:r>
          </a:p>
          <a:p>
            <a:pPr lvl="1"/>
            <a:r>
              <a:rPr lang="en-US" dirty="0"/>
              <a:t>Continuous training for everyone, phone training, computer training etc. </a:t>
            </a:r>
          </a:p>
          <a:p>
            <a:pPr lvl="1"/>
            <a:r>
              <a:rPr lang="en-US" dirty="0"/>
              <a:t>Improve morale throughout the entire service department, show respect</a:t>
            </a:r>
          </a:p>
          <a:p>
            <a:pPr lvl="1"/>
            <a:r>
              <a:rPr lang="en-US" dirty="0"/>
              <a:t>Attend more school events, whether its high school </a:t>
            </a:r>
            <a:r>
              <a:rPr lang="en-US" dirty="0" err="1"/>
              <a:t>Boces</a:t>
            </a:r>
            <a:r>
              <a:rPr lang="en-US" dirty="0"/>
              <a:t> or College Programs to promote our business and hire more technicians of all levels</a:t>
            </a:r>
          </a:p>
          <a:p>
            <a:pPr lvl="1"/>
            <a:r>
              <a:rPr lang="en-US" dirty="0"/>
              <a:t>Improve motivation among technicians and service advisors</a:t>
            </a:r>
          </a:p>
          <a:p>
            <a:pPr lvl="2"/>
            <a:r>
              <a:rPr lang="en-US" dirty="0"/>
              <a:t>By doing both of these our sales and hours per RO should increase</a:t>
            </a:r>
          </a:p>
          <a:p>
            <a:pPr lvl="2"/>
            <a:endParaRPr lang="en-US" dirty="0"/>
          </a:p>
          <a:p>
            <a:pPr marL="914400" lvl="2"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Require weekly meetings- advisors, techs, managers, as well as parts should all be on the same team </a:t>
            </a:r>
          </a:p>
          <a:p>
            <a:pPr lvl="1"/>
            <a:r>
              <a:rPr lang="en-US" dirty="0"/>
              <a:t>Implement monthly training sessions- what is something as a department we need to work on so next time our strengths are more than our weaknesses</a:t>
            </a:r>
          </a:p>
          <a:p>
            <a:pPr lvl="1"/>
            <a:r>
              <a:rPr lang="en-US" dirty="0"/>
              <a:t>When available- ask for a warranty labor rate increase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Eliminate discounts and coupons unless signed off by Troy/Nicole (GM) or Pat (Service Manager)</a:t>
            </a:r>
          </a:p>
          <a:p>
            <a:r>
              <a:rPr lang="en-US" dirty="0"/>
              <a:t>Extend hours on the weekend and have parts &amp; service hours match </a:t>
            </a:r>
          </a:p>
          <a:p>
            <a:r>
              <a:rPr lang="en-US" dirty="0"/>
              <a:t>Finalize all of the digital work we just introduced (MPI’s)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20291076"/>
              </p:ext>
            </p:extLst>
          </p:nvPr>
        </p:nvGraphicFramePr>
        <p:xfrm>
          <a:off x="677334" y="1746980"/>
          <a:ext cx="9099707" cy="5106748"/>
        </p:xfrm>
        <a:graphic>
          <a:graphicData uri="http://schemas.openxmlformats.org/drawingml/2006/table">
            <a:tbl>
              <a:tblPr firstRow="1" bandRow="1">
                <a:tableStyleId>{5C22544A-7EE6-4342-B048-85BDC9FD1C3A}</a:tableStyleId>
              </a:tblPr>
              <a:tblGrid>
                <a:gridCol w="3011379">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17607">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45167">
                <a:tc>
                  <a:txBody>
                    <a:bodyPr/>
                    <a:lstStyle/>
                    <a:p>
                      <a:r>
                        <a:rPr lang="en-US" sz="1200" dirty="0"/>
                        <a:t>Convert to a centralized dispatching system </a:t>
                      </a:r>
                    </a:p>
                  </a:txBody>
                  <a:tcPr/>
                </a:tc>
                <a:tc>
                  <a:txBody>
                    <a:bodyPr/>
                    <a:lstStyle/>
                    <a:p>
                      <a:r>
                        <a:rPr lang="en-US" sz="1200" dirty="0"/>
                        <a:t>Pat Zimmer- Service Manager</a:t>
                      </a:r>
                    </a:p>
                  </a:txBody>
                  <a:tcPr/>
                </a:tc>
                <a:tc>
                  <a:txBody>
                    <a:bodyPr/>
                    <a:lstStyle/>
                    <a:p>
                      <a:r>
                        <a:rPr lang="en-US" sz="1200" dirty="0"/>
                        <a:t>June 1, 2024</a:t>
                      </a:r>
                    </a:p>
                  </a:txBody>
                  <a:tcPr/>
                </a:tc>
                <a:extLst>
                  <a:ext uri="{0D108BD9-81ED-4DB2-BD59-A6C34878D82A}">
                    <a16:rowId xmlns:a16="http://schemas.microsoft.com/office/drawing/2014/main" val="2400365483"/>
                  </a:ext>
                </a:extLst>
              </a:tr>
              <a:tr h="617607">
                <a:tc>
                  <a:txBody>
                    <a:bodyPr/>
                    <a:lstStyle/>
                    <a:p>
                      <a:r>
                        <a:rPr lang="en-US" sz="1200" dirty="0"/>
                        <a:t>Complete converting over to complete digital MPI’s throughout entire department</a:t>
                      </a:r>
                    </a:p>
                  </a:txBody>
                  <a:tcPr/>
                </a:tc>
                <a:tc>
                  <a:txBody>
                    <a:bodyPr/>
                    <a:lstStyle/>
                    <a:p>
                      <a:r>
                        <a:rPr lang="en-US" sz="1200" dirty="0"/>
                        <a:t>Pat Zimmer</a:t>
                      </a:r>
                    </a:p>
                  </a:txBody>
                  <a:tcPr/>
                </a:tc>
                <a:tc>
                  <a:txBody>
                    <a:bodyPr/>
                    <a:lstStyle/>
                    <a:p>
                      <a:r>
                        <a:rPr lang="en-US" sz="1200" dirty="0"/>
                        <a:t>June 1, 2024</a:t>
                      </a:r>
                    </a:p>
                  </a:txBody>
                  <a:tcPr/>
                </a:tc>
                <a:extLst>
                  <a:ext uri="{0D108BD9-81ED-4DB2-BD59-A6C34878D82A}">
                    <a16:rowId xmlns:a16="http://schemas.microsoft.com/office/drawing/2014/main" val="107845787"/>
                  </a:ext>
                </a:extLst>
              </a:tr>
              <a:tr h="545167">
                <a:tc>
                  <a:txBody>
                    <a:bodyPr/>
                    <a:lstStyle/>
                    <a:p>
                      <a:r>
                        <a:rPr lang="en-US" sz="1200" dirty="0"/>
                        <a:t>Expand parts hours to match service hours </a:t>
                      </a:r>
                    </a:p>
                  </a:txBody>
                  <a:tcPr/>
                </a:tc>
                <a:tc>
                  <a:txBody>
                    <a:bodyPr/>
                    <a:lstStyle/>
                    <a:p>
                      <a:r>
                        <a:rPr lang="en-US" sz="1200" dirty="0"/>
                        <a:t>Marc Cramer – Parts Manager</a:t>
                      </a:r>
                    </a:p>
                  </a:txBody>
                  <a:tcPr/>
                </a:tc>
                <a:tc>
                  <a:txBody>
                    <a:bodyPr/>
                    <a:lstStyle/>
                    <a:p>
                      <a:r>
                        <a:rPr lang="en-US" sz="1200" dirty="0"/>
                        <a:t>June 21, 2024</a:t>
                      </a:r>
                    </a:p>
                  </a:txBody>
                  <a:tcPr/>
                </a:tc>
                <a:extLst>
                  <a:ext uri="{0D108BD9-81ED-4DB2-BD59-A6C34878D82A}">
                    <a16:rowId xmlns:a16="http://schemas.microsoft.com/office/drawing/2014/main" val="1530126605"/>
                  </a:ext>
                </a:extLst>
              </a:tr>
              <a:tr h="970526">
                <a:tc>
                  <a:txBody>
                    <a:bodyPr/>
                    <a:lstStyle/>
                    <a:p>
                      <a:r>
                        <a:rPr lang="en-US" sz="1200" dirty="0"/>
                        <a:t>Complete EV charging stations (were the only place in Catskill approved for charging stations which will hopefully bring in a better mix and different clientele) </a:t>
                      </a:r>
                    </a:p>
                  </a:txBody>
                  <a:tcPr/>
                </a:tc>
                <a:tc>
                  <a:txBody>
                    <a:bodyPr/>
                    <a:lstStyle/>
                    <a:p>
                      <a:r>
                        <a:rPr lang="en-US" sz="1200" dirty="0"/>
                        <a:t>Troy – GM</a:t>
                      </a:r>
                    </a:p>
                  </a:txBody>
                  <a:tcPr/>
                </a:tc>
                <a:tc>
                  <a:txBody>
                    <a:bodyPr/>
                    <a:lstStyle/>
                    <a:p>
                      <a:r>
                        <a:rPr lang="en-US" sz="1200" dirty="0"/>
                        <a:t>June 20, 2024</a:t>
                      </a:r>
                    </a:p>
                  </a:txBody>
                  <a:tcPr/>
                </a:tc>
                <a:extLst>
                  <a:ext uri="{0D108BD9-81ED-4DB2-BD59-A6C34878D82A}">
                    <a16:rowId xmlns:a16="http://schemas.microsoft.com/office/drawing/2014/main" val="1950345431"/>
                  </a:ext>
                </a:extLst>
              </a:tr>
              <a:tr h="617607">
                <a:tc>
                  <a:txBody>
                    <a:bodyPr/>
                    <a:lstStyle/>
                    <a:p>
                      <a:r>
                        <a:rPr lang="en-US" sz="1200" dirty="0"/>
                        <a:t>Monthly meetings to go over- numbers, grosses, new changes, WIP, # of RO’s per advisor etc.</a:t>
                      </a:r>
                    </a:p>
                  </a:txBody>
                  <a:tcPr/>
                </a:tc>
                <a:tc>
                  <a:txBody>
                    <a:bodyPr/>
                    <a:lstStyle/>
                    <a:p>
                      <a:r>
                        <a:rPr lang="en-US" sz="1200" dirty="0"/>
                        <a:t>Nicole</a:t>
                      </a:r>
                    </a:p>
                  </a:txBody>
                  <a:tcPr/>
                </a:tc>
                <a:tc>
                  <a:txBody>
                    <a:bodyPr/>
                    <a:lstStyle/>
                    <a:p>
                      <a:r>
                        <a:rPr lang="en-US" sz="1200" dirty="0"/>
                        <a:t>Every 15</a:t>
                      </a:r>
                      <a:r>
                        <a:rPr lang="en-US" sz="1200" baseline="30000" dirty="0"/>
                        <a:t>th</a:t>
                      </a:r>
                      <a:r>
                        <a:rPr lang="en-US" sz="1200" dirty="0"/>
                        <a:t> of the Month</a:t>
                      </a:r>
                    </a:p>
                  </a:txBody>
                  <a:tcPr/>
                </a:tc>
                <a:extLst>
                  <a:ext uri="{0D108BD9-81ED-4DB2-BD59-A6C34878D82A}">
                    <a16:rowId xmlns:a16="http://schemas.microsoft.com/office/drawing/2014/main" val="1960891333"/>
                  </a:ext>
                </a:extLst>
              </a:tr>
              <a:tr h="545167">
                <a:tc>
                  <a:txBody>
                    <a:bodyPr/>
                    <a:lstStyle/>
                    <a:p>
                      <a:r>
                        <a:rPr lang="en-US" sz="1200" dirty="0"/>
                        <a:t>Extend service hours on weekends and introduce 3</a:t>
                      </a:r>
                      <a:r>
                        <a:rPr lang="en-US" sz="1200" baseline="30000" dirty="0"/>
                        <a:t>rd</a:t>
                      </a:r>
                      <a:r>
                        <a:rPr lang="en-US" sz="1200" dirty="0"/>
                        <a:t> quick lane team</a:t>
                      </a:r>
                    </a:p>
                  </a:txBody>
                  <a:tcPr/>
                </a:tc>
                <a:tc>
                  <a:txBody>
                    <a:bodyPr/>
                    <a:lstStyle/>
                    <a:p>
                      <a:r>
                        <a:rPr lang="en-US" sz="1200" dirty="0"/>
                        <a:t>Pat</a:t>
                      </a:r>
                    </a:p>
                  </a:txBody>
                  <a:tcPr/>
                </a:tc>
                <a:tc>
                  <a:txBody>
                    <a:bodyPr/>
                    <a:lstStyle/>
                    <a:p>
                      <a:r>
                        <a:rPr lang="en-US" sz="1200" dirty="0"/>
                        <a:t>June 21, 2024</a:t>
                      </a:r>
                    </a:p>
                  </a:txBody>
                  <a:tcPr/>
                </a:tc>
                <a:extLst>
                  <a:ext uri="{0D108BD9-81ED-4DB2-BD59-A6C34878D82A}">
                    <a16:rowId xmlns:a16="http://schemas.microsoft.com/office/drawing/2014/main" val="4137224325"/>
                  </a:ext>
                </a:extLst>
              </a:tr>
              <a:tr h="545167">
                <a:tc>
                  <a:txBody>
                    <a:bodyPr/>
                    <a:lstStyle/>
                    <a:p>
                      <a:r>
                        <a:rPr lang="en-US" sz="1200" dirty="0"/>
                        <a:t>Request annual warranty labor increase</a:t>
                      </a:r>
                    </a:p>
                  </a:txBody>
                  <a:tcPr/>
                </a:tc>
                <a:tc>
                  <a:txBody>
                    <a:bodyPr/>
                    <a:lstStyle/>
                    <a:p>
                      <a:r>
                        <a:rPr lang="en-US" sz="1200" dirty="0"/>
                        <a:t>Pat</a:t>
                      </a:r>
                    </a:p>
                  </a:txBody>
                  <a:tcPr/>
                </a:tc>
                <a:tc>
                  <a:txBody>
                    <a:bodyPr/>
                    <a:lstStyle/>
                    <a:p>
                      <a:r>
                        <a:rPr lang="en-US" sz="1200" dirty="0"/>
                        <a:t>December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32689"/>
            <a:ext cx="8596668" cy="4708673"/>
          </a:xfrm>
        </p:spPr>
        <p:txBody>
          <a:bodyPr>
            <a:normAutofit/>
          </a:bodyPr>
          <a:lstStyle/>
          <a:p>
            <a:r>
              <a:rPr lang="en-US" sz="1200" dirty="0"/>
              <a:t>Synopsis – This class was extremely eye opening to me.  Not only did I realize we report incorrectly, but that the morale and atmosphere back in the service department is a lot worse than I thought. The service department is what keeps the dealership going and if we can’t keep technicians or improve our productivity or proficiency it doesn’t matter how many cars or how much profit we make up front, our dealership will crumble. </a:t>
            </a:r>
          </a:p>
          <a:p>
            <a:r>
              <a:rPr lang="en-US" sz="1200" dirty="0"/>
              <a:t>I feel as if I have a better understanding of everything and know that we need to crawl, walk, run before sprinting. The first thing on my list (which I have been working with throughout the month) is having a better line of communication with my service manager, technicians and advisors. They need to feel the same support from me as I give my sales staff.  We’ve talked about phone training as well as going over everyone's rolls and responsibilities.  The hardest conversation for me to have was with my service manager and it was all about respect. We have a great group of technicians and if they don’t feel respect or support from their direct supervisor, it is not ok.  He knew he had a bad reputation, but I think it actually hit him when he saw the response from the SWOT analysis. </a:t>
            </a:r>
          </a:p>
          <a:p>
            <a:r>
              <a:rPr lang="en-US" sz="1200" dirty="0"/>
              <a:t>Extending parts hours to match service hours will help keep technicians happy as well as hopefully bring up our productivity.  I honestly didn’t even realize they weren’t on the same schedule. We’ve also discussed expanding our service hours for the weekends in the summer.  I got a lot of push back with that, however we came to a mutual understanding that we would try it for the summer. </a:t>
            </a:r>
          </a:p>
          <a:p>
            <a:r>
              <a:rPr lang="en-US" sz="1200" dirty="0"/>
              <a:t>Getting more involved with our local high school programs as well as the local community college will help bring in more technicians, with as we know, there is a shortage everywhere. Our service manager has joined the board of our local </a:t>
            </a:r>
            <a:r>
              <a:rPr lang="en-US" sz="1200" dirty="0" err="1"/>
              <a:t>boces</a:t>
            </a:r>
            <a:r>
              <a:rPr lang="en-US" sz="1200" dirty="0"/>
              <a:t> program to help build their new automotive technician shop, with an agreement that we would provide the tools as well as a job once they complete the program. </a:t>
            </a:r>
          </a:p>
          <a:p>
            <a:r>
              <a:rPr lang="en-US" sz="1200" dirty="0"/>
              <a:t>With as stressful as this whole process has been the biggest thing I’ve taken away from this class is that all of these issues are </a:t>
            </a:r>
            <a:r>
              <a:rPr lang="en-US" sz="1200" i="1" dirty="0"/>
              <a:t>opportunities</a:t>
            </a:r>
            <a:r>
              <a:rPr lang="en-US" sz="1200" dirty="0"/>
              <a:t>. I’m excited to start making the small changes which in turn will (hopefully) lead us to big results!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99617"/>
            <a:ext cx="8596668" cy="4241745"/>
          </a:xfrm>
        </p:spPr>
        <p:txBody>
          <a:bodyPr>
            <a:noAutofit/>
          </a:bodyPr>
          <a:lstStyle/>
          <a:p>
            <a:pPr marL="0" indent="0" algn="l">
              <a:buNone/>
            </a:pPr>
            <a:r>
              <a:rPr lang="en-US" sz="1200" b="1" i="0" u="none" strike="noStrike" baseline="0" dirty="0">
                <a:solidFill>
                  <a:srgbClr val="000000"/>
                </a:solidFill>
                <a:latin typeface="Calibri" panose="020F0502020204030204" pitchFamily="34" charset="0"/>
              </a:rPr>
              <a:t>Current practices- </a:t>
            </a:r>
            <a:r>
              <a:rPr lang="en-US" sz="1200" i="0" u="none" strike="noStrike" baseline="0" dirty="0">
                <a:solidFill>
                  <a:schemeClr val="tx1"/>
                </a:solidFill>
                <a:latin typeface="Calibri" panose="020F0502020204030204" pitchFamily="34" charset="0"/>
              </a:rPr>
              <a:t>marketing is repeat customers</a:t>
            </a:r>
            <a:r>
              <a:rPr lang="en-US" sz="1200" dirty="0">
                <a:solidFill>
                  <a:schemeClr val="tx1"/>
                </a:solidFill>
                <a:latin typeface="Calibri" panose="020F0502020204030204" pitchFamily="34" charset="0"/>
              </a:rPr>
              <a:t> &amp; stickers on our loaners, that is it.</a:t>
            </a:r>
          </a:p>
          <a:p>
            <a:pPr marL="0" indent="0">
              <a:buNone/>
            </a:pPr>
            <a:r>
              <a:rPr lang="en-US" sz="1200" b="1" i="0" u="none" strike="noStrike" baseline="0" dirty="0">
                <a:solidFill>
                  <a:schemeClr val="tx1"/>
                </a:solidFill>
                <a:latin typeface="Calibri" panose="020F0502020204030204" pitchFamily="34" charset="0"/>
              </a:rPr>
              <a:t>Goals for improvement-</a:t>
            </a:r>
          </a:p>
          <a:p>
            <a:pPr marL="0" indent="0">
              <a:buNone/>
            </a:pPr>
            <a:r>
              <a:rPr lang="en-US" sz="1200" i="0" u="none" strike="noStrike" baseline="0" dirty="0">
                <a:solidFill>
                  <a:schemeClr val="tx1"/>
                </a:solidFill>
                <a:latin typeface="Calibri" panose="020F0502020204030204" pitchFamily="34" charset="0"/>
              </a:rPr>
              <a:t>I’ve reached out to a local real estate agent who has agreed to leave a post card on the kitchen table with all of our information on it  </a:t>
            </a:r>
          </a:p>
          <a:p>
            <a:pPr marL="0" indent="0">
              <a:buNone/>
            </a:pPr>
            <a:r>
              <a:rPr lang="en-US" sz="1200" dirty="0">
                <a:solidFill>
                  <a:schemeClr val="tx1"/>
                </a:solidFill>
                <a:latin typeface="Calibri" panose="020F0502020204030204" pitchFamily="34" charset="0"/>
              </a:rPr>
              <a:t>Rewording our stickers on our loaners – “We work on ALL makes and models” not just who and where we are</a:t>
            </a:r>
          </a:p>
          <a:p>
            <a:pPr marL="0" indent="0">
              <a:buNone/>
            </a:pPr>
            <a:r>
              <a:rPr lang="en-US" sz="1200" i="0" u="none" strike="noStrike" baseline="0" dirty="0">
                <a:solidFill>
                  <a:schemeClr val="tx1"/>
                </a:solidFill>
                <a:latin typeface="Calibri" panose="020F0502020204030204" pitchFamily="34" charset="0"/>
              </a:rPr>
              <a:t>Enhancing our social media </a:t>
            </a:r>
            <a:r>
              <a:rPr lang="en-US" sz="1200" dirty="0">
                <a:solidFill>
                  <a:schemeClr val="tx1"/>
                </a:solidFill>
                <a:latin typeface="Calibri" panose="020F0502020204030204" pitchFamily="34" charset="0"/>
              </a:rPr>
              <a:t>account (just created our first Tik Tok account)</a:t>
            </a:r>
          </a:p>
          <a:p>
            <a:pPr marL="0" indent="0">
              <a:buNone/>
            </a:pP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Plans to achieve-</a:t>
            </a:r>
          </a:p>
          <a:p>
            <a:pPr marL="0" indent="0">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Post cards and vehicle stickers are already being printed at Vista Print </a:t>
            </a:r>
          </a:p>
          <a:p>
            <a:pPr marL="0" indent="0">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Our new BDC agent was hired for both BDC &amp; social media. She has created us our first TikTok and after a few fun ones she is instructed to do department videos.</a:t>
            </a:r>
          </a:p>
          <a:p>
            <a:pPr marL="0" indent="0">
              <a:buNone/>
            </a:pP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Plans to evaluate-</a:t>
            </a:r>
          </a:p>
          <a:p>
            <a:pPr marL="0" indent="0">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I want to give this a 3-6 month trial, really see how it affects our service department and sales.  We wouldn’t officially start tracking until June 1</a:t>
            </a:r>
            <a:r>
              <a:rPr lang="en-US" sz="1200" baseline="30000" dirty="0">
                <a:solidFill>
                  <a:schemeClr val="tx1"/>
                </a:solidFill>
                <a:latin typeface="Calibri" panose="020F0502020204030204" pitchFamily="34" charset="0"/>
                <a:ea typeface="Calibri" panose="020F0502020204030204" pitchFamily="34" charset="0"/>
                <a:cs typeface="Calibri" panose="020F0502020204030204" pitchFamily="34" charset="0"/>
              </a:rPr>
              <a:t>st</a:t>
            </a: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  On October 1</a:t>
            </a:r>
            <a:r>
              <a:rPr lang="en-US" sz="1200" baseline="30000" dirty="0">
                <a:solidFill>
                  <a:schemeClr val="tx1"/>
                </a:solidFill>
                <a:latin typeface="Calibri" panose="020F0502020204030204" pitchFamily="34" charset="0"/>
                <a:ea typeface="Calibri" panose="020F0502020204030204" pitchFamily="34" charset="0"/>
                <a:cs typeface="Calibri" panose="020F0502020204030204" pitchFamily="34" charset="0"/>
              </a:rPr>
              <a:t>st</a:t>
            </a: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 there will be a meeting with our service manager as well as my father and brother (Sales Manager) to see have we seen an uptick in service, how many post cards have we received from customers, do we have more follows and likes on our TikTok with people talking about it. Reevaluate and then check again at the end of the year. I believe by getting our name out there more, we will see an increase of mix of vehicles we work on, not just a majority of competitive service work. </a:t>
            </a:r>
            <a:endPar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5860137" cy="390698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Right now we menu in express with reviewing our quick ops menu every three months where we compare locally. We aren’t the cheapest (we don’t want to be) but we are competitive. </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We need to increase our productivity with our technicians and hold not only them, but our services advisors accountable.  </a:t>
            </a:r>
          </a:p>
          <a:p>
            <a:r>
              <a:rPr lang="en-US" sz="1800" b="1" i="0" u="none" strike="noStrike" baseline="0" dirty="0">
                <a:solidFill>
                  <a:srgbClr val="221E1F"/>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Create a shop foreman who will dispatch work, hold techs accountable, help when needed, but also be the ope</a:t>
            </a:r>
            <a:r>
              <a:rPr lang="en-US" dirty="0">
                <a:solidFill>
                  <a:srgbClr val="221E1F"/>
                </a:solidFill>
                <a:latin typeface="Calibri" panose="020F0502020204030204" pitchFamily="34" charset="0"/>
              </a:rPr>
              <a:t>n communication needed within everyone in the department. We also just looked into doing digital punches and MPI’s so hopefully this will increase proficiency and productivity by speeding up the process. </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At our monthly managers meetings these numbers will be required.  Productivity by technician, open RO’s and why. </a:t>
            </a: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73ED20CC-FA89-E67B-5F87-9F09BB3ECD01}"/>
              </a:ext>
            </a:extLst>
          </p:cNvPr>
          <p:cNvPicPr>
            <a:picLocks noGrp="1" noChangeAspect="1"/>
          </p:cNvPicPr>
          <p:nvPr>
            <p:ph sz="quarter" idx="4"/>
          </p:nvPr>
        </p:nvPicPr>
        <p:blipFill>
          <a:blip r:embed="rId2"/>
          <a:stretch>
            <a:fillRect/>
          </a:stretch>
        </p:blipFill>
        <p:spPr>
          <a:xfrm>
            <a:off x="7064520" y="2103533"/>
            <a:ext cx="4186237" cy="237355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268215"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Our expenses on our financial statement does not show correct information.  With our Ford statement we show expenses for ENTIRE dealership but only gross for Ford. </a:t>
            </a:r>
          </a:p>
          <a:p>
            <a:r>
              <a:rPr lang="en-US" sz="1800" b="0" i="0" u="none" strike="noStrike" baseline="0" dirty="0">
                <a:solidFill>
                  <a:srgbClr val="221E1F"/>
                </a:solidFill>
                <a:latin typeface="Calibri" panose="020F0502020204030204" pitchFamily="34" charset="0"/>
              </a:rPr>
              <a:t>Goals for improvement – Currently speaking to my father (owner) about separating the two completely. </a:t>
            </a:r>
          </a:p>
          <a:p>
            <a:r>
              <a:rPr lang="en-US" sz="1800" b="0" i="0" u="none" strike="noStrike" baseline="0" dirty="0">
                <a:solidFill>
                  <a:srgbClr val="221E1F"/>
                </a:solidFill>
                <a:latin typeface="Calibri" panose="020F0502020204030204" pitchFamily="34" charset="0"/>
              </a:rPr>
              <a:t>Plans to achieve your goals – Work with other managers (office, service &amp; parts) to see how difficult it would be to separate the two brands completely. </a:t>
            </a:r>
            <a:r>
              <a:rPr lang="en-US" dirty="0">
                <a:solidFill>
                  <a:srgbClr val="221E1F"/>
                </a:solidFill>
                <a:latin typeface="Calibri" panose="020F0502020204030204" pitchFamily="34" charset="0"/>
              </a:rPr>
              <a:t>Our plan is to do a trial run with this in June to see if its possible. We working with our DMS Automate on the best way to go through with this.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By being able to see what gets charged where, who is making money, and/or where exactly the problem areas are, I truly believe we could make more money by focusing on those specific areas, and not just the blanketed approach like we’ve been doing. </a:t>
            </a: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34803F7E-751E-22CC-AA04-63BD9594A494}"/>
              </a:ext>
            </a:extLst>
          </p:cNvPr>
          <p:cNvPicPr>
            <a:picLocks noGrp="1" noChangeAspect="1"/>
          </p:cNvPicPr>
          <p:nvPr>
            <p:ph sz="half" idx="2"/>
          </p:nvPr>
        </p:nvPicPr>
        <p:blipFill>
          <a:blip r:embed="rId2"/>
          <a:stretch>
            <a:fillRect/>
          </a:stretch>
        </p:blipFill>
        <p:spPr>
          <a:xfrm>
            <a:off x="7118927" y="1567079"/>
            <a:ext cx="4152900" cy="32766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92509" y="1625082"/>
            <a:ext cx="6151483"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Our service manager tracks our techs productivity daily in an excel spreadsheet</a:t>
            </a:r>
          </a:p>
          <a:p>
            <a:r>
              <a:rPr lang="en-US" sz="1800" b="0" i="0" u="none" strike="noStrike" baseline="0" dirty="0">
                <a:solidFill>
                  <a:srgbClr val="221E1F"/>
                </a:solidFill>
                <a:latin typeface="Calibri" panose="020F0502020204030204" pitchFamily="34" charset="0"/>
              </a:rPr>
              <a:t>Goals for improvement – Digital punching was just recently introduced (were in the final phases of implementation) so this will be much easier to track &amp; hol</a:t>
            </a:r>
            <a:r>
              <a:rPr lang="en-US" dirty="0">
                <a:solidFill>
                  <a:srgbClr val="221E1F"/>
                </a:solidFill>
                <a:latin typeface="Calibri" panose="020F0502020204030204" pitchFamily="34" charset="0"/>
              </a:rPr>
              <a:t>d people accountable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Pat plans on still tracking via excel to compare between to the two for the first 30 days of full implementation </a:t>
            </a:r>
          </a:p>
          <a:p>
            <a:r>
              <a:rPr lang="en-US" sz="1800" b="0" i="0" u="none" strike="noStrike" baseline="0" dirty="0">
                <a:solidFill>
                  <a:srgbClr val="221E1F"/>
                </a:solidFill>
                <a:latin typeface="Calibri" panose="020F0502020204030204" pitchFamily="34" charset="0"/>
              </a:rPr>
              <a:t>Plans to evaluate your changes – These changes and numbers will be brought up monthly during our managers meetings</a:t>
            </a:r>
          </a:p>
          <a:p>
            <a:endParaRPr lang="en-US" dirty="0"/>
          </a:p>
        </p:txBody>
      </p:sp>
      <p:pic>
        <p:nvPicPr>
          <p:cNvPr id="8" name="Content Placeholder 7" descr="A screenshot of a service report&#10;&#10;Description automatically generated">
            <a:extLst>
              <a:ext uri="{FF2B5EF4-FFF2-40B4-BE49-F238E27FC236}">
                <a16:creationId xmlns:a16="http://schemas.microsoft.com/office/drawing/2014/main" id="{54233237-AD77-89BF-570E-0F11E9E6CFCB}"/>
              </a:ext>
            </a:extLst>
          </p:cNvPr>
          <p:cNvPicPr>
            <a:picLocks noGrp="1" noChangeAspect="1"/>
          </p:cNvPicPr>
          <p:nvPr>
            <p:ph sz="half" idx="2"/>
          </p:nvPr>
        </p:nvPicPr>
        <p:blipFill>
          <a:blip r:embed="rId2"/>
          <a:stretch>
            <a:fillRect/>
          </a:stretch>
        </p:blipFill>
        <p:spPr>
          <a:xfrm>
            <a:off x="6973742" y="1269999"/>
            <a:ext cx="5089255" cy="4235855"/>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073662"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know we are very behind in the accounting process.  We still do things old school, we don’t separate between the two stores. </a:t>
            </a:r>
          </a:p>
          <a:p>
            <a:r>
              <a:rPr lang="en-US" sz="1800" b="0" i="0" u="none" strike="noStrike" baseline="0" dirty="0">
                <a:solidFill>
                  <a:srgbClr val="221E1F"/>
                </a:solidFill>
                <a:latin typeface="Calibri" panose="020F0502020204030204" pitchFamily="34" charset="0"/>
              </a:rPr>
              <a:t>Goals for improvement – Managers meeting June 19</a:t>
            </a:r>
            <a:r>
              <a:rPr lang="en-US" sz="1800" b="0" i="0" u="none" strike="noStrike" baseline="30000" dirty="0">
                <a:solidFill>
                  <a:srgbClr val="221E1F"/>
                </a:solidFill>
                <a:latin typeface="Calibri" panose="020F0502020204030204" pitchFamily="34" charset="0"/>
              </a:rPr>
              <a:t>th</a:t>
            </a:r>
            <a:r>
              <a:rPr lang="en-US" sz="1800" b="0" i="0" u="none" strike="noStrike" baseline="0" dirty="0">
                <a:solidFill>
                  <a:srgbClr val="221E1F"/>
                </a:solidFill>
                <a:latin typeface="Calibri" panose="020F0502020204030204" pitchFamily="34" charset="0"/>
              </a:rPr>
              <a:t>, to actuall</a:t>
            </a:r>
            <a:r>
              <a:rPr lang="en-US" dirty="0">
                <a:solidFill>
                  <a:srgbClr val="221E1F"/>
                </a:solidFill>
                <a:latin typeface="Calibri" panose="020F0502020204030204" pitchFamily="34" charset="0"/>
              </a:rPr>
              <a:t>y review all of our numbers &amp; check our profitability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discuss with our accountant and DMS on how we can better account for our work</a:t>
            </a:r>
          </a:p>
          <a:p>
            <a:r>
              <a:rPr lang="en-US" sz="1800" b="0" i="0" u="none" strike="noStrike" baseline="0" dirty="0">
                <a:solidFill>
                  <a:srgbClr val="221E1F"/>
                </a:solidFill>
                <a:latin typeface="Calibri" panose="020F0502020204030204" pitchFamily="34" charset="0"/>
              </a:rPr>
              <a:t>Plans to evaluate your changes – There will be a follow up in July to see where we are </a:t>
            </a:r>
            <a:r>
              <a:rPr lang="en-US" dirty="0">
                <a:solidFill>
                  <a:srgbClr val="221E1F"/>
                </a:solidFill>
                <a:latin typeface="Calibri" panose="020F0502020204030204" pitchFamily="34" charset="0"/>
              </a:rPr>
              <a:t>at in regards to changing the process to better account for our work. The goal is to have all bays in both stores completely filled with four express lane teams to rotate shifts in the next 3 years.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descr="A screenshot of a computer screen&#10;&#10;Description automatically generated">
            <a:extLst>
              <a:ext uri="{FF2B5EF4-FFF2-40B4-BE49-F238E27FC236}">
                <a16:creationId xmlns:a16="http://schemas.microsoft.com/office/drawing/2014/main" id="{139ED4F4-8F1D-464D-B54A-4D839F6CCA5C}"/>
              </a:ext>
            </a:extLst>
          </p:cNvPr>
          <p:cNvPicPr>
            <a:picLocks noGrp="1" noChangeAspect="1"/>
          </p:cNvPicPr>
          <p:nvPr>
            <p:ph sz="half" idx="2"/>
          </p:nvPr>
        </p:nvPicPr>
        <p:blipFill>
          <a:blip r:embed="rId2"/>
          <a:stretch>
            <a:fillRect/>
          </a:stretch>
        </p:blipFill>
        <p:spPr>
          <a:xfrm>
            <a:off x="6979706" y="2159924"/>
            <a:ext cx="3225308"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0000" lnSpcReduction="20000"/>
          </a:bodyPr>
          <a:lstStyle/>
          <a:p>
            <a:r>
              <a:rPr lang="en-US" dirty="0"/>
              <a:t>When I sat down with our service manager Pat, his first response with looking at this was “this isn’t that bad.” When I asked why he said that he said “I knew our numbers weren’t going to look that great, were top heavy with Ford techs. We have 4 senior master techs, 2 master techs and we’re in a ‘talentless talent pool’ where in order to keep the best we have to pay the best. My goal is to hire three level C techs to reduce costs by getting more involved with the local community colleges and the </a:t>
            </a:r>
            <a:r>
              <a:rPr lang="en-US" dirty="0" err="1"/>
              <a:t>boces</a:t>
            </a:r>
            <a:r>
              <a:rPr lang="en-US" dirty="0"/>
              <a:t> programs.  What will also help reduce costs and improve our numbers will be taking Wolfe (one of our senior master ford techs) to shop foreman so he can dispatch the work correctly, as well as be our in house trainer for the level c techs, that way if they have any questions Wolfe is right there answering and helping in any way he can.”</a:t>
            </a:r>
          </a:p>
          <a:p>
            <a:r>
              <a:rPr lang="en-US" dirty="0"/>
              <a:t>Wolfe has just started being the foreman so we’re hoping we can get some summer interns in between semesters this summer for us to begin this process. </a:t>
            </a:r>
          </a:p>
        </p:txBody>
      </p:sp>
      <p:pic>
        <p:nvPicPr>
          <p:cNvPr id="8" name="Content Placeholder 7" descr="A screenshot of a report&#10;&#10;Description automatically generated">
            <a:extLst>
              <a:ext uri="{FF2B5EF4-FFF2-40B4-BE49-F238E27FC236}">
                <a16:creationId xmlns:a16="http://schemas.microsoft.com/office/drawing/2014/main" id="{B371DABE-0FE6-A7E8-41F5-B2E19128BA5C}"/>
              </a:ext>
            </a:extLst>
          </p:cNvPr>
          <p:cNvPicPr>
            <a:picLocks noGrp="1" noChangeAspect="1"/>
          </p:cNvPicPr>
          <p:nvPr>
            <p:ph sz="half" idx="2"/>
          </p:nvPr>
        </p:nvPicPr>
        <p:blipFill>
          <a:blip r:embed="rId2"/>
          <a:stretch>
            <a:fillRect/>
          </a:stretch>
        </p:blipFill>
        <p:spPr>
          <a:xfrm>
            <a:off x="6438034" y="1046829"/>
            <a:ext cx="5388548" cy="3880772"/>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Our techs are extremely talented</a:t>
            </a:r>
          </a:p>
          <a:p>
            <a:pPr lvl="1"/>
            <a:r>
              <a:rPr lang="en-US" dirty="0"/>
              <a:t>Good customer base</a:t>
            </a:r>
          </a:p>
          <a:p>
            <a:pPr lvl="1"/>
            <a:r>
              <a:rPr lang="en-US" dirty="0"/>
              <a:t>Family owned with a Lacy always on site</a:t>
            </a:r>
          </a:p>
          <a:p>
            <a:pPr lvl="1"/>
            <a:r>
              <a:rPr lang="en-US" dirty="0"/>
              <a:t>Knowledgeable staff</a:t>
            </a:r>
          </a:p>
          <a:p>
            <a:pPr lvl="1"/>
            <a:r>
              <a:rPr lang="en-US" dirty="0"/>
              <a:t>Communication between parts and techs is great</a:t>
            </a:r>
          </a:p>
          <a:p>
            <a:pPr lvl="1"/>
            <a:r>
              <a:rPr lang="en-US" dirty="0"/>
              <a:t>Support from the main office and owner</a:t>
            </a:r>
          </a:p>
          <a:p>
            <a:pPr marL="457200" lvl="1" indent="0">
              <a:buNone/>
            </a:pPr>
            <a:endParaRPr lang="en-US" dirty="0"/>
          </a:p>
          <a:p>
            <a:pPr marL="800100" lvl="1" indent="-342900">
              <a:buFont typeface="+mj-lt"/>
              <a:buAutoNum type="arabicPeriod"/>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Weaknesses</a:t>
            </a:r>
          </a:p>
          <a:p>
            <a:pPr lvl="1"/>
            <a:r>
              <a:rPr lang="en-US" dirty="0"/>
              <a:t>No communication</a:t>
            </a:r>
          </a:p>
          <a:p>
            <a:pPr lvl="1"/>
            <a:r>
              <a:rPr lang="en-US" dirty="0"/>
              <a:t>Toxic work environment</a:t>
            </a:r>
          </a:p>
          <a:p>
            <a:pPr lvl="1"/>
            <a:r>
              <a:rPr lang="en-US" dirty="0"/>
              <a:t>Hiring process and accountability</a:t>
            </a:r>
          </a:p>
          <a:p>
            <a:pPr lvl="1"/>
            <a:r>
              <a:rPr lang="en-US" dirty="0"/>
              <a:t>Lack of motivation</a:t>
            </a:r>
          </a:p>
          <a:p>
            <a:pPr lvl="1"/>
            <a:r>
              <a:rPr lang="en-US" dirty="0"/>
              <a:t>No leadership</a:t>
            </a:r>
          </a:p>
          <a:p>
            <a:pPr lvl="1"/>
            <a:r>
              <a:rPr lang="en-US" dirty="0"/>
              <a:t>Poor morale</a:t>
            </a:r>
          </a:p>
          <a:p>
            <a:pPr lvl="1"/>
            <a:r>
              <a:rPr lang="en-US" dirty="0"/>
              <a:t>Nobody working as a team</a:t>
            </a:r>
          </a:p>
          <a:p>
            <a:pPr lvl="1"/>
            <a:r>
              <a:rPr lang="en-US" dirty="0"/>
              <a:t>Lack of professionalism </a:t>
            </a:r>
          </a:p>
          <a:p>
            <a:pPr lvl="1"/>
            <a:r>
              <a:rPr lang="en-US" dirty="0"/>
              <a:t>Favoritism shown </a:t>
            </a:r>
          </a:p>
          <a:p>
            <a:pPr lvl="1"/>
            <a:r>
              <a:rPr lang="en-US" dirty="0"/>
              <a:t>No room for growth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7307</TotalTime>
  <Words>1981</Words>
  <Application>Microsoft Office PowerPoint</Application>
  <PresentationFormat>Widescreen</PresentationFormat>
  <Paragraphs>124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Class N 440 RC Lacy Inc. (Ford)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Nicole Lacy</cp:lastModifiedBy>
  <cp:revision>7</cp:revision>
  <cp:lastPrinted>2024-05-20T16:00:56Z</cp:lastPrinted>
  <dcterms:created xsi:type="dcterms:W3CDTF">2022-12-04T13:10:55Z</dcterms:created>
  <dcterms:modified xsi:type="dcterms:W3CDTF">2024-05-21T14:56:05Z</dcterms:modified>
</cp:coreProperties>
</file>