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74"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Millard" userId="9ea6f63b-c6e5-40d9-b9d0-28831f4ff9b5" providerId="ADAL" clId="{D4E8A9CE-3ACF-463D-89EA-55822226A0D2}"/>
    <pc:docChg chg="undo custSel addSld modSld">
      <pc:chgData name="Lauren  Millard" userId="9ea6f63b-c6e5-40d9-b9d0-28831f4ff9b5" providerId="ADAL" clId="{D4E8A9CE-3ACF-463D-89EA-55822226A0D2}" dt="2024-05-15T21:44:09.867" v="23654" actId="113"/>
      <pc:docMkLst>
        <pc:docMk/>
      </pc:docMkLst>
      <pc:sldChg chg="modSp mod">
        <pc:chgData name="Lauren  Millard" userId="9ea6f63b-c6e5-40d9-b9d0-28831f4ff9b5" providerId="ADAL" clId="{D4E8A9CE-3ACF-463D-89EA-55822226A0D2}" dt="2024-05-15T21:43:58.431" v="23653" actId="122"/>
        <pc:sldMkLst>
          <pc:docMk/>
          <pc:sldMk cId="407074056" sldId="256"/>
        </pc:sldMkLst>
        <pc:spChg chg="mod">
          <ac:chgData name="Lauren  Millard" userId="9ea6f63b-c6e5-40d9-b9d0-28831f4ff9b5" providerId="ADAL" clId="{D4E8A9CE-3ACF-463D-89EA-55822226A0D2}" dt="2024-05-15T21:43:58.431" v="23653" actId="122"/>
          <ac:spMkLst>
            <pc:docMk/>
            <pc:sldMk cId="407074056" sldId="256"/>
            <ac:spMk id="2" creationId="{3E0A9F39-3A40-DAF5-FB29-F9EF6B43BC8E}"/>
          </ac:spMkLst>
        </pc:spChg>
        <pc:spChg chg="mod">
          <ac:chgData name="Lauren  Millard" userId="9ea6f63b-c6e5-40d9-b9d0-28831f4ff9b5" providerId="ADAL" clId="{D4E8A9CE-3ACF-463D-89EA-55822226A0D2}" dt="2024-05-08T22:13:14.938" v="3211" actId="20577"/>
          <ac:spMkLst>
            <pc:docMk/>
            <pc:sldMk cId="407074056" sldId="256"/>
            <ac:spMk id="3" creationId="{3D24D94E-9ADE-FBA4-4E04-F5102B2316CA}"/>
          </ac:spMkLst>
        </pc:spChg>
      </pc:sldChg>
      <pc:sldChg chg="modSp mod">
        <pc:chgData name="Lauren  Millard" userId="9ea6f63b-c6e5-40d9-b9d0-28831f4ff9b5" providerId="ADAL" clId="{D4E8A9CE-3ACF-463D-89EA-55822226A0D2}" dt="2024-05-10T16:57:31.935" v="14487" actId="20577"/>
        <pc:sldMkLst>
          <pc:docMk/>
          <pc:sldMk cId="3839221384" sldId="257"/>
        </pc:sldMkLst>
        <pc:spChg chg="mod">
          <ac:chgData name="Lauren  Millard" userId="9ea6f63b-c6e5-40d9-b9d0-28831f4ff9b5" providerId="ADAL" clId="{D4E8A9CE-3ACF-463D-89EA-55822226A0D2}" dt="2024-05-09T21:29:53.935" v="12172" actId="27636"/>
          <ac:spMkLst>
            <pc:docMk/>
            <pc:sldMk cId="3839221384" sldId="257"/>
            <ac:spMk id="2" creationId="{103DC290-7A27-95C0-53A2-21B3816BBA33}"/>
          </ac:spMkLst>
        </pc:spChg>
        <pc:spChg chg="mod">
          <ac:chgData name="Lauren  Millard" userId="9ea6f63b-c6e5-40d9-b9d0-28831f4ff9b5" providerId="ADAL" clId="{D4E8A9CE-3ACF-463D-89EA-55822226A0D2}" dt="2024-05-10T16:57:31.935" v="14487" actId="20577"/>
          <ac:spMkLst>
            <pc:docMk/>
            <pc:sldMk cId="3839221384" sldId="257"/>
            <ac:spMk id="3" creationId="{203A9D90-6288-FF85-A14B-EAAC61E0E9A8}"/>
          </ac:spMkLst>
        </pc:spChg>
      </pc:sldChg>
      <pc:sldChg chg="addSp delSp modSp mod">
        <pc:chgData name="Lauren  Millard" userId="9ea6f63b-c6e5-40d9-b9d0-28831f4ff9b5" providerId="ADAL" clId="{D4E8A9CE-3ACF-463D-89EA-55822226A0D2}" dt="2024-05-15T21:44:09.867" v="23654" actId="113"/>
        <pc:sldMkLst>
          <pc:docMk/>
          <pc:sldMk cId="4167117408" sldId="258"/>
        </pc:sldMkLst>
        <pc:spChg chg="mod">
          <ac:chgData name="Lauren  Millard" userId="9ea6f63b-c6e5-40d9-b9d0-28831f4ff9b5" providerId="ADAL" clId="{D4E8A9CE-3ACF-463D-89EA-55822226A0D2}" dt="2024-05-15T21:37:04.002" v="23124" actId="27636"/>
          <ac:spMkLst>
            <pc:docMk/>
            <pc:sldMk cId="4167117408" sldId="258"/>
            <ac:spMk id="2" creationId="{5FFE6F10-0BA0-1313-9F7B-7EBE765BA7D5}"/>
          </ac:spMkLst>
        </pc:spChg>
        <pc:spChg chg="mod">
          <ac:chgData name="Lauren  Millard" userId="9ea6f63b-c6e5-40d9-b9d0-28831f4ff9b5" providerId="ADAL" clId="{D4E8A9CE-3ACF-463D-89EA-55822226A0D2}" dt="2024-05-15T21:44:09.867" v="23654" actId="113"/>
          <ac:spMkLst>
            <pc:docMk/>
            <pc:sldMk cId="4167117408" sldId="258"/>
            <ac:spMk id="3" creationId="{DC1AC215-6A1E-4C59-EFD0-D293BFB95537}"/>
          </ac:spMkLst>
        </pc:spChg>
        <pc:spChg chg="add del mod">
          <ac:chgData name="Lauren  Millard" userId="9ea6f63b-c6e5-40d9-b9d0-28831f4ff9b5" providerId="ADAL" clId="{D4E8A9CE-3ACF-463D-89EA-55822226A0D2}" dt="2024-05-09T21:15:09.577" v="11563" actId="478"/>
          <ac:spMkLst>
            <pc:docMk/>
            <pc:sldMk cId="4167117408" sldId="258"/>
            <ac:spMk id="5" creationId="{769316A1-603D-1133-8F3A-39173723345B}"/>
          </ac:spMkLst>
        </pc:spChg>
        <pc:spChg chg="add del mod">
          <ac:chgData name="Lauren  Millard" userId="9ea6f63b-c6e5-40d9-b9d0-28831f4ff9b5" providerId="ADAL" clId="{D4E8A9CE-3ACF-463D-89EA-55822226A0D2}" dt="2024-05-09T21:15:12.434" v="11565" actId="22"/>
          <ac:spMkLst>
            <pc:docMk/>
            <pc:sldMk cId="4167117408" sldId="258"/>
            <ac:spMk id="8" creationId="{143AE509-F260-79B4-2224-B70C0BF0200C}"/>
          </ac:spMkLst>
        </pc:spChg>
        <pc:picChg chg="add del">
          <ac:chgData name="Lauren  Millard" userId="9ea6f63b-c6e5-40d9-b9d0-28831f4ff9b5" providerId="ADAL" clId="{D4E8A9CE-3ACF-463D-89EA-55822226A0D2}" dt="2024-05-09T21:15:11.334" v="11564" actId="478"/>
          <ac:picMkLst>
            <pc:docMk/>
            <pc:sldMk cId="4167117408" sldId="258"/>
            <ac:picMk id="6" creationId="{7D7FBF6D-1B6B-4091-9ABF-B967D33EAC3F}"/>
          </ac:picMkLst>
        </pc:picChg>
        <pc:picChg chg="add mod ord">
          <ac:chgData name="Lauren  Millard" userId="9ea6f63b-c6e5-40d9-b9d0-28831f4ff9b5" providerId="ADAL" clId="{D4E8A9CE-3ACF-463D-89EA-55822226A0D2}" dt="2024-05-09T21:15:39.452" v="11579" actId="1076"/>
          <ac:picMkLst>
            <pc:docMk/>
            <pc:sldMk cId="4167117408" sldId="258"/>
            <ac:picMk id="10" creationId="{AED42839-242E-E0CE-C2B9-54DE012AB96B}"/>
          </ac:picMkLst>
        </pc:picChg>
      </pc:sldChg>
      <pc:sldChg chg="modSp mod">
        <pc:chgData name="Lauren  Millard" userId="9ea6f63b-c6e5-40d9-b9d0-28831f4ff9b5" providerId="ADAL" clId="{D4E8A9CE-3ACF-463D-89EA-55822226A0D2}" dt="2024-05-08T22:50:05.664" v="5588" actId="14100"/>
        <pc:sldMkLst>
          <pc:docMk/>
          <pc:sldMk cId="2924363353" sldId="259"/>
        </pc:sldMkLst>
        <pc:spChg chg="mod">
          <ac:chgData name="Lauren  Millard" userId="9ea6f63b-c6e5-40d9-b9d0-28831f4ff9b5" providerId="ADAL" clId="{D4E8A9CE-3ACF-463D-89EA-55822226A0D2}" dt="2024-05-08T22:50:05.664" v="5588" actId="14100"/>
          <ac:spMkLst>
            <pc:docMk/>
            <pc:sldMk cId="2924363353" sldId="259"/>
            <ac:spMk id="2" creationId="{CCC0419E-50F3-1F2F-1B8E-FED52940944C}"/>
          </ac:spMkLst>
        </pc:spChg>
        <pc:spChg chg="mod">
          <ac:chgData name="Lauren  Millard" userId="9ea6f63b-c6e5-40d9-b9d0-28831f4ff9b5" providerId="ADAL" clId="{D4E8A9CE-3ACF-463D-89EA-55822226A0D2}" dt="2024-05-08T22:17:56.500" v="3657" actId="12"/>
          <ac:spMkLst>
            <pc:docMk/>
            <pc:sldMk cId="2924363353" sldId="259"/>
            <ac:spMk id="3" creationId="{0CC31931-4847-F763-D4D1-1433E7E0CE49}"/>
          </ac:spMkLst>
        </pc:spChg>
      </pc:sldChg>
      <pc:sldChg chg="modSp mod">
        <pc:chgData name="Lauren  Millard" userId="9ea6f63b-c6e5-40d9-b9d0-28831f4ff9b5" providerId="ADAL" clId="{D4E8A9CE-3ACF-463D-89EA-55822226A0D2}" dt="2024-05-10T16:59:59.269" v="14866" actId="14100"/>
        <pc:sldMkLst>
          <pc:docMk/>
          <pc:sldMk cId="2417698126" sldId="262"/>
        </pc:sldMkLst>
        <pc:spChg chg="mod">
          <ac:chgData name="Lauren  Millard" userId="9ea6f63b-c6e5-40d9-b9d0-28831f4ff9b5" providerId="ADAL" clId="{D4E8A9CE-3ACF-463D-89EA-55822226A0D2}" dt="2024-05-09T21:29:50.472" v="12170" actId="14100"/>
          <ac:spMkLst>
            <pc:docMk/>
            <pc:sldMk cId="2417698126" sldId="262"/>
            <ac:spMk id="2" creationId="{103DC290-7A27-95C0-53A2-21B3816BBA33}"/>
          </ac:spMkLst>
        </pc:spChg>
        <pc:spChg chg="mod">
          <ac:chgData name="Lauren  Millard" userId="9ea6f63b-c6e5-40d9-b9d0-28831f4ff9b5" providerId="ADAL" clId="{D4E8A9CE-3ACF-463D-89EA-55822226A0D2}" dt="2024-05-10T16:59:59.269" v="14866" actId="14100"/>
          <ac:spMkLst>
            <pc:docMk/>
            <pc:sldMk cId="2417698126" sldId="262"/>
            <ac:spMk id="3" creationId="{203A9D90-6288-FF85-A14B-EAAC61E0E9A8}"/>
          </ac:spMkLst>
        </pc:spChg>
      </pc:sldChg>
      <pc:sldChg chg="modSp mod">
        <pc:chgData name="Lauren  Millard" userId="9ea6f63b-c6e5-40d9-b9d0-28831f4ff9b5" providerId="ADAL" clId="{D4E8A9CE-3ACF-463D-89EA-55822226A0D2}" dt="2024-05-10T17:05:25.822" v="15071" actId="20577"/>
        <pc:sldMkLst>
          <pc:docMk/>
          <pc:sldMk cId="3912869560" sldId="263"/>
        </pc:sldMkLst>
        <pc:spChg chg="mod">
          <ac:chgData name="Lauren  Millard" userId="9ea6f63b-c6e5-40d9-b9d0-28831f4ff9b5" providerId="ADAL" clId="{D4E8A9CE-3ACF-463D-89EA-55822226A0D2}" dt="2024-05-10T16:29:32.299" v="13375" actId="14100"/>
          <ac:spMkLst>
            <pc:docMk/>
            <pc:sldMk cId="3912869560" sldId="263"/>
            <ac:spMk id="2" creationId="{103DC290-7A27-95C0-53A2-21B3816BBA33}"/>
          </ac:spMkLst>
        </pc:spChg>
        <pc:spChg chg="mod">
          <ac:chgData name="Lauren  Millard" userId="9ea6f63b-c6e5-40d9-b9d0-28831f4ff9b5" providerId="ADAL" clId="{D4E8A9CE-3ACF-463D-89EA-55822226A0D2}" dt="2024-05-10T17:05:25.822" v="15071" actId="20577"/>
          <ac:spMkLst>
            <pc:docMk/>
            <pc:sldMk cId="3912869560" sldId="263"/>
            <ac:spMk id="3" creationId="{203A9D90-6288-FF85-A14B-EAAC61E0E9A8}"/>
          </ac:spMkLst>
        </pc:spChg>
      </pc:sldChg>
      <pc:sldChg chg="modSp mod">
        <pc:chgData name="Lauren  Millard" userId="9ea6f63b-c6e5-40d9-b9d0-28831f4ff9b5" providerId="ADAL" clId="{D4E8A9CE-3ACF-463D-89EA-55822226A0D2}" dt="2024-05-10T17:06:39.071" v="15323" actId="20577"/>
        <pc:sldMkLst>
          <pc:docMk/>
          <pc:sldMk cId="627664966" sldId="264"/>
        </pc:sldMkLst>
        <pc:spChg chg="mod">
          <ac:chgData name="Lauren  Millard" userId="9ea6f63b-c6e5-40d9-b9d0-28831f4ff9b5" providerId="ADAL" clId="{D4E8A9CE-3ACF-463D-89EA-55822226A0D2}" dt="2024-05-10T16:36:09.264" v="13698" actId="14100"/>
          <ac:spMkLst>
            <pc:docMk/>
            <pc:sldMk cId="627664966" sldId="264"/>
            <ac:spMk id="2" creationId="{103DC290-7A27-95C0-53A2-21B3816BBA33}"/>
          </ac:spMkLst>
        </pc:spChg>
        <pc:spChg chg="mod">
          <ac:chgData name="Lauren  Millard" userId="9ea6f63b-c6e5-40d9-b9d0-28831f4ff9b5" providerId="ADAL" clId="{D4E8A9CE-3ACF-463D-89EA-55822226A0D2}" dt="2024-05-10T17:06:39.071" v="15323" actId="20577"/>
          <ac:spMkLst>
            <pc:docMk/>
            <pc:sldMk cId="627664966" sldId="264"/>
            <ac:spMk id="3" creationId="{203A9D90-6288-FF85-A14B-EAAC61E0E9A8}"/>
          </ac:spMkLst>
        </pc:spChg>
      </pc:sldChg>
      <pc:sldChg chg="modSp mod">
        <pc:chgData name="Lauren  Millard" userId="9ea6f63b-c6e5-40d9-b9d0-28831f4ff9b5" providerId="ADAL" clId="{D4E8A9CE-3ACF-463D-89EA-55822226A0D2}" dt="2024-05-10T18:49:33.976" v="16915" actId="20577"/>
        <pc:sldMkLst>
          <pc:docMk/>
          <pc:sldMk cId="3985272254" sldId="265"/>
        </pc:sldMkLst>
        <pc:spChg chg="mod">
          <ac:chgData name="Lauren  Millard" userId="9ea6f63b-c6e5-40d9-b9d0-28831f4ff9b5" providerId="ADAL" clId="{D4E8A9CE-3ACF-463D-89EA-55822226A0D2}" dt="2024-05-10T16:56:01.532" v="14405" actId="14100"/>
          <ac:spMkLst>
            <pc:docMk/>
            <pc:sldMk cId="3985272254" sldId="265"/>
            <ac:spMk id="2" creationId="{103DC290-7A27-95C0-53A2-21B3816BBA33}"/>
          </ac:spMkLst>
        </pc:spChg>
        <pc:spChg chg="mod">
          <ac:chgData name="Lauren  Millard" userId="9ea6f63b-c6e5-40d9-b9d0-28831f4ff9b5" providerId="ADAL" clId="{D4E8A9CE-3ACF-463D-89EA-55822226A0D2}" dt="2024-05-10T18:49:33.976" v="16915" actId="20577"/>
          <ac:spMkLst>
            <pc:docMk/>
            <pc:sldMk cId="3985272254" sldId="265"/>
            <ac:spMk id="3" creationId="{203A9D90-6288-FF85-A14B-EAAC61E0E9A8}"/>
          </ac:spMkLst>
        </pc:spChg>
      </pc:sldChg>
      <pc:sldChg chg="modSp mod">
        <pc:chgData name="Lauren  Millard" userId="9ea6f63b-c6e5-40d9-b9d0-28831f4ff9b5" providerId="ADAL" clId="{D4E8A9CE-3ACF-463D-89EA-55822226A0D2}" dt="2024-05-10T19:00:55.585" v="18380" actId="20577"/>
        <pc:sldMkLst>
          <pc:docMk/>
          <pc:sldMk cId="4226099158" sldId="266"/>
        </pc:sldMkLst>
        <pc:spChg chg="mod">
          <ac:chgData name="Lauren  Millard" userId="9ea6f63b-c6e5-40d9-b9d0-28831f4ff9b5" providerId="ADAL" clId="{D4E8A9CE-3ACF-463D-89EA-55822226A0D2}" dt="2024-05-10T17:22:59.174" v="15608" actId="27636"/>
          <ac:spMkLst>
            <pc:docMk/>
            <pc:sldMk cId="4226099158" sldId="266"/>
            <ac:spMk id="2" creationId="{103DC290-7A27-95C0-53A2-21B3816BBA33}"/>
          </ac:spMkLst>
        </pc:spChg>
        <pc:spChg chg="mod">
          <ac:chgData name="Lauren  Millard" userId="9ea6f63b-c6e5-40d9-b9d0-28831f4ff9b5" providerId="ADAL" clId="{D4E8A9CE-3ACF-463D-89EA-55822226A0D2}" dt="2024-05-10T19:00:55.585" v="18380" actId="20577"/>
          <ac:spMkLst>
            <pc:docMk/>
            <pc:sldMk cId="4226099158" sldId="266"/>
            <ac:spMk id="3" creationId="{203A9D90-6288-FF85-A14B-EAAC61E0E9A8}"/>
          </ac:spMkLst>
        </pc:spChg>
      </pc:sldChg>
      <pc:sldChg chg="modSp mod">
        <pc:chgData name="Lauren  Millard" userId="9ea6f63b-c6e5-40d9-b9d0-28831f4ff9b5" providerId="ADAL" clId="{D4E8A9CE-3ACF-463D-89EA-55822226A0D2}" dt="2024-05-10T20:17:38.207" v="20104" actId="20577"/>
        <pc:sldMkLst>
          <pc:docMk/>
          <pc:sldMk cId="850427537" sldId="267"/>
        </pc:sldMkLst>
        <pc:spChg chg="mod">
          <ac:chgData name="Lauren  Millard" userId="9ea6f63b-c6e5-40d9-b9d0-28831f4ff9b5" providerId="ADAL" clId="{D4E8A9CE-3ACF-463D-89EA-55822226A0D2}" dt="2024-05-10T17:30:52.251" v="16235" actId="27636"/>
          <ac:spMkLst>
            <pc:docMk/>
            <pc:sldMk cId="850427537" sldId="267"/>
            <ac:spMk id="2" creationId="{103DC290-7A27-95C0-53A2-21B3816BBA33}"/>
          </ac:spMkLst>
        </pc:spChg>
        <pc:spChg chg="mod">
          <ac:chgData name="Lauren  Millard" userId="9ea6f63b-c6e5-40d9-b9d0-28831f4ff9b5" providerId="ADAL" clId="{D4E8A9CE-3ACF-463D-89EA-55822226A0D2}" dt="2024-05-10T20:17:38.207" v="20104" actId="20577"/>
          <ac:spMkLst>
            <pc:docMk/>
            <pc:sldMk cId="850427537" sldId="267"/>
            <ac:spMk id="3" creationId="{203A9D90-6288-FF85-A14B-EAAC61E0E9A8}"/>
          </ac:spMkLst>
        </pc:spChg>
      </pc:sldChg>
      <pc:sldChg chg="modSp mod">
        <pc:chgData name="Lauren  Millard" userId="9ea6f63b-c6e5-40d9-b9d0-28831f4ff9b5" providerId="ADAL" clId="{D4E8A9CE-3ACF-463D-89EA-55822226A0D2}" dt="2024-05-10T20:04:27.918" v="18617" actId="20577"/>
        <pc:sldMkLst>
          <pc:docMk/>
          <pc:sldMk cId="3364109993" sldId="268"/>
        </pc:sldMkLst>
        <pc:spChg chg="mod">
          <ac:chgData name="Lauren  Millard" userId="9ea6f63b-c6e5-40d9-b9d0-28831f4ff9b5" providerId="ADAL" clId="{D4E8A9CE-3ACF-463D-89EA-55822226A0D2}" dt="2024-05-10T17:51:04.597" v="16684" actId="27636"/>
          <ac:spMkLst>
            <pc:docMk/>
            <pc:sldMk cId="3364109993" sldId="268"/>
            <ac:spMk id="2" creationId="{103DC290-7A27-95C0-53A2-21B3816BBA33}"/>
          </ac:spMkLst>
        </pc:spChg>
        <pc:graphicFrameChg chg="mod modGraphic">
          <ac:chgData name="Lauren  Millard" userId="9ea6f63b-c6e5-40d9-b9d0-28831f4ff9b5" providerId="ADAL" clId="{D4E8A9CE-3ACF-463D-89EA-55822226A0D2}" dt="2024-05-10T20:04:27.918" v="18617" actId="20577"/>
          <ac:graphicFrameMkLst>
            <pc:docMk/>
            <pc:sldMk cId="3364109993" sldId="268"/>
            <ac:graphicFrameMk id="4" creationId="{BC8B6778-11BB-9A9A-F0BF-8949F85F8237}"/>
          </ac:graphicFrameMkLst>
        </pc:graphicFrameChg>
      </pc:sldChg>
      <pc:sldChg chg="modSp mod">
        <pc:chgData name="Lauren  Millard" userId="9ea6f63b-c6e5-40d9-b9d0-28831f4ff9b5" providerId="ADAL" clId="{D4E8A9CE-3ACF-463D-89EA-55822226A0D2}" dt="2024-05-14T20:18:26.563" v="21664" actId="20577"/>
        <pc:sldMkLst>
          <pc:docMk/>
          <pc:sldMk cId="3799370086" sldId="269"/>
        </pc:sldMkLst>
        <pc:spChg chg="mod">
          <ac:chgData name="Lauren  Millard" userId="9ea6f63b-c6e5-40d9-b9d0-28831f4ff9b5" providerId="ADAL" clId="{D4E8A9CE-3ACF-463D-89EA-55822226A0D2}" dt="2024-05-10T20:06:40.173" v="18761" actId="14100"/>
          <ac:spMkLst>
            <pc:docMk/>
            <pc:sldMk cId="3799370086" sldId="269"/>
            <ac:spMk id="2" creationId="{103DC290-7A27-95C0-53A2-21B3816BBA33}"/>
          </ac:spMkLst>
        </pc:spChg>
        <pc:spChg chg="mod">
          <ac:chgData name="Lauren  Millard" userId="9ea6f63b-c6e5-40d9-b9d0-28831f4ff9b5" providerId="ADAL" clId="{D4E8A9CE-3ACF-463D-89EA-55822226A0D2}" dt="2024-05-14T20:18:26.563" v="21664" actId="20577"/>
          <ac:spMkLst>
            <pc:docMk/>
            <pc:sldMk cId="3799370086" sldId="269"/>
            <ac:spMk id="3" creationId="{203A9D90-6288-FF85-A14B-EAAC61E0E9A8}"/>
          </ac:spMkLst>
        </pc:spChg>
      </pc:sldChg>
      <pc:sldChg chg="addSp delSp modSp mod">
        <pc:chgData name="Lauren  Millard" userId="9ea6f63b-c6e5-40d9-b9d0-28831f4ff9b5" providerId="ADAL" clId="{D4E8A9CE-3ACF-463D-89EA-55822226A0D2}" dt="2024-05-09T20:15:49.036" v="9454" actId="14100"/>
        <pc:sldMkLst>
          <pc:docMk/>
          <pc:sldMk cId="3887641486" sldId="270"/>
        </pc:sldMkLst>
        <pc:spChg chg="mod">
          <ac:chgData name="Lauren  Millard" userId="9ea6f63b-c6e5-40d9-b9d0-28831f4ff9b5" providerId="ADAL" clId="{D4E8A9CE-3ACF-463D-89EA-55822226A0D2}" dt="2024-05-08T22:50:01.568" v="5587" actId="14100"/>
          <ac:spMkLst>
            <pc:docMk/>
            <pc:sldMk cId="3887641486" sldId="270"/>
            <ac:spMk id="2" creationId="{CCC0419E-50F3-1F2F-1B8E-FED52940944C}"/>
          </ac:spMkLst>
        </pc:spChg>
        <pc:spChg chg="mod">
          <ac:chgData name="Lauren  Millard" userId="9ea6f63b-c6e5-40d9-b9d0-28831f4ff9b5" providerId="ADAL" clId="{D4E8A9CE-3ACF-463D-89EA-55822226A0D2}" dt="2024-05-08T22:57:06.483" v="5721" actId="20577"/>
          <ac:spMkLst>
            <pc:docMk/>
            <pc:sldMk cId="3887641486" sldId="270"/>
            <ac:spMk id="3" creationId="{0CC31931-4847-F763-D4D1-1433E7E0CE49}"/>
          </ac:spMkLst>
        </pc:spChg>
        <pc:spChg chg="add del mod">
          <ac:chgData name="Lauren  Millard" userId="9ea6f63b-c6e5-40d9-b9d0-28831f4ff9b5" providerId="ADAL" clId="{D4E8A9CE-3ACF-463D-89EA-55822226A0D2}" dt="2024-05-08T21:29:45.731" v="2543" actId="22"/>
          <ac:spMkLst>
            <pc:docMk/>
            <pc:sldMk cId="3887641486" sldId="270"/>
            <ac:spMk id="5" creationId="{8075DEB8-FE9C-2164-E154-83127E71D03F}"/>
          </ac:spMkLst>
        </pc:spChg>
        <pc:picChg chg="add mod ord">
          <ac:chgData name="Lauren  Millard" userId="9ea6f63b-c6e5-40d9-b9d0-28831f4ff9b5" providerId="ADAL" clId="{D4E8A9CE-3ACF-463D-89EA-55822226A0D2}" dt="2024-05-09T20:15:49.036" v="9454" actId="14100"/>
          <ac:picMkLst>
            <pc:docMk/>
            <pc:sldMk cId="3887641486" sldId="270"/>
            <ac:picMk id="7" creationId="{17EDA5A1-5DA7-5479-B335-6B640786F2F4}"/>
          </ac:picMkLst>
        </pc:picChg>
        <pc:picChg chg="del">
          <ac:chgData name="Lauren  Millard" userId="9ea6f63b-c6e5-40d9-b9d0-28831f4ff9b5" providerId="ADAL" clId="{D4E8A9CE-3ACF-463D-89EA-55822226A0D2}" dt="2024-05-08T21:29:30.407" v="2542" actId="478"/>
          <ac:picMkLst>
            <pc:docMk/>
            <pc:sldMk cId="3887641486" sldId="270"/>
            <ac:picMk id="10" creationId="{C3022619-ABD1-BF3C-F7D9-E56C642C5D22}"/>
          </ac:picMkLst>
        </pc:picChg>
      </pc:sldChg>
      <pc:sldChg chg="addSp delSp modSp mod">
        <pc:chgData name="Lauren  Millard" userId="9ea6f63b-c6e5-40d9-b9d0-28831f4ff9b5" providerId="ADAL" clId="{D4E8A9CE-3ACF-463D-89EA-55822226A0D2}" dt="2024-05-09T20:26:06.972" v="10305" actId="20577"/>
        <pc:sldMkLst>
          <pc:docMk/>
          <pc:sldMk cId="1306592365" sldId="271"/>
        </pc:sldMkLst>
        <pc:spChg chg="mod">
          <ac:chgData name="Lauren  Millard" userId="9ea6f63b-c6e5-40d9-b9d0-28831f4ff9b5" providerId="ADAL" clId="{D4E8A9CE-3ACF-463D-89EA-55822226A0D2}" dt="2024-05-09T19:07:26.139" v="7713" actId="1076"/>
          <ac:spMkLst>
            <pc:docMk/>
            <pc:sldMk cId="1306592365" sldId="271"/>
            <ac:spMk id="2" creationId="{CCC0419E-50F3-1F2F-1B8E-FED52940944C}"/>
          </ac:spMkLst>
        </pc:spChg>
        <pc:spChg chg="mod">
          <ac:chgData name="Lauren  Millard" userId="9ea6f63b-c6e5-40d9-b9d0-28831f4ff9b5" providerId="ADAL" clId="{D4E8A9CE-3ACF-463D-89EA-55822226A0D2}" dt="2024-05-09T20:26:06.972" v="10305" actId="20577"/>
          <ac:spMkLst>
            <pc:docMk/>
            <pc:sldMk cId="1306592365" sldId="271"/>
            <ac:spMk id="3" creationId="{0CC31931-4847-F763-D4D1-1433E7E0CE49}"/>
          </ac:spMkLst>
        </pc:spChg>
        <pc:spChg chg="add del mod">
          <ac:chgData name="Lauren  Millard" userId="9ea6f63b-c6e5-40d9-b9d0-28831f4ff9b5" providerId="ADAL" clId="{D4E8A9CE-3ACF-463D-89EA-55822226A0D2}" dt="2024-05-08T22:49:49.746" v="5583" actId="22"/>
          <ac:spMkLst>
            <pc:docMk/>
            <pc:sldMk cId="1306592365" sldId="271"/>
            <ac:spMk id="5" creationId="{C9B8A792-BA3F-2B8E-26A1-8250566F1C73}"/>
          </ac:spMkLst>
        </pc:spChg>
        <pc:picChg chg="del">
          <ac:chgData name="Lauren  Millard" userId="9ea6f63b-c6e5-40d9-b9d0-28831f4ff9b5" providerId="ADAL" clId="{D4E8A9CE-3ACF-463D-89EA-55822226A0D2}" dt="2024-05-08T22:49:37.919" v="5582" actId="478"/>
          <ac:picMkLst>
            <pc:docMk/>
            <pc:sldMk cId="1306592365" sldId="271"/>
            <ac:picMk id="6" creationId="{C2A3775D-51A5-D12F-8A3D-32A5B63F1D82}"/>
          </ac:picMkLst>
        </pc:picChg>
        <pc:picChg chg="add mod ord">
          <ac:chgData name="Lauren  Millard" userId="9ea6f63b-c6e5-40d9-b9d0-28831f4ff9b5" providerId="ADAL" clId="{D4E8A9CE-3ACF-463D-89EA-55822226A0D2}" dt="2024-05-09T20:15:44.677" v="9453" actId="14100"/>
          <ac:picMkLst>
            <pc:docMk/>
            <pc:sldMk cId="1306592365" sldId="271"/>
            <ac:picMk id="8" creationId="{04577894-5D49-3B47-915F-FABAB9B94B28}"/>
          </ac:picMkLst>
        </pc:picChg>
      </pc:sldChg>
      <pc:sldChg chg="addSp delSp modSp mod">
        <pc:chgData name="Lauren  Millard" userId="9ea6f63b-c6e5-40d9-b9d0-28831f4ff9b5" providerId="ADAL" clId="{D4E8A9CE-3ACF-463D-89EA-55822226A0D2}" dt="2024-05-09T20:18:16.011" v="9867" actId="20577"/>
        <pc:sldMkLst>
          <pc:docMk/>
          <pc:sldMk cId="1901477980" sldId="272"/>
        </pc:sldMkLst>
        <pc:spChg chg="mod">
          <ac:chgData name="Lauren  Millard" userId="9ea6f63b-c6e5-40d9-b9d0-28831f4ff9b5" providerId="ADAL" clId="{D4E8A9CE-3ACF-463D-89EA-55822226A0D2}" dt="2024-05-09T19:31:59.427" v="8162" actId="1076"/>
          <ac:spMkLst>
            <pc:docMk/>
            <pc:sldMk cId="1901477980" sldId="272"/>
            <ac:spMk id="2" creationId="{CCC0419E-50F3-1F2F-1B8E-FED52940944C}"/>
          </ac:spMkLst>
        </pc:spChg>
        <pc:spChg chg="mod">
          <ac:chgData name="Lauren  Millard" userId="9ea6f63b-c6e5-40d9-b9d0-28831f4ff9b5" providerId="ADAL" clId="{D4E8A9CE-3ACF-463D-89EA-55822226A0D2}" dt="2024-05-09T20:18:16.011" v="9867" actId="20577"/>
          <ac:spMkLst>
            <pc:docMk/>
            <pc:sldMk cId="1901477980" sldId="272"/>
            <ac:spMk id="3" creationId="{0CC31931-4847-F763-D4D1-1433E7E0CE49}"/>
          </ac:spMkLst>
        </pc:spChg>
        <pc:spChg chg="add del mod">
          <ac:chgData name="Lauren  Millard" userId="9ea6f63b-c6e5-40d9-b9d0-28831f4ff9b5" providerId="ADAL" clId="{D4E8A9CE-3ACF-463D-89EA-55822226A0D2}" dt="2024-05-09T19:31:43.066" v="8156" actId="22"/>
          <ac:spMkLst>
            <pc:docMk/>
            <pc:sldMk cId="1901477980" sldId="272"/>
            <ac:spMk id="5" creationId="{1DEB51A4-2854-8B73-1B41-C40B6667C260}"/>
          </ac:spMkLst>
        </pc:spChg>
        <pc:picChg chg="del">
          <ac:chgData name="Lauren  Millard" userId="9ea6f63b-c6e5-40d9-b9d0-28831f4ff9b5" providerId="ADAL" clId="{D4E8A9CE-3ACF-463D-89EA-55822226A0D2}" dt="2024-05-09T19:31:11.988" v="8155" actId="478"/>
          <ac:picMkLst>
            <pc:docMk/>
            <pc:sldMk cId="1901477980" sldId="272"/>
            <ac:picMk id="6" creationId="{D4C80DC3-BDC2-5C76-B2D1-6B01142DEC0F}"/>
          </ac:picMkLst>
        </pc:picChg>
        <pc:picChg chg="add mod ord">
          <ac:chgData name="Lauren  Millard" userId="9ea6f63b-c6e5-40d9-b9d0-28831f4ff9b5" providerId="ADAL" clId="{D4E8A9CE-3ACF-463D-89EA-55822226A0D2}" dt="2024-05-09T20:15:54.052" v="9455" actId="14100"/>
          <ac:picMkLst>
            <pc:docMk/>
            <pc:sldMk cId="1901477980" sldId="272"/>
            <ac:picMk id="8" creationId="{CE45CA04-C474-52D9-FA1F-4583BD890589}"/>
          </ac:picMkLst>
        </pc:picChg>
      </pc:sldChg>
      <pc:sldChg chg="addSp delSp modSp mod">
        <pc:chgData name="Lauren  Millard" userId="9ea6f63b-c6e5-40d9-b9d0-28831f4ff9b5" providerId="ADAL" clId="{D4E8A9CE-3ACF-463D-89EA-55822226A0D2}" dt="2024-05-09T20:32:39.803" v="11561" actId="20577"/>
        <pc:sldMkLst>
          <pc:docMk/>
          <pc:sldMk cId="3333452679" sldId="273"/>
        </pc:sldMkLst>
        <pc:spChg chg="mod">
          <ac:chgData name="Lauren  Millard" userId="9ea6f63b-c6e5-40d9-b9d0-28831f4ff9b5" providerId="ADAL" clId="{D4E8A9CE-3ACF-463D-89EA-55822226A0D2}" dt="2024-05-09T20:16:03.500" v="9458" actId="1076"/>
          <ac:spMkLst>
            <pc:docMk/>
            <pc:sldMk cId="3333452679" sldId="273"/>
            <ac:spMk id="2" creationId="{CCC0419E-50F3-1F2F-1B8E-FED52940944C}"/>
          </ac:spMkLst>
        </pc:spChg>
        <pc:spChg chg="mod">
          <ac:chgData name="Lauren  Millard" userId="9ea6f63b-c6e5-40d9-b9d0-28831f4ff9b5" providerId="ADAL" clId="{D4E8A9CE-3ACF-463D-89EA-55822226A0D2}" dt="2024-05-09T20:32:39.803" v="11561" actId="20577"/>
          <ac:spMkLst>
            <pc:docMk/>
            <pc:sldMk cId="3333452679" sldId="273"/>
            <ac:spMk id="3" creationId="{0CC31931-4847-F763-D4D1-1433E7E0CE49}"/>
          </ac:spMkLst>
        </pc:spChg>
        <pc:spChg chg="add del mod">
          <ac:chgData name="Lauren  Millard" userId="9ea6f63b-c6e5-40d9-b9d0-28831f4ff9b5" providerId="ADAL" clId="{D4E8A9CE-3ACF-463D-89EA-55822226A0D2}" dt="2024-05-09T20:15:34.273" v="9448" actId="22"/>
          <ac:spMkLst>
            <pc:docMk/>
            <pc:sldMk cId="3333452679" sldId="273"/>
            <ac:spMk id="5" creationId="{A41E94C4-8167-6601-0AE5-1920294637C4}"/>
          </ac:spMkLst>
        </pc:spChg>
        <pc:picChg chg="del">
          <ac:chgData name="Lauren  Millard" userId="9ea6f63b-c6e5-40d9-b9d0-28831f4ff9b5" providerId="ADAL" clId="{D4E8A9CE-3ACF-463D-89EA-55822226A0D2}" dt="2024-05-09T20:15:23.128" v="9447" actId="478"/>
          <ac:picMkLst>
            <pc:docMk/>
            <pc:sldMk cId="3333452679" sldId="273"/>
            <ac:picMk id="6" creationId="{681EB027-545B-A4F6-0B0F-100EA5E6CAB4}"/>
          </ac:picMkLst>
        </pc:picChg>
        <pc:picChg chg="add mod ord">
          <ac:chgData name="Lauren  Millard" userId="9ea6f63b-c6e5-40d9-b9d0-28831f4ff9b5" providerId="ADAL" clId="{D4E8A9CE-3ACF-463D-89EA-55822226A0D2}" dt="2024-05-09T20:16:05.484" v="9459" actId="1076"/>
          <ac:picMkLst>
            <pc:docMk/>
            <pc:sldMk cId="3333452679" sldId="273"/>
            <ac:picMk id="8" creationId="{C29CEFEC-C17D-B17B-0F92-D55C3BE816A8}"/>
          </ac:picMkLst>
        </pc:picChg>
      </pc:sldChg>
      <pc:sldChg chg="modSp add mod">
        <pc:chgData name="Lauren  Millard" userId="9ea6f63b-c6e5-40d9-b9d0-28831f4ff9b5" providerId="ADAL" clId="{D4E8A9CE-3ACF-463D-89EA-55822226A0D2}" dt="2024-05-10T20:05:18.089" v="18760" actId="20577"/>
        <pc:sldMkLst>
          <pc:docMk/>
          <pc:sldMk cId="3645578818" sldId="274"/>
        </pc:sldMkLst>
        <pc:spChg chg="mod">
          <ac:chgData name="Lauren  Millard" userId="9ea6f63b-c6e5-40d9-b9d0-28831f4ff9b5" providerId="ADAL" clId="{D4E8A9CE-3ACF-463D-89EA-55822226A0D2}" dt="2024-05-10T17:51:20.841" v="16697" actId="20577"/>
          <ac:spMkLst>
            <pc:docMk/>
            <pc:sldMk cId="3645578818" sldId="274"/>
            <ac:spMk id="2" creationId="{103DC290-7A27-95C0-53A2-21B3816BBA33}"/>
          </ac:spMkLst>
        </pc:spChg>
        <pc:graphicFrameChg chg="modGraphic">
          <ac:chgData name="Lauren  Millard" userId="9ea6f63b-c6e5-40d9-b9d0-28831f4ff9b5" providerId="ADAL" clId="{D4E8A9CE-3ACF-463D-89EA-55822226A0D2}" dt="2024-05-10T20:05:18.089" v="18760" actId="20577"/>
          <ac:graphicFrameMkLst>
            <pc:docMk/>
            <pc:sldMk cId="3645578818" sldId="274"/>
            <ac:graphicFrameMk id="4" creationId="{BC8B6778-11BB-9A9A-F0BF-8949F85F8237}"/>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1632247"/>
            <a:ext cx="7766936" cy="2418589"/>
          </a:xfrm>
        </p:spPr>
        <p:txBody>
          <a:bodyPr/>
          <a:lstStyle/>
          <a:p>
            <a:pPr algn="ctr"/>
            <a:r>
              <a:rPr lang="en-US" sz="4800" dirty="0">
                <a:solidFill>
                  <a:srgbClr val="FF0000"/>
                </a:solidFill>
              </a:rPr>
              <a:t>NADA Service Homework  Class N440</a:t>
            </a:r>
            <a:br>
              <a:rPr lang="en-US" sz="4800" dirty="0">
                <a:solidFill>
                  <a:srgbClr val="FF0000"/>
                </a:solidFill>
              </a:rPr>
            </a:br>
            <a:r>
              <a:rPr lang="en-US" sz="4800" dirty="0">
                <a:solidFill>
                  <a:srgbClr val="FF0000"/>
                </a:solidFill>
              </a:rPr>
              <a:t>Madera Toyota Chevrolet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solidFill>
                  <a:schemeClr val="tx1"/>
                </a:solidFill>
              </a:rPr>
              <a:t>Presentation by: Lauren Millard</a:t>
            </a:r>
          </a:p>
          <a:p>
            <a:pPr algn="ctr"/>
            <a:r>
              <a:rPr lang="en-US" sz="3200" dirty="0">
                <a:solidFill>
                  <a:schemeClr val="tx1"/>
                </a:solidFill>
              </a:rPr>
              <a:t>Presentation month: April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92727"/>
          </a:xfrm>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79419"/>
            <a:ext cx="8596668" cy="4461944"/>
          </a:xfrm>
        </p:spPr>
        <p:txBody>
          <a:bodyPr/>
          <a:lstStyle/>
          <a:p>
            <a:r>
              <a:rPr lang="en-US" dirty="0"/>
              <a:t>Opportunities</a:t>
            </a:r>
          </a:p>
          <a:p>
            <a:pPr marL="457200" lvl="1" indent="0">
              <a:buNone/>
            </a:pPr>
            <a:r>
              <a:rPr lang="en-US" dirty="0"/>
              <a:t>Growth in service with the right staff (sale &amp; gross opportunities are present)</a:t>
            </a:r>
          </a:p>
          <a:p>
            <a:pPr marL="457200" lvl="1" indent="0">
              <a:buNone/>
            </a:pPr>
            <a:r>
              <a:rPr lang="en-US" dirty="0"/>
              <a:t>Ability to move employees up in departments through mentorship program</a:t>
            </a:r>
          </a:p>
          <a:p>
            <a:pPr marL="457200" lvl="1" indent="0">
              <a:buNone/>
            </a:pPr>
            <a:r>
              <a:rPr lang="en-US" dirty="0"/>
              <a:t>Increase in pay for service employees</a:t>
            </a:r>
          </a:p>
          <a:p>
            <a:pPr marL="457200" lvl="1" indent="0">
              <a:buNone/>
            </a:pPr>
            <a:r>
              <a:rPr lang="en-US" dirty="0"/>
              <a:t>Replace outdated shop equipment</a:t>
            </a:r>
          </a:p>
          <a:p>
            <a:pPr marL="457200" lvl="1" indent="0">
              <a:buNone/>
            </a:pPr>
            <a:r>
              <a:rPr lang="en-US" dirty="0"/>
              <a:t>Transition technician pay to weekly</a:t>
            </a:r>
          </a:p>
          <a:p>
            <a:pPr marL="457200" lvl="1" indent="0">
              <a:buNone/>
            </a:pPr>
            <a:r>
              <a:rPr lang="en-US" dirty="0"/>
              <a:t>Setup marketing calendar and budget to aggressive market the service department</a:t>
            </a:r>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65018"/>
          </a:xfrm>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7745"/>
            <a:ext cx="8596668" cy="4683617"/>
          </a:xfrm>
        </p:spPr>
        <p:txBody>
          <a:bodyPr/>
          <a:lstStyle/>
          <a:p>
            <a:r>
              <a:rPr lang="en-US" dirty="0"/>
              <a:t>Threats</a:t>
            </a:r>
          </a:p>
          <a:p>
            <a:pPr marL="0" indent="0">
              <a:buNone/>
            </a:pPr>
            <a:r>
              <a:rPr lang="en-US" dirty="0"/>
              <a:t>	</a:t>
            </a:r>
            <a:r>
              <a:rPr lang="en-US" sz="1600" dirty="0"/>
              <a:t>Chevrolet dealers are oversaturated in our market and those dealers have newer 	facilities; sometimes our older facility impacts customers coming to us</a:t>
            </a:r>
            <a:endParaRPr lang="en-US" dirty="0"/>
          </a:p>
          <a:p>
            <a:pPr marL="0" indent="0">
              <a:buNone/>
            </a:pPr>
            <a:r>
              <a:rPr lang="en-US" sz="1600" dirty="0"/>
              <a:t>	Lack of experience for technicians (Chevrolet shop is young and mistakes have 	happened which have caused BAR issues)</a:t>
            </a:r>
          </a:p>
          <a:p>
            <a:pPr marL="0" indent="0">
              <a:buNone/>
            </a:pPr>
            <a:r>
              <a:rPr lang="en-US" sz="1600" dirty="0"/>
              <a:t>	Young management (new management has come on with new ideas, makes employees 	who have been with the company uneasy on the change)</a:t>
            </a:r>
          </a:p>
          <a:p>
            <a:pPr marL="0" indent="0">
              <a:buNone/>
            </a:pPr>
            <a:r>
              <a:rPr lang="en-US" sz="1600" dirty="0"/>
              <a:t>	Bad reputation (overcoming customers’ bad experiences from previous management 	and bringing them back for a 	more positive experience)</a:t>
            </a:r>
          </a:p>
          <a:p>
            <a:pPr marL="0" indent="0">
              <a:buNone/>
            </a:pPr>
            <a:r>
              <a:rPr lang="en-US" sz="1600" dirty="0"/>
              <a:t>	Employees not being coached/not being held accountable</a:t>
            </a:r>
          </a:p>
          <a:p>
            <a:pPr marL="0" indent="0">
              <a:buNone/>
            </a:pPr>
            <a:r>
              <a:rPr lang="en-US" sz="1600" dirty="0"/>
              <a:t>	Service advisors not upselling work for the shop</a:t>
            </a:r>
          </a:p>
          <a:p>
            <a:pPr marL="0" indent="0">
              <a:buNone/>
            </a:pPr>
            <a:r>
              <a:rPr lang="en-US" sz="1600" dirty="0"/>
              <a:t>	Competition by other franchise dealers</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92727"/>
          </a:xfrm>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22401"/>
            <a:ext cx="8596668" cy="4618962"/>
          </a:xfrm>
        </p:spPr>
        <p:txBody>
          <a:bodyPr/>
          <a:lstStyle/>
          <a:p>
            <a:r>
              <a:rPr lang="en-US" dirty="0"/>
              <a:t>Objectives</a:t>
            </a:r>
          </a:p>
          <a:p>
            <a:pPr marL="400050" lvl="1" indent="0">
              <a:buNone/>
            </a:pPr>
            <a:r>
              <a:rPr lang="en-US" dirty="0"/>
              <a:t>	Improve sales and hours per RO on every repair order</a:t>
            </a:r>
          </a:p>
          <a:p>
            <a:pPr marL="400050" lvl="1" indent="0">
              <a:buNone/>
            </a:pPr>
            <a:r>
              <a:rPr lang="en-US" dirty="0"/>
              <a:t> Increase gross on every repair order</a:t>
            </a:r>
          </a:p>
          <a:p>
            <a:pPr marL="400050" lvl="1" indent="0">
              <a:buNone/>
            </a:pPr>
            <a:r>
              <a:rPr lang="en-US" dirty="0"/>
              <a:t> Improve motivation of technicians/make sure they feel respected</a:t>
            </a:r>
          </a:p>
          <a:p>
            <a:pPr marL="400050" lvl="1" indent="0">
              <a:buNone/>
            </a:pPr>
            <a:r>
              <a:rPr lang="en-US" dirty="0"/>
              <a:t> Increase number of customer appointments during the week</a:t>
            </a:r>
          </a:p>
          <a:p>
            <a:r>
              <a:rPr lang="en-US" dirty="0"/>
              <a:t>  </a:t>
            </a:r>
            <a:r>
              <a:rPr lang="en-US" sz="1600" dirty="0"/>
              <a:t>Increase technician productivity</a:t>
            </a:r>
          </a:p>
          <a:p>
            <a:pPr marL="457200" lvl="1" indent="0">
              <a:buNone/>
            </a:pPr>
            <a:r>
              <a:rPr lang="en-US" dirty="0"/>
              <a:t>Increase labor mix to NADA guidelines for CP/W/I and C/M/R work</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90694"/>
          </a:xfrm>
        </p:spPr>
        <p:txBody>
          <a:bodyPr>
            <a:normAutofit fontScale="90000"/>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7407"/>
            <a:ext cx="8596668" cy="4673956"/>
          </a:xfrm>
        </p:spPr>
        <p:txBody>
          <a:bodyPr/>
          <a:lstStyle/>
          <a:p>
            <a:r>
              <a:rPr lang="en-US" dirty="0"/>
              <a:t>Strategies</a:t>
            </a:r>
          </a:p>
          <a:p>
            <a:pPr marL="0" indent="0">
              <a:buNone/>
            </a:pPr>
            <a:r>
              <a:rPr lang="en-US" sz="1600" dirty="0"/>
              <a:t>	Eliminate the ability for service advisors to discount labor and parts</a:t>
            </a:r>
          </a:p>
          <a:p>
            <a:pPr marL="0" indent="0">
              <a:buNone/>
            </a:pPr>
            <a:r>
              <a:rPr lang="en-US" sz="1600" dirty="0"/>
              <a:t>       Increase marketing efforts for service to drive more traffic</a:t>
            </a:r>
          </a:p>
          <a:p>
            <a:pPr marL="0" indent="0">
              <a:buNone/>
            </a:pPr>
            <a:r>
              <a:rPr lang="en-US" sz="1600" dirty="0"/>
              <a:t>       Perform more frequent warranty labor rate increases </a:t>
            </a:r>
          </a:p>
          <a:p>
            <a:pPr marL="0" indent="0">
              <a:buNone/>
            </a:pPr>
            <a:r>
              <a:rPr lang="en-US" sz="1600" dirty="0"/>
              <a:t>  	Ensure that parts is tracking FTFR and SDFR</a:t>
            </a:r>
          </a:p>
          <a:p>
            <a:pPr marL="0" indent="0">
              <a:buNone/>
            </a:pPr>
            <a:r>
              <a:rPr lang="en-US" sz="1600" dirty="0"/>
              <a:t> 	Implement weekly Fixed Ops meetings with parts included</a:t>
            </a:r>
          </a:p>
          <a:p>
            <a:pPr marL="0" indent="0">
              <a:buNone/>
            </a:pPr>
            <a:r>
              <a:rPr lang="en-US" sz="1600" dirty="0"/>
              <a:t>	Review all op codes and clean up those that are not being used/review frequently for 	price changes</a:t>
            </a:r>
          </a:p>
          <a:p>
            <a:pPr marL="0" indent="0">
              <a:buNone/>
            </a:pPr>
            <a:r>
              <a:rPr lang="en-US" sz="1600" dirty="0"/>
              <a:t>	Price shop other shops to ensure our pricing is competitive compared to independent 	shops</a:t>
            </a:r>
          </a:p>
          <a:p>
            <a:pPr marL="0" indent="0">
              <a:buNone/>
            </a:pPr>
            <a:r>
              <a:rPr lang="en-US" sz="1600" dirty="0"/>
              <a:t>	Quarterly review parts matrix to ensure proper markup factors are 	implemented/review frequently</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31971"/>
          </a:xfrm>
        </p:spPr>
        <p:txBody>
          <a:bodyPr>
            <a:normAutofit fontScale="90000"/>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42239"/>
            <a:ext cx="8596668" cy="4699123"/>
          </a:xfrm>
        </p:spPr>
        <p:txBody>
          <a:bodyPr/>
          <a:lstStyle/>
          <a:p>
            <a:r>
              <a:rPr lang="en-US" dirty="0"/>
              <a:t>Tactics</a:t>
            </a:r>
          </a:p>
          <a:p>
            <a:pPr marL="0" indent="0">
              <a:buNone/>
            </a:pPr>
            <a:r>
              <a:rPr lang="en-US" sz="1600" dirty="0"/>
              <a:t>	All discounts must be approved by the Fixed Ops Manager</a:t>
            </a:r>
          </a:p>
          <a:p>
            <a:pPr marL="0" indent="0">
              <a:buNone/>
            </a:pPr>
            <a:r>
              <a:rPr lang="en-US" sz="1600" dirty="0"/>
              <a:t>	Extend hours during the week and open on Sundays</a:t>
            </a:r>
          </a:p>
          <a:p>
            <a:pPr marL="0" indent="0">
              <a:buNone/>
            </a:pPr>
            <a:r>
              <a:rPr lang="en-US" sz="1600" dirty="0"/>
              <a:t>	Pitch new fleet customers with a fleet rate to attract new fleet sales</a:t>
            </a:r>
          </a:p>
          <a:p>
            <a:pPr marL="0" indent="0">
              <a:buNone/>
            </a:pPr>
            <a:r>
              <a:rPr lang="en-US" sz="1600" dirty="0"/>
              <a:t>	Implement electronic dispatching</a:t>
            </a:r>
          </a:p>
          <a:p>
            <a:pPr marL="0" indent="0">
              <a:buNone/>
            </a:pPr>
            <a:r>
              <a:rPr lang="en-US" sz="1600" dirty="0"/>
              <a:t>	Implement ‘pooled hour’ technician bonus program</a:t>
            </a:r>
          </a:p>
          <a:p>
            <a:pPr marL="0" indent="0">
              <a:buNone/>
            </a:pPr>
            <a:r>
              <a:rPr lang="en-US" sz="1600" dirty="0"/>
              <a:t>	Review mid-month financial statements with the Fixed Ops Director and Manager to 	review performance </a:t>
            </a:r>
          </a:p>
          <a:p>
            <a:pPr marL="0" indent="0">
              <a:buNone/>
            </a:pPr>
            <a:r>
              <a:rPr lang="en-US" sz="1600" dirty="0"/>
              <a:t>	Purchase and install new vehicle lifts</a:t>
            </a:r>
          </a:p>
          <a:p>
            <a:pPr marL="0" indent="0">
              <a:buNone/>
            </a:pPr>
            <a:r>
              <a:rPr lang="en-US" sz="1600" dirty="0"/>
              <a:t>	Implement technician apprenticeship program</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23582"/>
          </a:xfrm>
        </p:spPr>
        <p:txBody>
          <a:bodyPr>
            <a:normAutofit fontScale="90000"/>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973695148"/>
              </p:ext>
            </p:extLst>
          </p:nvPr>
        </p:nvGraphicFramePr>
        <p:xfrm>
          <a:off x="677334" y="1818623"/>
          <a:ext cx="9132492" cy="478391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5814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80949">
                <a:tc>
                  <a:txBody>
                    <a:bodyPr/>
                    <a:lstStyle/>
                    <a:p>
                      <a:r>
                        <a:rPr lang="en-US" sz="1200" dirty="0"/>
                        <a:t>Update Reynolds to remove discounting from service advisor's access for both parts and service</a:t>
                      </a:r>
                    </a:p>
                  </a:txBody>
                  <a:tcPr/>
                </a:tc>
                <a:tc>
                  <a:txBody>
                    <a:bodyPr/>
                    <a:lstStyle/>
                    <a:p>
                      <a:r>
                        <a:rPr lang="en-US" sz="1200" dirty="0"/>
                        <a:t>Fixed Ops Manager</a:t>
                      </a:r>
                    </a:p>
                  </a:txBody>
                  <a:tcPr/>
                </a:tc>
                <a:tc>
                  <a:txBody>
                    <a:bodyPr/>
                    <a:lstStyle/>
                    <a:p>
                      <a:r>
                        <a:rPr lang="en-US" sz="1200" dirty="0"/>
                        <a:t>June 1, 2024</a:t>
                      </a:r>
                    </a:p>
                  </a:txBody>
                  <a:tcPr/>
                </a:tc>
                <a:extLst>
                  <a:ext uri="{0D108BD9-81ED-4DB2-BD59-A6C34878D82A}">
                    <a16:rowId xmlns:a16="http://schemas.microsoft.com/office/drawing/2014/main" val="2400365483"/>
                  </a:ext>
                </a:extLst>
              </a:tr>
              <a:tr h="580949">
                <a:tc>
                  <a:txBody>
                    <a:bodyPr/>
                    <a:lstStyle/>
                    <a:p>
                      <a:r>
                        <a:rPr lang="en-US" sz="1200" dirty="0"/>
                        <a:t>Create and implement marketing calendar/specials/promotions for service</a:t>
                      </a:r>
                    </a:p>
                  </a:txBody>
                  <a:tcPr/>
                </a:tc>
                <a:tc>
                  <a:txBody>
                    <a:bodyPr/>
                    <a:lstStyle/>
                    <a:p>
                      <a:r>
                        <a:rPr lang="en-US" sz="1200" dirty="0"/>
                        <a:t>Fixed Ops Manager &amp; Social Media Specialist </a:t>
                      </a:r>
                    </a:p>
                  </a:txBody>
                  <a:tcPr/>
                </a:tc>
                <a:tc>
                  <a:txBody>
                    <a:bodyPr/>
                    <a:lstStyle/>
                    <a:p>
                      <a:r>
                        <a:rPr lang="en-US" sz="1200" dirty="0"/>
                        <a:t>June 1, 2024</a:t>
                      </a:r>
                    </a:p>
                  </a:txBody>
                  <a:tcPr/>
                </a:tc>
                <a:extLst>
                  <a:ext uri="{0D108BD9-81ED-4DB2-BD59-A6C34878D82A}">
                    <a16:rowId xmlns:a16="http://schemas.microsoft.com/office/drawing/2014/main" val="107845787"/>
                  </a:ext>
                </a:extLst>
              </a:tr>
              <a:tr h="580949">
                <a:tc>
                  <a:txBody>
                    <a:bodyPr/>
                    <a:lstStyle/>
                    <a:p>
                      <a:r>
                        <a:rPr lang="en-US" sz="1200" dirty="0"/>
                        <a:t>Perform annual warranty labor increase</a:t>
                      </a:r>
                    </a:p>
                  </a:txBody>
                  <a:tcPr/>
                </a:tc>
                <a:tc>
                  <a:txBody>
                    <a:bodyPr/>
                    <a:lstStyle/>
                    <a:p>
                      <a:r>
                        <a:rPr lang="en-US" sz="1200" dirty="0"/>
                        <a:t>Fixed Ops Director</a:t>
                      </a:r>
                    </a:p>
                  </a:txBody>
                  <a:tcPr/>
                </a:tc>
                <a:tc>
                  <a:txBody>
                    <a:bodyPr/>
                    <a:lstStyle/>
                    <a:p>
                      <a:r>
                        <a:rPr lang="en-US" sz="1200" dirty="0"/>
                        <a:t>March 1, 2025</a:t>
                      </a:r>
                    </a:p>
                  </a:txBody>
                  <a:tcPr/>
                </a:tc>
                <a:extLst>
                  <a:ext uri="{0D108BD9-81ED-4DB2-BD59-A6C34878D82A}">
                    <a16:rowId xmlns:a16="http://schemas.microsoft.com/office/drawing/2014/main" val="1530126605"/>
                  </a:ext>
                </a:extLst>
              </a:tr>
              <a:tr h="580949">
                <a:tc>
                  <a:txBody>
                    <a:bodyPr/>
                    <a:lstStyle/>
                    <a:p>
                      <a:r>
                        <a:rPr lang="en-US" sz="1200" dirty="0"/>
                        <a:t>Parts tracking FTFR and SDFR</a:t>
                      </a:r>
                    </a:p>
                  </a:txBody>
                  <a:tcPr/>
                </a:tc>
                <a:tc>
                  <a:txBody>
                    <a:bodyPr/>
                    <a:lstStyle/>
                    <a:p>
                      <a:r>
                        <a:rPr lang="en-US" sz="1200" dirty="0"/>
                        <a:t>Parts Manager &amp; Fixed Ops Director</a:t>
                      </a:r>
                    </a:p>
                  </a:txBody>
                  <a:tcPr/>
                </a:tc>
                <a:tc>
                  <a:txBody>
                    <a:bodyPr/>
                    <a:lstStyle/>
                    <a:p>
                      <a:r>
                        <a:rPr lang="en-US" sz="1200" dirty="0"/>
                        <a:t>Weekly</a:t>
                      </a:r>
                    </a:p>
                  </a:txBody>
                  <a:tcPr/>
                </a:tc>
                <a:extLst>
                  <a:ext uri="{0D108BD9-81ED-4DB2-BD59-A6C34878D82A}">
                    <a16:rowId xmlns:a16="http://schemas.microsoft.com/office/drawing/2014/main" val="1950345431"/>
                  </a:ext>
                </a:extLst>
              </a:tr>
              <a:tr h="580949">
                <a:tc>
                  <a:txBody>
                    <a:bodyPr/>
                    <a:lstStyle/>
                    <a:p>
                      <a:r>
                        <a:rPr lang="en-US" sz="1200" dirty="0"/>
                        <a:t>Service op code review and clean up</a:t>
                      </a:r>
                    </a:p>
                  </a:txBody>
                  <a:tcPr/>
                </a:tc>
                <a:tc>
                  <a:txBody>
                    <a:bodyPr/>
                    <a:lstStyle/>
                    <a:p>
                      <a:r>
                        <a:rPr lang="en-US" sz="1200" dirty="0"/>
                        <a:t>Fixed Ops Director and Manager</a:t>
                      </a:r>
                    </a:p>
                  </a:txBody>
                  <a:tcPr/>
                </a:tc>
                <a:tc>
                  <a:txBody>
                    <a:bodyPr/>
                    <a:lstStyle/>
                    <a:p>
                      <a:r>
                        <a:rPr lang="en-US" sz="1200" dirty="0"/>
                        <a:t>July 1, 2024</a:t>
                      </a:r>
                    </a:p>
                  </a:txBody>
                  <a:tcPr/>
                </a:tc>
                <a:extLst>
                  <a:ext uri="{0D108BD9-81ED-4DB2-BD59-A6C34878D82A}">
                    <a16:rowId xmlns:a16="http://schemas.microsoft.com/office/drawing/2014/main" val="1960891333"/>
                  </a:ext>
                </a:extLst>
              </a:tr>
              <a:tr h="580949">
                <a:tc>
                  <a:txBody>
                    <a:bodyPr/>
                    <a:lstStyle/>
                    <a:p>
                      <a:r>
                        <a:rPr lang="en-US" sz="1200" dirty="0"/>
                        <a:t>Purchase and install 2 new vehicle lifts</a:t>
                      </a:r>
                    </a:p>
                  </a:txBody>
                  <a:tcPr/>
                </a:tc>
                <a:tc>
                  <a:txBody>
                    <a:bodyPr/>
                    <a:lstStyle/>
                    <a:p>
                      <a:r>
                        <a:rPr lang="en-US" sz="1200" dirty="0"/>
                        <a:t>Fixed Ops Director/General Manager</a:t>
                      </a:r>
                    </a:p>
                  </a:txBody>
                  <a:tcPr/>
                </a:tc>
                <a:tc>
                  <a:txBody>
                    <a:bodyPr/>
                    <a:lstStyle/>
                    <a:p>
                      <a:r>
                        <a:rPr lang="en-US" sz="1200" dirty="0"/>
                        <a:t>June 1, 2024</a:t>
                      </a:r>
                    </a:p>
                  </a:txBody>
                  <a:tcPr/>
                </a:tc>
                <a:extLst>
                  <a:ext uri="{0D108BD9-81ED-4DB2-BD59-A6C34878D82A}">
                    <a16:rowId xmlns:a16="http://schemas.microsoft.com/office/drawing/2014/main" val="4137224325"/>
                  </a:ext>
                </a:extLst>
              </a:tr>
              <a:tr h="580949">
                <a:tc>
                  <a:txBody>
                    <a:bodyPr/>
                    <a:lstStyle/>
                    <a:p>
                      <a:r>
                        <a:rPr lang="en-US" sz="1200" dirty="0"/>
                        <a:t>Extend hours during the week and open on Sundays</a:t>
                      </a:r>
                    </a:p>
                  </a:txBody>
                  <a:tcPr/>
                </a:tc>
                <a:tc>
                  <a:txBody>
                    <a:bodyPr/>
                    <a:lstStyle/>
                    <a:p>
                      <a:r>
                        <a:rPr lang="en-US" sz="1200" dirty="0"/>
                        <a:t>General Manager/Fixed Ops Director</a:t>
                      </a:r>
                    </a:p>
                  </a:txBody>
                  <a:tcPr/>
                </a:tc>
                <a:tc>
                  <a:txBody>
                    <a:bodyPr/>
                    <a:lstStyle/>
                    <a:p>
                      <a:r>
                        <a:rPr lang="en-US" sz="1200" dirty="0"/>
                        <a:t>August 1,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23582"/>
          </a:xfrm>
        </p:spPr>
        <p:txBody>
          <a:bodyPr>
            <a:normAutofit fontScale="90000"/>
          </a:bodyPr>
          <a:lstStyle/>
          <a:p>
            <a:r>
              <a:rPr lang="en-US" dirty="0">
                <a:solidFill>
                  <a:schemeClr val="tx1"/>
                </a:solidFill>
              </a:rPr>
              <a:t>SWOT Analysis- Action Plan (continued)</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54603770"/>
              </p:ext>
            </p:extLst>
          </p:nvPr>
        </p:nvGraphicFramePr>
        <p:xfrm>
          <a:off x="677334" y="1818624"/>
          <a:ext cx="9132492" cy="4839853"/>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68661">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90233">
                <a:tc>
                  <a:txBody>
                    <a:bodyPr/>
                    <a:lstStyle/>
                    <a:p>
                      <a:r>
                        <a:rPr lang="en-US" sz="1200" dirty="0"/>
                        <a:t>Attract and retain new fleet customers with fleet labor rate</a:t>
                      </a:r>
                    </a:p>
                  </a:txBody>
                  <a:tcPr/>
                </a:tc>
                <a:tc>
                  <a:txBody>
                    <a:bodyPr/>
                    <a:lstStyle/>
                    <a:p>
                      <a:r>
                        <a:rPr lang="en-US" sz="1200" dirty="0"/>
                        <a:t>Fixed Ops Manager</a:t>
                      </a:r>
                    </a:p>
                  </a:txBody>
                  <a:tcPr/>
                </a:tc>
                <a:tc>
                  <a:txBody>
                    <a:bodyPr/>
                    <a:lstStyle/>
                    <a:p>
                      <a:r>
                        <a:rPr lang="en-US" sz="1200" dirty="0"/>
                        <a:t>July 1, 2024</a:t>
                      </a:r>
                    </a:p>
                  </a:txBody>
                  <a:tcPr/>
                </a:tc>
                <a:extLst>
                  <a:ext uri="{0D108BD9-81ED-4DB2-BD59-A6C34878D82A}">
                    <a16:rowId xmlns:a16="http://schemas.microsoft.com/office/drawing/2014/main" val="2400365483"/>
                  </a:ext>
                </a:extLst>
              </a:tr>
              <a:tr h="590233">
                <a:tc>
                  <a:txBody>
                    <a:bodyPr/>
                    <a:lstStyle/>
                    <a:p>
                      <a:r>
                        <a:rPr lang="en-US" sz="1200" dirty="0"/>
                        <a:t>Implement electronic dispatching</a:t>
                      </a:r>
                    </a:p>
                  </a:txBody>
                  <a:tcPr/>
                </a:tc>
                <a:tc>
                  <a:txBody>
                    <a:bodyPr/>
                    <a:lstStyle/>
                    <a:p>
                      <a:r>
                        <a:rPr lang="en-US" sz="1200" dirty="0"/>
                        <a:t>Fixed Ops Director/Fixed Ops Manager</a:t>
                      </a:r>
                    </a:p>
                  </a:txBody>
                  <a:tcPr/>
                </a:tc>
                <a:tc>
                  <a:txBody>
                    <a:bodyPr/>
                    <a:lstStyle/>
                    <a:p>
                      <a:r>
                        <a:rPr lang="en-US" sz="1200" dirty="0"/>
                        <a:t>Feb 1, 2025 (</a:t>
                      </a:r>
                      <a:r>
                        <a:rPr lang="en-US" sz="1200" dirty="0" err="1"/>
                        <a:t>Tekion</a:t>
                      </a:r>
                      <a:r>
                        <a:rPr lang="en-US" sz="1200" dirty="0"/>
                        <a:t> launch)</a:t>
                      </a:r>
                    </a:p>
                  </a:txBody>
                  <a:tcPr/>
                </a:tc>
                <a:extLst>
                  <a:ext uri="{0D108BD9-81ED-4DB2-BD59-A6C34878D82A}">
                    <a16:rowId xmlns:a16="http://schemas.microsoft.com/office/drawing/2014/main" val="107845787"/>
                  </a:ext>
                </a:extLst>
              </a:tr>
              <a:tr h="590233">
                <a:tc>
                  <a:txBody>
                    <a:bodyPr/>
                    <a:lstStyle/>
                    <a:p>
                      <a:r>
                        <a:rPr lang="en-US" sz="1200" dirty="0"/>
                        <a:t>Pooled hours technician bonus program</a:t>
                      </a:r>
                    </a:p>
                  </a:txBody>
                  <a:tcPr/>
                </a:tc>
                <a:tc>
                  <a:txBody>
                    <a:bodyPr/>
                    <a:lstStyle/>
                    <a:p>
                      <a:r>
                        <a:rPr lang="en-US" sz="1200" dirty="0"/>
                        <a:t>Fixed Ops Manager</a:t>
                      </a:r>
                    </a:p>
                  </a:txBody>
                  <a:tcPr/>
                </a:tc>
                <a:tc>
                  <a:txBody>
                    <a:bodyPr/>
                    <a:lstStyle/>
                    <a:p>
                      <a:r>
                        <a:rPr lang="en-US" sz="1200" dirty="0"/>
                        <a:t>July 1, 2024</a:t>
                      </a:r>
                    </a:p>
                  </a:txBody>
                  <a:tcPr/>
                </a:tc>
                <a:extLst>
                  <a:ext uri="{0D108BD9-81ED-4DB2-BD59-A6C34878D82A}">
                    <a16:rowId xmlns:a16="http://schemas.microsoft.com/office/drawing/2014/main" val="1530126605"/>
                  </a:ext>
                </a:extLst>
              </a:tr>
              <a:tr h="590233">
                <a:tc>
                  <a:txBody>
                    <a:bodyPr/>
                    <a:lstStyle/>
                    <a:p>
                      <a:r>
                        <a:rPr lang="en-US" sz="1200" dirty="0"/>
                        <a:t>Weekly Fixed Ops Meeting including parts</a:t>
                      </a:r>
                    </a:p>
                  </a:txBody>
                  <a:tcPr/>
                </a:tc>
                <a:tc>
                  <a:txBody>
                    <a:bodyPr/>
                    <a:lstStyle/>
                    <a:p>
                      <a:r>
                        <a:rPr lang="en-US" sz="1200" dirty="0"/>
                        <a:t>Fixed Ops Director/Fixed Ops Manager/Parts Manager/GM/Director of Operations </a:t>
                      </a:r>
                    </a:p>
                  </a:txBody>
                  <a:tcPr/>
                </a:tc>
                <a:tc>
                  <a:txBody>
                    <a:bodyPr/>
                    <a:lstStyle/>
                    <a:p>
                      <a:r>
                        <a:rPr lang="en-US" sz="1200" dirty="0"/>
                        <a:t>June 1, 2024</a:t>
                      </a:r>
                    </a:p>
                  </a:txBody>
                  <a:tcPr/>
                </a:tc>
                <a:extLst>
                  <a:ext uri="{0D108BD9-81ED-4DB2-BD59-A6C34878D82A}">
                    <a16:rowId xmlns:a16="http://schemas.microsoft.com/office/drawing/2014/main" val="1950345431"/>
                  </a:ext>
                </a:extLst>
              </a:tr>
              <a:tr h="579947">
                <a:tc>
                  <a:txBody>
                    <a:bodyPr/>
                    <a:lstStyle/>
                    <a:p>
                      <a:r>
                        <a:rPr lang="en-US" sz="1200" dirty="0"/>
                        <a:t>Quarterly review parts matrix including markup factors</a:t>
                      </a:r>
                    </a:p>
                  </a:txBody>
                  <a:tcPr/>
                </a:tc>
                <a:tc>
                  <a:txBody>
                    <a:bodyPr/>
                    <a:lstStyle/>
                    <a:p>
                      <a:r>
                        <a:rPr lang="en-US" sz="1200" dirty="0"/>
                        <a:t>Fixed Ops Director/Parts Manager</a:t>
                      </a:r>
                    </a:p>
                  </a:txBody>
                  <a:tcPr/>
                </a:tc>
                <a:tc>
                  <a:txBody>
                    <a:bodyPr/>
                    <a:lstStyle/>
                    <a:p>
                      <a:r>
                        <a:rPr lang="en-US" sz="1200" dirty="0"/>
                        <a:t>Quarterly</a:t>
                      </a:r>
                    </a:p>
                  </a:txBody>
                  <a:tcPr/>
                </a:tc>
                <a:extLst>
                  <a:ext uri="{0D108BD9-81ED-4DB2-BD59-A6C34878D82A}">
                    <a16:rowId xmlns:a16="http://schemas.microsoft.com/office/drawing/2014/main" val="1960891333"/>
                  </a:ext>
                </a:extLst>
              </a:tr>
              <a:tr h="590233">
                <a:tc>
                  <a:txBody>
                    <a:bodyPr/>
                    <a:lstStyle/>
                    <a:p>
                      <a:r>
                        <a:rPr lang="en-US" sz="1200" dirty="0"/>
                        <a:t>Quarterly price shop independent shops to ensure pricing is competitive </a:t>
                      </a:r>
                    </a:p>
                  </a:txBody>
                  <a:tcPr/>
                </a:tc>
                <a:tc>
                  <a:txBody>
                    <a:bodyPr/>
                    <a:lstStyle/>
                    <a:p>
                      <a:r>
                        <a:rPr lang="en-US" sz="1200" dirty="0"/>
                        <a:t>Fixed Ops Manager</a:t>
                      </a:r>
                    </a:p>
                  </a:txBody>
                  <a:tcPr/>
                </a:tc>
                <a:tc>
                  <a:txBody>
                    <a:bodyPr/>
                    <a:lstStyle/>
                    <a:p>
                      <a:r>
                        <a:rPr lang="en-US" sz="1200" dirty="0"/>
                        <a:t>Quarterly</a:t>
                      </a:r>
                    </a:p>
                  </a:txBody>
                  <a:tcPr/>
                </a:tc>
                <a:extLst>
                  <a:ext uri="{0D108BD9-81ED-4DB2-BD59-A6C34878D82A}">
                    <a16:rowId xmlns:a16="http://schemas.microsoft.com/office/drawing/2014/main" val="4137224325"/>
                  </a:ext>
                </a:extLst>
              </a:tr>
              <a:tr h="590233">
                <a:tc>
                  <a:txBody>
                    <a:bodyPr/>
                    <a:lstStyle/>
                    <a:p>
                      <a:r>
                        <a:rPr lang="en-US" sz="1200" dirty="0"/>
                        <a:t>Mid-month review of financial statements</a:t>
                      </a:r>
                    </a:p>
                  </a:txBody>
                  <a:tcPr/>
                </a:tc>
                <a:tc>
                  <a:txBody>
                    <a:bodyPr/>
                    <a:lstStyle/>
                    <a:p>
                      <a:r>
                        <a:rPr lang="en-US" sz="1200" dirty="0"/>
                        <a:t>Fixed Ops Director &amp; Fixed Ops Manager</a:t>
                      </a:r>
                    </a:p>
                  </a:txBody>
                  <a:tcPr/>
                </a:tc>
                <a:tc>
                  <a:txBody>
                    <a:bodyPr/>
                    <a:lstStyle/>
                    <a:p>
                      <a:r>
                        <a:rPr lang="en-US" sz="1200" dirty="0"/>
                        <a:t>Monthly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645578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82305"/>
          </a:xfrm>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91906"/>
            <a:ext cx="8668002" cy="4572000"/>
          </a:xfrm>
        </p:spPr>
        <p:txBody>
          <a:bodyPr/>
          <a:lstStyle/>
          <a:p>
            <a:r>
              <a:rPr lang="en-US" dirty="0"/>
              <a:t>Synopsis</a:t>
            </a:r>
          </a:p>
          <a:p>
            <a:pPr marL="0" indent="0">
              <a:buNone/>
            </a:pPr>
            <a:r>
              <a:rPr lang="en-US" sz="1200" dirty="0"/>
              <a:t>Our service department has had lack of management, ownership and accountability since inception of the dealership (circa 2000). The service department was only profitable in FY 2020 with a Fixed Ops Director who wasn’t able to fully make decisions that would have led to continued profitability. </a:t>
            </a:r>
          </a:p>
          <a:p>
            <a:pPr marL="0" indent="0">
              <a:buNone/>
            </a:pPr>
            <a:r>
              <a:rPr lang="en-US" sz="1200" dirty="0"/>
              <a:t>Given adequate management and accountability was lacking out in service, I hired a Fixed Ops Director in April 2024 and made our previous director, Fixed Ops Manager. These two individuals together are working together and coming up with great ideas on how to manage the shop and train up the service advisors who have been lacking proper training.</a:t>
            </a:r>
          </a:p>
          <a:p>
            <a:pPr marL="0" indent="0">
              <a:buNone/>
            </a:pPr>
            <a:r>
              <a:rPr lang="en-US" sz="1200" dirty="0"/>
              <a:t>Technician productivity is a huge issue for us especially in our Chevrolet shop. We feel that we need to train up our existing entry level techs thus implementing an apprenticeship program will help provide relief in that shop to get work out. Communication between service management and technicians is also viable for continued success. Technicians want to be respected and heard. Tracking service and parts gross along with technician productivity is sent on a daily basis to the Fixed Ops Director, Manager and General Manager for review. This helps all of us continue to review daily progress and address issues before its too late in the month.</a:t>
            </a:r>
          </a:p>
          <a:p>
            <a:pPr marL="0" indent="0">
              <a:buNone/>
            </a:pPr>
            <a:r>
              <a:rPr lang="en-US" sz="1200" dirty="0"/>
              <a:t>Remove discounting, establish marketing calendar/budget to drive more traffic to the service department, training for </a:t>
            </a:r>
            <a:r>
              <a:rPr lang="en-US" sz="1200"/>
              <a:t>service advisors, clean </a:t>
            </a:r>
            <a:r>
              <a:rPr lang="en-US" sz="1200" dirty="0"/>
              <a:t>up service op codes and extending hours are also ways to help increase sales and gross.</a:t>
            </a:r>
          </a:p>
          <a:p>
            <a:pPr marL="0" indent="0">
              <a:buNone/>
            </a:pPr>
            <a:r>
              <a:rPr lang="en-US" sz="1200" dirty="0"/>
              <a:t>I feel we finally have the right staff in place for both service and parts. I am excited to see the growth in the next few months.</a:t>
            </a:r>
          </a:p>
          <a:p>
            <a:pPr marL="0" indent="0">
              <a:buNone/>
            </a:pPr>
            <a:r>
              <a:rPr lang="en-US" sz="1200" dirty="0"/>
              <a:t> </a:t>
            </a: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1"/>
            <a:ext cx="8596668" cy="563417"/>
          </a:xfrm>
        </p:spPr>
        <p:txBody>
          <a:bodyPr>
            <a:normAutofit fontScale="90000"/>
          </a:bodyPr>
          <a:lstStyle/>
          <a:p>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573359"/>
            <a:ext cx="8596668" cy="487777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400" b="1" i="0" u="none" strike="noStrike" baseline="0" dirty="0">
                <a:solidFill>
                  <a:schemeClr val="tx1"/>
                </a:solidFill>
                <a:latin typeface="Calibri" panose="020F0502020204030204" pitchFamily="34" charset="0"/>
              </a:rPr>
              <a:t>Current practices </a:t>
            </a:r>
            <a:r>
              <a:rPr lang="en-US" sz="1400" b="0" i="0" u="none" strike="noStrike" baseline="0" dirty="0">
                <a:solidFill>
                  <a:schemeClr val="tx1"/>
                </a:solidFill>
                <a:latin typeface="Calibri" panose="020F0502020204030204" pitchFamily="34" charset="0"/>
              </a:rPr>
              <a:t>– there is zero current marketing related to the service department. </a:t>
            </a:r>
          </a:p>
          <a:p>
            <a:pPr marL="0" indent="0">
              <a:buNone/>
            </a:pPr>
            <a:r>
              <a:rPr lang="en-US" sz="1400" b="1" i="0" u="none" strike="noStrike" baseline="0" dirty="0">
                <a:solidFill>
                  <a:schemeClr val="tx1"/>
                </a:solidFill>
                <a:latin typeface="Calibri" panose="020F0502020204030204" pitchFamily="34" charset="0"/>
              </a:rPr>
              <a:t>Goals for improvement </a:t>
            </a:r>
            <a:r>
              <a:rPr lang="en-US" sz="1400" b="0" i="0" u="none" strike="noStrike" baseline="0" dirty="0">
                <a:solidFill>
                  <a:schemeClr val="tx1"/>
                </a:solidFill>
                <a:latin typeface="Calibri" panose="020F0502020204030204" pitchFamily="34" charset="0"/>
              </a:rPr>
              <a:t>– our labor mix is currently lacking; we need to decrease our competitive labor mix and increase our maintenance and repair labor mix; furthermore, our service advisors need to work on SELLING in the drive versus being order takers. My goal is to align competitive and maintenance labor mix to be 60% of the labor mix with repair being 40%. </a:t>
            </a:r>
          </a:p>
          <a:p>
            <a:pPr marL="0" indent="0">
              <a:buNone/>
            </a:pPr>
            <a:r>
              <a:rPr lang="en-US" sz="1400" b="1" i="0" u="none" strike="noStrike" baseline="0" dirty="0">
                <a:solidFill>
                  <a:schemeClr val="tx1"/>
                </a:solidFill>
                <a:latin typeface="Calibri" panose="020F0502020204030204" pitchFamily="34" charset="0"/>
              </a:rPr>
              <a:t>Plans to achieve your goals </a:t>
            </a:r>
            <a:r>
              <a:rPr lang="en-US" sz="1400" b="0" i="0" u="none" strike="noStrike" baseline="0" dirty="0">
                <a:solidFill>
                  <a:schemeClr val="tx1"/>
                </a:solidFill>
                <a:latin typeface="Calibri" panose="020F0502020204030204" pitchFamily="34" charset="0"/>
              </a:rPr>
              <a:t>– increase social media presence (IG, Facebook, TikTok) related to monthly service specials and introductions of the service staff along with short tips/tricks videos related to vehicle maintenance on our website. W</a:t>
            </a:r>
            <a:r>
              <a:rPr lang="en-US" sz="1400" dirty="0">
                <a:solidFill>
                  <a:schemeClr val="tx1"/>
                </a:solidFill>
                <a:latin typeface="Calibri" panose="020F0502020204030204" pitchFamily="34" charset="0"/>
              </a:rPr>
              <a:t>ork on sending out mailers that include coupons to drive traffic into the service department. </a:t>
            </a:r>
            <a:r>
              <a:rPr lang="en-US" sz="1400" b="0" u="none" strike="noStrike" baseline="0" dirty="0">
                <a:solidFill>
                  <a:schemeClr val="tx1"/>
                </a:solidFill>
                <a:latin typeface="Calibri" panose="020F0502020204030204" pitchFamily="34" charset="0"/>
              </a:rPr>
              <a:t>On the Toyota side </a:t>
            </a:r>
            <a:r>
              <a:rPr lang="en-US" sz="1400" b="0" i="0" u="none" strike="noStrike" baseline="0" dirty="0">
                <a:solidFill>
                  <a:schemeClr val="tx1"/>
                </a:solidFill>
                <a:latin typeface="Calibri" panose="020F0502020204030204" pitchFamily="34" charset="0"/>
              </a:rPr>
              <a:t>– work on selling (or giving away) the Toyota 2-year prepaid maintenance plans which will help increase maintenance traffic into the service department. Implement a customer loyalty rewards program where customers earn points for servicing with our Company and based on points, are eligible for a free service.</a:t>
            </a:r>
          </a:p>
          <a:p>
            <a:pPr marL="0" indent="0">
              <a:buNone/>
            </a:pPr>
            <a:r>
              <a:rPr lang="en-US" sz="1400" b="1" i="0" u="none" strike="noStrike" baseline="0" dirty="0">
                <a:solidFill>
                  <a:schemeClr val="tx1"/>
                </a:solidFill>
                <a:latin typeface="Calibri" panose="020F0502020204030204" pitchFamily="34" charset="0"/>
              </a:rPr>
              <a:t>Plans to evaluate your changes </a:t>
            </a:r>
            <a:r>
              <a:rPr lang="en-US" sz="1400" b="0" i="0" u="none" strike="noStrike" baseline="0" dirty="0">
                <a:solidFill>
                  <a:schemeClr val="tx1"/>
                </a:solidFill>
                <a:latin typeface="Calibri" panose="020F0502020204030204" pitchFamily="34" charset="0"/>
              </a:rPr>
              <a:t>– setup weekly and monthly management meetings with the Fixed Ops Director and Manager to review traffic reports and advisor performance including ELR. Setup a marketing calendar/specials calendar with our Social Media Specialist tailored to the service department and align those with the OEM specials as well</a:t>
            </a:r>
          </a:p>
          <a:p>
            <a:endParaRPr lang="en-US" sz="14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11018"/>
            <a:ext cx="8596668" cy="614218"/>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4" y="1200727"/>
            <a:ext cx="5305955" cy="5032293"/>
          </a:xfrm>
        </p:spPr>
        <p:txBody>
          <a:bodyPr>
            <a:normAutofit fontScale="85000" lnSpcReduction="10000"/>
          </a:bodyPr>
          <a:lstStyle/>
          <a:p>
            <a:pPr marL="0" indent="0">
              <a:buNone/>
            </a:pPr>
            <a:r>
              <a:rPr lang="en-US" sz="1400" b="1" i="0" u="none" strike="noStrike" baseline="0" dirty="0">
                <a:solidFill>
                  <a:srgbClr val="221E1F"/>
                </a:solidFill>
                <a:latin typeface="Calibri" panose="020F0502020204030204" pitchFamily="34" charset="0"/>
              </a:rPr>
              <a:t>Current practices –</a:t>
            </a:r>
            <a:r>
              <a:rPr lang="en-US" sz="1400" b="0" i="0" u="none" strike="noStrike" baseline="0" dirty="0">
                <a:solidFill>
                  <a:srgbClr val="221E1F"/>
                </a:solidFill>
                <a:latin typeface="Calibri" panose="020F0502020204030204" pitchFamily="34" charset="0"/>
              </a:rPr>
              <a:t> our dealership resides in the State of California; laws related to paying technicians require us to pay double minimum wage IF the technician supplies their own tools; this equates out to $32/hour for entry level techs. Inefficient/inexperienced technicians </a:t>
            </a:r>
            <a:r>
              <a:rPr lang="en-US" sz="1400" dirty="0">
                <a:solidFill>
                  <a:srgbClr val="221E1F"/>
                </a:solidFill>
                <a:latin typeface="Calibri" panose="020F0502020204030204" pitchFamily="34" charset="0"/>
              </a:rPr>
              <a:t>which is causing higher unapplied time and we still have to pay them double minimum wage (double hit to the P&amp;L); our warranty labor rates with both Chevrolet and Toyota are low and we haven’t submitted for a labor increase with the OEM’s for over 2 years. Internal labor rate was increased to door rate (retail) in October 2023 and remains in effect. Repair Orders are not being closed timely by the service advisors.</a:t>
            </a:r>
          </a:p>
          <a:p>
            <a:pPr marL="0" indent="0">
              <a:buNone/>
            </a:pPr>
            <a:r>
              <a:rPr lang="en-US" sz="1400" b="1" dirty="0">
                <a:solidFill>
                  <a:srgbClr val="221E1F"/>
                </a:solidFill>
                <a:latin typeface="Calibri" panose="020F0502020204030204" pitchFamily="34" charset="0"/>
              </a:rPr>
              <a:t>Goals for improvement – </a:t>
            </a:r>
            <a:r>
              <a:rPr lang="en-US" sz="1400" dirty="0">
                <a:solidFill>
                  <a:srgbClr val="221E1F"/>
                </a:solidFill>
                <a:latin typeface="Calibri" panose="020F0502020204030204" pitchFamily="34" charset="0"/>
              </a:rPr>
              <a:t>Increase productivity among the technicians (especially the Chevrolet shop) along with supplying tools to unproductive techs and paying them minimum wage IF they are not productive. Obtain a warranty labor rate increase for both Chevrolet and Toyota. Hire more service advisors and hold them accountable especially related to open RO’s. Improve volume of high profit service repairs.</a:t>
            </a:r>
          </a:p>
          <a:p>
            <a:pPr marL="0" indent="0">
              <a:buNone/>
            </a:pPr>
            <a:r>
              <a:rPr lang="en-US" sz="1400" b="1" dirty="0">
                <a:solidFill>
                  <a:srgbClr val="221E1F"/>
                </a:solidFill>
                <a:latin typeface="Calibri" panose="020F0502020204030204" pitchFamily="34" charset="0"/>
              </a:rPr>
              <a:t>Plans to achieve your goals - </a:t>
            </a:r>
            <a:r>
              <a:rPr lang="en-US" sz="1400" dirty="0">
                <a:solidFill>
                  <a:srgbClr val="221E1F"/>
                </a:solidFill>
                <a:latin typeface="Calibri" panose="020F0502020204030204" pitchFamily="34" charset="0"/>
              </a:rPr>
              <a:t>Submit for a warranty labor rate increase for both Chevrolet and Toyota to increase warranty labor sales using a 3rd party vendor (Dynatron); advertise for more experienced technicians including a potential shop foreman; implement an apprenticeship program to gain more experience; purchase toolboxes and assign a toolbox to unproductive technicians who over a 2-month period are unproductive. Increase marketing on maintenance services to increase volume.</a:t>
            </a:r>
            <a:endParaRPr lang="en-US" sz="1400" b="1" dirty="0">
              <a:solidFill>
                <a:srgbClr val="221E1F"/>
              </a:solidFill>
              <a:latin typeface="Calibri" panose="020F0502020204030204" pitchFamily="34" charset="0"/>
            </a:endParaRPr>
          </a:p>
          <a:p>
            <a:pPr marL="0" indent="0">
              <a:buNone/>
            </a:pPr>
            <a:r>
              <a:rPr lang="en-US" sz="1400" b="1" dirty="0">
                <a:solidFill>
                  <a:srgbClr val="221E1F"/>
                </a:solidFill>
                <a:latin typeface="Calibri" panose="020F0502020204030204" pitchFamily="34" charset="0"/>
              </a:rPr>
              <a:t>Plans to evaluate your changes – </a:t>
            </a:r>
            <a:r>
              <a:rPr lang="en-US" sz="1400" dirty="0">
                <a:solidFill>
                  <a:srgbClr val="221E1F"/>
                </a:solidFill>
                <a:latin typeface="Calibri" panose="020F0502020204030204" pitchFamily="34" charset="0"/>
              </a:rPr>
              <a:t>Lane manager and/or Fixed Ops Manager sends a daily service close report that includes productivity by shop and technician along with gross for both parts and service; host weekly Fixed Ops meetings to review open ROs and hold advisors accountable for why RO’s are not closed timely. Hire Dynatron to </a:t>
            </a:r>
            <a:r>
              <a:rPr lang="en-US" sz="1400" dirty="0" err="1">
                <a:solidFill>
                  <a:srgbClr val="221E1F"/>
                </a:solidFill>
                <a:latin typeface="Calibri" panose="020F0502020204030204" pitchFamily="34" charset="0"/>
              </a:rPr>
              <a:t>to</a:t>
            </a:r>
            <a:r>
              <a:rPr lang="en-US" sz="1400" dirty="0">
                <a:solidFill>
                  <a:srgbClr val="221E1F"/>
                </a:solidFill>
                <a:latin typeface="Calibri" panose="020F0502020204030204" pitchFamily="34" charset="0"/>
              </a:rPr>
              <a:t> perform the labor rate increase analysis and submit to both OEMs</a:t>
            </a:r>
            <a:endParaRPr lang="en-US" sz="1400" b="1" dirty="0">
              <a:solidFill>
                <a:srgbClr val="221E1F"/>
              </a:solidFill>
              <a:latin typeface="Calibri" panose="020F0502020204030204" pitchFamily="34" charset="0"/>
            </a:endParaRPr>
          </a:p>
          <a:p>
            <a:pPr marL="0" indent="0">
              <a:buNone/>
            </a:pPr>
            <a:endParaRPr lang="en-US" sz="1400" b="1"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17EDA5A1-5DA7-5479-B335-6B640786F2F4}"/>
              </a:ext>
            </a:extLst>
          </p:cNvPr>
          <p:cNvPicPr>
            <a:picLocks noGrp="1" noChangeAspect="1"/>
          </p:cNvPicPr>
          <p:nvPr>
            <p:ph sz="quarter" idx="4"/>
          </p:nvPr>
        </p:nvPicPr>
        <p:blipFill>
          <a:blip r:embed="rId2"/>
          <a:stretch>
            <a:fillRect/>
          </a:stretch>
        </p:blipFill>
        <p:spPr>
          <a:xfrm>
            <a:off x="6298971" y="1731818"/>
            <a:ext cx="5451231" cy="320040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80291"/>
            <a:ext cx="8596668" cy="591127"/>
          </a:xfrm>
        </p:spPr>
        <p:txBody>
          <a:bodyPr>
            <a:normAutofit fontScale="90000"/>
          </a:bodyPr>
          <a:lstStyle/>
          <a:p>
            <a:pPr algn="l"/>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00727"/>
            <a:ext cx="6000557" cy="5329382"/>
          </a:xfrm>
        </p:spPr>
        <p:txBody>
          <a:bodyPr>
            <a:normAutofit fontScale="92500"/>
          </a:bodyPr>
          <a:lstStyle/>
          <a:p>
            <a:pPr marL="0" indent="0">
              <a:buNone/>
            </a:pPr>
            <a:r>
              <a:rPr lang="en-US" sz="1400" b="1" i="0" u="none" strike="noStrike" baseline="0" dirty="0">
                <a:solidFill>
                  <a:srgbClr val="221E1F"/>
                </a:solidFill>
                <a:latin typeface="Calibri" panose="020F0502020204030204" pitchFamily="34" charset="0"/>
              </a:rPr>
              <a:t>Current practices </a:t>
            </a:r>
            <a:r>
              <a:rPr lang="en-US" sz="1400" b="1"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Selling expenses are low, semi-fixed expenses are too high and fixed expenses are in line with NADA guidelines. Allocation of April expenses were 46% new, 16% used, 24% service and 13% parts. Selling expenses are low due to no advertising/marketing expense hitting service. </a:t>
            </a:r>
          </a:p>
          <a:p>
            <a:pPr marL="0" indent="0">
              <a:buNone/>
            </a:pPr>
            <a:r>
              <a:rPr lang="en-US" sz="1400" dirty="0">
                <a:solidFill>
                  <a:srgbClr val="221E1F"/>
                </a:solidFill>
                <a:latin typeface="Calibri" panose="020F0502020204030204" pitchFamily="34" charset="0"/>
              </a:rPr>
              <a:t>We have an inexperienced Chevy shop which has led to BAR issues reflecting in a higher policy expense account; we have been using an external Service consultant since October 2023 whose cost runs about $6k-10k month; we are running at a 51% proficiency in our shop; total hours billed for the month of April 2024 totaled 1,987 with available hours of 3,900.</a:t>
            </a:r>
            <a:endParaRPr lang="en-US" sz="1400" b="1" i="0" u="none" strike="noStrike" baseline="0" dirty="0">
              <a:solidFill>
                <a:srgbClr val="221E1F"/>
              </a:solidFill>
              <a:latin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Goals for improvement – </a:t>
            </a:r>
            <a:r>
              <a:rPr lang="en-US" sz="1400" i="0" u="none" strike="noStrike" baseline="0" dirty="0">
                <a:solidFill>
                  <a:srgbClr val="221E1F"/>
                </a:solidFill>
                <a:latin typeface="Calibri" panose="020F0502020204030204" pitchFamily="34" charset="0"/>
              </a:rPr>
              <a:t>Realign allocation of expenses to </a:t>
            </a:r>
            <a:r>
              <a:rPr lang="en-US" sz="1400" dirty="0">
                <a:solidFill>
                  <a:srgbClr val="221E1F"/>
                </a:solidFill>
                <a:latin typeface="Calibri" panose="020F0502020204030204" pitchFamily="34" charset="0"/>
              </a:rPr>
              <a:t>align with NADA guidelines; reduce semi-fixed expenses to NADA guidelines of 25-30%; implement marketing plan for service which will increase selling expenses; increase the sale of more hours given we have ~1900 available for the shop to increase sales and gross.</a:t>
            </a:r>
            <a:endParaRPr lang="en-US" sz="1400" b="1" i="0" u="none" strike="noStrike" baseline="0" dirty="0">
              <a:solidFill>
                <a:srgbClr val="221E1F"/>
              </a:solidFill>
              <a:latin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achieve your goals – </a:t>
            </a:r>
            <a:r>
              <a:rPr lang="en-US" sz="1400" i="0" u="none" strike="noStrike" baseline="0" dirty="0">
                <a:solidFill>
                  <a:srgbClr val="221E1F"/>
                </a:solidFill>
                <a:latin typeface="Calibri" panose="020F0502020204030204" pitchFamily="34" charset="0"/>
              </a:rPr>
              <a:t>Implement marketing plan to increase foot traffic into the service department which will increase the advertising expenses but increase hours in the shop which in turn will increase sales and gross; re-align the allocation of expenses across all departments to be aligned with NADA guidelines; cease using the external Service consultant and increase training for our service staff internally</a:t>
            </a:r>
            <a:endParaRPr lang="en-US" sz="1400" b="1" i="0" u="none" strike="noStrike" baseline="0" dirty="0">
              <a:solidFill>
                <a:srgbClr val="221E1F"/>
              </a:solidFill>
              <a:latin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evaluate your changes </a:t>
            </a:r>
            <a:r>
              <a:rPr lang="en-US" sz="1400" b="1"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Review financial statements with the Fixed Ops Director and Manager on a monthly basis before submitting to the OEM to track and monitor expenses and compare to NADA guidelines/best practices; update daily service close report to include available hours for the month compared to what we have sold MTD</a:t>
            </a:r>
            <a:endParaRPr lang="en-US" sz="1400" b="1"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04577894-5D49-3B47-915F-FABAB9B94B28}"/>
              </a:ext>
            </a:extLst>
          </p:cNvPr>
          <p:cNvPicPr>
            <a:picLocks noGrp="1" noChangeAspect="1"/>
          </p:cNvPicPr>
          <p:nvPr>
            <p:ph sz="half" idx="2"/>
          </p:nvPr>
        </p:nvPicPr>
        <p:blipFill>
          <a:blip r:embed="rId2"/>
          <a:stretch>
            <a:fillRect/>
          </a:stretch>
        </p:blipFill>
        <p:spPr>
          <a:xfrm>
            <a:off x="7187735" y="1511060"/>
            <a:ext cx="4409635" cy="3624358"/>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04800"/>
            <a:ext cx="8596668" cy="684829"/>
          </a:xfrm>
        </p:spPr>
        <p:txBody>
          <a:bodyPr>
            <a:normAutofit fontScale="90000"/>
          </a:bodyPr>
          <a:lstStyle/>
          <a:p>
            <a:pPr algn="l"/>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08364"/>
            <a:ext cx="5211738" cy="5444836"/>
          </a:xfrm>
        </p:spPr>
        <p:txBody>
          <a:bodyPr>
            <a:normAutofit fontScale="92500"/>
          </a:bodyPr>
          <a:lstStyle/>
          <a:p>
            <a:pPr marL="0" indent="0">
              <a:buNone/>
            </a:pPr>
            <a:r>
              <a:rPr lang="en-US" sz="1400" b="1" i="0" u="none" strike="noStrike" baseline="0" dirty="0">
                <a:solidFill>
                  <a:srgbClr val="221E1F"/>
                </a:solidFill>
                <a:latin typeface="Calibri" panose="020F0502020204030204" pitchFamily="34" charset="0"/>
              </a:rPr>
              <a:t>Current practices – </a:t>
            </a:r>
            <a:r>
              <a:rPr lang="en-US" sz="1400" i="0" u="none" strike="noStrike" baseline="0" dirty="0">
                <a:solidFill>
                  <a:srgbClr val="221E1F"/>
                </a:solidFill>
                <a:latin typeface="Calibri" panose="020F0502020204030204" pitchFamily="34" charset="0"/>
              </a:rPr>
              <a:t>Heavy discounting on repair orders by inexperienced service advisors thus leading to a low ELR; not selling all available hours that our facility can handle which is leading to lower sales and gross; low tech proficiency due to not enough hours being sold.</a:t>
            </a:r>
          </a:p>
          <a:p>
            <a:pPr marL="0" indent="0">
              <a:buNone/>
            </a:pPr>
            <a:r>
              <a:rPr lang="en-US" sz="1400" b="1" i="0" u="none" strike="noStrike" baseline="0" dirty="0">
                <a:solidFill>
                  <a:srgbClr val="221E1F"/>
                </a:solidFill>
                <a:latin typeface="Calibri" panose="020F0502020204030204" pitchFamily="34" charset="0"/>
              </a:rPr>
              <a:t>Goals for improvement - </a:t>
            </a:r>
            <a:r>
              <a:rPr lang="en-US" sz="1400" dirty="0">
                <a:solidFill>
                  <a:srgbClr val="221E1F"/>
                </a:solidFill>
                <a:latin typeface="Calibri" panose="020F0502020204030204" pitchFamily="34" charset="0"/>
              </a:rPr>
              <a:t>increase the sale of more hours by the service advisors given we have ~1900 available to sell in the month of April 2024; train service advisors on upselling and selling the benefits/value of regular maintenance which will help with them discounting services; </a:t>
            </a:r>
            <a:r>
              <a:rPr lang="en-US" sz="1400" i="0" u="none" strike="noStrike" baseline="0" dirty="0">
                <a:solidFill>
                  <a:srgbClr val="221E1F"/>
                </a:solidFill>
                <a:latin typeface="Calibri" panose="020F0502020204030204" pitchFamily="34" charset="0"/>
              </a:rPr>
              <a:t>need more experienced technicians and need to show appreciation for current technicians.</a:t>
            </a:r>
            <a:endParaRPr lang="en-US" sz="1400" b="1" i="0" u="none" strike="noStrike" baseline="0" dirty="0">
              <a:solidFill>
                <a:srgbClr val="221E1F"/>
              </a:solidFill>
              <a:latin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achieve your goals - </a:t>
            </a:r>
            <a:r>
              <a:rPr lang="en-US" sz="1400" i="0" u="none" strike="noStrike" baseline="0" dirty="0">
                <a:solidFill>
                  <a:srgbClr val="221E1F"/>
                </a:solidFill>
                <a:latin typeface="Calibri" panose="020F0502020204030204" pitchFamily="34" charset="0"/>
              </a:rPr>
              <a:t>W</a:t>
            </a:r>
            <a:r>
              <a:rPr lang="en-US" sz="1400" dirty="0">
                <a:solidFill>
                  <a:srgbClr val="221E1F"/>
                </a:solidFill>
                <a:latin typeface="Calibri" panose="020F0502020204030204" pitchFamily="34" charset="0"/>
              </a:rPr>
              <a:t>ork with 3</a:t>
            </a:r>
            <a:r>
              <a:rPr lang="en-US" sz="1400" baseline="30000" dirty="0">
                <a:solidFill>
                  <a:srgbClr val="221E1F"/>
                </a:solidFill>
                <a:latin typeface="Calibri" panose="020F0502020204030204" pitchFamily="34" charset="0"/>
              </a:rPr>
              <a:t>rd</a:t>
            </a:r>
            <a:r>
              <a:rPr lang="en-US" sz="1400" dirty="0">
                <a:solidFill>
                  <a:srgbClr val="221E1F"/>
                </a:solidFill>
                <a:latin typeface="Calibri" panose="020F0502020204030204" pitchFamily="34" charset="0"/>
              </a:rPr>
              <a:t> party hiring agencies to locate and hire experienced Toyota and Chevrolet technicians along with building/training existing technicians through apprentice programs; provide NADA virtual training to service advisors to increase their selling skills. Provide more tech appreciation events to show them we care.</a:t>
            </a:r>
            <a:endParaRPr lang="en-US" sz="1400" b="1" i="0" u="none" strike="noStrike" baseline="0" dirty="0">
              <a:solidFill>
                <a:srgbClr val="221E1F"/>
              </a:solidFill>
              <a:latin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evaluate your changes </a:t>
            </a:r>
            <a:r>
              <a:rPr lang="en-US" sz="1400" i="0" u="none" strike="noStrike" baseline="0"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Lane manager and/or Fixed Ops Manager sends a daily service close report that includes productivity by shop and technician along with gross for both parts and service; host weekly Fixed Ops meetings to review ELR on ROs closed along with upselling in the drive by the advisors; update nightly close report to include available hours for the month compared to MTD actual hours sold; implement more appreciation events for the technicians and send a quarterly survey to obtain feedback how they are feeling</a:t>
            </a:r>
            <a:endParaRPr lang="en-US" sz="1400" b="1"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CE45CA04-C474-52D9-FA1F-4583BD890589}"/>
              </a:ext>
            </a:extLst>
          </p:cNvPr>
          <p:cNvPicPr>
            <a:picLocks noGrp="1" noChangeAspect="1"/>
          </p:cNvPicPr>
          <p:nvPr>
            <p:ph sz="half" idx="2"/>
          </p:nvPr>
        </p:nvPicPr>
        <p:blipFill>
          <a:blip r:embed="rId2"/>
          <a:stretch>
            <a:fillRect/>
          </a:stretch>
        </p:blipFill>
        <p:spPr>
          <a:xfrm>
            <a:off x="6179414" y="1294429"/>
            <a:ext cx="5624659" cy="439917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04281"/>
            <a:ext cx="8596668" cy="574815"/>
          </a:xfrm>
        </p:spPr>
        <p:txBody>
          <a:bodyPr>
            <a:normAutofit fontScale="90000"/>
          </a:bodyPr>
          <a:lstStyle/>
          <a:p>
            <a:pPr algn="l"/>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45309"/>
            <a:ext cx="5280121" cy="4896052"/>
          </a:xfrm>
        </p:spPr>
        <p:txBody>
          <a:bodyPr/>
          <a:lstStyle/>
          <a:p>
            <a:pPr marL="0" indent="0">
              <a:buNone/>
            </a:pPr>
            <a:r>
              <a:rPr lang="en-US" sz="1400" b="1" i="0" u="none" strike="noStrike" baseline="0" dirty="0">
                <a:solidFill>
                  <a:srgbClr val="221E1F"/>
                </a:solidFill>
                <a:latin typeface="Calibri" panose="020F0502020204030204" pitchFamily="34" charset="0"/>
              </a:rPr>
              <a:t>Current practices </a:t>
            </a:r>
            <a:r>
              <a:rPr lang="en-US" sz="1400" dirty="0">
                <a:solidFill>
                  <a:srgbClr val="221E1F"/>
                </a:solidFill>
                <a:latin typeface="Calibri" panose="020F0502020204030204" pitchFamily="34" charset="0"/>
              </a:rPr>
              <a:t>–</a:t>
            </a:r>
            <a:r>
              <a:rPr lang="en-US" sz="1400" b="1"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Our facility utilization is at 36.38% vs. NADA guideline is 75%; we have 2 stalls that have old &amp; non-functional lifts that need replacement; we are open M-F 730-530p, Sat 8-430p and closed on Sundays.</a:t>
            </a:r>
          </a:p>
          <a:p>
            <a:pPr marL="0" indent="0">
              <a:buNone/>
            </a:pPr>
            <a:r>
              <a:rPr lang="en-US" sz="1400" b="1" i="0" u="none" strike="noStrike" baseline="0" dirty="0">
                <a:solidFill>
                  <a:srgbClr val="221E1F"/>
                </a:solidFill>
                <a:latin typeface="Calibri" panose="020F0502020204030204" pitchFamily="34" charset="0"/>
              </a:rPr>
              <a:t>Goals for improvement </a:t>
            </a:r>
            <a:r>
              <a:rPr lang="en-US" sz="1400" b="1" dirty="0">
                <a:solidFill>
                  <a:srgbClr val="221E1F"/>
                </a:solidFill>
                <a:latin typeface="Calibri" panose="020F0502020204030204" pitchFamily="34" charset="0"/>
              </a:rPr>
              <a:t>–</a:t>
            </a:r>
            <a:r>
              <a:rPr lang="en-US" sz="1400" dirty="0">
                <a:solidFill>
                  <a:srgbClr val="221E1F"/>
                </a:solidFill>
                <a:latin typeface="Calibri" panose="020F0502020204030204" pitchFamily="34" charset="0"/>
              </a:rPr>
              <a:t> Increase facility utilization to NADA guidelines; price out new lifts to be able to utilize 2 additional stalls; extend hours during the week and open on Sundays to be able to bring on more work and have technicians not carry over from the previous day which will increase productivity and ability to work on more vehicles; increase selling by the advisors to increase labor sales and gross</a:t>
            </a:r>
            <a:endParaRPr lang="en-US" sz="1400" b="1" i="0" u="none" strike="noStrike" baseline="0" dirty="0">
              <a:solidFill>
                <a:srgbClr val="221E1F"/>
              </a:solidFill>
              <a:latin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achieve your goals – </a:t>
            </a:r>
            <a:r>
              <a:rPr lang="en-US" sz="1400" i="0" u="none" strike="noStrike" baseline="0" dirty="0">
                <a:solidFill>
                  <a:srgbClr val="221E1F"/>
                </a:solidFill>
                <a:latin typeface="Calibri" panose="020F0502020204030204" pitchFamily="34" charset="0"/>
              </a:rPr>
              <a:t>Train service advisors on selling more jobs which will increase the hours available to be billed, increase sales &amp; gross </a:t>
            </a:r>
            <a:r>
              <a:rPr lang="en-US" sz="1400" dirty="0">
                <a:solidFill>
                  <a:srgbClr val="221E1F"/>
                </a:solidFill>
                <a:latin typeface="Calibri" panose="020F0502020204030204" pitchFamily="34" charset="0"/>
              </a:rPr>
              <a:t>and increase </a:t>
            </a:r>
            <a:r>
              <a:rPr lang="en-US" sz="1400" i="0" u="none" strike="noStrike" baseline="0" dirty="0">
                <a:solidFill>
                  <a:srgbClr val="221E1F"/>
                </a:solidFill>
                <a:latin typeface="Calibri" panose="020F0502020204030204" pitchFamily="34" charset="0"/>
              </a:rPr>
              <a:t>the ELR; increase the number of functional bays with the new lifts along with extending the hours during the week.</a:t>
            </a:r>
            <a:endParaRPr lang="en-US" sz="1400" b="1" i="0" u="none" strike="noStrike" baseline="0" dirty="0">
              <a:solidFill>
                <a:srgbClr val="221E1F"/>
              </a:solidFill>
              <a:latin typeface="Calibri" panose="020F0502020204030204" pitchFamily="34" charset="0"/>
            </a:endParaRPr>
          </a:p>
          <a:p>
            <a:pPr marL="0" indent="0">
              <a:buNone/>
            </a:pPr>
            <a:r>
              <a:rPr lang="en-US" sz="1400" b="1" i="0" u="none" strike="noStrike" baseline="0" dirty="0">
                <a:solidFill>
                  <a:srgbClr val="221E1F"/>
                </a:solidFill>
                <a:latin typeface="Calibri" panose="020F0502020204030204" pitchFamily="34" charset="0"/>
              </a:rPr>
              <a:t>Plans to evaluate your changes </a:t>
            </a:r>
            <a:r>
              <a:rPr lang="en-US" sz="1400" i="0" u="none" strike="noStrike" baseline="0" dirty="0">
                <a:solidFill>
                  <a:srgbClr val="221E1F"/>
                </a:solidFill>
                <a:latin typeface="Calibri" panose="020F0502020204030204" pitchFamily="34" charset="0"/>
              </a:rPr>
              <a:t>– weekl</a:t>
            </a:r>
            <a:r>
              <a:rPr lang="en-US" sz="1400" dirty="0">
                <a:solidFill>
                  <a:srgbClr val="221E1F"/>
                </a:solidFill>
                <a:latin typeface="Calibri" panose="020F0502020204030204" pitchFamily="34" charset="0"/>
              </a:rPr>
              <a:t>y meeting with the Fixed Ops department (including parts) to evaluate advisor and technician performance, survey customers on extending hours during the week and opening up on Sundays. </a:t>
            </a:r>
            <a:endParaRPr lang="en-US" sz="1400" b="1"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C29CEFEC-C17D-B17B-0F92-D55C3BE816A8}"/>
              </a:ext>
            </a:extLst>
          </p:cNvPr>
          <p:cNvPicPr>
            <a:picLocks noGrp="1" noChangeAspect="1"/>
          </p:cNvPicPr>
          <p:nvPr>
            <p:ph sz="half" idx="2"/>
          </p:nvPr>
        </p:nvPicPr>
        <p:blipFill>
          <a:blip r:embed="rId2"/>
          <a:stretch>
            <a:fillRect/>
          </a:stretch>
        </p:blipFill>
        <p:spPr>
          <a:xfrm>
            <a:off x="7473601" y="1346872"/>
            <a:ext cx="3748584" cy="4694489"/>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77334" y="439494"/>
            <a:ext cx="8596668" cy="611640"/>
          </a:xfrm>
        </p:spPr>
        <p:txBody>
          <a:bodyPr>
            <a:normAutofit fontScale="90000"/>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051134"/>
            <a:ext cx="4988528" cy="5367373"/>
          </a:xfrm>
        </p:spPr>
        <p:txBody>
          <a:bodyPr>
            <a:normAutofit fontScale="92500"/>
          </a:bodyPr>
          <a:lstStyle/>
          <a:p>
            <a:pPr marL="0" indent="0">
              <a:buNone/>
            </a:pPr>
            <a:r>
              <a:rPr lang="en-US" sz="1400" b="1" dirty="0">
                <a:latin typeface="Calibri" panose="020F0502020204030204" pitchFamily="34" charset="0"/>
                <a:cs typeface="Calibri" panose="020F0502020204030204" pitchFamily="34" charset="0"/>
              </a:rPr>
              <a:t>My RO analysis discussion was held with our Fixed Ops Director and Fixed Ops Manager. After reviewing the analysis, we collectively noted the following:</a:t>
            </a:r>
          </a:p>
          <a:p>
            <a:pPr marL="0" indent="0">
              <a:buNone/>
            </a:pPr>
            <a:r>
              <a:rPr lang="en-US" sz="1400" dirty="0">
                <a:latin typeface="Calibri" panose="020F0502020204030204" pitchFamily="34" charset="0"/>
                <a:cs typeface="Calibri" panose="020F0502020204030204" pitchFamily="34" charset="0"/>
              </a:rPr>
              <a:t>-We need to focus on training service advisors to lower the percentage of one item ROs and work on upselling for multi-lined ROs </a:t>
            </a:r>
          </a:p>
          <a:p>
            <a:pPr marL="0" indent="0">
              <a:buNone/>
            </a:pPr>
            <a:r>
              <a:rPr lang="en-US" sz="1400" dirty="0">
                <a:latin typeface="Calibri" panose="020F0502020204030204" pitchFamily="34" charset="0"/>
                <a:cs typeface="Calibri" panose="020F0502020204030204" pitchFamily="34" charset="0"/>
              </a:rPr>
              <a:t>-Almost 50% of our ROs in this analysis reside with vehicles older than 2020. There is a ton of upselling opportunity on those vehicles to ensure they are properly maintained given their age. We need to have the service advisors do a better job at assessing the vehicle needs</a:t>
            </a:r>
          </a:p>
          <a:p>
            <a:pPr marL="0" indent="0">
              <a:buNone/>
            </a:pPr>
            <a:r>
              <a:rPr lang="en-US" sz="1400" dirty="0">
                <a:latin typeface="Calibri" panose="020F0502020204030204" pitchFamily="34" charset="0"/>
                <a:cs typeface="Calibri" panose="020F0502020204030204" pitchFamily="34" charset="0"/>
              </a:rPr>
              <a:t>-There is a lack of marketing for the service department; more volume and traffic will help increase the customer ELR rate which is extremely low at $124/hour</a:t>
            </a:r>
          </a:p>
          <a:p>
            <a:pPr marL="0" indent="0">
              <a:buNone/>
            </a:pPr>
            <a:r>
              <a:rPr lang="en-US" sz="1400" dirty="0">
                <a:latin typeface="Calibri" panose="020F0502020204030204" pitchFamily="34" charset="0"/>
                <a:cs typeface="Calibri" panose="020F0502020204030204" pitchFamily="34" charset="0"/>
              </a:rPr>
              <a:t>-Need to work on training and/or hiring more experienced technicians so we can increase our repair labor mixture which is extremely low (should be at 40%)</a:t>
            </a:r>
          </a:p>
          <a:p>
            <a:pPr marL="0" indent="0">
              <a:buNone/>
            </a:pPr>
            <a:r>
              <a:rPr lang="en-US" sz="1400" dirty="0">
                <a:latin typeface="Calibri" panose="020F0502020204030204" pitchFamily="34" charset="0"/>
                <a:cs typeface="Calibri" panose="020F0502020204030204" pitchFamily="34" charset="0"/>
              </a:rPr>
              <a:t>- Our competitive labor bucket is high at 45% when it should be at 60% between competitive and maintenance; we are doing a good job on bringing customers in for work (i.e. coupons, daily specials, etc.) but we aren’t retaining customers outside that one discounted service</a:t>
            </a:r>
          </a:p>
          <a:p>
            <a:pPr marL="0" indent="0">
              <a:buNone/>
            </a:pPr>
            <a:r>
              <a:rPr lang="en-US" sz="1400" dirty="0">
                <a:latin typeface="Calibri" panose="020F0502020204030204" pitchFamily="34" charset="0"/>
                <a:cs typeface="Calibri" panose="020F0502020204030204" pitchFamily="34" charset="0"/>
              </a:rPr>
              <a:t>**Note, 100 RO’s were reviewed with 7 being multiple lined ROs thus reducing the sample to 93 ROs.</a:t>
            </a:r>
          </a:p>
          <a:p>
            <a:pPr marL="0" indent="0">
              <a:buNone/>
            </a:pPr>
            <a:endParaRPr lang="en-US" sz="1400" dirty="0"/>
          </a:p>
        </p:txBody>
      </p:sp>
      <p:pic>
        <p:nvPicPr>
          <p:cNvPr id="10" name="Content Placeholder 9">
            <a:extLst>
              <a:ext uri="{FF2B5EF4-FFF2-40B4-BE49-F238E27FC236}">
                <a16:creationId xmlns:a16="http://schemas.microsoft.com/office/drawing/2014/main" id="{AED42839-242E-E0CE-C2B9-54DE012AB96B}"/>
              </a:ext>
            </a:extLst>
          </p:cNvPr>
          <p:cNvPicPr>
            <a:picLocks noGrp="1" noChangeAspect="1"/>
          </p:cNvPicPr>
          <p:nvPr>
            <p:ph sz="half" idx="2"/>
          </p:nvPr>
        </p:nvPicPr>
        <p:blipFill>
          <a:blip r:embed="rId2"/>
          <a:stretch>
            <a:fillRect/>
          </a:stretch>
        </p:blipFill>
        <p:spPr>
          <a:xfrm>
            <a:off x="6444190" y="1363891"/>
            <a:ext cx="5070476" cy="428451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748145"/>
          </a:xfrm>
        </p:spPr>
        <p:txBody>
          <a:bodyPr>
            <a:normAutofit fontScale="90000"/>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42473"/>
            <a:ext cx="8596668" cy="4996872"/>
          </a:xfrm>
        </p:spPr>
        <p:txBody>
          <a:bodyPr/>
          <a:lstStyle/>
          <a:p>
            <a:r>
              <a:rPr lang="en-US" dirty="0"/>
              <a:t>Strengths</a:t>
            </a:r>
          </a:p>
          <a:p>
            <a:pPr marL="457200" lvl="1" indent="0">
              <a:buNone/>
            </a:pPr>
            <a:r>
              <a:rPr lang="en-US" dirty="0"/>
              <a:t>Family owned and operated (owner is on-site)</a:t>
            </a:r>
          </a:p>
          <a:p>
            <a:pPr marL="457200" lvl="1" indent="0">
              <a:buNone/>
            </a:pPr>
            <a:r>
              <a:rPr lang="en-US" dirty="0"/>
              <a:t>Family oriented (ability to leave and attend kids school or sporting events)</a:t>
            </a:r>
          </a:p>
          <a:p>
            <a:pPr marL="457200" lvl="1" indent="0">
              <a:buNone/>
            </a:pPr>
            <a:r>
              <a:rPr lang="en-US" dirty="0"/>
              <a:t>Innovative management staff (always implementing new technology)</a:t>
            </a:r>
          </a:p>
          <a:p>
            <a:pPr marL="457200" lvl="1" indent="0">
              <a:buNone/>
            </a:pPr>
            <a:r>
              <a:rPr lang="en-US" dirty="0"/>
              <a:t>Motivated management staff (looking forward to the future on current decisions) </a:t>
            </a:r>
          </a:p>
          <a:p>
            <a:pPr marL="457200" lvl="1" indent="0">
              <a:buNone/>
            </a:pPr>
            <a:r>
              <a:rPr lang="en-US" dirty="0"/>
              <a:t>Teamwork and communication (open door policies with management team)</a:t>
            </a:r>
          </a:p>
          <a:p>
            <a:pPr marL="457200" lvl="1" indent="0">
              <a:buNone/>
            </a:pPr>
            <a:r>
              <a:rPr lang="en-US" dirty="0"/>
              <a:t>Involvement within the Madera community (through events and donations)</a:t>
            </a:r>
          </a:p>
          <a:p>
            <a:pPr marL="457200" lvl="1" indent="0">
              <a:buNone/>
            </a:pPr>
            <a:r>
              <a:rPr lang="en-US" dirty="0"/>
              <a:t>Customer satisfaction (customer service is the #1 priority)</a:t>
            </a:r>
          </a:p>
          <a:p>
            <a:pPr marL="457200" lvl="1" indent="0">
              <a:buNone/>
            </a:pPr>
            <a:r>
              <a:rPr lang="en-US" dirty="0"/>
              <a:t>Opportunities for growth (facility utilization is low and has room for growth)</a:t>
            </a:r>
          </a:p>
          <a:p>
            <a:pPr marL="457200" lvl="1" indent="0">
              <a:buNone/>
            </a:pPr>
            <a:r>
              <a:rPr lang="en-US" dirty="0"/>
              <a:t>Fixed Ops Director and Manager (bring years of experience and great ideas for success)</a:t>
            </a:r>
          </a:p>
          <a:p>
            <a:pPr marL="457200" lvl="1" indent="0">
              <a:buNone/>
            </a:pPr>
            <a:r>
              <a:rPr lang="en-US" dirty="0"/>
              <a:t>Toyota retention is high</a:t>
            </a:r>
          </a:p>
          <a:p>
            <a:pPr marL="457200" lvl="1" indent="0">
              <a:buNone/>
            </a:pPr>
            <a:r>
              <a:rPr lang="en-US" dirty="0"/>
              <a:t>Shop could handle more work/low facility utilization</a:t>
            </a:r>
          </a:p>
          <a:p>
            <a:pPr marL="457200" lvl="1" indent="0">
              <a:buNone/>
            </a:pPr>
            <a:endParaRPr lang="en-US" dirty="0"/>
          </a:p>
          <a:p>
            <a:pPr marL="457200" lvl="1" indent="0">
              <a:buNone/>
            </a:pPr>
            <a:endParaRPr lang="en-US" dirty="0"/>
          </a:p>
          <a:p>
            <a:pPr marL="800100" lvl="1" indent="-342900">
              <a:buAutoNum type="arabicPeriod"/>
            </a:pPr>
            <a:endParaRPr lang="en-US" dirty="0"/>
          </a:p>
          <a:p>
            <a:pPr marL="800100" lvl="1" indent="-342900">
              <a:buAutoNum type="arabicPeriod"/>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711200"/>
          </a:xfrm>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31636"/>
            <a:ext cx="8596668" cy="4969163"/>
          </a:xfrm>
        </p:spPr>
        <p:txBody>
          <a:bodyPr/>
          <a:lstStyle/>
          <a:p>
            <a:r>
              <a:rPr lang="en-US" dirty="0"/>
              <a:t>Weaknesses</a:t>
            </a:r>
          </a:p>
          <a:p>
            <a:pPr marL="457200" lvl="1" indent="0">
              <a:buNone/>
            </a:pPr>
            <a:r>
              <a:rPr lang="en-US" dirty="0"/>
              <a:t>Separation between depts (service vs. sales; don’t work well together)</a:t>
            </a:r>
          </a:p>
          <a:p>
            <a:pPr marL="457200" lvl="1" indent="0">
              <a:buNone/>
            </a:pPr>
            <a:r>
              <a:rPr lang="en-US" dirty="0"/>
              <a:t>No marketing for service and parts</a:t>
            </a:r>
          </a:p>
          <a:p>
            <a:pPr marL="457200" lvl="1" indent="0">
              <a:buNone/>
            </a:pPr>
            <a:r>
              <a:rPr lang="en-US" dirty="0"/>
              <a:t>Development of staff (no career path/mentorship program)</a:t>
            </a:r>
          </a:p>
          <a:p>
            <a:pPr marL="457200" lvl="1" indent="0">
              <a:buNone/>
            </a:pPr>
            <a:r>
              <a:rPr lang="en-US" dirty="0"/>
              <a:t>Too much gossip (previous HR Manager did not handle employee matters properly which fueled gossip to fester)</a:t>
            </a:r>
          </a:p>
          <a:p>
            <a:pPr marL="457200" lvl="1" indent="0">
              <a:buNone/>
            </a:pPr>
            <a:r>
              <a:rPr lang="en-US" dirty="0"/>
              <a:t>Not enough staff for 2 franchises (need more technicians and service advisors with experience)</a:t>
            </a:r>
          </a:p>
          <a:p>
            <a:pPr marL="457200" lvl="1" indent="0">
              <a:buNone/>
            </a:pPr>
            <a:r>
              <a:rPr lang="en-US" dirty="0"/>
              <a:t>Old and outdated facility (a new facility is on the horizon)</a:t>
            </a:r>
          </a:p>
          <a:p>
            <a:pPr marL="457200" lvl="1" indent="0">
              <a:buNone/>
            </a:pPr>
            <a:r>
              <a:rPr lang="en-US" dirty="0"/>
              <a:t>Too many free services given when customers are upset</a:t>
            </a:r>
          </a:p>
          <a:p>
            <a:pPr marL="457200" lvl="1" indent="0">
              <a:buNone/>
            </a:pPr>
            <a:r>
              <a:rPr lang="en-US" dirty="0"/>
              <a:t>Technician pay (technicians want to be paid weekly; currently paid semi-monthly)</a:t>
            </a:r>
          </a:p>
          <a:p>
            <a:pPr marL="457200" lvl="1" indent="0">
              <a:buNone/>
            </a:pPr>
            <a:r>
              <a:rPr lang="en-US" dirty="0"/>
              <a:t>Service closes at 530pm during the week and isn’t opened on Sundays</a:t>
            </a:r>
          </a:p>
          <a:p>
            <a:pPr marL="457200" lvl="1" indent="0">
              <a:buNone/>
            </a:pPr>
            <a:r>
              <a:rPr lang="en-US" dirty="0"/>
              <a:t>Service advisors have the ability to discount labor AND parts</a:t>
            </a:r>
          </a:p>
          <a:p>
            <a:pPr marL="457200" lvl="1" indent="0">
              <a:buNone/>
            </a:pPr>
            <a:endParaRPr lang="en-US" dirty="0"/>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4492</TotalTime>
  <Words>2918</Words>
  <Application>Microsoft Office PowerPoint</Application>
  <PresentationFormat>Widescreen</PresentationFormat>
  <Paragraphs>171</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NADA Service Homework  Class N440 Madera Toyota Chevrolet </vt:lpstr>
      <vt:lpstr>Marketing  </vt:lpstr>
      <vt:lpstr> Analyze Cost of Labor   </vt:lpstr>
      <vt:lpstr>Changes in Expense Structure    </vt:lpstr>
      <vt:lpstr>Productivity   </vt:lpstr>
      <vt:lpstr>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SWOT Analysis- Action Plan (continued)</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Lauren  Millard</cp:lastModifiedBy>
  <cp:revision>6</cp:revision>
  <dcterms:created xsi:type="dcterms:W3CDTF">2022-12-04T13:10:55Z</dcterms:created>
  <dcterms:modified xsi:type="dcterms:W3CDTF">2024-05-15T21:44:19Z</dcterms:modified>
</cp:coreProperties>
</file>