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56" r:id="rId2"/>
    <p:sldId id="259" r:id="rId3"/>
    <p:sldId id="270" r:id="rId4"/>
    <p:sldId id="271" r:id="rId5"/>
    <p:sldId id="272" r:id="rId6"/>
    <p:sldId id="273" r:id="rId7"/>
    <p:sldId id="258" r:id="rId8"/>
    <p:sldId id="257" r:id="rId9"/>
    <p:sldId id="262" r:id="rId10"/>
    <p:sldId id="263" r:id="rId11"/>
    <p:sldId id="264" r:id="rId12"/>
    <p:sldId id="265" r:id="rId13"/>
    <p:sldId id="266" r:id="rId14"/>
    <p:sldId id="267" r:id="rId15"/>
    <p:sldId id="268" r:id="rId16"/>
    <p:sldId id="269" r:id="rId17"/>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57" d="100"/>
          <a:sy n="57" d="100"/>
        </p:scale>
        <p:origin x="696" y="43"/>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n-US"/>
              <a:t>Click to edit Master title style</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5/27/2024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5/27/2024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5/27/2024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0" name="TextBox 19"/>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2" name="TextBox 21"/>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latin typeface="Arial"/>
              </a:rPr>
              <a:t>”</a:t>
            </a:r>
            <a:endParaRPr lang="en-US" dirty="0">
              <a:solidFill>
                <a:schemeClr val="accent1">
                  <a:lumMod val="60000"/>
                  <a:lumOff val="40000"/>
                </a:schemeClr>
              </a:solidFill>
              <a:latin typeface="Arial"/>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5/27/2024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5/27/2024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5/27/2024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5C6B4A9-1611-4792-9094-5F34BCA07E0B}" type="datetimeFigureOut">
              <a:rPr lang="en-US" dirty="0"/>
              <a:t>5/27/2024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9333C77-0158-454C-844F-B7AB9BD7DAD4}" type="slidenum">
              <a:rPr lang="en-US" dirty="0"/>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5/27/2024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5/27/2024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5/27/2024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EB712588-04B1-427B-82EE-E8DB90309F08}" type="datetimeFigureOut">
              <a:rPr lang="en-US" dirty="0"/>
              <a:t>5/27/2024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FF9F0C5-380F-41C2-899A-BAC0F0927E16}" type="slidenum">
              <a:rPr lang="en-US" dirty="0"/>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dirty="0"/>
              <a:pPr/>
              <a:t>5/27/2024</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dirty="0"/>
              <a:pPr/>
              <a:t>5/27/2024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dirty="0"/>
              <a:pPr/>
              <a:t>5/27/2024</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a:t>Click to edit Master title style</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2A54C80-263E-416B-A8E0-580EDEADCBDC}" type="datetimeFigureOut">
              <a:rPr lang="en-US" dirty="0"/>
              <a:t>5/27/2024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19954A3-9DFD-4C44-94BA-B95130A3BA1C}" type="slidenum">
              <a:rPr lang="en-US" dirty="0"/>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5/27/2024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B61BEF0D-F0BB-DE4B-95CE-6DB70DBA9567}" type="datetimeFigureOut">
              <a:rPr lang="en-US" dirty="0"/>
              <a:pPr/>
              <a:t>5/27/2024</a:t>
            </a:fld>
            <a:endParaRPr lang="en-US" dirty="0"/>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D57F1E4F-1CFF-5643-939E-217C01CDF565}" type="slidenum">
              <a:rPr lang="en-US" dirty="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5" r:id="rId4"/>
    <p:sldLayoutId id="2147483653" r:id="rId5"/>
    <p:sldLayoutId id="2147483654" r:id="rId6"/>
    <p:sldLayoutId id="2147483655" r:id="rId7"/>
    <p:sldLayoutId id="2147483666" r:id="rId8"/>
    <p:sldLayoutId id="2147483657" r:id="rId9"/>
    <p:sldLayoutId id="2147483660" r:id="rId10"/>
    <p:sldLayoutId id="2147483661" r:id="rId11"/>
    <p:sldLayoutId id="2147483662" r:id="rId12"/>
    <p:sldLayoutId id="2147483663" r:id="rId13"/>
    <p:sldLayoutId id="2147483664" r:id="rId14"/>
    <p:sldLayoutId id="2147483667" r:id="rId15"/>
    <p:sldLayoutId id="2147483659"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0A9F39-3A40-DAF5-FB29-F9EF6B43BC8E}"/>
              </a:ext>
            </a:extLst>
          </p:cNvPr>
          <p:cNvSpPr>
            <a:spLocks noGrp="1"/>
          </p:cNvSpPr>
          <p:nvPr>
            <p:ph type="ctrTitle"/>
          </p:nvPr>
        </p:nvSpPr>
        <p:spPr/>
        <p:txBody>
          <a:bodyPr/>
          <a:lstStyle/>
          <a:p>
            <a:r>
              <a:rPr lang="en-US" dirty="0"/>
              <a:t>NADA Service Homework </a:t>
            </a:r>
          </a:p>
        </p:txBody>
      </p:sp>
      <p:sp>
        <p:nvSpPr>
          <p:cNvPr id="3" name="Subtitle 2">
            <a:extLst>
              <a:ext uri="{FF2B5EF4-FFF2-40B4-BE49-F238E27FC236}">
                <a16:creationId xmlns:a16="http://schemas.microsoft.com/office/drawing/2014/main" id="{3D24D94E-9ADE-FBA4-4E04-F5102B2316CA}"/>
              </a:ext>
            </a:extLst>
          </p:cNvPr>
          <p:cNvSpPr>
            <a:spLocks noGrp="1"/>
          </p:cNvSpPr>
          <p:nvPr>
            <p:ph type="subTitle" idx="1"/>
          </p:nvPr>
        </p:nvSpPr>
        <p:spPr/>
        <p:txBody>
          <a:bodyPr>
            <a:normAutofit/>
          </a:bodyPr>
          <a:lstStyle/>
          <a:p>
            <a:pPr algn="ctr"/>
            <a:r>
              <a:rPr lang="en-US" sz="3200" dirty="0"/>
              <a:t>Chris Hokanson &amp; BJ </a:t>
            </a:r>
            <a:r>
              <a:rPr lang="en-US" sz="3200" dirty="0" err="1"/>
              <a:t>Welle</a:t>
            </a:r>
            <a:br>
              <a:rPr lang="en-US" sz="3200" dirty="0"/>
            </a:br>
            <a:r>
              <a:rPr lang="en-US" sz="3200" dirty="0"/>
              <a:t>Dan </a:t>
            </a:r>
            <a:r>
              <a:rPr lang="en-US" sz="3200" dirty="0" err="1"/>
              <a:t>Welle’s</a:t>
            </a:r>
            <a:r>
              <a:rPr lang="en-US" sz="3200" dirty="0"/>
              <a:t>  N440</a:t>
            </a:r>
          </a:p>
        </p:txBody>
      </p:sp>
    </p:spTree>
    <p:extLst>
      <p:ext uri="{BB962C8B-B14F-4D97-AF65-F5344CB8AC3E}">
        <p14:creationId xmlns:p14="http://schemas.microsoft.com/office/powerpoint/2010/main" val="40707405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Opportunities</a:t>
            </a:r>
          </a:p>
          <a:p>
            <a:r>
              <a:rPr lang="en-US" dirty="0"/>
              <a:t>Great potential to bring more value &amp; better customer relations</a:t>
            </a:r>
          </a:p>
          <a:p>
            <a:r>
              <a:rPr lang="en-US" dirty="0"/>
              <a:t>Hire more Administration to relieve stress and help with upselling.  </a:t>
            </a:r>
          </a:p>
          <a:p>
            <a:r>
              <a:rPr lang="en-US" dirty="0"/>
              <a:t>Charge appropriately for use of priority equipment.  </a:t>
            </a:r>
          </a:p>
          <a:p>
            <a:endParaRPr lang="en-US" dirty="0"/>
          </a:p>
        </p:txBody>
      </p:sp>
    </p:spTree>
    <p:extLst>
      <p:ext uri="{BB962C8B-B14F-4D97-AF65-F5344CB8AC3E}">
        <p14:creationId xmlns:p14="http://schemas.microsoft.com/office/powerpoint/2010/main" val="391286956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Threats</a:t>
            </a:r>
          </a:p>
          <a:p>
            <a:r>
              <a:rPr lang="en-US" dirty="0"/>
              <a:t>DMS not reliable, very flaky.</a:t>
            </a:r>
          </a:p>
          <a:p>
            <a:r>
              <a:rPr lang="en-US" dirty="0"/>
              <a:t>Raising the price of services</a:t>
            </a:r>
          </a:p>
          <a:p>
            <a:r>
              <a:rPr lang="en-US" dirty="0"/>
              <a:t>Getting Used Vehicles serviced before sales.  </a:t>
            </a:r>
          </a:p>
          <a:p>
            <a:r>
              <a:rPr lang="en-US" dirty="0"/>
              <a:t>SPO – get scheduled right away.  </a:t>
            </a:r>
          </a:p>
          <a:p>
            <a:endParaRPr lang="en-US" dirty="0"/>
          </a:p>
          <a:p>
            <a:endParaRPr lang="en-US" dirty="0"/>
          </a:p>
          <a:p>
            <a:endParaRPr lang="en-US" dirty="0"/>
          </a:p>
        </p:txBody>
      </p:sp>
    </p:spTree>
    <p:extLst>
      <p:ext uri="{BB962C8B-B14F-4D97-AF65-F5344CB8AC3E}">
        <p14:creationId xmlns:p14="http://schemas.microsoft.com/office/powerpoint/2010/main" val="62766496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Objectives</a:t>
            </a:r>
          </a:p>
          <a:p>
            <a:pPr marL="0" indent="0">
              <a:buNone/>
            </a:pPr>
            <a:r>
              <a:rPr lang="en-US" dirty="0"/>
              <a:t>	More support for our Technicians.  They want to be pushed, they want to be appreciated each day, and they need more administrated help from Office. </a:t>
            </a:r>
          </a:p>
          <a:p>
            <a:pPr marL="0" indent="0">
              <a:buNone/>
            </a:pPr>
            <a:r>
              <a:rPr lang="en-US" dirty="0"/>
              <a:t>	We currently have order takers in Service and Parts that are not able to make decisions.  </a:t>
            </a:r>
          </a:p>
          <a:p>
            <a:pPr marL="0" indent="0">
              <a:buNone/>
            </a:pPr>
            <a:r>
              <a:rPr lang="en-US" dirty="0"/>
              <a:t>	We need to refocus everything in our Service &amp; Parts on Customer Service &amp; Technician Support.  </a:t>
            </a:r>
          </a:p>
          <a:p>
            <a:endParaRPr lang="en-US" dirty="0"/>
          </a:p>
        </p:txBody>
      </p:sp>
    </p:spTree>
    <p:extLst>
      <p:ext uri="{BB962C8B-B14F-4D97-AF65-F5344CB8AC3E}">
        <p14:creationId xmlns:p14="http://schemas.microsoft.com/office/powerpoint/2010/main" val="398527225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Strategies</a:t>
            </a:r>
          </a:p>
          <a:p>
            <a:endParaRPr lang="en-US" dirty="0"/>
          </a:p>
          <a:p>
            <a:r>
              <a:rPr lang="en-US" dirty="0"/>
              <a:t>We are refocusing our approach.  We are currently interviewing for a Service Advisor to work in our new Service Drive.  </a:t>
            </a:r>
          </a:p>
          <a:p>
            <a:r>
              <a:rPr lang="en-US" dirty="0"/>
              <a:t>Our current process is completely reactive each day vs. </a:t>
            </a:r>
            <a:r>
              <a:rPr lang="en-US" dirty="0" err="1"/>
              <a:t>listenting</a:t>
            </a:r>
            <a:r>
              <a:rPr lang="en-US" dirty="0"/>
              <a:t> to the needs of our customers and letting them know we will take care of them.  </a:t>
            </a:r>
          </a:p>
          <a:p>
            <a:endParaRPr lang="en-US" dirty="0"/>
          </a:p>
        </p:txBody>
      </p:sp>
    </p:spTree>
    <p:extLst>
      <p:ext uri="{BB962C8B-B14F-4D97-AF65-F5344CB8AC3E}">
        <p14:creationId xmlns:p14="http://schemas.microsoft.com/office/powerpoint/2010/main" val="422609915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Tactics</a:t>
            </a:r>
          </a:p>
          <a:p>
            <a:endParaRPr lang="en-US" dirty="0"/>
          </a:p>
          <a:p>
            <a:r>
              <a:rPr lang="en-US" dirty="0" err="1"/>
              <a:t>Communcation</a:t>
            </a:r>
            <a:r>
              <a:rPr lang="en-US" dirty="0"/>
              <a:t> is the key to everything that is not working in our store.  We didn’t have the right technology to help our Techs and we weren’t communication to our customers in a proactive matter.  </a:t>
            </a:r>
          </a:p>
          <a:p>
            <a:pPr marL="0" indent="0">
              <a:buNone/>
            </a:pPr>
            <a:r>
              <a:rPr lang="en-US" dirty="0"/>
              <a:t>	We need to work on a goal driven plan for each </a:t>
            </a:r>
            <a:r>
              <a:rPr lang="en-US" dirty="0" err="1"/>
              <a:t>technican</a:t>
            </a:r>
            <a:r>
              <a:rPr lang="en-US" dirty="0"/>
              <a:t> to grow with both </a:t>
            </a:r>
            <a:r>
              <a:rPr lang="en-US" dirty="0" err="1"/>
              <a:t>payplan</a:t>
            </a:r>
            <a:r>
              <a:rPr lang="en-US" dirty="0"/>
              <a:t> and training objectives.  </a:t>
            </a:r>
          </a:p>
          <a:p>
            <a:pPr marL="0" indent="0">
              <a:buNone/>
            </a:pPr>
            <a:endParaRPr lang="en-US" dirty="0"/>
          </a:p>
        </p:txBody>
      </p:sp>
    </p:spTree>
    <p:extLst>
      <p:ext uri="{BB962C8B-B14F-4D97-AF65-F5344CB8AC3E}">
        <p14:creationId xmlns:p14="http://schemas.microsoft.com/office/powerpoint/2010/main" val="85042753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1361599"/>
            <a:ext cx="8596668" cy="3880773"/>
          </a:xfrm>
        </p:spPr>
        <p:txBody>
          <a:bodyPr/>
          <a:lstStyle/>
          <a:p>
            <a:r>
              <a:rPr lang="en-US" dirty="0"/>
              <a:t>Action Plan</a:t>
            </a:r>
          </a:p>
          <a:p>
            <a:endParaRPr lang="en-US" dirty="0"/>
          </a:p>
          <a:p>
            <a:endParaRPr lang="en-US" dirty="0"/>
          </a:p>
        </p:txBody>
      </p:sp>
      <p:graphicFrame>
        <p:nvGraphicFramePr>
          <p:cNvPr id="4" name="Table 4">
            <a:extLst>
              <a:ext uri="{FF2B5EF4-FFF2-40B4-BE49-F238E27FC236}">
                <a16:creationId xmlns:a16="http://schemas.microsoft.com/office/drawing/2014/main" id="{BC8B6778-11BB-9A9A-F0BF-8949F85F8237}"/>
              </a:ext>
            </a:extLst>
          </p:cNvPr>
          <p:cNvGraphicFramePr>
            <a:graphicFrameLocks noGrp="1"/>
          </p:cNvGraphicFramePr>
          <p:nvPr>
            <p:extLst>
              <p:ext uri="{D42A27DB-BD31-4B8C-83A1-F6EECF244321}">
                <p14:modId xmlns:p14="http://schemas.microsoft.com/office/powerpoint/2010/main" val="4208513155"/>
              </p:ext>
            </p:extLst>
          </p:nvPr>
        </p:nvGraphicFramePr>
        <p:xfrm>
          <a:off x="677334" y="1818624"/>
          <a:ext cx="9132492" cy="4595108"/>
        </p:xfrm>
        <a:graphic>
          <a:graphicData uri="http://schemas.openxmlformats.org/drawingml/2006/table">
            <a:tbl>
              <a:tblPr firstRow="1" bandRow="1">
                <a:tableStyleId>{5C22544A-7EE6-4342-B048-85BDC9FD1C3A}</a:tableStyleId>
              </a:tblPr>
              <a:tblGrid>
                <a:gridCol w="3044164">
                  <a:extLst>
                    <a:ext uri="{9D8B030D-6E8A-4147-A177-3AD203B41FA5}">
                      <a16:colId xmlns:a16="http://schemas.microsoft.com/office/drawing/2014/main" val="2235853955"/>
                    </a:ext>
                  </a:extLst>
                </a:gridCol>
                <a:gridCol w="3044164">
                  <a:extLst>
                    <a:ext uri="{9D8B030D-6E8A-4147-A177-3AD203B41FA5}">
                      <a16:colId xmlns:a16="http://schemas.microsoft.com/office/drawing/2014/main" val="4174400132"/>
                    </a:ext>
                  </a:extLst>
                </a:gridCol>
                <a:gridCol w="3044164">
                  <a:extLst>
                    <a:ext uri="{9D8B030D-6E8A-4147-A177-3AD203B41FA5}">
                      <a16:colId xmlns:a16="http://schemas.microsoft.com/office/drawing/2014/main" val="1146395385"/>
                    </a:ext>
                  </a:extLst>
                </a:gridCol>
              </a:tblGrid>
              <a:tr h="565004">
                <a:tc>
                  <a:txBody>
                    <a:bodyPr/>
                    <a:lstStyle/>
                    <a:p>
                      <a:r>
                        <a:rPr lang="en-US" dirty="0"/>
                        <a:t>TASK</a:t>
                      </a:r>
                    </a:p>
                  </a:txBody>
                  <a:tcPr/>
                </a:tc>
                <a:tc>
                  <a:txBody>
                    <a:bodyPr/>
                    <a:lstStyle/>
                    <a:p>
                      <a:r>
                        <a:rPr lang="en-US" dirty="0"/>
                        <a:t>Position responsible</a:t>
                      </a:r>
                    </a:p>
                  </a:txBody>
                  <a:tcPr/>
                </a:tc>
                <a:tc>
                  <a:txBody>
                    <a:bodyPr/>
                    <a:lstStyle/>
                    <a:p>
                      <a:r>
                        <a:rPr lang="en-US" dirty="0"/>
                        <a:t>Check in/completion schedule</a:t>
                      </a:r>
                    </a:p>
                  </a:txBody>
                  <a:tcPr/>
                </a:tc>
                <a:extLst>
                  <a:ext uri="{0D108BD9-81ED-4DB2-BD59-A6C34878D82A}">
                    <a16:rowId xmlns:a16="http://schemas.microsoft.com/office/drawing/2014/main" val="1083418974"/>
                  </a:ext>
                </a:extLst>
              </a:tr>
              <a:tr h="565004">
                <a:tc>
                  <a:txBody>
                    <a:bodyPr/>
                    <a:lstStyle/>
                    <a:p>
                      <a:r>
                        <a:rPr lang="en-US" dirty="0"/>
                        <a:t>Technician Meetings</a:t>
                      </a:r>
                    </a:p>
                  </a:txBody>
                  <a:tcPr/>
                </a:tc>
                <a:tc>
                  <a:txBody>
                    <a:bodyPr/>
                    <a:lstStyle/>
                    <a:p>
                      <a:r>
                        <a:rPr lang="en-US" dirty="0"/>
                        <a:t>Service Manager</a:t>
                      </a:r>
                    </a:p>
                  </a:txBody>
                  <a:tcPr/>
                </a:tc>
                <a:tc>
                  <a:txBody>
                    <a:bodyPr/>
                    <a:lstStyle/>
                    <a:p>
                      <a:r>
                        <a:rPr lang="en-US" dirty="0"/>
                        <a:t>Quarterly/ June 1</a:t>
                      </a:r>
                      <a:r>
                        <a:rPr lang="en-US" baseline="30000" dirty="0"/>
                        <a:t>st</a:t>
                      </a:r>
                      <a:r>
                        <a:rPr lang="en-US" dirty="0"/>
                        <a:t> Start</a:t>
                      </a:r>
                    </a:p>
                  </a:txBody>
                  <a:tcPr/>
                </a:tc>
                <a:extLst>
                  <a:ext uri="{0D108BD9-81ED-4DB2-BD59-A6C34878D82A}">
                    <a16:rowId xmlns:a16="http://schemas.microsoft.com/office/drawing/2014/main" val="2400365483"/>
                  </a:ext>
                </a:extLst>
              </a:tr>
              <a:tr h="565004">
                <a:tc>
                  <a:txBody>
                    <a:bodyPr/>
                    <a:lstStyle/>
                    <a:p>
                      <a:r>
                        <a:rPr lang="en-US" dirty="0"/>
                        <a:t>Communication Technology</a:t>
                      </a:r>
                    </a:p>
                  </a:txBody>
                  <a:tcPr/>
                </a:tc>
                <a:tc>
                  <a:txBody>
                    <a:bodyPr/>
                    <a:lstStyle/>
                    <a:p>
                      <a:r>
                        <a:rPr lang="en-US" dirty="0" err="1"/>
                        <a:t>Contoller</a:t>
                      </a:r>
                      <a:endParaRPr lang="en-US" dirty="0"/>
                    </a:p>
                  </a:txBody>
                  <a:tcPr/>
                </a:tc>
                <a:tc>
                  <a:txBody>
                    <a:bodyPr/>
                    <a:lstStyle/>
                    <a:p>
                      <a:r>
                        <a:rPr lang="en-US" dirty="0"/>
                        <a:t>July 31</a:t>
                      </a:r>
                      <a:r>
                        <a:rPr lang="en-US" baseline="30000" dirty="0"/>
                        <a:t>st</a:t>
                      </a:r>
                      <a:endParaRPr lang="en-US" dirty="0"/>
                    </a:p>
                  </a:txBody>
                  <a:tcPr/>
                </a:tc>
                <a:extLst>
                  <a:ext uri="{0D108BD9-81ED-4DB2-BD59-A6C34878D82A}">
                    <a16:rowId xmlns:a16="http://schemas.microsoft.com/office/drawing/2014/main" val="107845787"/>
                  </a:ext>
                </a:extLst>
              </a:tr>
              <a:tr h="565004">
                <a:tc>
                  <a:txBody>
                    <a:bodyPr/>
                    <a:lstStyle/>
                    <a:p>
                      <a:r>
                        <a:rPr lang="en-US" dirty="0"/>
                        <a:t>Training Objectives</a:t>
                      </a:r>
                    </a:p>
                  </a:txBody>
                  <a:tcPr/>
                </a:tc>
                <a:tc>
                  <a:txBody>
                    <a:bodyPr/>
                    <a:lstStyle/>
                    <a:p>
                      <a:r>
                        <a:rPr lang="en-US" dirty="0"/>
                        <a:t>All Service Personal</a:t>
                      </a:r>
                    </a:p>
                  </a:txBody>
                  <a:tcPr/>
                </a:tc>
                <a:tc>
                  <a:txBody>
                    <a:bodyPr/>
                    <a:lstStyle/>
                    <a:p>
                      <a:r>
                        <a:rPr lang="en-US" dirty="0"/>
                        <a:t>July 31</a:t>
                      </a:r>
                      <a:r>
                        <a:rPr lang="en-US" baseline="30000" dirty="0"/>
                        <a:t>st</a:t>
                      </a:r>
                      <a:endParaRPr lang="en-US" dirty="0"/>
                    </a:p>
                  </a:txBody>
                  <a:tcPr/>
                </a:tc>
                <a:extLst>
                  <a:ext uri="{0D108BD9-81ED-4DB2-BD59-A6C34878D82A}">
                    <a16:rowId xmlns:a16="http://schemas.microsoft.com/office/drawing/2014/main" val="1530126605"/>
                  </a:ext>
                </a:extLst>
              </a:tr>
              <a:tr h="565004">
                <a:tc>
                  <a:txBody>
                    <a:bodyPr/>
                    <a:lstStyle/>
                    <a:p>
                      <a:r>
                        <a:rPr lang="en-US" dirty="0"/>
                        <a:t>Hire Service Advisor</a:t>
                      </a:r>
                    </a:p>
                  </a:txBody>
                  <a:tcPr/>
                </a:tc>
                <a:tc>
                  <a:txBody>
                    <a:bodyPr/>
                    <a:lstStyle/>
                    <a:p>
                      <a:r>
                        <a:rPr lang="en-US" dirty="0"/>
                        <a:t>Controller</a:t>
                      </a:r>
                    </a:p>
                  </a:txBody>
                  <a:tcPr/>
                </a:tc>
                <a:tc>
                  <a:txBody>
                    <a:bodyPr/>
                    <a:lstStyle/>
                    <a:p>
                      <a:r>
                        <a:rPr lang="en-US" dirty="0"/>
                        <a:t>ASAP</a:t>
                      </a:r>
                    </a:p>
                  </a:txBody>
                  <a:tcPr/>
                </a:tc>
                <a:extLst>
                  <a:ext uri="{0D108BD9-81ED-4DB2-BD59-A6C34878D82A}">
                    <a16:rowId xmlns:a16="http://schemas.microsoft.com/office/drawing/2014/main" val="1950345431"/>
                  </a:ext>
                </a:extLst>
              </a:tr>
              <a:tr h="565004">
                <a:tc>
                  <a:txBody>
                    <a:bodyPr/>
                    <a:lstStyle/>
                    <a:p>
                      <a:endParaRPr lang="en-US" dirty="0"/>
                    </a:p>
                  </a:txBody>
                  <a:tcPr/>
                </a:tc>
                <a:tc>
                  <a:txBody>
                    <a:bodyPr/>
                    <a:lstStyle/>
                    <a:p>
                      <a:endParaRPr lang="en-US"/>
                    </a:p>
                  </a:txBody>
                  <a:tcPr/>
                </a:tc>
                <a:tc>
                  <a:txBody>
                    <a:bodyPr/>
                    <a:lstStyle/>
                    <a:p>
                      <a:endParaRPr lang="en-US"/>
                    </a:p>
                  </a:txBody>
                  <a:tcPr/>
                </a:tc>
                <a:extLst>
                  <a:ext uri="{0D108BD9-81ED-4DB2-BD59-A6C34878D82A}">
                    <a16:rowId xmlns:a16="http://schemas.microsoft.com/office/drawing/2014/main" val="1960891333"/>
                  </a:ext>
                </a:extLst>
              </a:tr>
              <a:tr h="565004">
                <a:tc>
                  <a:txBody>
                    <a:bodyPr/>
                    <a:lstStyle/>
                    <a:p>
                      <a:endParaRPr lang="en-US"/>
                    </a:p>
                  </a:txBody>
                  <a:tcPr/>
                </a:tc>
                <a:tc>
                  <a:txBody>
                    <a:bodyPr/>
                    <a:lstStyle/>
                    <a:p>
                      <a:endParaRPr lang="en-US"/>
                    </a:p>
                  </a:txBody>
                  <a:tcPr/>
                </a:tc>
                <a:tc>
                  <a:txBody>
                    <a:bodyPr/>
                    <a:lstStyle/>
                    <a:p>
                      <a:endParaRPr lang="en-US"/>
                    </a:p>
                  </a:txBody>
                  <a:tcPr/>
                </a:tc>
                <a:extLst>
                  <a:ext uri="{0D108BD9-81ED-4DB2-BD59-A6C34878D82A}">
                    <a16:rowId xmlns:a16="http://schemas.microsoft.com/office/drawing/2014/main" val="4137224325"/>
                  </a:ext>
                </a:extLst>
              </a:tr>
              <a:tr h="565004">
                <a:tc>
                  <a:txBody>
                    <a:bodyPr/>
                    <a:lstStyle/>
                    <a:p>
                      <a:endParaRPr lang="en-US"/>
                    </a:p>
                  </a:txBody>
                  <a:tcPr/>
                </a:tc>
                <a:tc>
                  <a:txBody>
                    <a:bodyPr/>
                    <a:lstStyle/>
                    <a:p>
                      <a:endParaRPr lang="en-US"/>
                    </a:p>
                  </a:txBody>
                  <a:tcPr/>
                </a:tc>
                <a:tc>
                  <a:txBody>
                    <a:bodyPr/>
                    <a:lstStyle/>
                    <a:p>
                      <a:endParaRPr lang="en-US" dirty="0"/>
                    </a:p>
                  </a:txBody>
                  <a:tcPr/>
                </a:tc>
                <a:extLst>
                  <a:ext uri="{0D108BD9-81ED-4DB2-BD59-A6C34878D82A}">
                    <a16:rowId xmlns:a16="http://schemas.microsoft.com/office/drawing/2014/main" val="2642230709"/>
                  </a:ext>
                </a:extLst>
              </a:tr>
            </a:tbl>
          </a:graphicData>
        </a:graphic>
      </p:graphicFrame>
    </p:spTree>
    <p:extLst>
      <p:ext uri="{BB962C8B-B14F-4D97-AF65-F5344CB8AC3E}">
        <p14:creationId xmlns:p14="http://schemas.microsoft.com/office/powerpoint/2010/main" val="336410999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Homework Synopsis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Synopsis</a:t>
            </a:r>
          </a:p>
          <a:p>
            <a:endParaRPr lang="en-US" dirty="0"/>
          </a:p>
          <a:p>
            <a:r>
              <a:rPr lang="en-US" dirty="0"/>
              <a:t>We need to make time to have meetings and set objectives to measure our output.  </a:t>
            </a:r>
          </a:p>
          <a:p>
            <a:r>
              <a:rPr lang="en-US" dirty="0"/>
              <a:t>We need to focus on employee growth and we need a change in our culture making accountability the standard.  </a:t>
            </a:r>
          </a:p>
          <a:p>
            <a:r>
              <a:rPr lang="en-US" dirty="0"/>
              <a:t>We were missing technology that will allow our service department to operate more efficiently.  </a:t>
            </a:r>
          </a:p>
        </p:txBody>
      </p:sp>
    </p:spTree>
    <p:extLst>
      <p:ext uri="{BB962C8B-B14F-4D97-AF65-F5344CB8AC3E}">
        <p14:creationId xmlns:p14="http://schemas.microsoft.com/office/powerpoint/2010/main" val="379937008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br>
              <a:rPr lang="en-US" sz="1800" b="0" i="0" u="none" strike="noStrike" baseline="0" dirty="0">
                <a:solidFill>
                  <a:srgbClr val="000000"/>
                </a:solidFill>
                <a:latin typeface="Calibri" panose="020F0502020204030204" pitchFamily="34" charset="0"/>
              </a:rPr>
            </a:br>
            <a:r>
              <a:rPr lang="en-US" sz="1800" b="0" i="0" u="none" strike="noStrike" baseline="0" dirty="0">
                <a:solidFill>
                  <a:srgbClr val="000000"/>
                </a:solidFill>
                <a:latin typeface="Calibri" panose="020F0502020204030204" pitchFamily="34" charset="0"/>
              </a:rPr>
              <a:t> </a:t>
            </a:r>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Marketing</a:t>
            </a:r>
            <a:r>
              <a:rPr lang="en-US" b="0" i="0" u="none" strike="noStrike" baseline="0" dirty="0">
                <a:solidFill>
                  <a:srgbClr val="221E1F"/>
                </a:solidFill>
                <a:latin typeface="Calibri" panose="020F0502020204030204" pitchFamily="34" charset="0"/>
              </a:rPr>
              <a:t> </a:t>
            </a: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idx="1"/>
          </p:nvPr>
        </p:nvSpPr>
        <p:spPr/>
        <p:txBody>
          <a:bodyPr/>
          <a:lstStyle/>
          <a:p>
            <a:pPr algn="l"/>
            <a:endParaRPr lang="en-US" sz="1800" b="0" i="0" u="none" strike="noStrike" baseline="0" dirty="0">
              <a:solidFill>
                <a:srgbClr val="000000"/>
              </a:solidFill>
              <a:latin typeface="Calibri" panose="020F0502020204030204" pitchFamily="34" charset="0"/>
            </a:endParaRPr>
          </a:p>
          <a:p>
            <a:r>
              <a:rPr lang="en-US" dirty="0">
                <a:solidFill>
                  <a:srgbClr val="221E1F"/>
                </a:solidFill>
                <a:latin typeface="Calibri" panose="020F0502020204030204" pitchFamily="34" charset="0"/>
              </a:rPr>
              <a:t>We need to do a better job marketing our Factory Trained Technicians, rather than constantly mailing out coupons.</a:t>
            </a:r>
            <a:endParaRPr lang="en-US" sz="1800" b="0" i="0" u="none" strike="noStrike" baseline="0" dirty="0">
              <a:solidFill>
                <a:srgbClr val="221E1F"/>
              </a:solidFill>
              <a:latin typeface="Calibri" panose="020F0502020204030204" pitchFamily="34" charset="0"/>
            </a:endParaRPr>
          </a:p>
          <a:p>
            <a:r>
              <a:rPr lang="en-US" dirty="0">
                <a:solidFill>
                  <a:srgbClr val="221E1F"/>
                </a:solidFill>
                <a:latin typeface="Calibri" panose="020F0502020204030204" pitchFamily="34" charset="0"/>
              </a:rPr>
              <a:t>We are currently evaluating all mailers/e-mailing that go out to present and past customers.  Looking closer at what campaigns are working by putting discounts into place.  </a:t>
            </a:r>
            <a:endParaRPr lang="en-US" sz="1800" b="0" i="0" u="none" strike="noStrike" baseline="0" dirty="0">
              <a:solidFill>
                <a:srgbClr val="221E1F"/>
              </a:solidFill>
              <a:latin typeface="Calibri" panose="020F0502020204030204" pitchFamily="34" charset="0"/>
            </a:endParaRPr>
          </a:p>
          <a:p>
            <a:r>
              <a:rPr lang="en-US" dirty="0">
                <a:solidFill>
                  <a:srgbClr val="221E1F"/>
                </a:solidFill>
                <a:latin typeface="Calibri" panose="020F0502020204030204" pitchFamily="34" charset="0"/>
              </a:rPr>
              <a:t>This needed to be taught to those in our service department to discount accordingly.</a:t>
            </a:r>
            <a:r>
              <a:rPr lang="en-US" sz="1800" b="0" i="0" u="none" strike="noStrike" baseline="0" dirty="0">
                <a:solidFill>
                  <a:srgbClr val="221E1F"/>
                </a:solidFill>
                <a:latin typeface="Calibri" panose="020F0502020204030204" pitchFamily="34" charset="0"/>
              </a:rPr>
              <a:t> </a:t>
            </a:r>
          </a:p>
          <a:p>
            <a:r>
              <a:rPr lang="en-US" dirty="0">
                <a:solidFill>
                  <a:srgbClr val="221E1F"/>
                </a:solidFill>
                <a:latin typeface="Calibri" panose="020F0502020204030204" pitchFamily="34" charset="0"/>
              </a:rPr>
              <a:t>Plans to Quarterly look at the outcomes and reevaluate.  </a:t>
            </a:r>
            <a:endParaRPr lang="en-US" sz="1800" b="0" i="0" u="none" strike="noStrike" baseline="0" dirty="0">
              <a:solidFill>
                <a:srgbClr val="221E1F"/>
              </a:solidFill>
              <a:latin typeface="Calibri" panose="020F0502020204030204" pitchFamily="34" charset="0"/>
            </a:endParaRPr>
          </a:p>
          <a:p>
            <a:endParaRPr lang="en-US" dirty="0"/>
          </a:p>
        </p:txBody>
      </p:sp>
    </p:spTree>
    <p:extLst>
      <p:ext uri="{BB962C8B-B14F-4D97-AF65-F5344CB8AC3E}">
        <p14:creationId xmlns:p14="http://schemas.microsoft.com/office/powerpoint/2010/main" val="292436335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sz="1800" b="0" i="0" u="none" strike="noStrike" baseline="0" dirty="0">
                <a:solidFill>
                  <a:srgbClr val="000000"/>
                </a:solidFill>
                <a:latin typeface="Calibri" panose="020F0502020204030204" pitchFamily="34" charset="0"/>
              </a:rPr>
              <a:t> </a:t>
            </a:r>
            <a:r>
              <a:rPr lang="en-US" b="1" i="0" u="none" strike="noStrike" baseline="0" dirty="0">
                <a:solidFill>
                  <a:srgbClr val="221E1F"/>
                </a:solidFill>
                <a:latin typeface="Calibri" panose="020F0502020204030204" pitchFamily="34" charset="0"/>
              </a:rPr>
              <a:t>Analyze Cost of Labor </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2"/>
          </p:nvPr>
        </p:nvSpPr>
        <p:spPr>
          <a:xfrm>
            <a:off x="790045" y="1930400"/>
            <a:ext cx="4185623" cy="3304117"/>
          </a:xfrm>
        </p:spPr>
        <p:txBody>
          <a:bodyPr>
            <a:normAutofit/>
          </a:bodyPr>
          <a:lstStyle/>
          <a:p>
            <a:pPr marL="0" indent="0">
              <a:buNone/>
            </a:pPr>
            <a:r>
              <a:rPr lang="en-US" sz="1800" b="0" i="0" u="none" strike="noStrike" baseline="0" dirty="0">
                <a:solidFill>
                  <a:srgbClr val="221E1F"/>
                </a:solidFill>
                <a:latin typeface="Calibri" panose="020F0502020204030204" pitchFamily="34" charset="0"/>
              </a:rPr>
              <a:t> </a:t>
            </a:r>
          </a:p>
          <a:p>
            <a:pPr algn="ctr"/>
            <a:r>
              <a:rPr lang="en-US" sz="1800" b="0" i="0" u="none" strike="noStrike" baseline="0" dirty="0">
                <a:solidFill>
                  <a:srgbClr val="221E1F"/>
                </a:solidFill>
                <a:latin typeface="Calibri" panose="020F0502020204030204" pitchFamily="34" charset="0"/>
              </a:rPr>
              <a:t>Menu Pricing into place to ensure no changes are being made to pricing with exception reports run daily to discuss changes that need to be made. </a:t>
            </a:r>
          </a:p>
          <a:p>
            <a:r>
              <a:rPr lang="en-US" dirty="0">
                <a:solidFill>
                  <a:srgbClr val="221E1F"/>
                </a:solidFill>
                <a:latin typeface="Calibri" panose="020F0502020204030204" pitchFamily="34" charset="0"/>
              </a:rPr>
              <a:t>In March we had a good mix of customer Care, Warranty &amp; Internal.  Would like to breakdown further our Competitive vs. Maintenance in the near future.  </a:t>
            </a:r>
            <a:endParaRPr lang="en-US" sz="1800" b="0" i="0" u="none" strike="noStrike" baseline="0" dirty="0">
              <a:solidFill>
                <a:srgbClr val="221E1F"/>
              </a:solidFill>
              <a:latin typeface="Calibri" panose="020F0502020204030204" pitchFamily="34" charset="0"/>
            </a:endParaRPr>
          </a:p>
          <a:p>
            <a:endParaRPr lang="en-US" sz="1800" b="0" i="0" u="none" strike="noStrike" baseline="0" dirty="0">
              <a:solidFill>
                <a:srgbClr val="221E1F"/>
              </a:solidFill>
              <a:latin typeface="Calibri" panose="020F0502020204030204" pitchFamily="34" charset="0"/>
            </a:endParaRPr>
          </a:p>
          <a:p>
            <a:endParaRPr lang="en-US" dirty="0"/>
          </a:p>
        </p:txBody>
      </p:sp>
      <p:graphicFrame>
        <p:nvGraphicFramePr>
          <p:cNvPr id="9" name="Content Placeholder 8">
            <a:extLst>
              <a:ext uri="{FF2B5EF4-FFF2-40B4-BE49-F238E27FC236}">
                <a16:creationId xmlns:a16="http://schemas.microsoft.com/office/drawing/2014/main" id="{51CF869B-CEA6-8D91-A15D-0EC3145303B8}"/>
              </a:ext>
            </a:extLst>
          </p:cNvPr>
          <p:cNvGraphicFramePr>
            <a:graphicFrameLocks noGrp="1"/>
          </p:cNvGraphicFramePr>
          <p:nvPr>
            <p:ph sz="quarter" idx="4"/>
            <p:extLst>
              <p:ext uri="{D42A27DB-BD31-4B8C-83A1-F6EECF244321}">
                <p14:modId xmlns:p14="http://schemas.microsoft.com/office/powerpoint/2010/main" val="1344279666"/>
              </p:ext>
            </p:extLst>
          </p:nvPr>
        </p:nvGraphicFramePr>
        <p:xfrm>
          <a:off x="5424115" y="2382843"/>
          <a:ext cx="4486367" cy="2851674"/>
        </p:xfrm>
        <a:graphic>
          <a:graphicData uri="http://schemas.openxmlformats.org/drawingml/2006/table">
            <a:tbl>
              <a:tblPr/>
              <a:tblGrid>
                <a:gridCol w="508190">
                  <a:extLst>
                    <a:ext uri="{9D8B030D-6E8A-4147-A177-3AD203B41FA5}">
                      <a16:colId xmlns:a16="http://schemas.microsoft.com/office/drawing/2014/main" val="898657223"/>
                    </a:ext>
                  </a:extLst>
                </a:gridCol>
                <a:gridCol w="936975">
                  <a:extLst>
                    <a:ext uri="{9D8B030D-6E8A-4147-A177-3AD203B41FA5}">
                      <a16:colId xmlns:a16="http://schemas.microsoft.com/office/drawing/2014/main" val="3116038708"/>
                    </a:ext>
                  </a:extLst>
                </a:gridCol>
                <a:gridCol w="952858">
                  <a:extLst>
                    <a:ext uri="{9D8B030D-6E8A-4147-A177-3AD203B41FA5}">
                      <a16:colId xmlns:a16="http://schemas.microsoft.com/office/drawing/2014/main" val="3651590559"/>
                    </a:ext>
                  </a:extLst>
                </a:gridCol>
                <a:gridCol w="817868">
                  <a:extLst>
                    <a:ext uri="{9D8B030D-6E8A-4147-A177-3AD203B41FA5}">
                      <a16:colId xmlns:a16="http://schemas.microsoft.com/office/drawing/2014/main" val="708253731"/>
                    </a:ext>
                  </a:extLst>
                </a:gridCol>
                <a:gridCol w="635238">
                  <a:extLst>
                    <a:ext uri="{9D8B030D-6E8A-4147-A177-3AD203B41FA5}">
                      <a16:colId xmlns:a16="http://schemas.microsoft.com/office/drawing/2014/main" val="3078076507"/>
                    </a:ext>
                  </a:extLst>
                </a:gridCol>
                <a:gridCol w="635238">
                  <a:extLst>
                    <a:ext uri="{9D8B030D-6E8A-4147-A177-3AD203B41FA5}">
                      <a16:colId xmlns:a16="http://schemas.microsoft.com/office/drawing/2014/main" val="1222676315"/>
                    </a:ext>
                  </a:extLst>
                </a:gridCol>
              </a:tblGrid>
              <a:tr h="163672">
                <a:tc gridSpan="6">
                  <a:txBody>
                    <a:bodyPr/>
                    <a:lstStyle/>
                    <a:p>
                      <a:pPr algn="ctr" fontAlgn="ctr"/>
                      <a:r>
                        <a:rPr lang="en-US" sz="800" b="1" i="0" u="none" strike="noStrike">
                          <a:solidFill>
                            <a:srgbClr val="000000"/>
                          </a:solidFill>
                          <a:effectLst/>
                          <a:latin typeface="Arial" panose="020B0604020202020204" pitchFamily="34" charset="0"/>
                        </a:rPr>
                        <a:t>    Service Department Sales And Gross  (Labor Only)              </a:t>
                      </a:r>
                    </a:p>
                  </a:txBody>
                  <a:tcPr marL="6295" marR="6295" marT="6295" marB="0" anchor="ctr">
                    <a:lnL>
                      <a:noFill/>
                    </a:lnL>
                    <a:lnR>
                      <a:noFill/>
                    </a:lnR>
                    <a:lnT>
                      <a:noFill/>
                    </a:lnT>
                    <a:lnB>
                      <a:noFill/>
                    </a:lnB>
                    <a:no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747968985"/>
                  </a:ext>
                </a:extLst>
              </a:tr>
              <a:tr h="195148">
                <a:tc>
                  <a:txBody>
                    <a:bodyPr/>
                    <a:lstStyle/>
                    <a:p>
                      <a:pPr algn="l" fontAlgn="b"/>
                      <a:endParaRPr lang="en-US" sz="900" b="0" i="0" u="none" strike="noStrike">
                        <a:solidFill>
                          <a:srgbClr val="000000"/>
                        </a:solidFill>
                        <a:effectLst/>
                        <a:latin typeface="Calibri" panose="020F0502020204030204" pitchFamily="34" charset="0"/>
                      </a:endParaRPr>
                    </a:p>
                  </a:txBody>
                  <a:tcPr marL="6295" marR="6295" marT="6295"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endParaRPr lang="en-US" sz="900" b="0" i="0" u="none" strike="noStrike">
                        <a:solidFill>
                          <a:srgbClr val="000000"/>
                        </a:solidFill>
                        <a:effectLst/>
                        <a:latin typeface="Calibri" panose="020F0502020204030204" pitchFamily="34" charset="0"/>
                      </a:endParaRPr>
                    </a:p>
                  </a:txBody>
                  <a:tcPr marL="6295" marR="6295" marT="6295"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endParaRPr lang="en-US" sz="900" b="0" i="0" u="none" strike="noStrike">
                        <a:solidFill>
                          <a:srgbClr val="000000"/>
                        </a:solidFill>
                        <a:effectLst/>
                        <a:latin typeface="Calibri" panose="020F0502020204030204" pitchFamily="34" charset="0"/>
                      </a:endParaRPr>
                    </a:p>
                  </a:txBody>
                  <a:tcPr marL="6295" marR="6295" marT="6295"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endParaRPr lang="en-US" sz="900" b="0" i="0" u="none" strike="noStrike">
                        <a:solidFill>
                          <a:srgbClr val="000000"/>
                        </a:solidFill>
                        <a:effectLst/>
                        <a:latin typeface="Calibri" panose="020F0502020204030204" pitchFamily="34" charset="0"/>
                      </a:endParaRPr>
                    </a:p>
                  </a:txBody>
                  <a:tcPr marL="6295" marR="6295" marT="6295"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endParaRPr lang="en-US" sz="900" b="0" i="0" u="none" strike="noStrike">
                        <a:solidFill>
                          <a:srgbClr val="000000"/>
                        </a:solidFill>
                        <a:effectLst/>
                        <a:latin typeface="Calibri" panose="020F0502020204030204" pitchFamily="34" charset="0"/>
                      </a:endParaRPr>
                    </a:p>
                  </a:txBody>
                  <a:tcPr marL="6295" marR="6295" marT="6295"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endParaRPr lang="en-US" sz="900" b="0" i="0" u="none" strike="noStrike">
                        <a:solidFill>
                          <a:srgbClr val="000000"/>
                        </a:solidFill>
                        <a:effectLst/>
                        <a:latin typeface="Calibri" panose="020F0502020204030204" pitchFamily="34" charset="0"/>
                      </a:endParaRPr>
                    </a:p>
                  </a:txBody>
                  <a:tcPr marL="6295" marR="6295" marT="6295" marB="0" anchor="b">
                    <a:lnL>
                      <a:noFill/>
                    </a:lnL>
                    <a:lnR>
                      <a:noFill/>
                    </a:lnR>
                    <a:lnT>
                      <a:noFill/>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679377487"/>
                  </a:ext>
                </a:extLst>
              </a:tr>
              <a:tr h="428066">
                <a:tc>
                  <a:txBody>
                    <a:bodyPr/>
                    <a:lstStyle/>
                    <a:p>
                      <a:pPr algn="l" fontAlgn="b"/>
                      <a:r>
                        <a:rPr lang="en-US" sz="900" b="0" i="0" u="none" strike="noStrike">
                          <a:solidFill>
                            <a:srgbClr val="000000"/>
                          </a:solidFill>
                          <a:effectLst/>
                          <a:highlight>
                            <a:srgbClr val="4472C4"/>
                          </a:highlight>
                          <a:latin typeface="Calibri" panose="020F0502020204030204" pitchFamily="34" charset="0"/>
                        </a:rPr>
                        <a:t> </a:t>
                      </a:r>
                    </a:p>
                  </a:txBody>
                  <a:tcPr marL="6295" marR="6295" marT="6295" marB="0" anchor="b">
                    <a:lnL>
                      <a:noFill/>
                    </a:lnL>
                    <a:lnR>
                      <a:noFill/>
                    </a:lnR>
                    <a:lnT w="12700" cap="flat" cmpd="sng" algn="ctr">
                      <a:solidFill>
                        <a:srgbClr val="000000"/>
                      </a:solidFill>
                      <a:prstDash val="solid"/>
                      <a:round/>
                      <a:headEnd type="none" w="med" len="med"/>
                      <a:tailEnd type="none" w="med" len="med"/>
                    </a:lnT>
                    <a:lnB>
                      <a:noFill/>
                    </a:lnB>
                    <a:solidFill>
                      <a:srgbClr val="4472C4"/>
                    </a:solidFill>
                  </a:tcPr>
                </a:tc>
                <a:tc>
                  <a:txBody>
                    <a:bodyPr/>
                    <a:lstStyle/>
                    <a:p>
                      <a:pPr algn="ctr" fontAlgn="b"/>
                      <a:r>
                        <a:rPr lang="en-US" sz="800" b="0" i="0" u="none" strike="noStrike">
                          <a:solidFill>
                            <a:srgbClr val="FFFFFF"/>
                          </a:solidFill>
                          <a:effectLst/>
                          <a:highlight>
                            <a:srgbClr val="4472C4"/>
                          </a:highlight>
                          <a:latin typeface="Arial" panose="020B0604020202020204" pitchFamily="34" charset="0"/>
                        </a:rPr>
                        <a:t>Category</a:t>
                      </a:r>
                    </a:p>
                  </a:txBody>
                  <a:tcPr marL="6295" marR="6295" marT="6295" marB="0"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ctr" fontAlgn="b"/>
                      <a:r>
                        <a:rPr lang="en-US" sz="800" b="0" i="0" u="none" strike="noStrike">
                          <a:solidFill>
                            <a:srgbClr val="FFFFFF"/>
                          </a:solidFill>
                          <a:effectLst/>
                          <a:highlight>
                            <a:srgbClr val="4472C4"/>
                          </a:highlight>
                          <a:latin typeface="Arial" panose="020B0604020202020204" pitchFamily="34" charset="0"/>
                        </a:rPr>
                        <a:t>Sales</a:t>
                      </a:r>
                    </a:p>
                  </a:txBody>
                  <a:tcPr marL="6295" marR="6295" marT="6295" marB="0"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ctr" fontAlgn="b"/>
                      <a:r>
                        <a:rPr lang="en-US" sz="800" b="0" i="0" u="none" strike="noStrike">
                          <a:solidFill>
                            <a:srgbClr val="FFFFFF"/>
                          </a:solidFill>
                          <a:effectLst/>
                          <a:highlight>
                            <a:srgbClr val="4472C4"/>
                          </a:highlight>
                          <a:latin typeface="Arial" panose="020B0604020202020204" pitchFamily="34" charset="0"/>
                        </a:rPr>
                        <a:t>Gross</a:t>
                      </a:r>
                    </a:p>
                  </a:txBody>
                  <a:tcPr marL="6295" marR="6295" marT="6295" marB="0"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ctr" fontAlgn="b"/>
                      <a:r>
                        <a:rPr lang="en-US" sz="800" b="0" i="0" u="none" strike="noStrike">
                          <a:solidFill>
                            <a:srgbClr val="FFFFFF"/>
                          </a:solidFill>
                          <a:effectLst/>
                          <a:highlight>
                            <a:srgbClr val="4472C4"/>
                          </a:highlight>
                          <a:latin typeface="Arial" panose="020B0604020202020204" pitchFamily="34" charset="0"/>
                        </a:rPr>
                        <a:t>Gross as % of Sales</a:t>
                      </a:r>
                    </a:p>
                  </a:txBody>
                  <a:tcPr marL="6295" marR="6295" marT="6295" marB="0"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ctr" fontAlgn="b"/>
                      <a:r>
                        <a:rPr lang="en-US" sz="700" b="0" i="0" u="none" strike="noStrike">
                          <a:solidFill>
                            <a:srgbClr val="FFFFFF"/>
                          </a:solidFill>
                          <a:effectLst/>
                          <a:highlight>
                            <a:srgbClr val="4472C4"/>
                          </a:highlight>
                          <a:latin typeface="Arial" panose="020B0604020202020204" pitchFamily="34" charset="0"/>
                        </a:rPr>
                        <a:t>%Sales Contribution</a:t>
                      </a:r>
                    </a:p>
                  </a:txBody>
                  <a:tcPr marL="6295" marR="6295" marT="6295" marB="0"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extLst>
                  <a:ext uri="{0D108BD9-81ED-4DB2-BD59-A6C34878D82A}">
                    <a16:rowId xmlns:a16="http://schemas.microsoft.com/office/drawing/2014/main" val="232574266"/>
                  </a:ext>
                </a:extLst>
              </a:tr>
              <a:tr h="283279">
                <a:tc>
                  <a:txBody>
                    <a:bodyPr/>
                    <a:lstStyle/>
                    <a:p>
                      <a:pPr algn="l" fontAlgn="b"/>
                      <a:r>
                        <a:rPr lang="en-US" sz="900" b="0" i="0" u="none" strike="noStrike">
                          <a:solidFill>
                            <a:srgbClr val="000000"/>
                          </a:solidFill>
                          <a:effectLst/>
                          <a:highlight>
                            <a:srgbClr val="4472C4"/>
                          </a:highlight>
                          <a:latin typeface="Calibri" panose="020F0502020204030204" pitchFamily="34" charset="0"/>
                        </a:rPr>
                        <a:t> </a:t>
                      </a:r>
                    </a:p>
                  </a:txBody>
                  <a:tcPr marL="6295" marR="6295" marT="6295" marB="0" anchor="b">
                    <a:lnL>
                      <a:noFill/>
                    </a:lnL>
                    <a:lnR>
                      <a:noFill/>
                    </a:lnR>
                    <a:lnT>
                      <a:noFill/>
                    </a:lnT>
                    <a:lnB>
                      <a:noFill/>
                    </a:lnB>
                    <a:solidFill>
                      <a:srgbClr val="4472C4"/>
                    </a:solidFill>
                  </a:tcPr>
                </a:tc>
                <a:tc>
                  <a:txBody>
                    <a:bodyPr/>
                    <a:lstStyle/>
                    <a:p>
                      <a:pPr algn="l" fontAlgn="b"/>
                      <a:r>
                        <a:rPr lang="en-US" sz="900" b="0" i="0" u="none" strike="noStrike">
                          <a:solidFill>
                            <a:srgbClr val="000000"/>
                          </a:solidFill>
                          <a:effectLst/>
                          <a:latin typeface="Calibri" panose="020F0502020204030204" pitchFamily="34" charset="0"/>
                        </a:rPr>
                        <a:t>Customer Car</a:t>
                      </a:r>
                    </a:p>
                  </a:txBody>
                  <a:tcPr marL="6295" marR="6295" marT="6295" marB="0"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900" b="0" i="0" u="none" strike="noStrike">
                          <a:solidFill>
                            <a:srgbClr val="000000"/>
                          </a:solidFill>
                          <a:effectLst/>
                          <a:latin typeface="Calibri" panose="020F0502020204030204" pitchFamily="34" charset="0"/>
                        </a:rPr>
                        <a:t> $                   32,760 </a:t>
                      </a:r>
                    </a:p>
                  </a:txBody>
                  <a:tcPr marL="6295" marR="6295" marT="629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900" b="0" i="0" u="none" strike="noStrike">
                          <a:solidFill>
                            <a:srgbClr val="000000"/>
                          </a:solidFill>
                          <a:effectLst/>
                          <a:latin typeface="Calibri" panose="020F0502020204030204" pitchFamily="34" charset="0"/>
                        </a:rPr>
                        <a:t> $              20,739 </a:t>
                      </a:r>
                    </a:p>
                  </a:txBody>
                  <a:tcPr marL="6295" marR="6295" marT="629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900" b="0" i="0" u="none" strike="noStrike">
                          <a:solidFill>
                            <a:srgbClr val="000000"/>
                          </a:solidFill>
                          <a:effectLst/>
                          <a:highlight>
                            <a:srgbClr val="FFFF00"/>
                          </a:highlight>
                          <a:latin typeface="Calibri" panose="020F0502020204030204" pitchFamily="34" charset="0"/>
                        </a:rPr>
                        <a:t>63.31%</a:t>
                      </a:r>
                    </a:p>
                  </a:txBody>
                  <a:tcPr marL="6295" marR="6295" marT="629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900" b="0" i="0" u="none" strike="noStrike">
                          <a:solidFill>
                            <a:srgbClr val="000000"/>
                          </a:solidFill>
                          <a:effectLst/>
                          <a:highlight>
                            <a:srgbClr val="FFFF00"/>
                          </a:highlight>
                          <a:latin typeface="Calibri" panose="020F0502020204030204" pitchFamily="34" charset="0"/>
                        </a:rPr>
                        <a:t>50.81%</a:t>
                      </a:r>
                    </a:p>
                  </a:txBody>
                  <a:tcPr marL="6295" marR="6295" marT="629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2666001450"/>
                  </a:ext>
                </a:extLst>
              </a:tr>
              <a:tr h="163672">
                <a:tc>
                  <a:txBody>
                    <a:bodyPr/>
                    <a:lstStyle/>
                    <a:p>
                      <a:pPr algn="l" fontAlgn="b"/>
                      <a:r>
                        <a:rPr lang="en-US" sz="900" b="0" i="0" u="none" strike="noStrike">
                          <a:solidFill>
                            <a:srgbClr val="000000"/>
                          </a:solidFill>
                          <a:effectLst/>
                          <a:highlight>
                            <a:srgbClr val="4472C4"/>
                          </a:highlight>
                          <a:latin typeface="Calibri" panose="020F0502020204030204" pitchFamily="34" charset="0"/>
                        </a:rPr>
                        <a:t> </a:t>
                      </a:r>
                    </a:p>
                  </a:txBody>
                  <a:tcPr marL="6295" marR="6295" marT="6295" marB="0" anchor="b">
                    <a:lnL>
                      <a:noFill/>
                    </a:lnL>
                    <a:lnR>
                      <a:noFill/>
                    </a:lnR>
                    <a:lnT>
                      <a:noFill/>
                    </a:lnT>
                    <a:lnB>
                      <a:noFill/>
                    </a:lnB>
                    <a:solidFill>
                      <a:srgbClr val="4472C4"/>
                    </a:solidFill>
                  </a:tcPr>
                </a:tc>
                <a:tc>
                  <a:txBody>
                    <a:bodyPr/>
                    <a:lstStyle/>
                    <a:p>
                      <a:pPr algn="l" fontAlgn="b"/>
                      <a:r>
                        <a:rPr lang="en-US" sz="900" b="0" i="0" u="none" strike="noStrike">
                          <a:solidFill>
                            <a:srgbClr val="000000"/>
                          </a:solidFill>
                          <a:effectLst/>
                          <a:latin typeface="Calibri" panose="020F0502020204030204" pitchFamily="34" charset="0"/>
                        </a:rPr>
                        <a:t>Customer </a:t>
                      </a:r>
                    </a:p>
                  </a:txBody>
                  <a:tcPr marL="6295" marR="6295" marT="6295" marB="0"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900" b="0" i="0" u="none" strike="noStrike">
                          <a:solidFill>
                            <a:srgbClr val="000000"/>
                          </a:solidFill>
                          <a:effectLst/>
                          <a:latin typeface="Calibri" panose="020F0502020204030204" pitchFamily="34" charset="0"/>
                        </a:rPr>
                        <a:t>   </a:t>
                      </a:r>
                    </a:p>
                  </a:txBody>
                  <a:tcPr marL="6295" marR="6295" marT="629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900" b="0" i="0" u="none" strike="noStrike">
                          <a:solidFill>
                            <a:srgbClr val="000000"/>
                          </a:solidFill>
                          <a:effectLst/>
                          <a:latin typeface="Calibri" panose="020F0502020204030204" pitchFamily="34" charset="0"/>
                        </a:rPr>
                        <a:t>   </a:t>
                      </a:r>
                    </a:p>
                  </a:txBody>
                  <a:tcPr marL="6295" marR="6295" marT="629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900" b="0" i="0" u="none" strike="noStrike">
                          <a:solidFill>
                            <a:srgbClr val="000000"/>
                          </a:solidFill>
                          <a:effectLst/>
                          <a:highlight>
                            <a:srgbClr val="FFFF00"/>
                          </a:highlight>
                          <a:latin typeface="Calibri" panose="020F0502020204030204" pitchFamily="34" charset="0"/>
                        </a:rPr>
                        <a:t>0%</a:t>
                      </a:r>
                    </a:p>
                  </a:txBody>
                  <a:tcPr marL="6295" marR="6295" marT="629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900" b="0" i="0" u="none" strike="noStrike">
                          <a:solidFill>
                            <a:srgbClr val="000000"/>
                          </a:solidFill>
                          <a:effectLst/>
                          <a:highlight>
                            <a:srgbClr val="FFFF00"/>
                          </a:highlight>
                          <a:latin typeface="Calibri" panose="020F0502020204030204" pitchFamily="34" charset="0"/>
                        </a:rPr>
                        <a:t>0%</a:t>
                      </a:r>
                    </a:p>
                  </a:txBody>
                  <a:tcPr marL="6295" marR="6295" marT="629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654862137"/>
                  </a:ext>
                </a:extLst>
              </a:tr>
              <a:tr h="163672">
                <a:tc>
                  <a:txBody>
                    <a:bodyPr/>
                    <a:lstStyle/>
                    <a:p>
                      <a:pPr algn="l" fontAlgn="b"/>
                      <a:r>
                        <a:rPr lang="en-US" sz="900" b="0" i="0" u="none" strike="noStrike">
                          <a:solidFill>
                            <a:srgbClr val="000000"/>
                          </a:solidFill>
                          <a:effectLst/>
                          <a:highlight>
                            <a:srgbClr val="4472C4"/>
                          </a:highlight>
                          <a:latin typeface="Calibri" panose="020F0502020204030204" pitchFamily="34" charset="0"/>
                        </a:rPr>
                        <a:t> </a:t>
                      </a:r>
                    </a:p>
                  </a:txBody>
                  <a:tcPr marL="6295" marR="6295" marT="6295" marB="0" anchor="b">
                    <a:lnL>
                      <a:noFill/>
                    </a:lnL>
                    <a:lnR>
                      <a:noFill/>
                    </a:lnR>
                    <a:lnT>
                      <a:noFill/>
                    </a:lnT>
                    <a:lnB>
                      <a:noFill/>
                    </a:lnB>
                    <a:solidFill>
                      <a:srgbClr val="4472C4"/>
                    </a:solidFill>
                  </a:tcPr>
                </a:tc>
                <a:tc>
                  <a:txBody>
                    <a:bodyPr/>
                    <a:lstStyle/>
                    <a:p>
                      <a:pPr algn="l" fontAlgn="b"/>
                      <a:r>
                        <a:rPr lang="en-US" sz="900" b="0" i="0" u="none" strike="noStrike">
                          <a:solidFill>
                            <a:srgbClr val="000000"/>
                          </a:solidFill>
                          <a:effectLst/>
                          <a:latin typeface="Calibri" panose="020F0502020204030204" pitchFamily="34" charset="0"/>
                        </a:rPr>
                        <a:t>Customer Other</a:t>
                      </a:r>
                    </a:p>
                  </a:txBody>
                  <a:tcPr marL="6295" marR="6295" marT="6295" marB="0"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900" b="0" i="0" u="none" strike="noStrike">
                          <a:solidFill>
                            <a:srgbClr val="000000"/>
                          </a:solidFill>
                          <a:effectLst/>
                          <a:latin typeface="Calibri" panose="020F0502020204030204" pitchFamily="34" charset="0"/>
                        </a:rPr>
                        <a:t>   </a:t>
                      </a:r>
                    </a:p>
                  </a:txBody>
                  <a:tcPr marL="6295" marR="6295" marT="629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900" b="0" i="0" u="none" strike="noStrike">
                          <a:solidFill>
                            <a:srgbClr val="000000"/>
                          </a:solidFill>
                          <a:effectLst/>
                          <a:latin typeface="Calibri" panose="020F0502020204030204" pitchFamily="34" charset="0"/>
                        </a:rPr>
                        <a:t>   </a:t>
                      </a:r>
                    </a:p>
                  </a:txBody>
                  <a:tcPr marL="6295" marR="6295" marT="629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900" b="0" i="0" u="none" strike="noStrike">
                          <a:solidFill>
                            <a:srgbClr val="000000"/>
                          </a:solidFill>
                          <a:effectLst/>
                          <a:highlight>
                            <a:srgbClr val="FFFF00"/>
                          </a:highlight>
                          <a:latin typeface="Calibri" panose="020F0502020204030204" pitchFamily="34" charset="0"/>
                        </a:rPr>
                        <a:t>0%</a:t>
                      </a:r>
                    </a:p>
                  </a:txBody>
                  <a:tcPr marL="6295" marR="6295" marT="629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900" b="0" i="0" u="none" strike="noStrike">
                          <a:solidFill>
                            <a:srgbClr val="000000"/>
                          </a:solidFill>
                          <a:effectLst/>
                          <a:highlight>
                            <a:srgbClr val="FFFF00"/>
                          </a:highlight>
                          <a:latin typeface="Calibri" panose="020F0502020204030204" pitchFamily="34" charset="0"/>
                        </a:rPr>
                        <a:t>0%</a:t>
                      </a:r>
                    </a:p>
                  </a:txBody>
                  <a:tcPr marL="6295" marR="6295" marT="629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1499589604"/>
                  </a:ext>
                </a:extLst>
              </a:tr>
              <a:tr h="283279">
                <a:tc>
                  <a:txBody>
                    <a:bodyPr/>
                    <a:lstStyle/>
                    <a:p>
                      <a:pPr algn="l" fontAlgn="b"/>
                      <a:r>
                        <a:rPr lang="en-US" sz="900" b="0" i="0" u="none" strike="noStrike">
                          <a:solidFill>
                            <a:srgbClr val="000000"/>
                          </a:solidFill>
                          <a:effectLst/>
                          <a:highlight>
                            <a:srgbClr val="4472C4"/>
                          </a:highlight>
                          <a:latin typeface="Calibri" panose="020F0502020204030204" pitchFamily="34" charset="0"/>
                        </a:rPr>
                        <a:t> </a:t>
                      </a:r>
                    </a:p>
                  </a:txBody>
                  <a:tcPr marL="6295" marR="6295" marT="6295" marB="0" anchor="b">
                    <a:lnL>
                      <a:noFill/>
                    </a:lnL>
                    <a:lnR>
                      <a:noFill/>
                    </a:lnR>
                    <a:lnT>
                      <a:noFill/>
                    </a:lnT>
                    <a:lnB>
                      <a:noFill/>
                    </a:lnB>
                    <a:solidFill>
                      <a:srgbClr val="4472C4"/>
                    </a:solidFill>
                  </a:tcPr>
                </a:tc>
                <a:tc>
                  <a:txBody>
                    <a:bodyPr/>
                    <a:lstStyle/>
                    <a:p>
                      <a:pPr algn="l" fontAlgn="b"/>
                      <a:r>
                        <a:rPr lang="en-US" sz="900" b="0" i="0" u="none" strike="noStrike">
                          <a:solidFill>
                            <a:srgbClr val="000000"/>
                          </a:solidFill>
                          <a:effectLst/>
                          <a:latin typeface="Calibri" panose="020F0502020204030204" pitchFamily="34" charset="0"/>
                        </a:rPr>
                        <a:t>Warranty</a:t>
                      </a:r>
                    </a:p>
                  </a:txBody>
                  <a:tcPr marL="6295" marR="6295" marT="6295" marB="0"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900" b="0" i="0" u="none" strike="noStrike">
                          <a:solidFill>
                            <a:srgbClr val="000000"/>
                          </a:solidFill>
                          <a:effectLst/>
                          <a:latin typeface="Calibri" panose="020F0502020204030204" pitchFamily="34" charset="0"/>
                        </a:rPr>
                        <a:t> $                   22,608 </a:t>
                      </a:r>
                    </a:p>
                  </a:txBody>
                  <a:tcPr marL="6295" marR="6295" marT="629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900" b="0" i="0" u="none" strike="noStrike">
                          <a:solidFill>
                            <a:srgbClr val="000000"/>
                          </a:solidFill>
                          <a:effectLst/>
                          <a:latin typeface="Calibri" panose="020F0502020204030204" pitchFamily="34" charset="0"/>
                        </a:rPr>
                        <a:t> $              15,502 </a:t>
                      </a:r>
                    </a:p>
                  </a:txBody>
                  <a:tcPr marL="6295" marR="6295" marT="629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900" b="0" i="0" u="none" strike="noStrike">
                          <a:solidFill>
                            <a:srgbClr val="000000"/>
                          </a:solidFill>
                          <a:effectLst/>
                          <a:highlight>
                            <a:srgbClr val="FFFF00"/>
                          </a:highlight>
                          <a:latin typeface="Calibri" panose="020F0502020204030204" pitchFamily="34" charset="0"/>
                        </a:rPr>
                        <a:t>68.57%</a:t>
                      </a:r>
                    </a:p>
                  </a:txBody>
                  <a:tcPr marL="6295" marR="6295" marT="629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900" b="0" i="0" u="none" strike="noStrike">
                          <a:solidFill>
                            <a:srgbClr val="000000"/>
                          </a:solidFill>
                          <a:effectLst/>
                          <a:highlight>
                            <a:srgbClr val="FFFF00"/>
                          </a:highlight>
                          <a:latin typeface="Calibri" panose="020F0502020204030204" pitchFamily="34" charset="0"/>
                        </a:rPr>
                        <a:t>35.07%</a:t>
                      </a:r>
                    </a:p>
                  </a:txBody>
                  <a:tcPr marL="6295" marR="6295" marT="629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775872667"/>
                  </a:ext>
                </a:extLst>
              </a:tr>
              <a:tr h="163672">
                <a:tc>
                  <a:txBody>
                    <a:bodyPr/>
                    <a:lstStyle/>
                    <a:p>
                      <a:pPr algn="l" fontAlgn="b"/>
                      <a:r>
                        <a:rPr lang="en-US" sz="900" b="0" i="0" u="none" strike="noStrike">
                          <a:solidFill>
                            <a:srgbClr val="000000"/>
                          </a:solidFill>
                          <a:effectLst/>
                          <a:highlight>
                            <a:srgbClr val="4472C4"/>
                          </a:highlight>
                          <a:latin typeface="Calibri" panose="020F0502020204030204" pitchFamily="34" charset="0"/>
                        </a:rPr>
                        <a:t> </a:t>
                      </a:r>
                    </a:p>
                  </a:txBody>
                  <a:tcPr marL="6295" marR="6295" marT="6295" marB="0" anchor="b">
                    <a:lnL>
                      <a:noFill/>
                    </a:lnL>
                    <a:lnR>
                      <a:noFill/>
                    </a:lnR>
                    <a:lnT>
                      <a:noFill/>
                    </a:lnT>
                    <a:lnB>
                      <a:noFill/>
                    </a:lnB>
                    <a:solidFill>
                      <a:srgbClr val="4472C4"/>
                    </a:solidFill>
                  </a:tcPr>
                </a:tc>
                <a:tc>
                  <a:txBody>
                    <a:bodyPr/>
                    <a:lstStyle/>
                    <a:p>
                      <a:pPr algn="l" fontAlgn="b"/>
                      <a:r>
                        <a:rPr lang="en-US" sz="900" b="0" i="0" u="none" strike="noStrike">
                          <a:solidFill>
                            <a:srgbClr val="000000"/>
                          </a:solidFill>
                          <a:effectLst/>
                          <a:latin typeface="Calibri" panose="020F0502020204030204" pitchFamily="34" charset="0"/>
                        </a:rPr>
                        <a:t>Warranty Other</a:t>
                      </a:r>
                    </a:p>
                  </a:txBody>
                  <a:tcPr marL="6295" marR="6295" marT="6295" marB="0"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900" b="0" i="0" u="none" strike="noStrike">
                          <a:solidFill>
                            <a:srgbClr val="000000"/>
                          </a:solidFill>
                          <a:effectLst/>
                          <a:latin typeface="Calibri" panose="020F0502020204030204" pitchFamily="34" charset="0"/>
                        </a:rPr>
                        <a:t>   </a:t>
                      </a:r>
                    </a:p>
                  </a:txBody>
                  <a:tcPr marL="6295" marR="6295" marT="629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900" b="0" i="0" u="none" strike="noStrike">
                          <a:solidFill>
                            <a:srgbClr val="000000"/>
                          </a:solidFill>
                          <a:effectLst/>
                          <a:latin typeface="Calibri" panose="020F0502020204030204" pitchFamily="34" charset="0"/>
                        </a:rPr>
                        <a:t>   </a:t>
                      </a:r>
                    </a:p>
                  </a:txBody>
                  <a:tcPr marL="6295" marR="6295" marT="629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900" b="0" i="0" u="none" strike="noStrike">
                          <a:solidFill>
                            <a:srgbClr val="000000"/>
                          </a:solidFill>
                          <a:effectLst/>
                          <a:highlight>
                            <a:srgbClr val="FFFF00"/>
                          </a:highlight>
                          <a:latin typeface="Calibri" panose="020F0502020204030204" pitchFamily="34" charset="0"/>
                        </a:rPr>
                        <a:t>0%</a:t>
                      </a:r>
                    </a:p>
                  </a:txBody>
                  <a:tcPr marL="6295" marR="6295" marT="629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900" b="0" i="0" u="none" strike="noStrike">
                          <a:solidFill>
                            <a:srgbClr val="000000"/>
                          </a:solidFill>
                          <a:effectLst/>
                          <a:highlight>
                            <a:srgbClr val="FFFF00"/>
                          </a:highlight>
                          <a:latin typeface="Calibri" panose="020F0502020204030204" pitchFamily="34" charset="0"/>
                        </a:rPr>
                        <a:t>0%</a:t>
                      </a:r>
                    </a:p>
                  </a:txBody>
                  <a:tcPr marL="6295" marR="6295" marT="629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3015993913"/>
                  </a:ext>
                </a:extLst>
              </a:tr>
              <a:tr h="283279">
                <a:tc>
                  <a:txBody>
                    <a:bodyPr/>
                    <a:lstStyle/>
                    <a:p>
                      <a:pPr algn="l" fontAlgn="b"/>
                      <a:r>
                        <a:rPr lang="en-US" sz="900" b="0" i="0" u="none" strike="noStrike">
                          <a:solidFill>
                            <a:srgbClr val="000000"/>
                          </a:solidFill>
                          <a:effectLst/>
                          <a:highlight>
                            <a:srgbClr val="4472C4"/>
                          </a:highlight>
                          <a:latin typeface="Calibri" panose="020F0502020204030204" pitchFamily="34" charset="0"/>
                        </a:rPr>
                        <a:t> </a:t>
                      </a:r>
                    </a:p>
                  </a:txBody>
                  <a:tcPr marL="6295" marR="6295" marT="6295" marB="0" anchor="b">
                    <a:lnL>
                      <a:noFill/>
                    </a:lnL>
                    <a:lnR>
                      <a:noFill/>
                    </a:lnR>
                    <a:lnT>
                      <a:noFill/>
                    </a:lnT>
                    <a:lnB>
                      <a:noFill/>
                    </a:lnB>
                    <a:solidFill>
                      <a:srgbClr val="4472C4"/>
                    </a:solidFill>
                  </a:tcPr>
                </a:tc>
                <a:tc>
                  <a:txBody>
                    <a:bodyPr/>
                    <a:lstStyle/>
                    <a:p>
                      <a:pPr algn="l" fontAlgn="b"/>
                      <a:r>
                        <a:rPr lang="en-US" sz="900" b="0" i="0" u="none" strike="noStrike">
                          <a:solidFill>
                            <a:srgbClr val="000000"/>
                          </a:solidFill>
                          <a:effectLst/>
                          <a:latin typeface="Calibri" panose="020F0502020204030204" pitchFamily="34" charset="0"/>
                        </a:rPr>
                        <a:t>Internal</a:t>
                      </a:r>
                    </a:p>
                  </a:txBody>
                  <a:tcPr marL="6295" marR="6295" marT="6295" marB="0"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900" b="0" i="0" u="none" strike="noStrike">
                          <a:solidFill>
                            <a:srgbClr val="000000"/>
                          </a:solidFill>
                          <a:effectLst/>
                          <a:latin typeface="Calibri" panose="020F0502020204030204" pitchFamily="34" charset="0"/>
                        </a:rPr>
                        <a:t> $                     7,575 </a:t>
                      </a:r>
                    </a:p>
                  </a:txBody>
                  <a:tcPr marL="6295" marR="6295" marT="629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900" b="0" i="0" u="none" strike="noStrike">
                          <a:solidFill>
                            <a:srgbClr val="000000"/>
                          </a:solidFill>
                          <a:effectLst/>
                          <a:latin typeface="Calibri" panose="020F0502020204030204" pitchFamily="34" charset="0"/>
                        </a:rPr>
                        <a:t> $                6,409 </a:t>
                      </a:r>
                    </a:p>
                  </a:txBody>
                  <a:tcPr marL="6295" marR="6295" marT="629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900" b="0" i="0" u="none" strike="noStrike">
                          <a:solidFill>
                            <a:srgbClr val="000000"/>
                          </a:solidFill>
                          <a:effectLst/>
                          <a:highlight>
                            <a:srgbClr val="FFFF00"/>
                          </a:highlight>
                          <a:latin typeface="Calibri" panose="020F0502020204030204" pitchFamily="34" charset="0"/>
                        </a:rPr>
                        <a:t>84.61%</a:t>
                      </a:r>
                    </a:p>
                  </a:txBody>
                  <a:tcPr marL="6295" marR="6295" marT="629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900" b="0" i="0" u="none" strike="noStrike">
                          <a:solidFill>
                            <a:srgbClr val="000000"/>
                          </a:solidFill>
                          <a:effectLst/>
                          <a:highlight>
                            <a:srgbClr val="FFFF00"/>
                          </a:highlight>
                          <a:latin typeface="Calibri" panose="020F0502020204030204" pitchFamily="34" charset="0"/>
                        </a:rPr>
                        <a:t>11.75%</a:t>
                      </a:r>
                    </a:p>
                  </a:txBody>
                  <a:tcPr marL="6295" marR="6295" marT="629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2965350872"/>
                  </a:ext>
                </a:extLst>
              </a:tr>
              <a:tr h="283279">
                <a:tc>
                  <a:txBody>
                    <a:bodyPr/>
                    <a:lstStyle/>
                    <a:p>
                      <a:pPr algn="l" fontAlgn="b"/>
                      <a:r>
                        <a:rPr lang="en-US" sz="900" b="0" i="0" u="none" strike="noStrike">
                          <a:solidFill>
                            <a:srgbClr val="000000"/>
                          </a:solidFill>
                          <a:effectLst/>
                          <a:highlight>
                            <a:srgbClr val="4472C4"/>
                          </a:highlight>
                          <a:latin typeface="Calibri" panose="020F0502020204030204" pitchFamily="34" charset="0"/>
                        </a:rPr>
                        <a:t> </a:t>
                      </a:r>
                    </a:p>
                  </a:txBody>
                  <a:tcPr marL="6295" marR="6295" marT="6295" marB="0" anchor="b">
                    <a:lnL>
                      <a:noFill/>
                    </a:lnL>
                    <a:lnR>
                      <a:noFill/>
                    </a:lnR>
                    <a:lnT>
                      <a:noFill/>
                    </a:lnT>
                    <a:lnB>
                      <a:noFill/>
                    </a:lnB>
                    <a:solidFill>
                      <a:srgbClr val="4472C4"/>
                    </a:solidFill>
                  </a:tcPr>
                </a:tc>
                <a:tc>
                  <a:txBody>
                    <a:bodyPr/>
                    <a:lstStyle/>
                    <a:p>
                      <a:pPr algn="l" fontAlgn="b"/>
                      <a:r>
                        <a:rPr lang="en-US" sz="900" b="0" i="0" u="none" strike="noStrike">
                          <a:solidFill>
                            <a:srgbClr val="000000"/>
                          </a:solidFill>
                          <a:effectLst/>
                          <a:latin typeface="Calibri" panose="020F0502020204030204" pitchFamily="34" charset="0"/>
                        </a:rPr>
                        <a:t>NVI / Road Ready</a:t>
                      </a:r>
                    </a:p>
                  </a:txBody>
                  <a:tcPr marL="6295" marR="6295" marT="6295" marB="0"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900" b="0" i="0" u="none" strike="noStrike">
                          <a:solidFill>
                            <a:srgbClr val="000000"/>
                          </a:solidFill>
                          <a:effectLst/>
                          <a:latin typeface="Calibri" panose="020F0502020204030204" pitchFamily="34" charset="0"/>
                        </a:rPr>
                        <a:t> $                     1,528 </a:t>
                      </a:r>
                    </a:p>
                  </a:txBody>
                  <a:tcPr marL="6295" marR="6295" marT="629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900" b="0" i="0" u="none" strike="noStrike">
                          <a:solidFill>
                            <a:srgbClr val="000000"/>
                          </a:solidFill>
                          <a:effectLst/>
                          <a:latin typeface="Calibri" panose="020F0502020204030204" pitchFamily="34" charset="0"/>
                        </a:rPr>
                        <a:t> $                1,291 </a:t>
                      </a:r>
                    </a:p>
                  </a:txBody>
                  <a:tcPr marL="6295" marR="6295" marT="629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900" b="0" i="0" u="none" strike="noStrike">
                          <a:solidFill>
                            <a:srgbClr val="000000"/>
                          </a:solidFill>
                          <a:effectLst/>
                          <a:highlight>
                            <a:srgbClr val="FFFF00"/>
                          </a:highlight>
                          <a:latin typeface="Calibri" panose="020F0502020204030204" pitchFamily="34" charset="0"/>
                        </a:rPr>
                        <a:t>84.49%</a:t>
                      </a:r>
                    </a:p>
                  </a:txBody>
                  <a:tcPr marL="6295" marR="6295" marT="629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900" b="0" i="0" u="none" strike="noStrike">
                          <a:solidFill>
                            <a:srgbClr val="000000"/>
                          </a:solidFill>
                          <a:effectLst/>
                          <a:highlight>
                            <a:srgbClr val="FFFF00"/>
                          </a:highlight>
                          <a:latin typeface="Calibri" panose="020F0502020204030204" pitchFamily="34" charset="0"/>
                        </a:rPr>
                        <a:t>2.37%</a:t>
                      </a:r>
                    </a:p>
                  </a:txBody>
                  <a:tcPr marL="6295" marR="6295" marT="629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313708941"/>
                  </a:ext>
                </a:extLst>
              </a:tr>
              <a:tr h="157377">
                <a:tc>
                  <a:txBody>
                    <a:bodyPr/>
                    <a:lstStyle/>
                    <a:p>
                      <a:pPr algn="l" fontAlgn="b"/>
                      <a:r>
                        <a:rPr lang="en-US" sz="900" b="0" i="0" u="none" strike="noStrike">
                          <a:solidFill>
                            <a:srgbClr val="000000"/>
                          </a:solidFill>
                          <a:effectLst/>
                          <a:highlight>
                            <a:srgbClr val="4472C4"/>
                          </a:highlight>
                          <a:latin typeface="Calibri" panose="020F0502020204030204" pitchFamily="34" charset="0"/>
                        </a:rPr>
                        <a:t> </a:t>
                      </a:r>
                    </a:p>
                  </a:txBody>
                  <a:tcPr marL="6295" marR="6295" marT="6295" marB="0" anchor="b">
                    <a:lnL>
                      <a:noFill/>
                    </a:lnL>
                    <a:lnR>
                      <a:noFill/>
                    </a:lnR>
                    <a:lnT>
                      <a:noFill/>
                    </a:lnT>
                    <a:lnB>
                      <a:noFill/>
                    </a:lnB>
                    <a:solidFill>
                      <a:srgbClr val="4472C4"/>
                    </a:solidFill>
                  </a:tcPr>
                </a:tc>
                <a:tc>
                  <a:txBody>
                    <a:bodyPr/>
                    <a:lstStyle/>
                    <a:p>
                      <a:pPr algn="l" fontAlgn="b"/>
                      <a:r>
                        <a:rPr lang="en-US" sz="900" b="0" i="0" u="none" strike="noStrike">
                          <a:solidFill>
                            <a:srgbClr val="000000"/>
                          </a:solidFill>
                          <a:effectLst/>
                          <a:latin typeface="Calibri" panose="020F0502020204030204" pitchFamily="34" charset="0"/>
                        </a:rPr>
                        <a:t>Adj. Cost Of Labor</a:t>
                      </a:r>
                    </a:p>
                  </a:txBody>
                  <a:tcPr marL="6295" marR="6295" marT="6295" marB="0"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900" b="0" i="0" u="none" strike="noStrike">
                          <a:solidFill>
                            <a:srgbClr val="000000"/>
                          </a:solidFill>
                          <a:effectLst/>
                          <a:highlight>
                            <a:srgbClr val="4472C4"/>
                          </a:highlight>
                          <a:latin typeface="Calibri" panose="020F0502020204030204" pitchFamily="34" charset="0"/>
                        </a:rPr>
                        <a:t> </a:t>
                      </a:r>
                    </a:p>
                  </a:txBody>
                  <a:tcPr marL="6295" marR="6295" marT="629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l" fontAlgn="b"/>
                      <a:r>
                        <a:rPr lang="en-US" sz="900" b="0" i="0" u="none" strike="noStrike">
                          <a:solidFill>
                            <a:srgbClr val="000000"/>
                          </a:solidFill>
                          <a:effectLst/>
                          <a:latin typeface="Calibri" panose="020F0502020204030204" pitchFamily="34" charset="0"/>
                        </a:rPr>
                        <a:t>   </a:t>
                      </a:r>
                    </a:p>
                  </a:txBody>
                  <a:tcPr marL="6295" marR="6295" marT="629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900" b="0" i="0" u="none" strike="noStrike">
                          <a:solidFill>
                            <a:srgbClr val="000000"/>
                          </a:solidFill>
                          <a:effectLst/>
                          <a:highlight>
                            <a:srgbClr val="FFFF00"/>
                          </a:highlight>
                          <a:latin typeface="Calibri" panose="020F0502020204030204" pitchFamily="34" charset="0"/>
                        </a:rPr>
                        <a:t>0%</a:t>
                      </a:r>
                    </a:p>
                  </a:txBody>
                  <a:tcPr marL="6295" marR="6295" marT="629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900" b="0" i="0" u="none" strike="noStrike">
                          <a:solidFill>
                            <a:srgbClr val="000000"/>
                          </a:solidFill>
                          <a:effectLst/>
                          <a:highlight>
                            <a:srgbClr val="FFFF00"/>
                          </a:highlight>
                          <a:latin typeface="Calibri" panose="020F0502020204030204" pitchFamily="34" charset="0"/>
                        </a:rPr>
                        <a:t>0.00%</a:t>
                      </a:r>
                    </a:p>
                  </a:txBody>
                  <a:tcPr marL="6295" marR="6295" marT="629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2918766148"/>
                  </a:ext>
                </a:extLst>
              </a:tr>
              <a:tr h="283279">
                <a:tc>
                  <a:txBody>
                    <a:bodyPr/>
                    <a:lstStyle/>
                    <a:p>
                      <a:pPr algn="l" fontAlgn="b"/>
                      <a:r>
                        <a:rPr lang="en-US" sz="900" b="0" i="0" u="none" strike="noStrike">
                          <a:solidFill>
                            <a:srgbClr val="000000"/>
                          </a:solidFill>
                          <a:effectLst/>
                          <a:highlight>
                            <a:srgbClr val="4472C4"/>
                          </a:highlight>
                          <a:latin typeface="Calibri" panose="020F0502020204030204" pitchFamily="34" charset="0"/>
                        </a:rPr>
                        <a:t> </a:t>
                      </a:r>
                    </a:p>
                  </a:txBody>
                  <a:tcPr marL="6295" marR="6295" marT="6295" marB="0" anchor="b">
                    <a:lnL>
                      <a:noFill/>
                    </a:lnL>
                    <a:lnR>
                      <a:noFill/>
                    </a:lnR>
                    <a:lnT>
                      <a:noFill/>
                    </a:lnT>
                    <a:lnB w="12700" cap="flat" cmpd="sng" algn="ctr">
                      <a:solidFill>
                        <a:srgbClr val="000000"/>
                      </a:solidFill>
                      <a:prstDash val="solid"/>
                      <a:round/>
                      <a:headEnd type="none" w="med" len="med"/>
                      <a:tailEnd type="none" w="med" len="med"/>
                    </a:lnB>
                    <a:solidFill>
                      <a:srgbClr val="4472C4"/>
                    </a:solidFill>
                  </a:tcPr>
                </a:tc>
                <a:tc>
                  <a:txBody>
                    <a:bodyPr/>
                    <a:lstStyle/>
                    <a:p>
                      <a:pPr algn="r" fontAlgn="b"/>
                      <a:r>
                        <a:rPr lang="en-US" sz="800" b="1" i="0" u="none" strike="noStrike">
                          <a:solidFill>
                            <a:srgbClr val="000000"/>
                          </a:solidFill>
                          <a:effectLst/>
                          <a:latin typeface="Arial" panose="020B0604020202020204" pitchFamily="34" charset="0"/>
                        </a:rPr>
                        <a:t>Total</a:t>
                      </a:r>
                    </a:p>
                  </a:txBody>
                  <a:tcPr marL="6295" marR="6295" marT="6295" marB="0"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fontAlgn="b"/>
                      <a:r>
                        <a:rPr lang="en-US" sz="900" b="0" i="0" u="none" strike="noStrike">
                          <a:solidFill>
                            <a:srgbClr val="000000"/>
                          </a:solidFill>
                          <a:effectLst/>
                          <a:highlight>
                            <a:srgbClr val="FFFF00"/>
                          </a:highlight>
                          <a:latin typeface="Calibri" panose="020F0502020204030204" pitchFamily="34" charset="0"/>
                        </a:rPr>
                        <a:t> $                   64,471 </a:t>
                      </a:r>
                    </a:p>
                  </a:txBody>
                  <a:tcPr marL="6295" marR="6295" marT="629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900" b="0" i="0" u="none" strike="noStrike">
                          <a:solidFill>
                            <a:srgbClr val="000000"/>
                          </a:solidFill>
                          <a:effectLst/>
                          <a:highlight>
                            <a:srgbClr val="FFFF00"/>
                          </a:highlight>
                          <a:latin typeface="Calibri" panose="020F0502020204030204" pitchFamily="34" charset="0"/>
                        </a:rPr>
                        <a:t> $              43,941 </a:t>
                      </a:r>
                    </a:p>
                  </a:txBody>
                  <a:tcPr marL="6295" marR="6295" marT="629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900" b="0" i="0" u="none" strike="noStrike">
                          <a:solidFill>
                            <a:srgbClr val="000000"/>
                          </a:solidFill>
                          <a:effectLst/>
                          <a:highlight>
                            <a:srgbClr val="FFFF00"/>
                          </a:highlight>
                          <a:latin typeface="Calibri" panose="020F0502020204030204" pitchFamily="34" charset="0"/>
                        </a:rPr>
                        <a:t>68.16%</a:t>
                      </a:r>
                    </a:p>
                  </a:txBody>
                  <a:tcPr marL="6295" marR="6295" marT="629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900" b="0" i="0" u="none" strike="noStrike" dirty="0">
                          <a:solidFill>
                            <a:srgbClr val="000000"/>
                          </a:solidFill>
                          <a:effectLst/>
                          <a:highlight>
                            <a:srgbClr val="FFFF00"/>
                          </a:highlight>
                          <a:latin typeface="Calibri" panose="020F0502020204030204" pitchFamily="34" charset="0"/>
                        </a:rPr>
                        <a:t>100.00%</a:t>
                      </a:r>
                    </a:p>
                  </a:txBody>
                  <a:tcPr marL="6295" marR="6295" marT="629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2283182016"/>
                  </a:ext>
                </a:extLst>
              </a:tr>
            </a:tbl>
          </a:graphicData>
        </a:graphic>
      </p:graphicFrame>
    </p:spTree>
    <p:extLst>
      <p:ext uri="{BB962C8B-B14F-4D97-AF65-F5344CB8AC3E}">
        <p14:creationId xmlns:p14="http://schemas.microsoft.com/office/powerpoint/2010/main" val="388764148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Changes in Expense Structure </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p:txBody>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Our Expenses are outweighing our Gross.  We have the technicians to do the work properly, but we hadn’t been charging properly fo</a:t>
            </a:r>
            <a:r>
              <a:rPr lang="en-US" dirty="0">
                <a:solidFill>
                  <a:srgbClr val="221E1F"/>
                </a:solidFill>
                <a:latin typeface="Calibri" panose="020F0502020204030204" pitchFamily="34" charset="0"/>
              </a:rPr>
              <a:t>r the work.  </a:t>
            </a:r>
            <a:r>
              <a:rPr lang="en-US" sz="1800" b="0" i="0" u="none" strike="noStrike" baseline="0" dirty="0">
                <a:solidFill>
                  <a:srgbClr val="221E1F"/>
                </a:solidFill>
                <a:latin typeface="Calibri" panose="020F0502020204030204" pitchFamily="34" charset="0"/>
              </a:rPr>
              <a:t> </a:t>
            </a:r>
          </a:p>
          <a:p>
            <a:r>
              <a:rPr lang="en-US" dirty="0">
                <a:solidFill>
                  <a:srgbClr val="221E1F"/>
                </a:solidFill>
                <a:latin typeface="Calibri" panose="020F0502020204030204" pitchFamily="34" charset="0"/>
              </a:rPr>
              <a:t>Menu pricing, proper charging</a:t>
            </a:r>
            <a:endParaRPr lang="en-US" sz="1800" b="0" i="0" u="none" strike="noStrike" baseline="0"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Plans to rebid DMS, Uniforms</a:t>
            </a:r>
          </a:p>
          <a:p>
            <a:pPr marL="0" indent="0">
              <a:buNone/>
            </a:pPr>
            <a:r>
              <a:rPr lang="en-US" sz="1800" b="0" i="0" u="none" strike="noStrike" baseline="0" dirty="0">
                <a:solidFill>
                  <a:srgbClr val="221E1F"/>
                </a:solidFill>
                <a:latin typeface="Calibri" panose="020F0502020204030204" pitchFamily="34" charset="0"/>
              </a:rPr>
              <a:t> </a:t>
            </a:r>
          </a:p>
          <a:p>
            <a:endParaRPr lang="en-US" dirty="0"/>
          </a:p>
        </p:txBody>
      </p:sp>
      <p:graphicFrame>
        <p:nvGraphicFramePr>
          <p:cNvPr id="10" name="Content Placeholder 9">
            <a:extLst>
              <a:ext uri="{FF2B5EF4-FFF2-40B4-BE49-F238E27FC236}">
                <a16:creationId xmlns:a16="http://schemas.microsoft.com/office/drawing/2014/main" id="{B8678811-BE25-942D-EB8B-7B7E34827A3F}"/>
              </a:ext>
            </a:extLst>
          </p:cNvPr>
          <p:cNvGraphicFramePr>
            <a:graphicFrameLocks noGrp="1"/>
          </p:cNvGraphicFramePr>
          <p:nvPr>
            <p:ph sz="half" idx="2"/>
          </p:nvPr>
        </p:nvGraphicFramePr>
        <p:xfrm>
          <a:off x="5353050" y="2569686"/>
          <a:ext cx="3657600" cy="3063240"/>
        </p:xfrm>
        <a:graphic>
          <a:graphicData uri="http://schemas.openxmlformats.org/drawingml/2006/table">
            <a:tbl>
              <a:tblPr/>
              <a:tblGrid>
                <a:gridCol w="609600">
                  <a:extLst>
                    <a:ext uri="{9D8B030D-6E8A-4147-A177-3AD203B41FA5}">
                      <a16:colId xmlns:a16="http://schemas.microsoft.com/office/drawing/2014/main" val="3351097826"/>
                    </a:ext>
                  </a:extLst>
                </a:gridCol>
                <a:gridCol w="1381125">
                  <a:extLst>
                    <a:ext uri="{9D8B030D-6E8A-4147-A177-3AD203B41FA5}">
                      <a16:colId xmlns:a16="http://schemas.microsoft.com/office/drawing/2014/main" val="3683775275"/>
                    </a:ext>
                  </a:extLst>
                </a:gridCol>
                <a:gridCol w="1057275">
                  <a:extLst>
                    <a:ext uri="{9D8B030D-6E8A-4147-A177-3AD203B41FA5}">
                      <a16:colId xmlns:a16="http://schemas.microsoft.com/office/drawing/2014/main" val="3902458062"/>
                    </a:ext>
                  </a:extLst>
                </a:gridCol>
                <a:gridCol w="609600">
                  <a:extLst>
                    <a:ext uri="{9D8B030D-6E8A-4147-A177-3AD203B41FA5}">
                      <a16:colId xmlns:a16="http://schemas.microsoft.com/office/drawing/2014/main" val="49209237"/>
                    </a:ext>
                  </a:extLst>
                </a:gridCol>
              </a:tblGrid>
              <a:tr h="198120">
                <a:tc gridSpan="4">
                  <a:txBody>
                    <a:bodyPr/>
                    <a:lstStyle/>
                    <a:p>
                      <a:pPr algn="l" fontAlgn="b"/>
                      <a:r>
                        <a:rPr lang="en-US" sz="1000" b="1" i="0" u="none" strike="noStrike">
                          <a:solidFill>
                            <a:srgbClr val="000000"/>
                          </a:solidFill>
                          <a:effectLst/>
                          <a:latin typeface="Arial" panose="020B0604020202020204" pitchFamily="34" charset="0"/>
                        </a:rPr>
                        <a:t>                     Service Department Profit Centering    </a:t>
                      </a:r>
                      <a:r>
                        <a:rPr lang="en-US" sz="800" b="1" i="0" u="none" strike="noStrike">
                          <a:solidFill>
                            <a:srgbClr val="000000"/>
                          </a:solidFill>
                          <a:effectLst/>
                          <a:latin typeface="Arial" panose="020B0604020202020204" pitchFamily="34" charset="0"/>
                        </a:rPr>
                        <a:t> </a:t>
                      </a:r>
                      <a:endParaRPr lang="en-US" sz="1000" b="1" i="0" u="none" strike="noStrike">
                        <a:solidFill>
                          <a:srgbClr val="000000"/>
                        </a:solidFill>
                        <a:effectLst/>
                        <a:latin typeface="Arial" panose="020B0604020202020204" pitchFamily="34" charset="0"/>
                      </a:endParaRPr>
                    </a:p>
                  </a:txBody>
                  <a:tcPr marL="7620" marR="7620" marT="7620" marB="0" anchor="b">
                    <a:lnL>
                      <a:noFill/>
                    </a:lnL>
                    <a:lnR>
                      <a:noFill/>
                    </a:lnR>
                    <a:lnT>
                      <a:noFill/>
                    </a:lnT>
                    <a:lnB>
                      <a:noFill/>
                    </a:lnB>
                    <a:noFill/>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462720602"/>
                  </a:ext>
                </a:extLst>
              </a:tr>
              <a:tr h="236220">
                <a:tc>
                  <a:txBody>
                    <a:bodyPr/>
                    <a:lstStyle/>
                    <a:p>
                      <a:pPr algn="l" fontAlgn="b"/>
                      <a:endParaRPr lang="en-US" sz="1100" b="0" i="0" u="none" strike="noStrike">
                        <a:solidFill>
                          <a:srgbClr val="000000"/>
                        </a:solidFill>
                        <a:effectLst/>
                        <a:latin typeface="Calibri" panose="020F0502020204030204" pitchFamily="34" charset="0"/>
                      </a:endParaRPr>
                    </a:p>
                  </a:txBody>
                  <a:tcPr marL="7620" marR="7620" marT="7620"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endParaRPr lang="en-US" sz="1100" b="0" i="0" u="none" strike="noStrike">
                        <a:solidFill>
                          <a:srgbClr val="000000"/>
                        </a:solidFill>
                        <a:effectLst/>
                        <a:latin typeface="Calibri" panose="020F0502020204030204" pitchFamily="34" charset="0"/>
                      </a:endParaRPr>
                    </a:p>
                  </a:txBody>
                  <a:tcPr marL="7620" marR="7620" marT="7620"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endParaRPr lang="en-US" sz="1100" b="0" i="0" u="none" strike="noStrike">
                        <a:solidFill>
                          <a:srgbClr val="000000"/>
                        </a:solidFill>
                        <a:effectLst/>
                        <a:latin typeface="Calibri" panose="020F0502020204030204" pitchFamily="34" charset="0"/>
                      </a:endParaRPr>
                    </a:p>
                  </a:txBody>
                  <a:tcPr marL="7620" marR="7620" marT="7620"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endParaRPr lang="en-US" sz="1100" b="0" i="0" u="none" strike="noStrike">
                        <a:solidFill>
                          <a:srgbClr val="000000"/>
                        </a:solidFill>
                        <a:effectLst/>
                        <a:latin typeface="Calibri" panose="020F0502020204030204" pitchFamily="34" charset="0"/>
                      </a:endParaRPr>
                    </a:p>
                  </a:txBody>
                  <a:tcPr marL="7620" marR="7620" marT="7620" marB="0" anchor="b">
                    <a:lnL>
                      <a:noFill/>
                    </a:lnL>
                    <a:lnR>
                      <a:noFill/>
                    </a:lnR>
                    <a:lnT>
                      <a:noFill/>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350529280"/>
                  </a:ext>
                </a:extLst>
              </a:tr>
              <a:tr h="518160">
                <a:tc>
                  <a:txBody>
                    <a:bodyPr/>
                    <a:lstStyle/>
                    <a:p>
                      <a:pPr algn="l" fontAlgn="b"/>
                      <a:r>
                        <a:rPr lang="en-US" sz="1100" b="0" i="0" u="none" strike="noStrike">
                          <a:solidFill>
                            <a:srgbClr val="000000"/>
                          </a:solidFill>
                          <a:effectLst/>
                          <a:highlight>
                            <a:srgbClr val="4472C4"/>
                          </a:highlight>
                          <a:latin typeface="Calibri" panose="020F0502020204030204" pitchFamily="34" charset="0"/>
                        </a:rPr>
                        <a:t> </a:t>
                      </a:r>
                    </a:p>
                  </a:txBody>
                  <a:tcPr marL="7620" marR="7620" marT="7620" marB="0" anchor="b">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solidFill>
                      <a:srgbClr val="4472C4"/>
                    </a:solidFill>
                  </a:tcPr>
                </a:tc>
                <a:tc>
                  <a:txBody>
                    <a:bodyPr/>
                    <a:lstStyle/>
                    <a:p>
                      <a:pPr algn="l" fontAlgn="b"/>
                      <a:r>
                        <a:rPr lang="en-US" sz="900" b="0" i="0" u="none" strike="noStrike">
                          <a:solidFill>
                            <a:srgbClr val="FFFFFF"/>
                          </a:solidFill>
                          <a:effectLst/>
                          <a:highlight>
                            <a:srgbClr val="4472C4"/>
                          </a:highlight>
                          <a:latin typeface="Arial" panose="020B0604020202020204" pitchFamily="34" charset="0"/>
                        </a:rPr>
                        <a:t>Expense Category</a:t>
                      </a:r>
                    </a:p>
                  </a:txBody>
                  <a:tcPr marL="7620" marR="7620" marT="7620" marB="0"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ctr" fontAlgn="b"/>
                      <a:r>
                        <a:rPr lang="en-US" sz="900" b="0" i="0" u="none" strike="noStrike">
                          <a:solidFill>
                            <a:srgbClr val="FFFFFF"/>
                          </a:solidFill>
                          <a:effectLst/>
                          <a:highlight>
                            <a:srgbClr val="4472C4"/>
                          </a:highlight>
                          <a:latin typeface="Arial" panose="020B0604020202020204" pitchFamily="34" charset="0"/>
                        </a:rPr>
                        <a:t>Dollar Amount</a:t>
                      </a:r>
                    </a:p>
                  </a:txBody>
                  <a:tcPr marL="7620" marR="7620" marT="7620" marB="0"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l" fontAlgn="b"/>
                      <a:r>
                        <a:rPr lang="en-US" sz="1100" b="0" i="0" u="none" strike="noStrike">
                          <a:solidFill>
                            <a:srgbClr val="000000"/>
                          </a:solidFill>
                          <a:effectLst/>
                          <a:highlight>
                            <a:srgbClr val="4472C4"/>
                          </a:highlight>
                          <a:latin typeface="Calibri" panose="020F0502020204030204" pitchFamily="34" charset="0"/>
                        </a:rPr>
                        <a:t> </a:t>
                      </a:r>
                    </a:p>
                  </a:txBody>
                  <a:tcPr marL="7620" marR="7620" marT="7620" marB="0" anchor="b">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4472C4"/>
                    </a:solidFill>
                  </a:tcPr>
                </a:tc>
                <a:extLst>
                  <a:ext uri="{0D108BD9-81ED-4DB2-BD59-A6C34878D82A}">
                    <a16:rowId xmlns:a16="http://schemas.microsoft.com/office/drawing/2014/main" val="2083407731"/>
                  </a:ext>
                </a:extLst>
              </a:tr>
              <a:tr h="190500">
                <a:tc>
                  <a:txBody>
                    <a:bodyPr/>
                    <a:lstStyle/>
                    <a:p>
                      <a:pPr algn="l" fontAlgn="b"/>
                      <a:r>
                        <a:rPr lang="en-US" sz="1100" b="0" i="0" u="none" strike="noStrike">
                          <a:solidFill>
                            <a:srgbClr val="000000"/>
                          </a:solidFill>
                          <a:effectLst/>
                          <a:highlight>
                            <a:srgbClr val="4472C4"/>
                          </a:highlight>
                          <a:latin typeface="Calibri" panose="020F0502020204030204" pitchFamily="34" charset="0"/>
                        </a:rPr>
                        <a:t> </a:t>
                      </a:r>
                    </a:p>
                  </a:txBody>
                  <a:tcPr marL="7620" marR="7620" marT="7620" marB="0" anchor="b">
                    <a:lnL w="1270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solidFill>
                      <a:srgbClr val="4472C4"/>
                    </a:solidFill>
                  </a:tcPr>
                </a:tc>
                <a:tc>
                  <a:txBody>
                    <a:bodyPr/>
                    <a:lstStyle/>
                    <a:p>
                      <a:pPr algn="l" fontAlgn="b"/>
                      <a:r>
                        <a:rPr lang="en-US" sz="1100" b="0" i="0" u="none" strike="noStrike">
                          <a:solidFill>
                            <a:srgbClr val="000000"/>
                          </a:solidFill>
                          <a:effectLst/>
                          <a:latin typeface="Calibri" panose="020F0502020204030204" pitchFamily="34" charset="0"/>
                        </a:rPr>
                        <a:t>Department Gross</a:t>
                      </a:r>
                    </a:p>
                  </a:txBody>
                  <a:tcPr marL="7620" marR="7620" marT="762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100" b="0" i="0" u="none" strike="noStrike">
                          <a:solidFill>
                            <a:srgbClr val="000000"/>
                          </a:solidFill>
                          <a:effectLst/>
                          <a:highlight>
                            <a:srgbClr val="FFFF00"/>
                          </a:highlight>
                          <a:latin typeface="Calibri" panose="020F0502020204030204" pitchFamily="34" charset="0"/>
                        </a:rPr>
                        <a:t> $                43,941 </a:t>
                      </a:r>
                    </a:p>
                  </a:txBody>
                  <a:tcPr marL="7620" marR="7620" marT="762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900" b="0" i="0" u="none" strike="noStrike">
                          <a:solidFill>
                            <a:srgbClr val="FFFFFF"/>
                          </a:solidFill>
                          <a:effectLst/>
                          <a:highlight>
                            <a:srgbClr val="4472C4"/>
                          </a:highlight>
                          <a:latin typeface="Arial" panose="020B0604020202020204" pitchFamily="34" charset="0"/>
                        </a:rPr>
                        <a:t>% of Gross</a:t>
                      </a:r>
                    </a:p>
                  </a:txBody>
                  <a:tcPr marL="7620" marR="7620" marT="7620" marB="0" anchor="b">
                    <a:lnL w="2540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4472C4"/>
                    </a:solidFill>
                  </a:tcPr>
                </a:tc>
                <a:extLst>
                  <a:ext uri="{0D108BD9-81ED-4DB2-BD59-A6C34878D82A}">
                    <a16:rowId xmlns:a16="http://schemas.microsoft.com/office/drawing/2014/main" val="2584142033"/>
                  </a:ext>
                </a:extLst>
              </a:tr>
              <a:tr h="198120">
                <a:tc>
                  <a:txBody>
                    <a:bodyPr/>
                    <a:lstStyle/>
                    <a:p>
                      <a:pPr algn="l" fontAlgn="b"/>
                      <a:r>
                        <a:rPr lang="en-US" sz="1100" b="0" i="0" u="none" strike="noStrike">
                          <a:solidFill>
                            <a:srgbClr val="000000"/>
                          </a:solidFill>
                          <a:effectLst/>
                          <a:highlight>
                            <a:srgbClr val="4472C4"/>
                          </a:highlight>
                          <a:latin typeface="Calibri" panose="020F0502020204030204" pitchFamily="34" charset="0"/>
                        </a:rPr>
                        <a:t> </a:t>
                      </a:r>
                    </a:p>
                  </a:txBody>
                  <a:tcPr marL="7620" marR="7620" marT="7620" marB="0" anchor="b">
                    <a:lnL w="1270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solidFill>
                      <a:srgbClr val="4472C4"/>
                    </a:solidFill>
                  </a:tcPr>
                </a:tc>
                <a:tc>
                  <a:txBody>
                    <a:bodyPr/>
                    <a:lstStyle/>
                    <a:p>
                      <a:pPr algn="l" fontAlgn="b"/>
                      <a:r>
                        <a:rPr lang="en-US" sz="1100" b="0" i="0" u="none" strike="noStrike">
                          <a:solidFill>
                            <a:srgbClr val="000000"/>
                          </a:solidFill>
                          <a:effectLst/>
                          <a:latin typeface="Calibri" panose="020F0502020204030204" pitchFamily="34" charset="0"/>
                        </a:rPr>
                        <a:t>Variable Expense</a:t>
                      </a:r>
                    </a:p>
                  </a:txBody>
                  <a:tcPr marL="7620" marR="7620" marT="762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100" b="0" i="0" u="none" strike="noStrike">
                          <a:solidFill>
                            <a:srgbClr val="000000"/>
                          </a:solidFill>
                          <a:effectLst/>
                          <a:latin typeface="Calibri" panose="020F0502020204030204" pitchFamily="34" charset="0"/>
                        </a:rPr>
                        <a:t>   </a:t>
                      </a:r>
                    </a:p>
                  </a:txBody>
                  <a:tcPr marL="7620" marR="7620" marT="762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1100" b="0" i="0" u="none" strike="noStrike">
                          <a:solidFill>
                            <a:srgbClr val="000000"/>
                          </a:solidFill>
                          <a:effectLst/>
                          <a:highlight>
                            <a:srgbClr val="FFFF00"/>
                          </a:highlight>
                          <a:latin typeface="Calibri" panose="020F0502020204030204" pitchFamily="34" charset="0"/>
                        </a:rPr>
                        <a:t>0.00%</a:t>
                      </a:r>
                    </a:p>
                  </a:txBody>
                  <a:tcPr marL="7620" marR="7620" marT="7620" marB="0" anchor="b">
                    <a:lnL w="2540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3753243383"/>
                  </a:ext>
                </a:extLst>
              </a:tr>
              <a:tr h="198120">
                <a:tc>
                  <a:txBody>
                    <a:bodyPr/>
                    <a:lstStyle/>
                    <a:p>
                      <a:pPr algn="l" fontAlgn="b"/>
                      <a:r>
                        <a:rPr lang="en-US" sz="1100" b="0" i="0" u="none" strike="noStrike">
                          <a:solidFill>
                            <a:srgbClr val="000000"/>
                          </a:solidFill>
                          <a:effectLst/>
                          <a:highlight>
                            <a:srgbClr val="4472C4"/>
                          </a:highlight>
                          <a:latin typeface="Calibri" panose="020F0502020204030204" pitchFamily="34" charset="0"/>
                        </a:rPr>
                        <a:t> </a:t>
                      </a:r>
                    </a:p>
                  </a:txBody>
                  <a:tcPr marL="7620" marR="7620" marT="7620" marB="0" anchor="b">
                    <a:lnL w="1270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solidFill>
                      <a:srgbClr val="4472C4"/>
                    </a:solidFill>
                  </a:tcPr>
                </a:tc>
                <a:tc>
                  <a:txBody>
                    <a:bodyPr/>
                    <a:lstStyle/>
                    <a:p>
                      <a:pPr algn="l" fontAlgn="b"/>
                      <a:r>
                        <a:rPr lang="en-US" sz="1100" b="0" i="0" u="none" strike="noStrike">
                          <a:solidFill>
                            <a:srgbClr val="000000"/>
                          </a:solidFill>
                          <a:effectLst/>
                          <a:latin typeface="Calibri" panose="020F0502020204030204" pitchFamily="34" charset="0"/>
                        </a:rPr>
                        <a:t>Selling Expense</a:t>
                      </a:r>
                    </a:p>
                  </a:txBody>
                  <a:tcPr marL="7620" marR="7620" marT="762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100" b="0" i="0" u="none" strike="noStrike">
                          <a:solidFill>
                            <a:srgbClr val="000000"/>
                          </a:solidFill>
                          <a:effectLst/>
                          <a:latin typeface="Calibri" panose="020F0502020204030204" pitchFamily="34" charset="0"/>
                        </a:rPr>
                        <a:t>   </a:t>
                      </a:r>
                    </a:p>
                  </a:txBody>
                  <a:tcPr marL="7620" marR="7620" marT="762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1100" b="0" i="0" u="none" strike="noStrike">
                          <a:solidFill>
                            <a:srgbClr val="000000"/>
                          </a:solidFill>
                          <a:effectLst/>
                          <a:highlight>
                            <a:srgbClr val="FFFF00"/>
                          </a:highlight>
                          <a:latin typeface="Calibri" panose="020F0502020204030204" pitchFamily="34" charset="0"/>
                        </a:rPr>
                        <a:t>0.00%</a:t>
                      </a:r>
                    </a:p>
                  </a:txBody>
                  <a:tcPr marL="7620" marR="7620" marT="7620" marB="0" anchor="b">
                    <a:lnL w="2540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3299571409"/>
                  </a:ext>
                </a:extLst>
              </a:tr>
              <a:tr h="198120">
                <a:tc>
                  <a:txBody>
                    <a:bodyPr/>
                    <a:lstStyle/>
                    <a:p>
                      <a:pPr algn="l" fontAlgn="b"/>
                      <a:r>
                        <a:rPr lang="en-US" sz="1100" b="0" i="0" u="none" strike="noStrike">
                          <a:solidFill>
                            <a:srgbClr val="000000"/>
                          </a:solidFill>
                          <a:effectLst/>
                          <a:highlight>
                            <a:srgbClr val="4472C4"/>
                          </a:highlight>
                          <a:latin typeface="Calibri" panose="020F0502020204030204" pitchFamily="34" charset="0"/>
                        </a:rPr>
                        <a:t> </a:t>
                      </a:r>
                    </a:p>
                  </a:txBody>
                  <a:tcPr marL="7620" marR="7620" marT="7620" marB="0" anchor="b">
                    <a:lnL w="1270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solidFill>
                      <a:srgbClr val="4472C4"/>
                    </a:solidFill>
                  </a:tcPr>
                </a:tc>
                <a:tc>
                  <a:txBody>
                    <a:bodyPr/>
                    <a:lstStyle/>
                    <a:p>
                      <a:pPr algn="l" fontAlgn="b"/>
                      <a:r>
                        <a:rPr lang="en-US" sz="1100" b="0" i="0" u="none" strike="noStrike">
                          <a:solidFill>
                            <a:srgbClr val="000000"/>
                          </a:solidFill>
                          <a:effectLst/>
                          <a:latin typeface="Calibri" panose="020F0502020204030204" pitchFamily="34" charset="0"/>
                        </a:rPr>
                        <a:t>Personnel Expense</a:t>
                      </a:r>
                    </a:p>
                  </a:txBody>
                  <a:tcPr marL="7620" marR="7620" marT="762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100" b="0" i="0" u="none" strike="noStrike">
                          <a:solidFill>
                            <a:srgbClr val="000000"/>
                          </a:solidFill>
                          <a:effectLst/>
                          <a:latin typeface="Calibri" panose="020F0502020204030204" pitchFamily="34" charset="0"/>
                        </a:rPr>
                        <a:t> $                19,940 </a:t>
                      </a:r>
                    </a:p>
                  </a:txBody>
                  <a:tcPr marL="7620" marR="7620" marT="762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1100" b="0" i="0" u="none" strike="noStrike">
                          <a:solidFill>
                            <a:srgbClr val="000000"/>
                          </a:solidFill>
                          <a:effectLst/>
                          <a:highlight>
                            <a:srgbClr val="FFFF00"/>
                          </a:highlight>
                          <a:latin typeface="Calibri" panose="020F0502020204030204" pitchFamily="34" charset="0"/>
                        </a:rPr>
                        <a:t>45.38%</a:t>
                      </a:r>
                    </a:p>
                  </a:txBody>
                  <a:tcPr marL="7620" marR="7620" marT="7620" marB="0" anchor="b">
                    <a:lnL w="2540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376397359"/>
                  </a:ext>
                </a:extLst>
              </a:tr>
              <a:tr h="198120">
                <a:tc>
                  <a:txBody>
                    <a:bodyPr/>
                    <a:lstStyle/>
                    <a:p>
                      <a:pPr algn="l" fontAlgn="b"/>
                      <a:r>
                        <a:rPr lang="en-US" sz="1100" b="0" i="0" u="none" strike="noStrike">
                          <a:solidFill>
                            <a:srgbClr val="000000"/>
                          </a:solidFill>
                          <a:effectLst/>
                          <a:highlight>
                            <a:srgbClr val="4472C4"/>
                          </a:highlight>
                          <a:latin typeface="Calibri" panose="020F0502020204030204" pitchFamily="34" charset="0"/>
                        </a:rPr>
                        <a:t> </a:t>
                      </a:r>
                    </a:p>
                  </a:txBody>
                  <a:tcPr marL="7620" marR="7620" marT="7620" marB="0" anchor="b">
                    <a:lnL w="1270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solidFill>
                      <a:srgbClr val="4472C4"/>
                    </a:solidFill>
                  </a:tcPr>
                </a:tc>
                <a:tc>
                  <a:txBody>
                    <a:bodyPr/>
                    <a:lstStyle/>
                    <a:p>
                      <a:pPr algn="l" fontAlgn="b"/>
                      <a:r>
                        <a:rPr lang="en-US" sz="1100" b="0" i="0" u="none" strike="noStrike">
                          <a:solidFill>
                            <a:srgbClr val="000000"/>
                          </a:solidFill>
                          <a:effectLst/>
                          <a:latin typeface="Calibri" panose="020F0502020204030204" pitchFamily="34" charset="0"/>
                        </a:rPr>
                        <a:t>Semi-Fixed Expense</a:t>
                      </a:r>
                    </a:p>
                  </a:txBody>
                  <a:tcPr marL="7620" marR="7620" marT="762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100" b="0" i="0" u="none" strike="noStrike">
                          <a:solidFill>
                            <a:srgbClr val="000000"/>
                          </a:solidFill>
                          <a:effectLst/>
                          <a:latin typeface="Calibri" panose="020F0502020204030204" pitchFamily="34" charset="0"/>
                        </a:rPr>
                        <a:t> $                17,763 </a:t>
                      </a:r>
                    </a:p>
                  </a:txBody>
                  <a:tcPr marL="7620" marR="7620" marT="762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1100" b="0" i="0" u="none" strike="noStrike">
                          <a:solidFill>
                            <a:srgbClr val="000000"/>
                          </a:solidFill>
                          <a:effectLst/>
                          <a:highlight>
                            <a:srgbClr val="FFFF00"/>
                          </a:highlight>
                          <a:latin typeface="Calibri" panose="020F0502020204030204" pitchFamily="34" charset="0"/>
                        </a:rPr>
                        <a:t>40.42%</a:t>
                      </a:r>
                    </a:p>
                  </a:txBody>
                  <a:tcPr marL="7620" marR="7620" marT="7620" marB="0" anchor="b">
                    <a:lnL w="2540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3879488346"/>
                  </a:ext>
                </a:extLst>
              </a:tr>
              <a:tr h="198120">
                <a:tc>
                  <a:txBody>
                    <a:bodyPr/>
                    <a:lstStyle/>
                    <a:p>
                      <a:pPr algn="l" fontAlgn="b"/>
                      <a:r>
                        <a:rPr lang="en-US" sz="1100" b="0" i="0" u="none" strike="noStrike">
                          <a:solidFill>
                            <a:srgbClr val="000000"/>
                          </a:solidFill>
                          <a:effectLst/>
                          <a:highlight>
                            <a:srgbClr val="4472C4"/>
                          </a:highlight>
                          <a:latin typeface="Calibri" panose="020F0502020204030204" pitchFamily="34" charset="0"/>
                        </a:rPr>
                        <a:t> </a:t>
                      </a:r>
                    </a:p>
                  </a:txBody>
                  <a:tcPr marL="7620" marR="7620" marT="7620" marB="0" anchor="b">
                    <a:lnL w="1270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solidFill>
                      <a:srgbClr val="4472C4"/>
                    </a:solidFill>
                  </a:tcPr>
                </a:tc>
                <a:tc>
                  <a:txBody>
                    <a:bodyPr/>
                    <a:lstStyle/>
                    <a:p>
                      <a:pPr algn="l" fontAlgn="b"/>
                      <a:r>
                        <a:rPr lang="en-US" sz="1100" b="0" i="0" u="none" strike="noStrike">
                          <a:solidFill>
                            <a:srgbClr val="000000"/>
                          </a:solidFill>
                          <a:effectLst/>
                          <a:latin typeface="Calibri" panose="020F0502020204030204" pitchFamily="34" charset="0"/>
                        </a:rPr>
                        <a:t>Fixed Expense</a:t>
                      </a:r>
                    </a:p>
                  </a:txBody>
                  <a:tcPr marL="7620" marR="7620" marT="762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100" b="0" i="0" u="none" strike="noStrike">
                          <a:solidFill>
                            <a:srgbClr val="000000"/>
                          </a:solidFill>
                          <a:effectLst/>
                          <a:latin typeface="Calibri" panose="020F0502020204030204" pitchFamily="34" charset="0"/>
                        </a:rPr>
                        <a:t> $                  7,268 </a:t>
                      </a:r>
                    </a:p>
                  </a:txBody>
                  <a:tcPr marL="7620" marR="7620" marT="762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1100" b="0" i="0" u="none" strike="noStrike">
                          <a:solidFill>
                            <a:srgbClr val="000000"/>
                          </a:solidFill>
                          <a:effectLst/>
                          <a:highlight>
                            <a:srgbClr val="FFFF00"/>
                          </a:highlight>
                          <a:latin typeface="Calibri" panose="020F0502020204030204" pitchFamily="34" charset="0"/>
                        </a:rPr>
                        <a:t>16.54%</a:t>
                      </a:r>
                    </a:p>
                  </a:txBody>
                  <a:tcPr marL="7620" marR="7620" marT="7620" marB="0" anchor="b">
                    <a:lnL w="2540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361235423"/>
                  </a:ext>
                </a:extLst>
              </a:tr>
              <a:tr h="198120">
                <a:tc>
                  <a:txBody>
                    <a:bodyPr/>
                    <a:lstStyle/>
                    <a:p>
                      <a:pPr algn="l" fontAlgn="b"/>
                      <a:r>
                        <a:rPr lang="en-US" sz="1100" b="0" i="0" u="none" strike="noStrike">
                          <a:solidFill>
                            <a:srgbClr val="000000"/>
                          </a:solidFill>
                          <a:effectLst/>
                          <a:highlight>
                            <a:srgbClr val="4472C4"/>
                          </a:highlight>
                          <a:latin typeface="Calibri" panose="020F0502020204030204" pitchFamily="34" charset="0"/>
                        </a:rPr>
                        <a:t> </a:t>
                      </a:r>
                    </a:p>
                  </a:txBody>
                  <a:tcPr marL="7620" marR="7620" marT="7620" marB="0" anchor="b">
                    <a:lnL w="1270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solidFill>
                      <a:srgbClr val="4472C4"/>
                    </a:solidFill>
                  </a:tcPr>
                </a:tc>
                <a:tc>
                  <a:txBody>
                    <a:bodyPr/>
                    <a:lstStyle/>
                    <a:p>
                      <a:pPr algn="l" fontAlgn="b"/>
                      <a:r>
                        <a:rPr lang="en-US" sz="1100" b="0" i="0" u="none" strike="noStrike">
                          <a:solidFill>
                            <a:srgbClr val="000000"/>
                          </a:solidFill>
                          <a:effectLst/>
                          <a:latin typeface="Calibri" panose="020F0502020204030204" pitchFamily="34" charset="0"/>
                        </a:rPr>
                        <a:t>Unallocated Expense</a:t>
                      </a:r>
                    </a:p>
                  </a:txBody>
                  <a:tcPr marL="7620" marR="7620" marT="762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100" b="0" i="0" u="none" strike="noStrike">
                          <a:solidFill>
                            <a:srgbClr val="000000"/>
                          </a:solidFill>
                          <a:effectLst/>
                          <a:latin typeface="Calibri" panose="020F0502020204030204" pitchFamily="34" charset="0"/>
                        </a:rPr>
                        <a:t> </a:t>
                      </a:r>
                    </a:p>
                  </a:txBody>
                  <a:tcPr marL="7620" marR="7620" marT="762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1100" b="0" i="0" u="none" strike="noStrike">
                          <a:solidFill>
                            <a:srgbClr val="000000"/>
                          </a:solidFill>
                          <a:effectLst/>
                          <a:highlight>
                            <a:srgbClr val="FFFF00"/>
                          </a:highlight>
                          <a:latin typeface="Calibri" panose="020F0502020204030204" pitchFamily="34" charset="0"/>
                        </a:rPr>
                        <a:t>0.00%</a:t>
                      </a:r>
                    </a:p>
                  </a:txBody>
                  <a:tcPr marL="7620" marR="7620" marT="7620" marB="0" anchor="b">
                    <a:lnL w="2540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3890962997"/>
                  </a:ext>
                </a:extLst>
              </a:tr>
              <a:tr h="190500">
                <a:tc>
                  <a:txBody>
                    <a:bodyPr/>
                    <a:lstStyle/>
                    <a:p>
                      <a:pPr algn="l" fontAlgn="b"/>
                      <a:r>
                        <a:rPr lang="en-US" sz="1100" b="0" i="0" u="none" strike="noStrike">
                          <a:solidFill>
                            <a:srgbClr val="000000"/>
                          </a:solidFill>
                          <a:effectLst/>
                          <a:highlight>
                            <a:srgbClr val="4472C4"/>
                          </a:highlight>
                          <a:latin typeface="Calibri" panose="020F0502020204030204" pitchFamily="34" charset="0"/>
                        </a:rPr>
                        <a:t> </a:t>
                      </a:r>
                    </a:p>
                  </a:txBody>
                  <a:tcPr marL="7620" marR="7620" marT="7620" marB="0" anchor="b">
                    <a:lnL w="1270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solidFill>
                      <a:srgbClr val="4472C4"/>
                    </a:solidFill>
                  </a:tcPr>
                </a:tc>
                <a:tc>
                  <a:txBody>
                    <a:bodyPr/>
                    <a:lstStyle/>
                    <a:p>
                      <a:pPr algn="l" fontAlgn="b"/>
                      <a:r>
                        <a:rPr lang="en-US" sz="1100" b="0" i="0" u="none" strike="noStrike">
                          <a:solidFill>
                            <a:srgbClr val="000000"/>
                          </a:solidFill>
                          <a:effectLst/>
                          <a:latin typeface="Calibri" panose="020F0502020204030204" pitchFamily="34" charset="0"/>
                        </a:rPr>
                        <a:t>Dealer's Salary</a:t>
                      </a:r>
                    </a:p>
                  </a:txBody>
                  <a:tcPr marL="7620" marR="7620" marT="762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100" b="0" i="0" u="none" strike="noStrike">
                          <a:solidFill>
                            <a:srgbClr val="000000"/>
                          </a:solidFill>
                          <a:effectLst/>
                          <a:latin typeface="Calibri" panose="020F0502020204030204" pitchFamily="34" charset="0"/>
                        </a:rPr>
                        <a:t> </a:t>
                      </a:r>
                    </a:p>
                  </a:txBody>
                  <a:tcPr marL="7620" marR="7620" marT="762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1100" b="0" i="0" u="none" strike="noStrike">
                          <a:solidFill>
                            <a:srgbClr val="000000"/>
                          </a:solidFill>
                          <a:effectLst/>
                          <a:highlight>
                            <a:srgbClr val="FFFF00"/>
                          </a:highlight>
                          <a:latin typeface="Calibri" panose="020F0502020204030204" pitchFamily="34" charset="0"/>
                        </a:rPr>
                        <a:t>0.00%</a:t>
                      </a:r>
                    </a:p>
                  </a:txBody>
                  <a:tcPr marL="7620" marR="7620" marT="7620" marB="0" anchor="b">
                    <a:lnL w="2540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3329484301"/>
                  </a:ext>
                </a:extLst>
              </a:tr>
              <a:tr h="198120">
                <a:tc>
                  <a:txBody>
                    <a:bodyPr/>
                    <a:lstStyle/>
                    <a:p>
                      <a:pPr algn="l" fontAlgn="b"/>
                      <a:r>
                        <a:rPr lang="en-US" sz="1100" b="0" i="0" u="none" strike="noStrike">
                          <a:solidFill>
                            <a:srgbClr val="000000"/>
                          </a:solidFill>
                          <a:effectLst/>
                          <a:highlight>
                            <a:srgbClr val="4472C4"/>
                          </a:highlight>
                          <a:latin typeface="Calibri" panose="020F0502020204030204" pitchFamily="34" charset="0"/>
                        </a:rPr>
                        <a:t> </a:t>
                      </a:r>
                    </a:p>
                  </a:txBody>
                  <a:tcPr marL="7620" marR="7620" marT="7620" marB="0" anchor="b">
                    <a:lnL w="1270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solidFill>
                      <a:srgbClr val="4472C4"/>
                    </a:solidFill>
                  </a:tcPr>
                </a:tc>
                <a:tc>
                  <a:txBody>
                    <a:bodyPr/>
                    <a:lstStyle/>
                    <a:p>
                      <a:pPr algn="l" fontAlgn="b"/>
                      <a:r>
                        <a:rPr lang="en-US" sz="1100" b="0" i="0" u="none" strike="noStrike">
                          <a:solidFill>
                            <a:srgbClr val="000000"/>
                          </a:solidFill>
                          <a:effectLst/>
                          <a:latin typeface="Calibri" panose="020F0502020204030204" pitchFamily="34" charset="0"/>
                        </a:rPr>
                        <a:t>Total Expenses</a:t>
                      </a:r>
                    </a:p>
                  </a:txBody>
                  <a:tcPr marL="7620" marR="7620" marT="762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100" b="0" i="0" u="none" strike="noStrike">
                          <a:solidFill>
                            <a:srgbClr val="000000"/>
                          </a:solidFill>
                          <a:effectLst/>
                          <a:highlight>
                            <a:srgbClr val="FFFF00"/>
                          </a:highlight>
                          <a:latin typeface="Calibri" panose="020F0502020204030204" pitchFamily="34" charset="0"/>
                        </a:rPr>
                        <a:t> $                44,971 </a:t>
                      </a:r>
                    </a:p>
                  </a:txBody>
                  <a:tcPr marL="7620" marR="7620" marT="762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1100" b="0" i="0" u="none" strike="noStrike">
                          <a:solidFill>
                            <a:srgbClr val="000000"/>
                          </a:solidFill>
                          <a:effectLst/>
                          <a:highlight>
                            <a:srgbClr val="FFFF00"/>
                          </a:highlight>
                          <a:latin typeface="Calibri" panose="020F0502020204030204" pitchFamily="34" charset="0"/>
                        </a:rPr>
                        <a:t>102.34%</a:t>
                      </a:r>
                    </a:p>
                  </a:txBody>
                  <a:tcPr marL="7620" marR="7620" marT="7620" marB="0" anchor="b">
                    <a:lnL w="2540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3471640759"/>
                  </a:ext>
                </a:extLst>
              </a:tr>
              <a:tr h="190500">
                <a:tc>
                  <a:txBody>
                    <a:bodyPr/>
                    <a:lstStyle/>
                    <a:p>
                      <a:pPr algn="l" fontAlgn="b"/>
                      <a:r>
                        <a:rPr lang="en-US" sz="1100" b="0" i="0" u="none" strike="noStrike">
                          <a:solidFill>
                            <a:srgbClr val="000000"/>
                          </a:solidFill>
                          <a:effectLst/>
                          <a:highlight>
                            <a:srgbClr val="4472C4"/>
                          </a:highlight>
                          <a:latin typeface="Calibri" panose="020F0502020204030204" pitchFamily="34" charset="0"/>
                        </a:rPr>
                        <a:t> </a:t>
                      </a:r>
                    </a:p>
                  </a:txBody>
                  <a:tcPr marL="7620" marR="7620" marT="7620" marB="0" anchor="b">
                    <a:lnL w="1270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rgbClr val="4472C4"/>
                    </a:solidFill>
                  </a:tcPr>
                </a:tc>
                <a:tc>
                  <a:txBody>
                    <a:bodyPr/>
                    <a:lstStyle/>
                    <a:p>
                      <a:pPr algn="l" fontAlgn="b"/>
                      <a:r>
                        <a:rPr lang="en-US" sz="1100" b="0" i="0" u="none" strike="noStrike">
                          <a:solidFill>
                            <a:srgbClr val="000000"/>
                          </a:solidFill>
                          <a:effectLst/>
                          <a:latin typeface="Calibri" panose="020F0502020204030204" pitchFamily="34" charset="0"/>
                        </a:rPr>
                        <a:t>Net Profit</a:t>
                      </a:r>
                    </a:p>
                  </a:txBody>
                  <a:tcPr marL="7620" marR="7620" marT="762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fontAlgn="b"/>
                      <a:r>
                        <a:rPr lang="en-US" sz="1100" b="0" i="0" u="none" strike="noStrike">
                          <a:solidFill>
                            <a:srgbClr val="000000"/>
                          </a:solidFill>
                          <a:effectLst/>
                          <a:highlight>
                            <a:srgbClr val="FFFF00"/>
                          </a:highlight>
                          <a:latin typeface="Calibri" panose="020F0502020204030204" pitchFamily="34" charset="0"/>
                        </a:rPr>
                        <a:t> $                 (1,030)</a:t>
                      </a:r>
                    </a:p>
                  </a:txBody>
                  <a:tcPr marL="7620" marR="7620" marT="762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1100" b="0" i="0" u="none" strike="noStrike" dirty="0">
                          <a:solidFill>
                            <a:srgbClr val="000000"/>
                          </a:solidFill>
                          <a:effectLst/>
                          <a:highlight>
                            <a:srgbClr val="FFFF00"/>
                          </a:highlight>
                          <a:latin typeface="Calibri" panose="020F0502020204030204" pitchFamily="34" charset="0"/>
                        </a:rPr>
                        <a:t>-2.34%</a:t>
                      </a:r>
                    </a:p>
                  </a:txBody>
                  <a:tcPr marL="7620" marR="7620" marT="7620" marB="0" anchor="b">
                    <a:lnL w="2540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3458836673"/>
                  </a:ext>
                </a:extLst>
              </a:tr>
            </a:tbl>
          </a:graphicData>
        </a:graphic>
      </p:graphicFrame>
    </p:spTree>
    <p:extLst>
      <p:ext uri="{BB962C8B-B14F-4D97-AF65-F5344CB8AC3E}">
        <p14:creationId xmlns:p14="http://schemas.microsoft.com/office/powerpoint/2010/main" val="130659236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Productivity</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p:txBody>
          <a:bodyPr/>
          <a:lstStyle/>
          <a:p>
            <a:pPr algn="l"/>
            <a:endParaRPr lang="en-US" sz="1800" b="0" i="0" u="none" strike="noStrike" baseline="0" dirty="0">
              <a:solidFill>
                <a:srgbClr val="000000"/>
              </a:solidFill>
              <a:latin typeface="Calibri" panose="020F0502020204030204" pitchFamily="34" charset="0"/>
            </a:endParaRPr>
          </a:p>
          <a:p>
            <a:r>
              <a:rPr lang="en-US" dirty="0">
                <a:solidFill>
                  <a:srgbClr val="221E1F"/>
                </a:solidFill>
                <a:latin typeface="Calibri" panose="020F0502020204030204" pitchFamily="34" charset="0"/>
              </a:rPr>
              <a:t>We are currently doing a poor job with productivity and it starts at the top.  </a:t>
            </a:r>
            <a:r>
              <a:rPr lang="en-US" sz="1800" b="0" i="0" u="none" strike="noStrike" baseline="0" dirty="0">
                <a:solidFill>
                  <a:srgbClr val="221E1F"/>
                </a:solidFill>
                <a:latin typeface="Calibri" panose="020F0502020204030204" pitchFamily="34" charset="0"/>
              </a:rPr>
              <a:t> </a:t>
            </a:r>
          </a:p>
          <a:p>
            <a:pPr algn="ctr"/>
            <a:r>
              <a:rPr lang="en-US" dirty="0">
                <a:solidFill>
                  <a:srgbClr val="221E1F"/>
                </a:solidFill>
                <a:latin typeface="Calibri" panose="020F0502020204030204" pitchFamily="34" charset="0"/>
              </a:rPr>
              <a:t>Our Technicians have the ability to produce more in a day than we schedule for them.  </a:t>
            </a:r>
            <a:endParaRPr lang="en-US" sz="1800" b="0" i="0" u="none" strike="noStrike" baseline="0" dirty="0">
              <a:solidFill>
                <a:srgbClr val="221E1F"/>
              </a:solidFill>
              <a:latin typeface="Calibri" panose="020F0502020204030204" pitchFamily="34" charset="0"/>
            </a:endParaRPr>
          </a:p>
          <a:p>
            <a:r>
              <a:rPr lang="en-US" dirty="0">
                <a:solidFill>
                  <a:srgbClr val="221E1F"/>
                </a:solidFill>
                <a:latin typeface="Calibri" panose="020F0502020204030204" pitchFamily="34" charset="0"/>
              </a:rPr>
              <a:t>Looking less as the “schedule” and more on organizing the work for the Techs to produce the most output</a:t>
            </a:r>
            <a:endParaRPr lang="en-US" sz="1800" b="0" i="0" u="none" strike="noStrike" baseline="0"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Update our Workflow system for </a:t>
            </a:r>
            <a:r>
              <a:rPr lang="en-US" dirty="0">
                <a:solidFill>
                  <a:srgbClr val="221E1F"/>
                </a:solidFill>
                <a:latin typeface="Calibri" panose="020F0502020204030204" pitchFamily="34" charset="0"/>
              </a:rPr>
              <a:t>more digital talking.  </a:t>
            </a:r>
            <a:endParaRPr lang="en-US" sz="1800" b="0" i="0" u="none" strike="noStrike" baseline="0" dirty="0">
              <a:solidFill>
                <a:srgbClr val="221E1F"/>
              </a:solidFill>
              <a:latin typeface="Calibri" panose="020F0502020204030204" pitchFamily="34" charset="0"/>
            </a:endParaRPr>
          </a:p>
          <a:p>
            <a:endParaRPr lang="en-US" dirty="0"/>
          </a:p>
        </p:txBody>
      </p:sp>
      <p:graphicFrame>
        <p:nvGraphicFramePr>
          <p:cNvPr id="7" name="Content Placeholder 6">
            <a:extLst>
              <a:ext uri="{FF2B5EF4-FFF2-40B4-BE49-F238E27FC236}">
                <a16:creationId xmlns:a16="http://schemas.microsoft.com/office/drawing/2014/main" id="{D81975A6-93BF-BA16-E86F-484AE2E1F321}"/>
              </a:ext>
            </a:extLst>
          </p:cNvPr>
          <p:cNvGraphicFramePr>
            <a:graphicFrameLocks noGrp="1"/>
          </p:cNvGraphicFramePr>
          <p:nvPr>
            <p:ph sz="half" idx="2"/>
          </p:nvPr>
        </p:nvGraphicFramePr>
        <p:xfrm>
          <a:off x="5089524" y="2297558"/>
          <a:ext cx="4184652" cy="3607497"/>
        </p:xfrm>
        <a:graphic>
          <a:graphicData uri="http://schemas.openxmlformats.org/drawingml/2006/table">
            <a:tbl>
              <a:tblPr/>
              <a:tblGrid>
                <a:gridCol w="343356">
                  <a:extLst>
                    <a:ext uri="{9D8B030D-6E8A-4147-A177-3AD203B41FA5}">
                      <a16:colId xmlns:a16="http://schemas.microsoft.com/office/drawing/2014/main" val="372517430"/>
                    </a:ext>
                  </a:extLst>
                </a:gridCol>
                <a:gridCol w="658099">
                  <a:extLst>
                    <a:ext uri="{9D8B030D-6E8A-4147-A177-3AD203B41FA5}">
                      <a16:colId xmlns:a16="http://schemas.microsoft.com/office/drawing/2014/main" val="136350426"/>
                    </a:ext>
                  </a:extLst>
                </a:gridCol>
                <a:gridCol w="593720">
                  <a:extLst>
                    <a:ext uri="{9D8B030D-6E8A-4147-A177-3AD203B41FA5}">
                      <a16:colId xmlns:a16="http://schemas.microsoft.com/office/drawing/2014/main" val="3669206485"/>
                    </a:ext>
                  </a:extLst>
                </a:gridCol>
                <a:gridCol w="343356">
                  <a:extLst>
                    <a:ext uri="{9D8B030D-6E8A-4147-A177-3AD203B41FA5}">
                      <a16:colId xmlns:a16="http://schemas.microsoft.com/office/drawing/2014/main" val="3451050937"/>
                    </a:ext>
                  </a:extLst>
                </a:gridCol>
                <a:gridCol w="479268">
                  <a:extLst>
                    <a:ext uri="{9D8B030D-6E8A-4147-A177-3AD203B41FA5}">
                      <a16:colId xmlns:a16="http://schemas.microsoft.com/office/drawing/2014/main" val="3460859127"/>
                    </a:ext>
                  </a:extLst>
                </a:gridCol>
                <a:gridCol w="314743">
                  <a:extLst>
                    <a:ext uri="{9D8B030D-6E8A-4147-A177-3AD203B41FA5}">
                      <a16:colId xmlns:a16="http://schemas.microsoft.com/office/drawing/2014/main" val="813010930"/>
                    </a:ext>
                  </a:extLst>
                </a:gridCol>
                <a:gridCol w="422042">
                  <a:extLst>
                    <a:ext uri="{9D8B030D-6E8A-4147-A177-3AD203B41FA5}">
                      <a16:colId xmlns:a16="http://schemas.microsoft.com/office/drawing/2014/main" val="2724749783"/>
                    </a:ext>
                  </a:extLst>
                </a:gridCol>
                <a:gridCol w="343356">
                  <a:extLst>
                    <a:ext uri="{9D8B030D-6E8A-4147-A177-3AD203B41FA5}">
                      <a16:colId xmlns:a16="http://schemas.microsoft.com/office/drawing/2014/main" val="4042674406"/>
                    </a:ext>
                  </a:extLst>
                </a:gridCol>
                <a:gridCol w="343356">
                  <a:extLst>
                    <a:ext uri="{9D8B030D-6E8A-4147-A177-3AD203B41FA5}">
                      <a16:colId xmlns:a16="http://schemas.microsoft.com/office/drawing/2014/main" val="3474641392"/>
                    </a:ext>
                  </a:extLst>
                </a:gridCol>
                <a:gridCol w="343356">
                  <a:extLst>
                    <a:ext uri="{9D8B030D-6E8A-4147-A177-3AD203B41FA5}">
                      <a16:colId xmlns:a16="http://schemas.microsoft.com/office/drawing/2014/main" val="2169540852"/>
                    </a:ext>
                  </a:extLst>
                </a:gridCol>
              </a:tblGrid>
              <a:tr h="111591">
                <a:tc>
                  <a:txBody>
                    <a:bodyPr/>
                    <a:lstStyle/>
                    <a:p>
                      <a:pPr algn="l" fontAlgn="b"/>
                      <a:r>
                        <a:rPr lang="en-US" sz="600" b="0" i="0" u="none" strike="noStrike">
                          <a:solidFill>
                            <a:srgbClr val="000000"/>
                          </a:solidFill>
                          <a:effectLst/>
                          <a:latin typeface="Calibri" panose="020F0502020204030204" pitchFamily="34" charset="0"/>
                        </a:rPr>
                        <a:t> </a:t>
                      </a:r>
                    </a:p>
                  </a:txBody>
                  <a:tcPr marL="4292" marR="4292" marT="4292" marB="0" anchor="b">
                    <a:lnL w="190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a:noFill/>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4292" marR="4292" marT="4292" marB="0" anchor="b">
                    <a:lnL>
                      <a:noFill/>
                    </a:lnL>
                    <a:lnR>
                      <a:noFill/>
                    </a:lnR>
                    <a:lnT w="19050" cap="flat" cmpd="sng" algn="ctr">
                      <a:solidFill>
                        <a:srgbClr val="000000"/>
                      </a:solidFill>
                      <a:prstDash val="solid"/>
                      <a:round/>
                      <a:headEnd type="none" w="med" len="med"/>
                      <a:tailEnd type="none" w="med" len="med"/>
                    </a:lnT>
                    <a:lnB>
                      <a:noFill/>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4292" marR="4292" marT="4292" marB="0" anchor="b">
                    <a:lnL>
                      <a:noFill/>
                    </a:lnL>
                    <a:lnR>
                      <a:noFill/>
                    </a:lnR>
                    <a:lnT w="19050" cap="flat" cmpd="sng" algn="ctr">
                      <a:solidFill>
                        <a:srgbClr val="000000"/>
                      </a:solidFill>
                      <a:prstDash val="solid"/>
                      <a:round/>
                      <a:headEnd type="none" w="med" len="med"/>
                      <a:tailEnd type="none" w="med" len="med"/>
                    </a:lnT>
                    <a:lnB>
                      <a:noFill/>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4292" marR="4292" marT="4292" marB="0" anchor="b">
                    <a:lnL>
                      <a:noFill/>
                    </a:lnL>
                    <a:lnR>
                      <a:noFill/>
                    </a:lnR>
                    <a:lnT w="19050" cap="flat" cmpd="sng" algn="ctr">
                      <a:solidFill>
                        <a:srgbClr val="000000"/>
                      </a:solidFill>
                      <a:prstDash val="solid"/>
                      <a:round/>
                      <a:headEnd type="none" w="med" len="med"/>
                      <a:tailEnd type="none" w="med" len="med"/>
                    </a:lnT>
                    <a:lnB>
                      <a:noFill/>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4292" marR="4292" marT="4292" marB="0" anchor="b">
                    <a:lnL>
                      <a:noFill/>
                    </a:lnL>
                    <a:lnR>
                      <a:noFill/>
                    </a:lnR>
                    <a:lnT w="19050" cap="flat" cmpd="sng" algn="ctr">
                      <a:solidFill>
                        <a:srgbClr val="000000"/>
                      </a:solidFill>
                      <a:prstDash val="solid"/>
                      <a:round/>
                      <a:headEnd type="none" w="med" len="med"/>
                      <a:tailEnd type="none" w="med" len="med"/>
                    </a:lnT>
                    <a:lnB>
                      <a:noFill/>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4292" marR="4292" marT="4292" marB="0" anchor="b">
                    <a:lnL>
                      <a:noFill/>
                    </a:lnL>
                    <a:lnR>
                      <a:noFill/>
                    </a:lnR>
                    <a:lnT w="19050" cap="flat" cmpd="sng" algn="ctr">
                      <a:solidFill>
                        <a:srgbClr val="000000"/>
                      </a:solidFill>
                      <a:prstDash val="solid"/>
                      <a:round/>
                      <a:headEnd type="none" w="med" len="med"/>
                      <a:tailEnd type="none" w="med" len="med"/>
                    </a:lnT>
                    <a:lnB>
                      <a:noFill/>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4292" marR="4292" marT="4292" marB="0" anchor="b">
                    <a:lnL>
                      <a:noFill/>
                    </a:lnL>
                    <a:lnR>
                      <a:noFill/>
                    </a:lnR>
                    <a:lnT w="19050" cap="flat" cmpd="sng" algn="ctr">
                      <a:solidFill>
                        <a:srgbClr val="000000"/>
                      </a:solidFill>
                      <a:prstDash val="solid"/>
                      <a:round/>
                      <a:headEnd type="none" w="med" len="med"/>
                      <a:tailEnd type="none" w="med" len="med"/>
                    </a:lnT>
                    <a:lnB>
                      <a:noFill/>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4292" marR="4292" marT="4292" marB="0" anchor="b">
                    <a:lnL>
                      <a:noFill/>
                    </a:lnL>
                    <a:lnR>
                      <a:noFill/>
                    </a:lnR>
                    <a:lnT w="19050" cap="flat" cmpd="sng" algn="ctr">
                      <a:solidFill>
                        <a:srgbClr val="000000"/>
                      </a:solidFill>
                      <a:prstDash val="solid"/>
                      <a:round/>
                      <a:headEnd type="none" w="med" len="med"/>
                      <a:tailEnd type="none" w="med" len="med"/>
                    </a:lnT>
                    <a:lnB>
                      <a:noFill/>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4292" marR="4292" marT="4292" marB="0" anchor="b">
                    <a:lnL>
                      <a:noFill/>
                    </a:lnL>
                    <a:lnR>
                      <a:noFill/>
                    </a:lnR>
                    <a:lnT w="19050" cap="flat" cmpd="sng" algn="ctr">
                      <a:solidFill>
                        <a:srgbClr val="000000"/>
                      </a:solidFill>
                      <a:prstDash val="solid"/>
                      <a:round/>
                      <a:headEnd type="none" w="med" len="med"/>
                      <a:tailEnd type="none" w="med" len="med"/>
                    </a:lnT>
                    <a:lnB>
                      <a:noFill/>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4292" marR="4292" marT="4292" marB="0" anchor="b">
                    <a:lnL>
                      <a:noFill/>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noFill/>
                  </a:tcPr>
                </a:tc>
                <a:extLst>
                  <a:ext uri="{0D108BD9-81ED-4DB2-BD59-A6C34878D82A}">
                    <a16:rowId xmlns:a16="http://schemas.microsoft.com/office/drawing/2014/main" val="3801822899"/>
                  </a:ext>
                </a:extLst>
              </a:tr>
              <a:tr h="133050">
                <a:tc>
                  <a:txBody>
                    <a:bodyPr/>
                    <a:lstStyle/>
                    <a:p>
                      <a:pPr algn="l" fontAlgn="b"/>
                      <a:r>
                        <a:rPr lang="en-US" sz="600" b="0" i="0" u="none" strike="noStrike">
                          <a:solidFill>
                            <a:srgbClr val="000000"/>
                          </a:solidFill>
                          <a:effectLst/>
                          <a:latin typeface="Calibri" panose="020F0502020204030204" pitchFamily="34" charset="0"/>
                        </a:rPr>
                        <a:t> </a:t>
                      </a:r>
                    </a:p>
                  </a:txBody>
                  <a:tcPr marL="4292" marR="4292" marT="4292" marB="0" anchor="b">
                    <a:lnL w="19050" cap="flat" cmpd="sng" algn="ctr">
                      <a:solidFill>
                        <a:srgbClr val="000000"/>
                      </a:solidFill>
                      <a:prstDash val="solid"/>
                      <a:round/>
                      <a:headEnd type="none" w="med" len="med"/>
                      <a:tailEnd type="none" w="med" len="med"/>
                    </a:lnL>
                    <a:lnR>
                      <a:noFill/>
                    </a:lnR>
                    <a:lnT>
                      <a:noFill/>
                    </a:lnT>
                    <a:lnB>
                      <a:noFill/>
                    </a:lnB>
                    <a:noFill/>
                  </a:tcPr>
                </a:tc>
                <a:tc gridSpan="7">
                  <a:txBody>
                    <a:bodyPr/>
                    <a:lstStyle/>
                    <a:p>
                      <a:pPr algn="ctr" fontAlgn="b"/>
                      <a:r>
                        <a:rPr lang="en-US" sz="800" b="1" i="0" u="none" strike="noStrike">
                          <a:solidFill>
                            <a:srgbClr val="000000"/>
                          </a:solidFill>
                          <a:effectLst/>
                          <a:latin typeface="Arial" panose="020B0604020202020204" pitchFamily="34" charset="0"/>
                        </a:rPr>
                        <a:t>NADA ACTUAL SERVICE ANALYSIS     </a:t>
                      </a:r>
                    </a:p>
                  </a:txBody>
                  <a:tcPr marL="4292" marR="4292" marT="4292" marB="0" anchor="b">
                    <a:lnL>
                      <a:noFill/>
                    </a:lnL>
                    <a:lnR>
                      <a:noFill/>
                    </a:lnR>
                    <a:lnT>
                      <a:noFill/>
                    </a:lnT>
                    <a:lnB>
                      <a:noFill/>
                    </a:lnB>
                    <a:no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b"/>
                      <a:endParaRPr lang="en-US" sz="600" b="0" i="0" u="none" strike="noStrike">
                        <a:solidFill>
                          <a:srgbClr val="000000"/>
                        </a:solidFill>
                        <a:effectLst/>
                        <a:latin typeface="Calibri" panose="020F0502020204030204" pitchFamily="34" charset="0"/>
                      </a:endParaRPr>
                    </a:p>
                  </a:txBody>
                  <a:tcPr marL="4292" marR="4292" marT="4292" marB="0" anchor="b">
                    <a:lnL>
                      <a:noFill/>
                    </a:lnL>
                    <a:lnR>
                      <a:noFill/>
                    </a:lnR>
                    <a:lnT>
                      <a:noFill/>
                    </a:lnT>
                    <a:lnB>
                      <a:noFill/>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4292" marR="4292" marT="4292"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2718695799"/>
                  </a:ext>
                </a:extLst>
              </a:tr>
              <a:tr h="291853">
                <a:tc>
                  <a:txBody>
                    <a:bodyPr/>
                    <a:lstStyle/>
                    <a:p>
                      <a:pPr algn="l" fontAlgn="b"/>
                      <a:r>
                        <a:rPr lang="en-US" sz="600" b="0" i="0" u="none" strike="noStrike">
                          <a:solidFill>
                            <a:srgbClr val="000000"/>
                          </a:solidFill>
                          <a:effectLst/>
                          <a:latin typeface="Calibri" panose="020F0502020204030204" pitchFamily="34" charset="0"/>
                        </a:rPr>
                        <a:t> </a:t>
                      </a:r>
                    </a:p>
                  </a:txBody>
                  <a:tcPr marL="4292" marR="4292" marT="4292"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r>
                        <a:rPr lang="en-US" sz="600" b="0" i="0" u="none" strike="noStrike">
                          <a:solidFill>
                            <a:srgbClr val="000000"/>
                          </a:solidFill>
                          <a:effectLst/>
                          <a:latin typeface="Calibri" panose="020F0502020204030204" pitchFamily="34" charset="0"/>
                        </a:rPr>
                        <a:t>Performance</a:t>
                      </a:r>
                    </a:p>
                  </a:txBody>
                  <a:tcPr marL="4292" marR="4292" marT="4292" marB="0" anchor="b">
                    <a:lnL>
                      <a:noFill/>
                    </a:lnL>
                    <a:lnR>
                      <a:noFill/>
                    </a:lnR>
                    <a:lnT>
                      <a:noFill/>
                    </a:lnT>
                    <a:lnB w="19050" cap="flat" cmpd="sng" algn="ctr">
                      <a:solidFill>
                        <a:srgbClr val="000000"/>
                      </a:solidFill>
                      <a:prstDash val="solid"/>
                      <a:round/>
                      <a:headEnd type="none" w="med" len="med"/>
                      <a:tailEnd type="none" w="med" len="med"/>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292" marR="4292" marT="4292" marB="0" anchor="b">
                    <a:lnL>
                      <a:noFill/>
                    </a:lnL>
                    <a:lnR>
                      <a:noFill/>
                    </a:lnR>
                    <a:lnT>
                      <a:noFill/>
                    </a:lnT>
                    <a:lnB w="19050" cap="flat" cmpd="sng" algn="ctr">
                      <a:solidFill>
                        <a:srgbClr val="000000"/>
                      </a:solidFill>
                      <a:prstDash val="solid"/>
                      <a:round/>
                      <a:headEnd type="none" w="med" len="med"/>
                      <a:tailEnd type="none" w="med" len="med"/>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292" marR="4292" marT="4292" marB="0" anchor="b">
                    <a:lnL>
                      <a:noFill/>
                    </a:lnL>
                    <a:lnR>
                      <a:noFill/>
                    </a:lnR>
                    <a:lnT>
                      <a:noFill/>
                    </a:lnT>
                    <a:lnB w="19050" cap="flat" cmpd="sng" algn="ctr">
                      <a:solidFill>
                        <a:srgbClr val="000000"/>
                      </a:solidFill>
                      <a:prstDash val="solid"/>
                      <a:round/>
                      <a:headEnd type="none" w="med" len="med"/>
                      <a:tailEnd type="none" w="med" len="med"/>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292" marR="4292" marT="4292" marB="0" anchor="b">
                    <a:lnL>
                      <a:noFill/>
                    </a:lnL>
                    <a:lnR>
                      <a:noFill/>
                    </a:lnR>
                    <a:lnT>
                      <a:noFill/>
                    </a:lnT>
                    <a:lnB w="19050" cap="flat" cmpd="sng" algn="ctr">
                      <a:solidFill>
                        <a:srgbClr val="000000"/>
                      </a:solidFill>
                      <a:prstDash val="solid"/>
                      <a:round/>
                      <a:headEnd type="none" w="med" len="med"/>
                      <a:tailEnd type="none" w="med" len="med"/>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292" marR="4292" marT="4292" marB="0" anchor="b">
                    <a:lnL>
                      <a:noFill/>
                    </a:lnL>
                    <a:lnR>
                      <a:noFill/>
                    </a:lnR>
                    <a:lnT>
                      <a:noFill/>
                    </a:lnT>
                    <a:lnB w="19050" cap="flat" cmpd="sng" algn="ctr">
                      <a:solidFill>
                        <a:srgbClr val="000000"/>
                      </a:solidFill>
                      <a:prstDash val="solid"/>
                      <a:round/>
                      <a:headEnd type="none" w="med" len="med"/>
                      <a:tailEnd type="none" w="med" len="med"/>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292" marR="4292" marT="4292" marB="0" anchor="b">
                    <a:lnL>
                      <a:noFill/>
                    </a:lnL>
                    <a:lnR>
                      <a:noFill/>
                    </a:lnR>
                    <a:lnT>
                      <a:noFill/>
                    </a:lnT>
                    <a:lnB w="19050" cap="flat" cmpd="sng" algn="ctr">
                      <a:solidFill>
                        <a:srgbClr val="000000"/>
                      </a:solidFill>
                      <a:prstDash val="solid"/>
                      <a:round/>
                      <a:headEnd type="none" w="med" len="med"/>
                      <a:tailEnd type="none" w="med" len="med"/>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292" marR="4292" marT="4292" marB="0" anchor="b">
                    <a:lnL>
                      <a:noFill/>
                    </a:lnL>
                    <a:lnR>
                      <a:noFill/>
                    </a:lnR>
                    <a:lnT>
                      <a:noFill/>
                    </a:lnT>
                    <a:lnB w="19050" cap="flat" cmpd="sng" algn="ctr">
                      <a:solidFill>
                        <a:srgbClr val="000000"/>
                      </a:solidFill>
                      <a:prstDash val="solid"/>
                      <a:round/>
                      <a:headEnd type="none" w="med" len="med"/>
                      <a:tailEnd type="none" w="med" len="med"/>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292" marR="4292" marT="4292" marB="0" anchor="b">
                    <a:lnL>
                      <a:noFill/>
                    </a:lnL>
                    <a:lnR>
                      <a:noFill/>
                    </a:lnR>
                    <a:lnT>
                      <a:noFill/>
                    </a:lnT>
                    <a:lnB>
                      <a:noFill/>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4292" marR="4292" marT="4292"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3347229195"/>
                  </a:ext>
                </a:extLst>
              </a:tr>
              <a:tr h="158802">
                <a:tc>
                  <a:txBody>
                    <a:bodyPr/>
                    <a:lstStyle/>
                    <a:p>
                      <a:pPr algn="l" fontAlgn="b"/>
                      <a:r>
                        <a:rPr lang="en-US" sz="600" b="0" i="0" u="none" strike="noStrike">
                          <a:solidFill>
                            <a:srgbClr val="000000"/>
                          </a:solidFill>
                          <a:effectLst/>
                          <a:latin typeface="Calibri" panose="020F0502020204030204" pitchFamily="34" charset="0"/>
                        </a:rPr>
                        <a:t> </a:t>
                      </a:r>
                    </a:p>
                  </a:txBody>
                  <a:tcPr marL="4292" marR="4292" marT="4292" marB="0" anchor="b">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noFill/>
                  </a:tcPr>
                </a:tc>
                <a:tc>
                  <a:txBody>
                    <a:bodyPr/>
                    <a:lstStyle/>
                    <a:p>
                      <a:pPr algn="ctr" fontAlgn="b"/>
                      <a:r>
                        <a:rPr lang="en-US" sz="500" b="1" i="1" u="none" strike="noStrike">
                          <a:solidFill>
                            <a:srgbClr val="FFFFFF"/>
                          </a:solidFill>
                          <a:effectLst/>
                          <a:highlight>
                            <a:srgbClr val="000000"/>
                          </a:highlight>
                          <a:latin typeface="Arial" panose="020B0604020202020204" pitchFamily="34" charset="0"/>
                        </a:rPr>
                        <a:t> </a:t>
                      </a:r>
                    </a:p>
                  </a:txBody>
                  <a:tcPr marL="4292" marR="4292" marT="4292" marB="0" anchor="b">
                    <a:lnL w="190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w="6350" cap="flat" cmpd="sng" algn="ctr">
                      <a:solidFill>
                        <a:srgbClr val="00FFFF"/>
                      </a:solidFill>
                      <a:prstDash val="solid"/>
                      <a:round/>
                      <a:headEnd type="none" w="med" len="med"/>
                      <a:tailEnd type="none" w="med" len="med"/>
                    </a:lnB>
                    <a:solidFill>
                      <a:srgbClr val="000000"/>
                    </a:solidFill>
                  </a:tcPr>
                </a:tc>
                <a:tc>
                  <a:txBody>
                    <a:bodyPr/>
                    <a:lstStyle/>
                    <a:p>
                      <a:pPr algn="ctr" fontAlgn="b"/>
                      <a:r>
                        <a:rPr lang="en-US" sz="500" b="1" i="1" u="none" strike="noStrike">
                          <a:solidFill>
                            <a:srgbClr val="FFFFFF"/>
                          </a:solidFill>
                          <a:effectLst/>
                          <a:highlight>
                            <a:srgbClr val="000000"/>
                          </a:highlight>
                          <a:latin typeface="Arial" panose="020B0604020202020204" pitchFamily="34" charset="0"/>
                        </a:rPr>
                        <a:t>Labor Sales / Month</a:t>
                      </a:r>
                    </a:p>
                  </a:txBody>
                  <a:tcPr marL="4292" marR="4292" marT="4292" marB="0" anchor="b">
                    <a:lnL>
                      <a:noFill/>
                    </a:lnL>
                    <a:lnR>
                      <a:noFill/>
                    </a:lnR>
                    <a:lnT w="19050" cap="flat" cmpd="sng" algn="ctr">
                      <a:solidFill>
                        <a:srgbClr val="000000"/>
                      </a:solidFill>
                      <a:prstDash val="solid"/>
                      <a:round/>
                      <a:headEnd type="none" w="med" len="med"/>
                      <a:tailEnd type="none" w="med" len="med"/>
                    </a:lnT>
                    <a:lnB w="6350" cap="flat" cmpd="sng" algn="ctr">
                      <a:solidFill>
                        <a:srgbClr val="00FFFF"/>
                      </a:solidFill>
                      <a:prstDash val="solid"/>
                      <a:round/>
                      <a:headEnd type="none" w="med" len="med"/>
                      <a:tailEnd type="none" w="med" len="med"/>
                    </a:lnB>
                    <a:solidFill>
                      <a:srgbClr val="000000"/>
                    </a:solidFill>
                  </a:tcPr>
                </a:tc>
                <a:tc>
                  <a:txBody>
                    <a:bodyPr/>
                    <a:lstStyle/>
                    <a:p>
                      <a:pPr algn="ctr" fontAlgn="b"/>
                      <a:r>
                        <a:rPr lang="en-US" sz="500" b="1" i="1" u="none" strike="noStrike">
                          <a:solidFill>
                            <a:srgbClr val="FFFFFF"/>
                          </a:solidFill>
                          <a:effectLst/>
                          <a:highlight>
                            <a:srgbClr val="000000"/>
                          </a:highlight>
                          <a:latin typeface="Arial" panose="020B0604020202020204" pitchFamily="34" charset="0"/>
                        </a:rPr>
                        <a:t> </a:t>
                      </a:r>
                    </a:p>
                  </a:txBody>
                  <a:tcPr marL="4292" marR="4292" marT="4292" marB="0" anchor="b">
                    <a:lnL>
                      <a:noFill/>
                    </a:lnL>
                    <a:lnR>
                      <a:noFill/>
                    </a:lnR>
                    <a:lnT w="19050" cap="flat" cmpd="sng" algn="ctr">
                      <a:solidFill>
                        <a:srgbClr val="000000"/>
                      </a:solidFill>
                      <a:prstDash val="solid"/>
                      <a:round/>
                      <a:headEnd type="none" w="med" len="med"/>
                      <a:tailEnd type="none" w="med" len="med"/>
                    </a:lnT>
                    <a:lnB>
                      <a:noFill/>
                    </a:lnB>
                    <a:solidFill>
                      <a:srgbClr val="000000"/>
                    </a:solidFill>
                  </a:tcPr>
                </a:tc>
                <a:tc>
                  <a:txBody>
                    <a:bodyPr/>
                    <a:lstStyle/>
                    <a:p>
                      <a:pPr algn="ctr" fontAlgn="b"/>
                      <a:r>
                        <a:rPr lang="en-US" sz="500" b="1" i="1" u="none" strike="noStrike">
                          <a:solidFill>
                            <a:srgbClr val="FFFFFF"/>
                          </a:solidFill>
                          <a:effectLst/>
                          <a:highlight>
                            <a:srgbClr val="000000"/>
                          </a:highlight>
                          <a:latin typeface="Arial" panose="020B0604020202020204" pitchFamily="34" charset="0"/>
                        </a:rPr>
                        <a:t>Effective Labor Rate</a:t>
                      </a:r>
                    </a:p>
                  </a:txBody>
                  <a:tcPr marL="4292" marR="4292" marT="4292" marB="0" anchor="b">
                    <a:lnL>
                      <a:noFill/>
                    </a:lnL>
                    <a:lnR>
                      <a:noFill/>
                    </a:lnR>
                    <a:lnT w="19050" cap="flat" cmpd="sng" algn="ctr">
                      <a:solidFill>
                        <a:srgbClr val="000000"/>
                      </a:solidFill>
                      <a:prstDash val="solid"/>
                      <a:round/>
                      <a:headEnd type="none" w="med" len="med"/>
                      <a:tailEnd type="none" w="med" len="med"/>
                    </a:lnT>
                    <a:lnB w="6350" cap="flat" cmpd="sng" algn="ctr">
                      <a:solidFill>
                        <a:srgbClr val="00FFFF"/>
                      </a:solidFill>
                      <a:prstDash val="solid"/>
                      <a:round/>
                      <a:headEnd type="none" w="med" len="med"/>
                      <a:tailEnd type="none" w="med" len="med"/>
                    </a:lnB>
                    <a:solidFill>
                      <a:srgbClr val="000000"/>
                    </a:solidFill>
                  </a:tcPr>
                </a:tc>
                <a:tc>
                  <a:txBody>
                    <a:bodyPr/>
                    <a:lstStyle/>
                    <a:p>
                      <a:pPr algn="ctr" fontAlgn="b"/>
                      <a:r>
                        <a:rPr lang="en-US" sz="500" b="1" i="1" u="none" strike="noStrike">
                          <a:solidFill>
                            <a:srgbClr val="FFFFFF"/>
                          </a:solidFill>
                          <a:effectLst/>
                          <a:highlight>
                            <a:srgbClr val="000000"/>
                          </a:highlight>
                          <a:latin typeface="Arial" panose="020B0604020202020204" pitchFamily="34" charset="0"/>
                        </a:rPr>
                        <a:t> </a:t>
                      </a:r>
                    </a:p>
                  </a:txBody>
                  <a:tcPr marL="4292" marR="4292" marT="4292" marB="0" anchor="b">
                    <a:lnL>
                      <a:noFill/>
                    </a:lnL>
                    <a:lnR>
                      <a:noFill/>
                    </a:lnR>
                    <a:lnT w="19050" cap="flat" cmpd="sng" algn="ctr">
                      <a:solidFill>
                        <a:srgbClr val="000000"/>
                      </a:solidFill>
                      <a:prstDash val="solid"/>
                      <a:round/>
                      <a:headEnd type="none" w="med" len="med"/>
                      <a:tailEnd type="none" w="med" len="med"/>
                    </a:lnT>
                    <a:lnB w="6350" cap="flat" cmpd="sng" algn="ctr">
                      <a:solidFill>
                        <a:srgbClr val="00FFFF"/>
                      </a:solidFill>
                      <a:prstDash val="solid"/>
                      <a:round/>
                      <a:headEnd type="none" w="med" len="med"/>
                      <a:tailEnd type="none" w="med" len="med"/>
                    </a:lnB>
                    <a:solidFill>
                      <a:srgbClr val="000000"/>
                    </a:solidFill>
                  </a:tcPr>
                </a:tc>
                <a:tc>
                  <a:txBody>
                    <a:bodyPr/>
                    <a:lstStyle/>
                    <a:p>
                      <a:pPr algn="ctr" fontAlgn="b"/>
                      <a:r>
                        <a:rPr lang="en-US" sz="500" b="1" i="1" u="none" strike="noStrike">
                          <a:solidFill>
                            <a:srgbClr val="FFFFFF"/>
                          </a:solidFill>
                          <a:effectLst/>
                          <a:highlight>
                            <a:srgbClr val="000000"/>
                          </a:highlight>
                          <a:latin typeface="Arial" panose="020B0604020202020204" pitchFamily="34" charset="0"/>
                        </a:rPr>
                        <a:t>Hours Billed</a:t>
                      </a:r>
                    </a:p>
                  </a:txBody>
                  <a:tcPr marL="4292" marR="4292" marT="4292" marB="0" anchor="b">
                    <a:lnL>
                      <a:noFill/>
                    </a:lnL>
                    <a:lnR>
                      <a:noFill/>
                    </a:lnR>
                    <a:lnT w="19050" cap="flat" cmpd="sng" algn="ctr">
                      <a:solidFill>
                        <a:srgbClr val="000000"/>
                      </a:solidFill>
                      <a:prstDash val="solid"/>
                      <a:round/>
                      <a:headEnd type="none" w="med" len="med"/>
                      <a:tailEnd type="none" w="med" len="med"/>
                    </a:lnT>
                    <a:lnB w="6350" cap="flat" cmpd="sng" algn="ctr">
                      <a:solidFill>
                        <a:srgbClr val="00FFFF"/>
                      </a:solidFill>
                      <a:prstDash val="solid"/>
                      <a:round/>
                      <a:headEnd type="none" w="med" len="med"/>
                      <a:tailEnd type="none" w="med" len="med"/>
                    </a:lnB>
                    <a:solidFill>
                      <a:srgbClr val="000000"/>
                    </a:solidFill>
                  </a:tcPr>
                </a:tc>
                <a:tc>
                  <a:txBody>
                    <a:bodyPr/>
                    <a:lstStyle/>
                    <a:p>
                      <a:pPr algn="ctr" fontAlgn="b"/>
                      <a:r>
                        <a:rPr lang="en-US" sz="500" b="1" i="1" u="none" strike="noStrike">
                          <a:solidFill>
                            <a:srgbClr val="FFFFFF"/>
                          </a:solidFill>
                          <a:effectLst/>
                          <a:highlight>
                            <a:srgbClr val="000000"/>
                          </a:highlight>
                          <a:latin typeface="Arial" panose="020B0604020202020204" pitchFamily="34" charset="0"/>
                        </a:rPr>
                        <a:t> </a:t>
                      </a:r>
                    </a:p>
                  </a:txBody>
                  <a:tcPr marL="4292" marR="4292" marT="4292" marB="0" anchor="b">
                    <a:lnL>
                      <a:noFill/>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FFFF"/>
                      </a:solidFill>
                      <a:prstDash val="solid"/>
                      <a:round/>
                      <a:headEnd type="none" w="med" len="med"/>
                      <a:tailEnd type="none" w="med" len="med"/>
                    </a:lnB>
                    <a:solidFill>
                      <a:srgbClr val="000000"/>
                    </a:solid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292" marR="4292" marT="4292"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4292" marR="4292" marT="4292"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2910914635"/>
                  </a:ext>
                </a:extLst>
              </a:tr>
              <a:tr h="111591">
                <a:tc>
                  <a:txBody>
                    <a:bodyPr/>
                    <a:lstStyle/>
                    <a:p>
                      <a:pPr algn="l" fontAlgn="b"/>
                      <a:r>
                        <a:rPr lang="en-US" sz="600" b="0" i="0" u="none" strike="noStrike">
                          <a:solidFill>
                            <a:srgbClr val="000000"/>
                          </a:solidFill>
                          <a:effectLst/>
                          <a:latin typeface="Calibri" panose="020F0502020204030204" pitchFamily="34" charset="0"/>
                        </a:rPr>
                        <a:t> </a:t>
                      </a:r>
                    </a:p>
                  </a:txBody>
                  <a:tcPr marL="4292" marR="4292" marT="4292" marB="0" anchor="b">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US" sz="600" b="0" i="0" u="none" strike="noStrike">
                          <a:solidFill>
                            <a:srgbClr val="000000"/>
                          </a:solidFill>
                          <a:effectLst/>
                          <a:highlight>
                            <a:srgbClr val="FFFFFF"/>
                          </a:highlight>
                          <a:latin typeface="Arial" panose="020B0604020202020204" pitchFamily="34" charset="0"/>
                        </a:rPr>
                        <a:t>Customer Car*</a:t>
                      </a:r>
                    </a:p>
                  </a:txBody>
                  <a:tcPr marL="4292" marR="4292" marT="4292" marB="0" anchor="b">
                    <a:lnL w="19050" cap="flat" cmpd="sng" algn="ctr">
                      <a:solidFill>
                        <a:srgbClr val="000000"/>
                      </a:solidFill>
                      <a:prstDash val="solid"/>
                      <a:round/>
                      <a:headEnd type="none" w="med" len="med"/>
                      <a:tailEnd type="none" w="med" len="med"/>
                    </a:lnL>
                    <a:lnR w="6350" cap="flat" cmpd="sng" algn="ctr">
                      <a:solidFill>
                        <a:srgbClr val="00FFFF"/>
                      </a:solidFill>
                      <a:prstDash val="solid"/>
                      <a:round/>
                      <a:headEnd type="none" w="med" len="med"/>
                      <a:tailEnd type="none" w="med" len="med"/>
                    </a:lnR>
                    <a:lnT w="6350" cap="flat" cmpd="sng" algn="ctr">
                      <a:solidFill>
                        <a:srgbClr val="00FFFF"/>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solidFill>
                            <a:srgbClr val="000000"/>
                          </a:solidFill>
                          <a:effectLst/>
                          <a:highlight>
                            <a:srgbClr val="FFFF00"/>
                          </a:highlight>
                          <a:latin typeface="Arial" panose="020B0604020202020204" pitchFamily="34" charset="0"/>
                        </a:rPr>
                        <a:t> $            32,760 </a:t>
                      </a:r>
                    </a:p>
                  </a:txBody>
                  <a:tcPr marL="4292" marR="4292" marT="4292" marB="0" anchor="b">
                    <a:lnL w="6350" cap="flat" cmpd="sng" algn="ctr">
                      <a:solidFill>
                        <a:srgbClr val="00FFFF"/>
                      </a:solidFill>
                      <a:prstDash val="solid"/>
                      <a:round/>
                      <a:headEnd type="none" w="med" len="med"/>
                      <a:tailEnd type="none" w="med" len="med"/>
                    </a:lnL>
                    <a:lnR>
                      <a:noFill/>
                    </a:lnR>
                    <a:lnT w="6350" cap="flat" cmpd="sng" algn="ctr">
                      <a:solidFill>
                        <a:srgbClr val="00FFFF"/>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700" b="0" i="0" u="none" strike="noStrike">
                          <a:solidFill>
                            <a:srgbClr val="000000"/>
                          </a:solidFill>
                          <a:effectLst/>
                          <a:latin typeface="Arial" panose="020B0604020202020204" pitchFamily="34" charset="0"/>
                        </a:rPr>
                        <a:t>÷</a:t>
                      </a:r>
                    </a:p>
                  </a:txBody>
                  <a:tcPr marL="4292" marR="4292" marT="4292" marB="0" anchor="b">
                    <a:lnL>
                      <a:noFill/>
                    </a:lnL>
                    <a:lnR>
                      <a:noFill/>
                    </a:lnR>
                    <a:lnT>
                      <a:noFill/>
                    </a:lnT>
                    <a:lnB>
                      <a:noFill/>
                    </a:lnB>
                    <a:noFill/>
                  </a:tcPr>
                </a:tc>
                <a:tc>
                  <a:txBody>
                    <a:bodyPr/>
                    <a:lstStyle/>
                    <a:p>
                      <a:pPr algn="r" fontAlgn="b"/>
                      <a:r>
                        <a:rPr lang="en-US" sz="600" b="0" i="0" u="none" strike="noStrike">
                          <a:solidFill>
                            <a:srgbClr val="000000"/>
                          </a:solidFill>
                          <a:effectLst/>
                          <a:highlight>
                            <a:srgbClr val="FFFFFF"/>
                          </a:highlight>
                          <a:latin typeface="Arial" panose="020B0604020202020204" pitchFamily="34" charset="0"/>
                        </a:rPr>
                        <a:t>72.96 </a:t>
                      </a:r>
                    </a:p>
                  </a:txBody>
                  <a:tcPr marL="4292" marR="4292" marT="4292" marB="0" anchor="b">
                    <a:lnL>
                      <a:noFill/>
                    </a:lnL>
                    <a:lnR>
                      <a:noFill/>
                    </a:lnR>
                    <a:lnT w="6350" cap="flat" cmpd="sng" algn="ctr">
                      <a:solidFill>
                        <a:srgbClr val="00FFFF"/>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600" b="0" i="0" u="none" strike="noStrike">
                          <a:solidFill>
                            <a:srgbClr val="FFFFFF"/>
                          </a:solidFill>
                          <a:effectLst/>
                          <a:highlight>
                            <a:srgbClr val="4472C4"/>
                          </a:highlight>
                          <a:latin typeface="Arial" panose="020B0604020202020204" pitchFamily="34" charset="0"/>
                        </a:rPr>
                        <a:t>=</a:t>
                      </a:r>
                    </a:p>
                  </a:txBody>
                  <a:tcPr marL="4292" marR="4292" marT="4292" marB="0" anchor="b">
                    <a:lnL>
                      <a:noFill/>
                    </a:lnL>
                    <a:lnR>
                      <a:noFill/>
                    </a:lnR>
                    <a:lnT w="6350" cap="flat" cmpd="sng" algn="ctr">
                      <a:solidFill>
                        <a:srgbClr val="00FFFF"/>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r" fontAlgn="b"/>
                      <a:r>
                        <a:rPr lang="en-US" sz="600" b="0" i="0" u="none" strike="noStrike">
                          <a:solidFill>
                            <a:srgbClr val="000000"/>
                          </a:solidFill>
                          <a:effectLst/>
                          <a:highlight>
                            <a:srgbClr val="FFFF00"/>
                          </a:highlight>
                          <a:latin typeface="Arial" panose="020B0604020202020204" pitchFamily="34" charset="0"/>
                        </a:rPr>
                        <a:t>449.0</a:t>
                      </a:r>
                    </a:p>
                  </a:txBody>
                  <a:tcPr marL="4292" marR="4292" marT="4292" marB="0" anchor="b">
                    <a:lnL>
                      <a:noFill/>
                    </a:lnL>
                    <a:lnR>
                      <a:noFill/>
                    </a:lnR>
                    <a:lnT w="6350" cap="flat" cmpd="sng" algn="ctr">
                      <a:solidFill>
                        <a:srgbClr val="00FFFF"/>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600" b="0" i="0" u="none" strike="noStrike">
                          <a:solidFill>
                            <a:srgbClr val="FFFFFF"/>
                          </a:solidFill>
                          <a:effectLst/>
                          <a:highlight>
                            <a:srgbClr val="4472C4"/>
                          </a:highlight>
                          <a:latin typeface="Arial" panose="020B0604020202020204" pitchFamily="34" charset="0"/>
                        </a:rPr>
                        <a:t> </a:t>
                      </a:r>
                    </a:p>
                  </a:txBody>
                  <a:tcPr marL="4292" marR="4292" marT="4292" marB="0" anchor="b">
                    <a:lnL>
                      <a:noFill/>
                    </a:lnL>
                    <a:lnR w="19050" cap="flat" cmpd="sng" algn="ctr">
                      <a:solidFill>
                        <a:srgbClr val="000000"/>
                      </a:solidFill>
                      <a:prstDash val="solid"/>
                      <a:round/>
                      <a:headEnd type="none" w="med" len="med"/>
                      <a:tailEnd type="none" w="med" len="med"/>
                    </a:lnR>
                    <a:lnT w="6350" cap="flat" cmpd="sng" algn="ctr">
                      <a:solidFill>
                        <a:srgbClr val="00FFFF"/>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292" marR="4292" marT="4292"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4292" marR="4292" marT="4292"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2841503663"/>
                  </a:ext>
                </a:extLst>
              </a:tr>
              <a:tr h="111591">
                <a:tc>
                  <a:txBody>
                    <a:bodyPr/>
                    <a:lstStyle/>
                    <a:p>
                      <a:pPr algn="l" fontAlgn="b"/>
                      <a:r>
                        <a:rPr lang="en-US" sz="600" b="0" i="0" u="none" strike="noStrike">
                          <a:solidFill>
                            <a:srgbClr val="000000"/>
                          </a:solidFill>
                          <a:effectLst/>
                          <a:latin typeface="Calibri" panose="020F0502020204030204" pitchFamily="34" charset="0"/>
                        </a:rPr>
                        <a:t> </a:t>
                      </a:r>
                    </a:p>
                  </a:txBody>
                  <a:tcPr marL="4292" marR="4292" marT="4292" marB="0" anchor="b">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US" sz="600" b="0" i="0" u="none" strike="noStrike">
                          <a:solidFill>
                            <a:srgbClr val="000000"/>
                          </a:solidFill>
                          <a:effectLst/>
                          <a:highlight>
                            <a:srgbClr val="FFFFFF"/>
                          </a:highlight>
                          <a:latin typeface="Arial" panose="020B0604020202020204" pitchFamily="34" charset="0"/>
                        </a:rPr>
                        <a:t>Customer Truck*</a:t>
                      </a:r>
                    </a:p>
                  </a:txBody>
                  <a:tcPr marL="4292" marR="4292" marT="4292" marB="0" anchor="b">
                    <a:lnL w="19050" cap="flat" cmpd="sng" algn="ctr">
                      <a:solidFill>
                        <a:srgbClr val="000000"/>
                      </a:solidFill>
                      <a:prstDash val="solid"/>
                      <a:round/>
                      <a:headEnd type="none" w="med" len="med"/>
                      <a:tailEnd type="none" w="med" len="med"/>
                    </a:lnL>
                    <a:lnR w="6350" cap="flat" cmpd="sng" algn="ctr">
                      <a:solidFill>
                        <a:srgbClr val="00FFFF"/>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solidFill>
                            <a:srgbClr val="000000"/>
                          </a:solidFill>
                          <a:effectLst/>
                          <a:highlight>
                            <a:srgbClr val="FFFF00"/>
                          </a:highlight>
                          <a:latin typeface="Arial" panose="020B0604020202020204" pitchFamily="34" charset="0"/>
                        </a:rPr>
                        <a:t>   </a:t>
                      </a:r>
                    </a:p>
                  </a:txBody>
                  <a:tcPr marL="4292" marR="4292" marT="4292" marB="0" anchor="b">
                    <a:lnL w="6350" cap="flat" cmpd="sng" algn="ctr">
                      <a:solidFill>
                        <a:srgbClr val="00FFFF"/>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700" b="0" i="0" u="none" strike="noStrike">
                          <a:solidFill>
                            <a:srgbClr val="000000"/>
                          </a:solidFill>
                          <a:effectLst/>
                          <a:latin typeface="Arial" panose="020B0604020202020204" pitchFamily="34" charset="0"/>
                        </a:rPr>
                        <a:t>÷</a:t>
                      </a:r>
                    </a:p>
                  </a:txBody>
                  <a:tcPr marL="4292" marR="4292" marT="4292" marB="0" anchor="b">
                    <a:lnL>
                      <a:noFill/>
                    </a:lnL>
                    <a:lnR>
                      <a:noFill/>
                    </a:lnR>
                    <a:lnT>
                      <a:noFill/>
                    </a:lnT>
                    <a:lnB>
                      <a:noFill/>
                    </a:lnB>
                    <a:noFill/>
                  </a:tcPr>
                </a:tc>
                <a:tc>
                  <a:txBody>
                    <a:bodyPr/>
                    <a:lstStyle/>
                    <a:p>
                      <a:pPr algn="l" fontAlgn="b"/>
                      <a:r>
                        <a:rPr lang="en-US" sz="600" b="0" i="0" u="none" strike="noStrike">
                          <a:solidFill>
                            <a:srgbClr val="000000"/>
                          </a:solidFill>
                          <a:effectLst/>
                          <a:highlight>
                            <a:srgbClr val="FFFFFF"/>
                          </a:highlight>
                          <a:latin typeface="Arial" panose="020B0604020202020204" pitchFamily="34" charset="0"/>
                        </a:rPr>
                        <a:t> </a:t>
                      </a:r>
                    </a:p>
                  </a:txBody>
                  <a:tcPr marL="4292" marR="4292" marT="4292"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600" b="0" i="0" u="none" strike="noStrike">
                          <a:solidFill>
                            <a:srgbClr val="FFFFFF"/>
                          </a:solidFill>
                          <a:effectLst/>
                          <a:highlight>
                            <a:srgbClr val="4472C4"/>
                          </a:highlight>
                          <a:latin typeface="Arial" panose="020B0604020202020204" pitchFamily="34" charset="0"/>
                        </a:rPr>
                        <a:t>=</a:t>
                      </a:r>
                    </a:p>
                  </a:txBody>
                  <a:tcPr marL="4292" marR="4292" marT="4292"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r" fontAlgn="b"/>
                      <a:r>
                        <a:rPr lang="en-US" sz="600" b="0" i="0" u="none" strike="noStrike">
                          <a:solidFill>
                            <a:srgbClr val="000000"/>
                          </a:solidFill>
                          <a:effectLst/>
                          <a:highlight>
                            <a:srgbClr val="FFFF00"/>
                          </a:highlight>
                          <a:latin typeface="Arial" panose="020B0604020202020204" pitchFamily="34" charset="0"/>
                        </a:rPr>
                        <a:t>0.00</a:t>
                      </a:r>
                    </a:p>
                  </a:txBody>
                  <a:tcPr marL="4292" marR="4292" marT="4292"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600" b="0" i="0" u="none" strike="noStrike">
                          <a:solidFill>
                            <a:srgbClr val="FFFFFF"/>
                          </a:solidFill>
                          <a:effectLst/>
                          <a:highlight>
                            <a:srgbClr val="4472C4"/>
                          </a:highlight>
                          <a:latin typeface="Arial" panose="020B0604020202020204" pitchFamily="34" charset="0"/>
                        </a:rPr>
                        <a:t> </a:t>
                      </a:r>
                    </a:p>
                  </a:txBody>
                  <a:tcPr marL="4292" marR="4292" marT="4292" marB="0" anchor="b">
                    <a:lnL>
                      <a:noFill/>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292" marR="4292" marT="4292"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4292" marR="4292" marT="4292"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682309593"/>
                  </a:ext>
                </a:extLst>
              </a:tr>
              <a:tr h="111591">
                <a:tc>
                  <a:txBody>
                    <a:bodyPr/>
                    <a:lstStyle/>
                    <a:p>
                      <a:pPr algn="l" fontAlgn="b"/>
                      <a:r>
                        <a:rPr lang="en-US" sz="600" b="0" i="0" u="none" strike="noStrike">
                          <a:solidFill>
                            <a:srgbClr val="000000"/>
                          </a:solidFill>
                          <a:effectLst/>
                          <a:latin typeface="Calibri" panose="020F0502020204030204" pitchFamily="34" charset="0"/>
                        </a:rPr>
                        <a:t> </a:t>
                      </a:r>
                    </a:p>
                  </a:txBody>
                  <a:tcPr marL="4292" marR="4292" marT="4292" marB="0" anchor="b">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US" sz="600" b="0" i="0" u="none" strike="noStrike">
                          <a:solidFill>
                            <a:srgbClr val="000000"/>
                          </a:solidFill>
                          <a:effectLst/>
                          <a:highlight>
                            <a:srgbClr val="FFFFFF"/>
                          </a:highlight>
                          <a:latin typeface="Arial" panose="020B0604020202020204" pitchFamily="34" charset="0"/>
                        </a:rPr>
                        <a:t>Customer Other*</a:t>
                      </a:r>
                    </a:p>
                  </a:txBody>
                  <a:tcPr marL="4292" marR="4292" marT="4292" marB="0" anchor="b">
                    <a:lnL w="19050" cap="flat" cmpd="sng" algn="ctr">
                      <a:solidFill>
                        <a:srgbClr val="000000"/>
                      </a:solidFill>
                      <a:prstDash val="solid"/>
                      <a:round/>
                      <a:headEnd type="none" w="med" len="med"/>
                      <a:tailEnd type="none" w="med" len="med"/>
                    </a:lnL>
                    <a:lnR w="6350" cap="flat" cmpd="sng" algn="ctr">
                      <a:solidFill>
                        <a:srgbClr val="00FFFF"/>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solidFill>
                            <a:srgbClr val="000000"/>
                          </a:solidFill>
                          <a:effectLst/>
                          <a:highlight>
                            <a:srgbClr val="FFFF00"/>
                          </a:highlight>
                          <a:latin typeface="Arial" panose="020B0604020202020204" pitchFamily="34" charset="0"/>
                        </a:rPr>
                        <a:t>   </a:t>
                      </a:r>
                    </a:p>
                  </a:txBody>
                  <a:tcPr marL="4292" marR="4292" marT="4292" marB="0" anchor="b">
                    <a:lnL w="6350" cap="flat" cmpd="sng" algn="ctr">
                      <a:solidFill>
                        <a:srgbClr val="00FFFF"/>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700" b="0" i="0" u="none" strike="noStrike">
                          <a:solidFill>
                            <a:srgbClr val="000000"/>
                          </a:solidFill>
                          <a:effectLst/>
                          <a:latin typeface="Arial" panose="020B0604020202020204" pitchFamily="34" charset="0"/>
                        </a:rPr>
                        <a:t>÷</a:t>
                      </a:r>
                    </a:p>
                  </a:txBody>
                  <a:tcPr marL="4292" marR="4292" marT="4292" marB="0" anchor="b">
                    <a:lnL>
                      <a:noFill/>
                    </a:lnL>
                    <a:lnR>
                      <a:noFill/>
                    </a:lnR>
                    <a:lnT>
                      <a:noFill/>
                    </a:lnT>
                    <a:lnB>
                      <a:noFill/>
                    </a:lnB>
                    <a:noFill/>
                  </a:tcPr>
                </a:tc>
                <a:tc>
                  <a:txBody>
                    <a:bodyPr/>
                    <a:lstStyle/>
                    <a:p>
                      <a:pPr algn="l" fontAlgn="b"/>
                      <a:r>
                        <a:rPr lang="en-US" sz="600" b="0" i="0" u="none" strike="noStrike">
                          <a:solidFill>
                            <a:srgbClr val="000000"/>
                          </a:solidFill>
                          <a:effectLst/>
                          <a:highlight>
                            <a:srgbClr val="FFFFFF"/>
                          </a:highlight>
                          <a:latin typeface="Arial" panose="020B0604020202020204" pitchFamily="34" charset="0"/>
                        </a:rPr>
                        <a:t> </a:t>
                      </a:r>
                    </a:p>
                  </a:txBody>
                  <a:tcPr marL="4292" marR="4292" marT="4292"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600" b="0" i="0" u="none" strike="noStrike">
                          <a:solidFill>
                            <a:srgbClr val="FFFFFF"/>
                          </a:solidFill>
                          <a:effectLst/>
                          <a:highlight>
                            <a:srgbClr val="4472C4"/>
                          </a:highlight>
                          <a:latin typeface="Arial" panose="020B0604020202020204" pitchFamily="34" charset="0"/>
                        </a:rPr>
                        <a:t>=</a:t>
                      </a:r>
                    </a:p>
                  </a:txBody>
                  <a:tcPr marL="4292" marR="4292" marT="4292"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r" fontAlgn="b"/>
                      <a:r>
                        <a:rPr lang="en-US" sz="600" b="0" i="0" u="none" strike="noStrike">
                          <a:solidFill>
                            <a:srgbClr val="000000"/>
                          </a:solidFill>
                          <a:effectLst/>
                          <a:highlight>
                            <a:srgbClr val="FFFF00"/>
                          </a:highlight>
                          <a:latin typeface="Arial" panose="020B0604020202020204" pitchFamily="34" charset="0"/>
                        </a:rPr>
                        <a:t>0.00</a:t>
                      </a:r>
                    </a:p>
                  </a:txBody>
                  <a:tcPr marL="4292" marR="4292" marT="4292"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600" b="0" i="0" u="none" strike="noStrike">
                          <a:solidFill>
                            <a:srgbClr val="FFFFFF"/>
                          </a:solidFill>
                          <a:effectLst/>
                          <a:highlight>
                            <a:srgbClr val="4472C4"/>
                          </a:highlight>
                          <a:latin typeface="Arial" panose="020B0604020202020204" pitchFamily="34" charset="0"/>
                        </a:rPr>
                        <a:t> </a:t>
                      </a:r>
                    </a:p>
                  </a:txBody>
                  <a:tcPr marL="4292" marR="4292" marT="4292" marB="0" anchor="b">
                    <a:lnL>
                      <a:noFill/>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292" marR="4292" marT="4292"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4292" marR="4292" marT="4292"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2937732335"/>
                  </a:ext>
                </a:extLst>
              </a:tr>
              <a:tr h="111591">
                <a:tc>
                  <a:txBody>
                    <a:bodyPr/>
                    <a:lstStyle/>
                    <a:p>
                      <a:pPr algn="l" fontAlgn="b"/>
                      <a:r>
                        <a:rPr lang="en-US" sz="600" b="0" i="0" u="none" strike="noStrike">
                          <a:solidFill>
                            <a:srgbClr val="000000"/>
                          </a:solidFill>
                          <a:effectLst/>
                          <a:latin typeface="Calibri" panose="020F0502020204030204" pitchFamily="34" charset="0"/>
                        </a:rPr>
                        <a:t> </a:t>
                      </a:r>
                    </a:p>
                  </a:txBody>
                  <a:tcPr marL="4292" marR="4292" marT="4292" marB="0" anchor="b">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US" sz="600" b="0" i="0" u="none" strike="noStrike">
                          <a:solidFill>
                            <a:srgbClr val="000000"/>
                          </a:solidFill>
                          <a:effectLst/>
                          <a:highlight>
                            <a:srgbClr val="FFFFFF"/>
                          </a:highlight>
                          <a:latin typeface="Arial" panose="020B0604020202020204" pitchFamily="34" charset="0"/>
                        </a:rPr>
                        <a:t>Warranty</a:t>
                      </a:r>
                    </a:p>
                  </a:txBody>
                  <a:tcPr marL="4292" marR="4292" marT="4292" marB="0" anchor="b">
                    <a:lnL w="19050" cap="flat" cmpd="sng" algn="ctr">
                      <a:solidFill>
                        <a:srgbClr val="000000"/>
                      </a:solidFill>
                      <a:prstDash val="solid"/>
                      <a:round/>
                      <a:headEnd type="none" w="med" len="med"/>
                      <a:tailEnd type="none" w="med" len="med"/>
                    </a:lnL>
                    <a:lnR w="6350" cap="flat" cmpd="sng" algn="ctr">
                      <a:solidFill>
                        <a:srgbClr val="00FFFF"/>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solidFill>
                            <a:srgbClr val="000000"/>
                          </a:solidFill>
                          <a:effectLst/>
                          <a:highlight>
                            <a:srgbClr val="FFFF00"/>
                          </a:highlight>
                          <a:latin typeface="Arial" panose="020B0604020202020204" pitchFamily="34" charset="0"/>
                        </a:rPr>
                        <a:t> $            22,608 </a:t>
                      </a:r>
                    </a:p>
                  </a:txBody>
                  <a:tcPr marL="4292" marR="4292" marT="4292" marB="0" anchor="b">
                    <a:lnL w="6350" cap="flat" cmpd="sng" algn="ctr">
                      <a:solidFill>
                        <a:srgbClr val="00FFFF"/>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700" b="0" i="0" u="none" strike="noStrike">
                          <a:solidFill>
                            <a:srgbClr val="000000"/>
                          </a:solidFill>
                          <a:effectLst/>
                          <a:latin typeface="Arial" panose="020B0604020202020204" pitchFamily="34" charset="0"/>
                        </a:rPr>
                        <a:t>÷</a:t>
                      </a:r>
                    </a:p>
                  </a:txBody>
                  <a:tcPr marL="4292" marR="4292" marT="4292" marB="0" anchor="b">
                    <a:lnL>
                      <a:noFill/>
                    </a:lnL>
                    <a:lnR>
                      <a:noFill/>
                    </a:lnR>
                    <a:lnT>
                      <a:noFill/>
                    </a:lnT>
                    <a:lnB>
                      <a:noFill/>
                    </a:lnB>
                    <a:noFill/>
                  </a:tcPr>
                </a:tc>
                <a:tc>
                  <a:txBody>
                    <a:bodyPr/>
                    <a:lstStyle/>
                    <a:p>
                      <a:pPr algn="r" fontAlgn="b"/>
                      <a:r>
                        <a:rPr lang="en-US" sz="600" b="0" i="0" u="none" strike="noStrike">
                          <a:solidFill>
                            <a:srgbClr val="000000"/>
                          </a:solidFill>
                          <a:effectLst/>
                          <a:highlight>
                            <a:srgbClr val="FFFFFF"/>
                          </a:highlight>
                          <a:latin typeface="Arial" panose="020B0604020202020204" pitchFamily="34" charset="0"/>
                        </a:rPr>
                        <a:t>127.70 </a:t>
                      </a:r>
                    </a:p>
                  </a:txBody>
                  <a:tcPr marL="4292" marR="4292" marT="4292"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600" b="0" i="0" u="none" strike="noStrike">
                          <a:solidFill>
                            <a:srgbClr val="FFFFFF"/>
                          </a:solidFill>
                          <a:effectLst/>
                          <a:highlight>
                            <a:srgbClr val="4472C4"/>
                          </a:highlight>
                          <a:latin typeface="Arial" panose="020B0604020202020204" pitchFamily="34" charset="0"/>
                        </a:rPr>
                        <a:t>=</a:t>
                      </a:r>
                    </a:p>
                  </a:txBody>
                  <a:tcPr marL="4292" marR="4292" marT="4292"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r" fontAlgn="b"/>
                      <a:r>
                        <a:rPr lang="en-US" sz="600" b="0" i="0" u="none" strike="noStrike">
                          <a:solidFill>
                            <a:srgbClr val="000000"/>
                          </a:solidFill>
                          <a:effectLst/>
                          <a:highlight>
                            <a:srgbClr val="FFFF00"/>
                          </a:highlight>
                          <a:latin typeface="Arial" panose="020B0604020202020204" pitchFamily="34" charset="0"/>
                        </a:rPr>
                        <a:t>177.0</a:t>
                      </a:r>
                    </a:p>
                  </a:txBody>
                  <a:tcPr marL="4292" marR="4292" marT="4292"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600" b="0" i="0" u="none" strike="noStrike">
                          <a:solidFill>
                            <a:srgbClr val="FFFFFF"/>
                          </a:solidFill>
                          <a:effectLst/>
                          <a:highlight>
                            <a:srgbClr val="4472C4"/>
                          </a:highlight>
                          <a:latin typeface="Arial" panose="020B0604020202020204" pitchFamily="34" charset="0"/>
                        </a:rPr>
                        <a:t> </a:t>
                      </a:r>
                    </a:p>
                  </a:txBody>
                  <a:tcPr marL="4292" marR="4292" marT="4292" marB="0" anchor="b">
                    <a:lnL>
                      <a:noFill/>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292" marR="4292" marT="4292"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4292" marR="4292" marT="4292"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2114760495"/>
                  </a:ext>
                </a:extLst>
              </a:tr>
              <a:tr h="111591">
                <a:tc>
                  <a:txBody>
                    <a:bodyPr/>
                    <a:lstStyle/>
                    <a:p>
                      <a:pPr algn="l" fontAlgn="b"/>
                      <a:r>
                        <a:rPr lang="en-US" sz="600" b="0" i="0" u="none" strike="noStrike">
                          <a:solidFill>
                            <a:srgbClr val="000000"/>
                          </a:solidFill>
                          <a:effectLst/>
                          <a:latin typeface="Calibri" panose="020F0502020204030204" pitchFamily="34" charset="0"/>
                        </a:rPr>
                        <a:t> </a:t>
                      </a:r>
                    </a:p>
                  </a:txBody>
                  <a:tcPr marL="4292" marR="4292" marT="4292" marB="0" anchor="b">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US" sz="600" b="0" i="0" u="none" strike="noStrike">
                          <a:solidFill>
                            <a:srgbClr val="000000"/>
                          </a:solidFill>
                          <a:effectLst/>
                          <a:highlight>
                            <a:srgbClr val="FFFFFF"/>
                          </a:highlight>
                          <a:latin typeface="Arial" panose="020B0604020202020204" pitchFamily="34" charset="0"/>
                        </a:rPr>
                        <a:t>Internal</a:t>
                      </a:r>
                    </a:p>
                  </a:txBody>
                  <a:tcPr marL="4292" marR="4292" marT="4292" marB="0" anchor="b">
                    <a:lnL w="19050" cap="flat" cmpd="sng" algn="ctr">
                      <a:solidFill>
                        <a:srgbClr val="000000"/>
                      </a:solidFill>
                      <a:prstDash val="solid"/>
                      <a:round/>
                      <a:headEnd type="none" w="med" len="med"/>
                      <a:tailEnd type="none" w="med" len="med"/>
                    </a:lnL>
                    <a:lnR w="6350" cap="flat" cmpd="sng" algn="ctr">
                      <a:solidFill>
                        <a:srgbClr val="00FFFF"/>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solidFill>
                            <a:srgbClr val="000000"/>
                          </a:solidFill>
                          <a:effectLst/>
                          <a:highlight>
                            <a:srgbClr val="FFFF00"/>
                          </a:highlight>
                          <a:latin typeface="Arial" panose="020B0604020202020204" pitchFamily="34" charset="0"/>
                        </a:rPr>
                        <a:t> $              7,575 </a:t>
                      </a:r>
                    </a:p>
                  </a:txBody>
                  <a:tcPr marL="4292" marR="4292" marT="4292" marB="0" anchor="b">
                    <a:lnL w="6350" cap="flat" cmpd="sng" algn="ctr">
                      <a:solidFill>
                        <a:srgbClr val="00FFFF"/>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700" b="0" i="0" u="none" strike="noStrike">
                          <a:solidFill>
                            <a:srgbClr val="000000"/>
                          </a:solidFill>
                          <a:effectLst/>
                          <a:latin typeface="Arial" panose="020B0604020202020204" pitchFamily="34" charset="0"/>
                        </a:rPr>
                        <a:t>÷</a:t>
                      </a:r>
                    </a:p>
                  </a:txBody>
                  <a:tcPr marL="4292" marR="4292" marT="4292" marB="0" anchor="b">
                    <a:lnL>
                      <a:noFill/>
                    </a:lnL>
                    <a:lnR>
                      <a:noFill/>
                    </a:lnR>
                    <a:lnT>
                      <a:noFill/>
                    </a:lnT>
                    <a:lnB>
                      <a:noFill/>
                    </a:lnB>
                    <a:noFill/>
                  </a:tcPr>
                </a:tc>
                <a:tc>
                  <a:txBody>
                    <a:bodyPr/>
                    <a:lstStyle/>
                    <a:p>
                      <a:pPr algn="r" fontAlgn="b"/>
                      <a:r>
                        <a:rPr lang="en-US" sz="600" b="0" i="0" u="none" strike="noStrike">
                          <a:solidFill>
                            <a:srgbClr val="000000"/>
                          </a:solidFill>
                          <a:effectLst/>
                          <a:highlight>
                            <a:srgbClr val="FFFFFF"/>
                          </a:highlight>
                          <a:latin typeface="Arial" panose="020B0604020202020204" pitchFamily="34" charset="0"/>
                        </a:rPr>
                        <a:t>118.36 </a:t>
                      </a:r>
                    </a:p>
                  </a:txBody>
                  <a:tcPr marL="4292" marR="4292" marT="4292"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600" b="0" i="0" u="none" strike="noStrike">
                          <a:solidFill>
                            <a:srgbClr val="FFFFFF"/>
                          </a:solidFill>
                          <a:effectLst/>
                          <a:highlight>
                            <a:srgbClr val="4472C4"/>
                          </a:highlight>
                          <a:latin typeface="Arial" panose="020B0604020202020204" pitchFamily="34" charset="0"/>
                        </a:rPr>
                        <a:t>=</a:t>
                      </a:r>
                    </a:p>
                  </a:txBody>
                  <a:tcPr marL="4292" marR="4292" marT="4292"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r" fontAlgn="b"/>
                      <a:r>
                        <a:rPr lang="en-US" sz="600" b="0" i="0" u="none" strike="noStrike">
                          <a:solidFill>
                            <a:srgbClr val="000000"/>
                          </a:solidFill>
                          <a:effectLst/>
                          <a:highlight>
                            <a:srgbClr val="FFFF00"/>
                          </a:highlight>
                          <a:latin typeface="Arial" panose="020B0604020202020204" pitchFamily="34" charset="0"/>
                        </a:rPr>
                        <a:t>64.0</a:t>
                      </a:r>
                    </a:p>
                  </a:txBody>
                  <a:tcPr marL="4292" marR="4292" marT="4292"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600" b="0" i="0" u="none" strike="noStrike">
                          <a:solidFill>
                            <a:srgbClr val="FFFFFF"/>
                          </a:solidFill>
                          <a:effectLst/>
                          <a:highlight>
                            <a:srgbClr val="4472C4"/>
                          </a:highlight>
                          <a:latin typeface="Arial" panose="020B0604020202020204" pitchFamily="34" charset="0"/>
                        </a:rPr>
                        <a:t> </a:t>
                      </a:r>
                    </a:p>
                  </a:txBody>
                  <a:tcPr marL="4292" marR="4292" marT="4292" marB="0" anchor="b">
                    <a:lnL>
                      <a:noFill/>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292" marR="4292" marT="4292"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4292" marR="4292" marT="4292"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1113586229"/>
                  </a:ext>
                </a:extLst>
              </a:tr>
              <a:tr h="111591">
                <a:tc>
                  <a:txBody>
                    <a:bodyPr/>
                    <a:lstStyle/>
                    <a:p>
                      <a:pPr algn="l" fontAlgn="b"/>
                      <a:r>
                        <a:rPr lang="en-US" sz="600" b="0" i="0" u="none" strike="noStrike">
                          <a:solidFill>
                            <a:srgbClr val="000000"/>
                          </a:solidFill>
                          <a:effectLst/>
                          <a:latin typeface="Calibri" panose="020F0502020204030204" pitchFamily="34" charset="0"/>
                        </a:rPr>
                        <a:t> </a:t>
                      </a:r>
                    </a:p>
                  </a:txBody>
                  <a:tcPr marL="4292" marR="4292" marT="4292" marB="0" anchor="b">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US" sz="600" b="0" i="0" u="none" strike="noStrike">
                          <a:solidFill>
                            <a:srgbClr val="000000"/>
                          </a:solidFill>
                          <a:effectLst/>
                          <a:highlight>
                            <a:srgbClr val="FFFFFF"/>
                          </a:highlight>
                          <a:latin typeface="Arial" panose="020B0604020202020204" pitchFamily="34" charset="0"/>
                        </a:rPr>
                        <a:t>New Vehicle Prep</a:t>
                      </a:r>
                    </a:p>
                  </a:txBody>
                  <a:tcPr marL="4292" marR="4292" marT="4292" marB="0" anchor="b">
                    <a:lnL w="19050" cap="flat" cmpd="sng" algn="ctr">
                      <a:solidFill>
                        <a:srgbClr val="000000"/>
                      </a:solidFill>
                      <a:prstDash val="solid"/>
                      <a:round/>
                      <a:headEnd type="none" w="med" len="med"/>
                      <a:tailEnd type="none" w="med" len="med"/>
                    </a:lnL>
                    <a:lnR w="6350" cap="flat" cmpd="sng" algn="ctr">
                      <a:solidFill>
                        <a:srgbClr val="00FFFF"/>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solidFill>
                            <a:srgbClr val="000000"/>
                          </a:solidFill>
                          <a:effectLst/>
                          <a:highlight>
                            <a:srgbClr val="FFFF00"/>
                          </a:highlight>
                          <a:latin typeface="Arial" panose="020B0604020202020204" pitchFamily="34" charset="0"/>
                        </a:rPr>
                        <a:t> $              1,528 </a:t>
                      </a:r>
                    </a:p>
                  </a:txBody>
                  <a:tcPr marL="4292" marR="4292" marT="4292" marB="0" anchor="b">
                    <a:lnL w="6350" cap="flat" cmpd="sng" algn="ctr">
                      <a:solidFill>
                        <a:srgbClr val="00FFFF"/>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700" b="0" i="0" u="none" strike="noStrike">
                          <a:solidFill>
                            <a:srgbClr val="000000"/>
                          </a:solidFill>
                          <a:effectLst/>
                          <a:latin typeface="Arial" panose="020B0604020202020204" pitchFamily="34" charset="0"/>
                        </a:rPr>
                        <a:t>÷</a:t>
                      </a:r>
                    </a:p>
                  </a:txBody>
                  <a:tcPr marL="4292" marR="4292" marT="4292" marB="0" anchor="b">
                    <a:lnL>
                      <a:noFill/>
                    </a:lnL>
                    <a:lnR>
                      <a:noFill/>
                    </a:lnR>
                    <a:lnT>
                      <a:noFill/>
                    </a:lnT>
                    <a:lnB>
                      <a:noFill/>
                    </a:lnB>
                    <a:noFill/>
                  </a:tcPr>
                </a:tc>
                <a:tc>
                  <a:txBody>
                    <a:bodyPr/>
                    <a:lstStyle/>
                    <a:p>
                      <a:pPr algn="r" fontAlgn="b"/>
                      <a:r>
                        <a:rPr lang="en-US" sz="600" b="0" i="0" u="none" strike="noStrike">
                          <a:solidFill>
                            <a:srgbClr val="000000"/>
                          </a:solidFill>
                          <a:effectLst/>
                          <a:highlight>
                            <a:srgbClr val="FFFFFF"/>
                          </a:highlight>
                          <a:latin typeface="Arial" panose="020B0604020202020204" pitchFamily="34" charset="0"/>
                        </a:rPr>
                        <a:t>127.70 </a:t>
                      </a:r>
                    </a:p>
                  </a:txBody>
                  <a:tcPr marL="4292" marR="4292" marT="4292"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600" b="0" i="0" u="none" strike="noStrike">
                          <a:solidFill>
                            <a:srgbClr val="FFFFFF"/>
                          </a:solidFill>
                          <a:effectLst/>
                          <a:highlight>
                            <a:srgbClr val="4472C4"/>
                          </a:highlight>
                          <a:latin typeface="Arial" panose="020B0604020202020204" pitchFamily="34" charset="0"/>
                        </a:rPr>
                        <a:t>=</a:t>
                      </a:r>
                    </a:p>
                  </a:txBody>
                  <a:tcPr marL="4292" marR="4292" marT="4292"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r" fontAlgn="b"/>
                      <a:r>
                        <a:rPr lang="en-US" sz="600" b="0" i="0" u="none" strike="noStrike">
                          <a:solidFill>
                            <a:srgbClr val="000000"/>
                          </a:solidFill>
                          <a:effectLst/>
                          <a:highlight>
                            <a:srgbClr val="FFFF00"/>
                          </a:highlight>
                          <a:latin typeface="Arial" panose="020B0604020202020204" pitchFamily="34" charset="0"/>
                        </a:rPr>
                        <a:t>12.0</a:t>
                      </a:r>
                    </a:p>
                  </a:txBody>
                  <a:tcPr marL="4292" marR="4292" marT="4292"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600" b="0" i="0" u="none" strike="noStrike">
                          <a:solidFill>
                            <a:srgbClr val="FFFFFF"/>
                          </a:solidFill>
                          <a:effectLst/>
                          <a:highlight>
                            <a:srgbClr val="4472C4"/>
                          </a:highlight>
                          <a:latin typeface="Arial" panose="020B0604020202020204" pitchFamily="34" charset="0"/>
                        </a:rPr>
                        <a:t> </a:t>
                      </a:r>
                    </a:p>
                  </a:txBody>
                  <a:tcPr marL="4292" marR="4292" marT="4292" marB="0" anchor="b">
                    <a:lnL>
                      <a:noFill/>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292" marR="4292" marT="4292"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4292" marR="4292" marT="4292"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3043627764"/>
                  </a:ext>
                </a:extLst>
              </a:tr>
              <a:tr h="107299">
                <a:tc>
                  <a:txBody>
                    <a:bodyPr/>
                    <a:lstStyle/>
                    <a:p>
                      <a:pPr algn="l" fontAlgn="b"/>
                      <a:r>
                        <a:rPr lang="en-US" sz="600" b="0" i="0" u="none" strike="noStrike">
                          <a:solidFill>
                            <a:srgbClr val="000000"/>
                          </a:solidFill>
                          <a:effectLst/>
                          <a:latin typeface="Calibri" panose="020F0502020204030204" pitchFamily="34" charset="0"/>
                        </a:rPr>
                        <a:t> </a:t>
                      </a:r>
                    </a:p>
                  </a:txBody>
                  <a:tcPr marL="4292" marR="4292" marT="4292" marB="0" anchor="b">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US" sz="600" b="0" i="0" u="none" strike="noStrike">
                          <a:solidFill>
                            <a:srgbClr val="000000"/>
                          </a:solidFill>
                          <a:effectLst/>
                          <a:highlight>
                            <a:srgbClr val="FFFFFF"/>
                          </a:highlight>
                          <a:latin typeface="Arial" panose="020B0604020202020204" pitchFamily="34" charset="0"/>
                        </a:rPr>
                        <a:t>Total</a:t>
                      </a:r>
                    </a:p>
                  </a:txBody>
                  <a:tcPr marL="4292" marR="4292" marT="4292"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solidFill>
                            <a:srgbClr val="000000"/>
                          </a:solidFill>
                          <a:effectLst/>
                          <a:highlight>
                            <a:srgbClr val="FFFF00"/>
                          </a:highlight>
                          <a:latin typeface="Arial" panose="020B0604020202020204" pitchFamily="34" charset="0"/>
                        </a:rPr>
                        <a:t> $            64,471 </a:t>
                      </a:r>
                    </a:p>
                  </a:txBody>
                  <a:tcPr marL="4292" marR="4292" marT="429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600" b="0" i="0" u="none" strike="noStrike">
                          <a:solidFill>
                            <a:srgbClr val="FFFFFF"/>
                          </a:solidFill>
                          <a:effectLst/>
                          <a:highlight>
                            <a:srgbClr val="4472C4"/>
                          </a:highlight>
                          <a:latin typeface="Arial" panose="020B0604020202020204" pitchFamily="34" charset="0"/>
                        </a:rPr>
                        <a:t> </a:t>
                      </a:r>
                    </a:p>
                  </a:txBody>
                  <a:tcPr marL="4292" marR="4292" marT="4292" marB="0" anchor="b">
                    <a:lnL w="635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solidFill>
                      <a:srgbClr val="4472C4"/>
                    </a:solidFill>
                  </a:tcPr>
                </a:tc>
                <a:tc>
                  <a:txBody>
                    <a:bodyPr/>
                    <a:lstStyle/>
                    <a:p>
                      <a:pPr algn="l" fontAlgn="b"/>
                      <a:r>
                        <a:rPr lang="en-US" sz="600" b="0" i="0" u="none" strike="noStrike">
                          <a:solidFill>
                            <a:srgbClr val="FFFFFF"/>
                          </a:solidFill>
                          <a:effectLst/>
                          <a:highlight>
                            <a:srgbClr val="4472C4"/>
                          </a:highlight>
                          <a:latin typeface="Arial" panose="020B0604020202020204" pitchFamily="34" charset="0"/>
                        </a:rPr>
                        <a:t> </a:t>
                      </a:r>
                    </a:p>
                  </a:txBody>
                  <a:tcPr marL="4292" marR="4292" marT="4292" marB="0" anchor="b">
                    <a:lnL>
                      <a:noFill/>
                    </a:lnL>
                    <a:lnR>
                      <a:noFill/>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4472C4"/>
                    </a:solidFill>
                  </a:tcPr>
                </a:tc>
                <a:tc>
                  <a:txBody>
                    <a:bodyPr/>
                    <a:lstStyle/>
                    <a:p>
                      <a:pPr algn="l" fontAlgn="b"/>
                      <a:r>
                        <a:rPr lang="en-US" sz="600" b="0" i="0" u="none" strike="noStrike">
                          <a:solidFill>
                            <a:srgbClr val="FFFFFF"/>
                          </a:solidFill>
                          <a:effectLst/>
                          <a:highlight>
                            <a:srgbClr val="4472C4"/>
                          </a:highlight>
                          <a:latin typeface="Arial" panose="020B0604020202020204" pitchFamily="34" charset="0"/>
                        </a:rPr>
                        <a:t> </a:t>
                      </a:r>
                    </a:p>
                  </a:txBody>
                  <a:tcPr marL="4292" marR="4292" marT="4292"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4472C4"/>
                    </a:solidFill>
                  </a:tcPr>
                </a:tc>
                <a:tc>
                  <a:txBody>
                    <a:bodyPr/>
                    <a:lstStyle/>
                    <a:p>
                      <a:pPr algn="r" fontAlgn="b"/>
                      <a:r>
                        <a:rPr lang="en-US" sz="600" b="0" i="0" u="none" strike="noStrike">
                          <a:solidFill>
                            <a:srgbClr val="000000"/>
                          </a:solidFill>
                          <a:effectLst/>
                          <a:highlight>
                            <a:srgbClr val="FFFF00"/>
                          </a:highlight>
                          <a:latin typeface="Arial" panose="020B0604020202020204" pitchFamily="34" charset="0"/>
                        </a:rPr>
                        <a:t>702.0</a:t>
                      </a:r>
                    </a:p>
                  </a:txBody>
                  <a:tcPr marL="4292" marR="4292" marT="429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600" b="0" i="0" u="none" strike="noStrike">
                          <a:solidFill>
                            <a:srgbClr val="FFFFFF"/>
                          </a:solidFill>
                          <a:effectLst/>
                          <a:highlight>
                            <a:srgbClr val="4472C4"/>
                          </a:highlight>
                          <a:latin typeface="Arial" panose="020B0604020202020204" pitchFamily="34" charset="0"/>
                        </a:rPr>
                        <a:t> </a:t>
                      </a:r>
                    </a:p>
                  </a:txBody>
                  <a:tcPr marL="4292" marR="4292" marT="4292"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4472C4"/>
                    </a:solid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292" marR="4292" marT="4292"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4292" marR="4292" marT="4292"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2585441919"/>
                  </a:ext>
                </a:extLst>
              </a:tr>
              <a:tr h="111591">
                <a:tc>
                  <a:txBody>
                    <a:bodyPr/>
                    <a:lstStyle/>
                    <a:p>
                      <a:pPr algn="l" fontAlgn="b"/>
                      <a:r>
                        <a:rPr lang="en-US" sz="600" b="0" i="0" u="none" strike="noStrike">
                          <a:solidFill>
                            <a:srgbClr val="000000"/>
                          </a:solidFill>
                          <a:effectLst/>
                          <a:latin typeface="Calibri" panose="020F0502020204030204" pitchFamily="34" charset="0"/>
                        </a:rPr>
                        <a:t> </a:t>
                      </a:r>
                    </a:p>
                  </a:txBody>
                  <a:tcPr marL="4292" marR="4292" marT="4292"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292" marR="4292" marT="4292" marB="0" anchor="b">
                    <a:lnL>
                      <a:noFill/>
                    </a:lnL>
                    <a:lnR>
                      <a:noFill/>
                    </a:lnR>
                    <a:lnT w="19050" cap="flat" cmpd="sng" algn="ctr">
                      <a:solidFill>
                        <a:srgbClr val="000000"/>
                      </a:solidFill>
                      <a:prstDash val="solid"/>
                      <a:round/>
                      <a:headEnd type="none" w="med" len="med"/>
                      <a:tailEnd type="none" w="med" len="med"/>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292" marR="4292" marT="4292" marB="0" anchor="b">
                    <a:lnL>
                      <a:noFill/>
                    </a:lnL>
                    <a:lnR>
                      <a:noFill/>
                    </a:lnR>
                    <a:lnT w="19050" cap="flat" cmpd="sng" algn="ctr">
                      <a:solidFill>
                        <a:srgbClr val="000000"/>
                      </a:solidFill>
                      <a:prstDash val="solid"/>
                      <a:round/>
                      <a:headEnd type="none" w="med" len="med"/>
                      <a:tailEnd type="none" w="med" len="med"/>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292" marR="4292" marT="4292" marB="0" anchor="b">
                    <a:lnL>
                      <a:noFill/>
                    </a:lnL>
                    <a:lnR>
                      <a:noFill/>
                    </a:lnR>
                    <a:lnT w="19050" cap="flat" cmpd="sng" algn="ctr">
                      <a:solidFill>
                        <a:srgbClr val="000000"/>
                      </a:solidFill>
                      <a:prstDash val="solid"/>
                      <a:round/>
                      <a:headEnd type="none" w="med" len="med"/>
                      <a:tailEnd type="none" w="med" len="med"/>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292" marR="4292" marT="4292" marB="0" anchor="b">
                    <a:lnL>
                      <a:noFill/>
                    </a:lnL>
                    <a:lnR>
                      <a:noFill/>
                    </a:lnR>
                    <a:lnT w="19050" cap="flat" cmpd="sng" algn="ctr">
                      <a:solidFill>
                        <a:srgbClr val="000000"/>
                      </a:solidFill>
                      <a:prstDash val="solid"/>
                      <a:round/>
                      <a:headEnd type="none" w="med" len="med"/>
                      <a:tailEnd type="none" w="med" len="med"/>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292" marR="4292" marT="4292" marB="0" anchor="b">
                    <a:lnL>
                      <a:noFill/>
                    </a:lnL>
                    <a:lnR>
                      <a:noFill/>
                    </a:lnR>
                    <a:lnT w="19050" cap="flat" cmpd="sng" algn="ctr">
                      <a:solidFill>
                        <a:srgbClr val="000000"/>
                      </a:solidFill>
                      <a:prstDash val="solid"/>
                      <a:round/>
                      <a:headEnd type="none" w="med" len="med"/>
                      <a:tailEnd type="none" w="med" len="med"/>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292" marR="4292" marT="4292" marB="0" anchor="b">
                    <a:lnL>
                      <a:noFill/>
                    </a:lnL>
                    <a:lnR>
                      <a:noFill/>
                    </a:lnR>
                    <a:lnT w="19050" cap="flat" cmpd="sng" algn="ctr">
                      <a:solidFill>
                        <a:srgbClr val="000000"/>
                      </a:solidFill>
                      <a:prstDash val="solid"/>
                      <a:round/>
                      <a:headEnd type="none" w="med" len="med"/>
                      <a:tailEnd type="none" w="med" len="med"/>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292" marR="4292" marT="4292" marB="0" anchor="b">
                    <a:lnL>
                      <a:noFill/>
                    </a:lnL>
                    <a:lnR>
                      <a:noFill/>
                    </a:lnR>
                    <a:lnT w="19050" cap="flat" cmpd="sng" algn="ctr">
                      <a:solidFill>
                        <a:srgbClr val="000000"/>
                      </a:solidFill>
                      <a:prstDash val="solid"/>
                      <a:round/>
                      <a:headEnd type="none" w="med" len="med"/>
                      <a:tailEnd type="none" w="med" len="med"/>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292" marR="4292" marT="4292" marB="0" anchor="b">
                    <a:lnL>
                      <a:noFill/>
                    </a:lnL>
                    <a:lnR>
                      <a:noFill/>
                    </a:lnR>
                    <a:lnT>
                      <a:noFill/>
                    </a:lnT>
                    <a:lnB>
                      <a:noFill/>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4292" marR="4292" marT="4292"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568929404"/>
                  </a:ext>
                </a:extLst>
              </a:tr>
              <a:tr h="107299">
                <a:tc>
                  <a:txBody>
                    <a:bodyPr/>
                    <a:lstStyle/>
                    <a:p>
                      <a:pPr algn="l" fontAlgn="b"/>
                      <a:r>
                        <a:rPr lang="en-US" sz="600" b="0" i="0" u="none" strike="noStrike">
                          <a:solidFill>
                            <a:srgbClr val="000000"/>
                          </a:solidFill>
                          <a:effectLst/>
                          <a:latin typeface="Calibri" panose="020F0502020204030204" pitchFamily="34" charset="0"/>
                        </a:rPr>
                        <a:t> </a:t>
                      </a:r>
                    </a:p>
                  </a:txBody>
                  <a:tcPr marL="4292" marR="4292" marT="4292"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r>
                        <a:rPr lang="en-US" sz="600" b="1" i="1" u="none" strike="noStrike">
                          <a:solidFill>
                            <a:srgbClr val="000000"/>
                          </a:solidFill>
                          <a:effectLst/>
                          <a:highlight>
                            <a:srgbClr val="FFFFFF"/>
                          </a:highlight>
                          <a:latin typeface="Arial" panose="020B0604020202020204" pitchFamily="34" charset="0"/>
                        </a:rPr>
                        <a:t>POTENTIAL</a:t>
                      </a:r>
                    </a:p>
                  </a:txBody>
                  <a:tcPr marL="4292" marR="4292" marT="4292" marB="0" anchor="b">
                    <a:lnL>
                      <a:noFill/>
                    </a:lnL>
                    <a:lnR>
                      <a:noFill/>
                    </a:lnR>
                    <a:lnT>
                      <a:noFill/>
                    </a:lnT>
                    <a:lnB>
                      <a:noFill/>
                    </a:lnB>
                    <a:solidFill>
                      <a:srgbClr val="FFFFFF"/>
                    </a:solid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292" marR="4292" marT="4292"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292" marR="4292" marT="4292" marB="0" anchor="b">
                    <a:lnL>
                      <a:noFill/>
                    </a:lnL>
                    <a:lnR>
                      <a:noFill/>
                    </a:lnR>
                    <a:lnT>
                      <a:noFill/>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292" marR="4292" marT="4292"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292" marR="4292" marT="4292" marB="0" anchor="b">
                    <a:lnL>
                      <a:noFill/>
                    </a:lnL>
                    <a:lnR>
                      <a:noFill/>
                    </a:lnR>
                    <a:lnT>
                      <a:noFill/>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292" marR="4292" marT="4292"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292" marR="4292" marT="4292" marB="0" anchor="b">
                    <a:lnL>
                      <a:noFill/>
                    </a:lnL>
                    <a:lnR>
                      <a:noFill/>
                    </a:lnR>
                    <a:lnT>
                      <a:noFill/>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292" marR="4292" marT="4292" marB="0" anchor="b">
                    <a:lnL>
                      <a:noFill/>
                    </a:lnL>
                    <a:lnR>
                      <a:noFill/>
                    </a:lnR>
                    <a:lnT>
                      <a:noFill/>
                    </a:lnT>
                    <a:lnB>
                      <a:noFill/>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4292" marR="4292" marT="4292"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1705309582"/>
                  </a:ext>
                </a:extLst>
              </a:tr>
              <a:tr h="115883">
                <a:tc>
                  <a:txBody>
                    <a:bodyPr/>
                    <a:lstStyle/>
                    <a:p>
                      <a:pPr algn="l" fontAlgn="b"/>
                      <a:r>
                        <a:rPr lang="en-US" sz="600" b="0" i="0" u="none" strike="noStrike">
                          <a:solidFill>
                            <a:srgbClr val="000000"/>
                          </a:solidFill>
                          <a:effectLst/>
                          <a:latin typeface="Calibri" panose="020F0502020204030204" pitchFamily="34" charset="0"/>
                        </a:rPr>
                        <a:t> </a:t>
                      </a:r>
                    </a:p>
                  </a:txBody>
                  <a:tcPr marL="4292" marR="4292" marT="4292"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292" marR="4292" marT="4292" marB="0" anchor="b">
                    <a:lnL>
                      <a:noFill/>
                    </a:lnL>
                    <a:lnR w="635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US" sz="600" b="0" i="0" u="none" strike="noStrike">
                          <a:solidFill>
                            <a:srgbClr val="000000"/>
                          </a:solidFill>
                          <a:effectLst/>
                          <a:highlight>
                            <a:srgbClr val="FFFF00"/>
                          </a:highlight>
                          <a:latin typeface="Calibri" panose="020F0502020204030204" pitchFamily="34" charset="0"/>
                        </a:rPr>
                        <a:t> $                64,471 </a:t>
                      </a:r>
                    </a:p>
                  </a:txBody>
                  <a:tcPr marL="4292" marR="4292" marT="429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700" b="0" i="0" u="none" strike="noStrike">
                          <a:solidFill>
                            <a:srgbClr val="000000"/>
                          </a:solidFill>
                          <a:effectLst/>
                          <a:latin typeface="Arial" panose="020B0604020202020204" pitchFamily="34" charset="0"/>
                        </a:rPr>
                        <a:t>÷</a:t>
                      </a:r>
                    </a:p>
                  </a:txBody>
                  <a:tcPr marL="4292" marR="4292" marT="429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r" fontAlgn="b"/>
                      <a:r>
                        <a:rPr lang="en-US" sz="600" b="0" i="0" u="none" strike="noStrike">
                          <a:solidFill>
                            <a:srgbClr val="000000"/>
                          </a:solidFill>
                          <a:effectLst/>
                          <a:highlight>
                            <a:srgbClr val="FFFF00"/>
                          </a:highlight>
                          <a:latin typeface="Calibri" panose="020F0502020204030204" pitchFamily="34" charset="0"/>
                        </a:rPr>
                        <a:t>702.00 </a:t>
                      </a:r>
                    </a:p>
                  </a:txBody>
                  <a:tcPr marL="4292" marR="4292" marT="429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0" i="0" u="none" strike="noStrike">
                          <a:solidFill>
                            <a:srgbClr val="000000"/>
                          </a:solidFill>
                          <a:effectLst/>
                          <a:latin typeface="Calibri" panose="020F0502020204030204" pitchFamily="34" charset="0"/>
                        </a:rPr>
                        <a:t>=</a:t>
                      </a:r>
                    </a:p>
                  </a:txBody>
                  <a:tcPr marL="4292" marR="4292" marT="429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r" fontAlgn="b"/>
                      <a:r>
                        <a:rPr lang="en-US" sz="600" b="0" i="0" u="none" strike="noStrike">
                          <a:solidFill>
                            <a:srgbClr val="000000"/>
                          </a:solidFill>
                          <a:effectLst/>
                          <a:highlight>
                            <a:srgbClr val="FFFF00"/>
                          </a:highlight>
                          <a:latin typeface="Calibri" panose="020F0502020204030204" pitchFamily="34" charset="0"/>
                        </a:rPr>
                        <a:t> $        91.84 </a:t>
                      </a:r>
                    </a:p>
                  </a:txBody>
                  <a:tcPr marL="4292" marR="4292" marT="429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292" marR="4292" marT="4292" marB="0" anchor="b">
                    <a:lnL w="63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292" marR="4292" marT="4292" marB="0" anchor="b">
                    <a:lnL>
                      <a:noFill/>
                    </a:lnL>
                    <a:lnR>
                      <a:noFill/>
                    </a:lnR>
                    <a:lnT>
                      <a:noFill/>
                    </a:lnT>
                    <a:lnB>
                      <a:noFill/>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4292" marR="4292" marT="4292"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3878089081"/>
                  </a:ext>
                </a:extLst>
              </a:tr>
              <a:tr h="103007">
                <a:tc>
                  <a:txBody>
                    <a:bodyPr/>
                    <a:lstStyle/>
                    <a:p>
                      <a:pPr algn="l" fontAlgn="b"/>
                      <a:r>
                        <a:rPr lang="en-US" sz="600" b="0" i="0" u="none" strike="noStrike">
                          <a:solidFill>
                            <a:srgbClr val="000000"/>
                          </a:solidFill>
                          <a:effectLst/>
                          <a:latin typeface="Calibri" panose="020F0502020204030204" pitchFamily="34" charset="0"/>
                        </a:rPr>
                        <a:t> </a:t>
                      </a:r>
                    </a:p>
                  </a:txBody>
                  <a:tcPr marL="4292" marR="4292" marT="4292"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292" marR="4292" marT="4292" marB="0" anchor="b">
                    <a:lnL>
                      <a:noFill/>
                    </a:lnL>
                    <a:lnR>
                      <a:noFill/>
                    </a:lnR>
                    <a:lnT>
                      <a:noFill/>
                    </a:lnT>
                    <a:lnB>
                      <a:noFill/>
                    </a:lnB>
                    <a:noFill/>
                  </a:tcPr>
                </a:tc>
                <a:tc gridSpan="2">
                  <a:txBody>
                    <a:bodyPr/>
                    <a:lstStyle/>
                    <a:p>
                      <a:pPr algn="l" fontAlgn="b"/>
                      <a:r>
                        <a:rPr lang="en-US" sz="500" b="0" i="0" u="none" strike="noStrike">
                          <a:solidFill>
                            <a:srgbClr val="000000"/>
                          </a:solidFill>
                          <a:effectLst/>
                          <a:latin typeface="Arial" panose="020B0604020202020204" pitchFamily="34" charset="0"/>
                        </a:rPr>
                        <a:t>Total labor sales for month</a:t>
                      </a:r>
                    </a:p>
                  </a:txBody>
                  <a:tcPr marL="4292" marR="4292" marT="4292" marB="0" anchor="b">
                    <a:lnL>
                      <a:noFill/>
                    </a:lnL>
                    <a:lnR>
                      <a:noFill/>
                    </a:lnR>
                    <a:lnT w="6350" cap="flat" cmpd="sng" algn="ctr">
                      <a:solidFill>
                        <a:srgbClr val="000000"/>
                      </a:solidFill>
                      <a:prstDash val="solid"/>
                      <a:round/>
                      <a:headEnd type="none" w="med" len="med"/>
                      <a:tailEnd type="none" w="med" len="med"/>
                    </a:lnT>
                    <a:lnB>
                      <a:noFill/>
                    </a:lnB>
                    <a:noFill/>
                  </a:tcPr>
                </a:tc>
                <a:tc hMerge="1">
                  <a:txBody>
                    <a:bodyPr/>
                    <a:lstStyle/>
                    <a:p>
                      <a:endParaRPr lang="en-US"/>
                    </a:p>
                  </a:txBody>
                  <a:tcPr/>
                </a:tc>
                <a:tc>
                  <a:txBody>
                    <a:bodyPr/>
                    <a:lstStyle/>
                    <a:p>
                      <a:pPr algn="l" fontAlgn="b"/>
                      <a:r>
                        <a:rPr lang="en-US" sz="500" b="0" i="0" u="none" strike="noStrike">
                          <a:solidFill>
                            <a:srgbClr val="000000"/>
                          </a:solidFill>
                          <a:effectLst/>
                          <a:latin typeface="Arial" panose="020B0604020202020204" pitchFamily="34" charset="0"/>
                        </a:rPr>
                        <a:t>Total hours billed</a:t>
                      </a:r>
                    </a:p>
                  </a:txBody>
                  <a:tcPr marL="4292" marR="4292" marT="4292" marB="0" anchor="b">
                    <a:lnL>
                      <a:noFill/>
                    </a:lnL>
                    <a:lnR>
                      <a:noFill/>
                    </a:lnR>
                    <a:lnT w="6350" cap="flat" cmpd="sng" algn="ctr">
                      <a:solidFill>
                        <a:srgbClr val="000000"/>
                      </a:solidFill>
                      <a:prstDash val="solid"/>
                      <a:round/>
                      <a:headEnd type="none" w="med" len="med"/>
                      <a:tailEnd type="none" w="med" len="med"/>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292" marR="4292" marT="4292" marB="0" anchor="b">
                    <a:lnL>
                      <a:noFill/>
                    </a:lnL>
                    <a:lnR>
                      <a:noFill/>
                    </a:lnR>
                    <a:lnT>
                      <a:noFill/>
                    </a:lnT>
                    <a:lnB>
                      <a:noFill/>
                    </a:lnB>
                    <a:noFill/>
                  </a:tcPr>
                </a:tc>
                <a:tc gridSpan="2">
                  <a:txBody>
                    <a:bodyPr/>
                    <a:lstStyle/>
                    <a:p>
                      <a:pPr algn="l" fontAlgn="b"/>
                      <a:r>
                        <a:rPr lang="en-US" sz="500" b="0" i="0" u="none" strike="noStrike">
                          <a:solidFill>
                            <a:srgbClr val="000000"/>
                          </a:solidFill>
                          <a:effectLst/>
                          <a:latin typeface="Arial" panose="020B0604020202020204" pitchFamily="34" charset="0"/>
                        </a:rPr>
                        <a:t>Effective Labor Rate</a:t>
                      </a:r>
                    </a:p>
                  </a:txBody>
                  <a:tcPr marL="4292" marR="4292" marT="4292" marB="0" anchor="b">
                    <a:lnL>
                      <a:noFill/>
                    </a:lnL>
                    <a:lnR>
                      <a:noFill/>
                    </a:lnR>
                    <a:lnT w="6350" cap="flat" cmpd="sng" algn="ctr">
                      <a:solidFill>
                        <a:srgbClr val="000000"/>
                      </a:solidFill>
                      <a:prstDash val="solid"/>
                      <a:round/>
                      <a:headEnd type="none" w="med" len="med"/>
                      <a:tailEnd type="none" w="med" len="med"/>
                    </a:lnT>
                    <a:lnB>
                      <a:noFill/>
                    </a:lnB>
                    <a:noFill/>
                  </a:tcPr>
                </a:tc>
                <a:tc hMerge="1">
                  <a:txBody>
                    <a:bodyPr/>
                    <a:lstStyle/>
                    <a:p>
                      <a:endParaRPr lang="en-US"/>
                    </a:p>
                  </a:txBody>
                  <a:tcPr/>
                </a:tc>
                <a:tc>
                  <a:txBody>
                    <a:bodyPr/>
                    <a:lstStyle/>
                    <a:p>
                      <a:pPr algn="l" fontAlgn="b"/>
                      <a:endParaRPr lang="en-US" sz="600" b="0" i="0" u="none" strike="noStrike">
                        <a:solidFill>
                          <a:srgbClr val="000000"/>
                        </a:solidFill>
                        <a:effectLst/>
                        <a:latin typeface="Calibri" panose="020F0502020204030204" pitchFamily="34" charset="0"/>
                      </a:endParaRPr>
                    </a:p>
                  </a:txBody>
                  <a:tcPr marL="4292" marR="4292" marT="4292" marB="0" anchor="b">
                    <a:lnL>
                      <a:noFill/>
                    </a:lnL>
                    <a:lnR>
                      <a:noFill/>
                    </a:lnR>
                    <a:lnT>
                      <a:noFill/>
                    </a:lnT>
                    <a:lnB>
                      <a:noFill/>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4292" marR="4292" marT="4292"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2661890436"/>
                  </a:ext>
                </a:extLst>
              </a:tr>
              <a:tr h="111591">
                <a:tc>
                  <a:txBody>
                    <a:bodyPr/>
                    <a:lstStyle/>
                    <a:p>
                      <a:pPr algn="l" fontAlgn="b"/>
                      <a:r>
                        <a:rPr lang="en-US" sz="600" b="0" i="0" u="none" strike="noStrike">
                          <a:solidFill>
                            <a:srgbClr val="000000"/>
                          </a:solidFill>
                          <a:effectLst/>
                          <a:latin typeface="Calibri" panose="020F0502020204030204" pitchFamily="34" charset="0"/>
                        </a:rPr>
                        <a:t> </a:t>
                      </a:r>
                    </a:p>
                  </a:txBody>
                  <a:tcPr marL="4292" marR="4292" marT="4292"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292" marR="4292" marT="4292" marB="0" anchor="b">
                    <a:lnL>
                      <a:noFill/>
                    </a:lnL>
                    <a:lnR>
                      <a:noFill/>
                    </a:lnR>
                    <a:lnT>
                      <a:noFill/>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292" marR="4292" marT="4292"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292" marR="4292" marT="4292" marB="0" anchor="b">
                    <a:lnL>
                      <a:noFill/>
                    </a:lnL>
                    <a:lnR>
                      <a:noFill/>
                    </a:lnR>
                    <a:lnT>
                      <a:noFill/>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292" marR="4292" marT="4292"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292" marR="4292" marT="4292" marB="0" anchor="b">
                    <a:lnL>
                      <a:noFill/>
                    </a:lnL>
                    <a:lnR>
                      <a:noFill/>
                    </a:lnR>
                    <a:lnT>
                      <a:noFill/>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292" marR="4292" marT="4292"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292" marR="4292" marT="4292" marB="0" anchor="b">
                    <a:lnL>
                      <a:noFill/>
                    </a:lnL>
                    <a:lnR>
                      <a:noFill/>
                    </a:lnR>
                    <a:lnT>
                      <a:noFill/>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292" marR="4292" marT="4292"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4292" marR="4292" marT="4292"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2114431921"/>
                  </a:ext>
                </a:extLst>
              </a:tr>
              <a:tr h="103007">
                <a:tc>
                  <a:txBody>
                    <a:bodyPr/>
                    <a:lstStyle/>
                    <a:p>
                      <a:pPr algn="l" fontAlgn="b"/>
                      <a:r>
                        <a:rPr lang="en-US" sz="600" b="0" i="0" u="none" strike="noStrike">
                          <a:solidFill>
                            <a:srgbClr val="000000"/>
                          </a:solidFill>
                          <a:effectLst/>
                          <a:latin typeface="Calibri" panose="020F0502020204030204" pitchFamily="34" charset="0"/>
                        </a:rPr>
                        <a:t> </a:t>
                      </a:r>
                    </a:p>
                  </a:txBody>
                  <a:tcPr marL="4292" marR="4292" marT="4292"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292" marR="4292" marT="4292" marB="0" anchor="b">
                    <a:lnL>
                      <a:noFill/>
                    </a:lnL>
                    <a:lnR w="6350" cap="flat" cmpd="sng" algn="ctr">
                      <a:solidFill>
                        <a:srgbClr val="000000"/>
                      </a:solidFill>
                      <a:prstDash val="solid"/>
                      <a:round/>
                      <a:headEnd type="none" w="med" len="med"/>
                      <a:tailEnd type="none" w="med" len="med"/>
                    </a:lnR>
                    <a:lnT>
                      <a:noFill/>
                    </a:lnT>
                    <a:lnB>
                      <a:noFill/>
                    </a:lnB>
                    <a:noFill/>
                  </a:tcPr>
                </a:tc>
                <a:tc>
                  <a:txBody>
                    <a:bodyPr/>
                    <a:lstStyle/>
                    <a:p>
                      <a:pPr algn="r" fontAlgn="b"/>
                      <a:r>
                        <a:rPr lang="en-US" sz="600" b="0" i="0" u="none" strike="noStrike">
                          <a:solidFill>
                            <a:srgbClr val="000000"/>
                          </a:solidFill>
                          <a:effectLst/>
                          <a:latin typeface="Calibri" panose="020F0502020204030204" pitchFamily="34" charset="0"/>
                        </a:rPr>
                        <a:t>6.00</a:t>
                      </a:r>
                    </a:p>
                  </a:txBody>
                  <a:tcPr marL="4292" marR="4292" marT="429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600" b="1" i="0" u="none" strike="noStrike">
                          <a:solidFill>
                            <a:srgbClr val="000000"/>
                          </a:solidFill>
                          <a:effectLst/>
                          <a:latin typeface="Arial" panose="020B0604020202020204" pitchFamily="34" charset="0"/>
                        </a:rPr>
                        <a:t>x</a:t>
                      </a:r>
                    </a:p>
                  </a:txBody>
                  <a:tcPr marL="4292" marR="4292" marT="429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r" fontAlgn="b"/>
                      <a:r>
                        <a:rPr lang="en-US" sz="600" b="0" i="0" u="none" strike="noStrike">
                          <a:solidFill>
                            <a:srgbClr val="000000"/>
                          </a:solidFill>
                          <a:effectLst/>
                          <a:latin typeface="Calibri" panose="020F0502020204030204" pitchFamily="34" charset="0"/>
                        </a:rPr>
                        <a:t>8</a:t>
                      </a:r>
                    </a:p>
                  </a:txBody>
                  <a:tcPr marL="4292" marR="4292" marT="429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600" b="1" i="0" u="none" strike="noStrike">
                          <a:solidFill>
                            <a:srgbClr val="000000"/>
                          </a:solidFill>
                          <a:effectLst/>
                          <a:latin typeface="Arial" panose="020B0604020202020204" pitchFamily="34" charset="0"/>
                        </a:rPr>
                        <a:t>x</a:t>
                      </a:r>
                    </a:p>
                  </a:txBody>
                  <a:tcPr marL="4292" marR="4292" marT="429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r" fontAlgn="b"/>
                      <a:r>
                        <a:rPr lang="en-US" sz="600" b="0" i="0" u="none" strike="noStrike">
                          <a:solidFill>
                            <a:srgbClr val="000000"/>
                          </a:solidFill>
                          <a:effectLst/>
                          <a:latin typeface="Calibri" panose="020F0502020204030204" pitchFamily="34" charset="0"/>
                        </a:rPr>
                        <a:t>21</a:t>
                      </a:r>
                    </a:p>
                  </a:txBody>
                  <a:tcPr marL="4292" marR="4292" marT="429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600" b="0" i="0" u="none" strike="noStrike">
                          <a:solidFill>
                            <a:srgbClr val="000000"/>
                          </a:solidFill>
                          <a:effectLst/>
                          <a:latin typeface="Arial" panose="020B0604020202020204" pitchFamily="34" charset="0"/>
                        </a:rPr>
                        <a:t>=</a:t>
                      </a:r>
                    </a:p>
                  </a:txBody>
                  <a:tcPr marL="4292" marR="4292" marT="429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r" fontAlgn="b"/>
                      <a:r>
                        <a:rPr lang="en-US" sz="600" b="0" i="0" u="none" strike="noStrike">
                          <a:solidFill>
                            <a:srgbClr val="000000"/>
                          </a:solidFill>
                          <a:effectLst/>
                          <a:highlight>
                            <a:srgbClr val="FFFF00"/>
                          </a:highlight>
                          <a:latin typeface="Calibri" panose="020F0502020204030204" pitchFamily="34" charset="0"/>
                        </a:rPr>
                        <a:t>1,008.0 </a:t>
                      </a:r>
                    </a:p>
                  </a:txBody>
                  <a:tcPr marL="4292" marR="4292" marT="429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600" b="0" i="0" u="none" strike="noStrike">
                          <a:solidFill>
                            <a:srgbClr val="000000"/>
                          </a:solidFill>
                          <a:effectLst/>
                          <a:highlight>
                            <a:srgbClr val="FFFFFF"/>
                          </a:highlight>
                          <a:latin typeface="Calibri" panose="020F0502020204030204" pitchFamily="34" charset="0"/>
                        </a:rPr>
                        <a:t> </a:t>
                      </a:r>
                    </a:p>
                  </a:txBody>
                  <a:tcPr marL="4292" marR="4292" marT="4292"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solidFill>
                      <a:srgbClr val="FFFFFF"/>
                    </a:solidFill>
                  </a:tcPr>
                </a:tc>
                <a:extLst>
                  <a:ext uri="{0D108BD9-81ED-4DB2-BD59-A6C34878D82A}">
                    <a16:rowId xmlns:a16="http://schemas.microsoft.com/office/drawing/2014/main" val="1519024329"/>
                  </a:ext>
                </a:extLst>
              </a:tr>
              <a:tr h="103007">
                <a:tc>
                  <a:txBody>
                    <a:bodyPr/>
                    <a:lstStyle/>
                    <a:p>
                      <a:pPr algn="l" fontAlgn="b"/>
                      <a:r>
                        <a:rPr lang="en-US" sz="600" b="0" i="0" u="none" strike="noStrike">
                          <a:solidFill>
                            <a:srgbClr val="000000"/>
                          </a:solidFill>
                          <a:effectLst/>
                          <a:latin typeface="Calibri" panose="020F0502020204030204" pitchFamily="34" charset="0"/>
                        </a:rPr>
                        <a:t> </a:t>
                      </a:r>
                    </a:p>
                  </a:txBody>
                  <a:tcPr marL="4292" marR="4292" marT="4292"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292" marR="4292" marT="4292" marB="0" anchor="b">
                    <a:lnL>
                      <a:noFill/>
                    </a:lnL>
                    <a:lnR>
                      <a:noFill/>
                    </a:lnR>
                    <a:lnT>
                      <a:noFill/>
                    </a:lnT>
                    <a:lnB>
                      <a:noFill/>
                    </a:lnB>
                    <a:noFill/>
                  </a:tcPr>
                </a:tc>
                <a:tc gridSpan="2">
                  <a:txBody>
                    <a:bodyPr/>
                    <a:lstStyle/>
                    <a:p>
                      <a:pPr algn="l" fontAlgn="b"/>
                      <a:r>
                        <a:rPr lang="en-US" sz="500" b="0" i="0" u="none" strike="noStrike">
                          <a:solidFill>
                            <a:srgbClr val="000000"/>
                          </a:solidFill>
                          <a:effectLst/>
                          <a:latin typeface="Arial" panose="020B0604020202020204" pitchFamily="34" charset="0"/>
                        </a:rPr>
                        <a:t># Service mechanical technicians</a:t>
                      </a:r>
                    </a:p>
                  </a:txBody>
                  <a:tcPr marL="4292" marR="4292" marT="4292" marB="0" anchor="b">
                    <a:lnL>
                      <a:noFill/>
                    </a:lnL>
                    <a:lnR>
                      <a:noFill/>
                    </a:lnR>
                    <a:lnT w="6350" cap="flat" cmpd="sng" algn="ctr">
                      <a:solidFill>
                        <a:srgbClr val="000000"/>
                      </a:solidFill>
                      <a:prstDash val="solid"/>
                      <a:round/>
                      <a:headEnd type="none" w="med" len="med"/>
                      <a:tailEnd type="none" w="med" len="med"/>
                    </a:lnT>
                    <a:lnB>
                      <a:noFill/>
                    </a:lnB>
                    <a:noFill/>
                  </a:tcPr>
                </a:tc>
                <a:tc hMerge="1">
                  <a:txBody>
                    <a:bodyPr/>
                    <a:lstStyle/>
                    <a:p>
                      <a:endParaRPr lang="en-US"/>
                    </a:p>
                  </a:txBody>
                  <a:tcPr/>
                </a:tc>
                <a:tc gridSpan="2">
                  <a:txBody>
                    <a:bodyPr/>
                    <a:lstStyle/>
                    <a:p>
                      <a:pPr algn="l" fontAlgn="b"/>
                      <a:r>
                        <a:rPr lang="en-US" sz="500" b="0" i="0" u="none" strike="noStrike">
                          <a:solidFill>
                            <a:srgbClr val="000000"/>
                          </a:solidFill>
                          <a:effectLst/>
                          <a:latin typeface="Arial" panose="020B0604020202020204" pitchFamily="34" charset="0"/>
                        </a:rPr>
                        <a:t># Hours per day for one tech</a:t>
                      </a:r>
                    </a:p>
                  </a:txBody>
                  <a:tcPr marL="4292" marR="4292" marT="4292" marB="0" anchor="b">
                    <a:lnL>
                      <a:noFill/>
                    </a:lnL>
                    <a:lnR>
                      <a:noFill/>
                    </a:lnR>
                    <a:lnT w="6350" cap="flat" cmpd="sng" algn="ctr">
                      <a:solidFill>
                        <a:srgbClr val="000000"/>
                      </a:solidFill>
                      <a:prstDash val="solid"/>
                      <a:round/>
                      <a:headEnd type="none" w="med" len="med"/>
                      <a:tailEnd type="none" w="med" len="med"/>
                    </a:lnT>
                    <a:lnB>
                      <a:noFill/>
                    </a:lnB>
                    <a:noFill/>
                  </a:tcPr>
                </a:tc>
                <a:tc hMerge="1">
                  <a:txBody>
                    <a:bodyPr/>
                    <a:lstStyle/>
                    <a:p>
                      <a:endParaRPr lang="en-US"/>
                    </a:p>
                  </a:txBody>
                  <a:tcPr/>
                </a:tc>
                <a:tc gridSpan="2">
                  <a:txBody>
                    <a:bodyPr/>
                    <a:lstStyle/>
                    <a:p>
                      <a:pPr algn="l" fontAlgn="b"/>
                      <a:r>
                        <a:rPr lang="en-US" sz="500" b="0" i="0" u="none" strike="noStrike">
                          <a:solidFill>
                            <a:srgbClr val="000000"/>
                          </a:solidFill>
                          <a:effectLst/>
                          <a:latin typeface="Arial" panose="020B0604020202020204" pitchFamily="34" charset="0"/>
                        </a:rPr>
                        <a:t>Working Days/Month</a:t>
                      </a:r>
                    </a:p>
                  </a:txBody>
                  <a:tcPr marL="4292" marR="4292" marT="4292" marB="0" anchor="b">
                    <a:lnL>
                      <a:noFill/>
                    </a:lnL>
                    <a:lnR>
                      <a:noFill/>
                    </a:lnR>
                    <a:lnT w="6350" cap="flat" cmpd="sng" algn="ctr">
                      <a:solidFill>
                        <a:srgbClr val="000000"/>
                      </a:solidFill>
                      <a:prstDash val="solid"/>
                      <a:round/>
                      <a:headEnd type="none" w="med" len="med"/>
                      <a:tailEnd type="none" w="med" len="med"/>
                    </a:lnT>
                    <a:lnB>
                      <a:noFill/>
                    </a:lnB>
                    <a:noFill/>
                  </a:tcPr>
                </a:tc>
                <a:tc hMerge="1">
                  <a:txBody>
                    <a:bodyPr/>
                    <a:lstStyle/>
                    <a:p>
                      <a:endParaRPr lang="en-US"/>
                    </a:p>
                  </a:txBody>
                  <a:tcPr/>
                </a:tc>
                <a:tc gridSpan="2">
                  <a:txBody>
                    <a:bodyPr/>
                    <a:lstStyle/>
                    <a:p>
                      <a:pPr algn="l" fontAlgn="b"/>
                      <a:r>
                        <a:rPr lang="en-US" sz="500" b="0" i="0" u="none" strike="noStrike">
                          <a:solidFill>
                            <a:srgbClr val="000000"/>
                          </a:solidFill>
                          <a:effectLst/>
                          <a:latin typeface="Arial" panose="020B0604020202020204" pitchFamily="34" charset="0"/>
                        </a:rPr>
                        <a:t>Clock Hour Aval</a:t>
                      </a:r>
                    </a:p>
                  </a:txBody>
                  <a:tcPr marL="4292" marR="4292" marT="4292" marB="0" anchor="b">
                    <a:lnL>
                      <a:noFill/>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noFill/>
                  </a:tcPr>
                </a:tc>
                <a:tc hMerge="1">
                  <a:txBody>
                    <a:bodyPr/>
                    <a:lstStyle/>
                    <a:p>
                      <a:endParaRPr lang="en-US"/>
                    </a:p>
                  </a:txBody>
                  <a:tcPr/>
                </a:tc>
                <a:extLst>
                  <a:ext uri="{0D108BD9-81ED-4DB2-BD59-A6C34878D82A}">
                    <a16:rowId xmlns:a16="http://schemas.microsoft.com/office/drawing/2014/main" val="3670963185"/>
                  </a:ext>
                </a:extLst>
              </a:tr>
              <a:tr h="103007">
                <a:tc>
                  <a:txBody>
                    <a:bodyPr/>
                    <a:lstStyle/>
                    <a:p>
                      <a:pPr algn="l" fontAlgn="b"/>
                      <a:r>
                        <a:rPr lang="en-US" sz="600" b="0" i="0" u="none" strike="noStrike">
                          <a:solidFill>
                            <a:srgbClr val="000000"/>
                          </a:solidFill>
                          <a:effectLst/>
                          <a:latin typeface="Calibri" panose="020F0502020204030204" pitchFamily="34" charset="0"/>
                        </a:rPr>
                        <a:t> </a:t>
                      </a:r>
                    </a:p>
                  </a:txBody>
                  <a:tcPr marL="4292" marR="4292" marT="4292"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292" marR="4292" marT="4292" marB="0" anchor="b">
                    <a:lnL>
                      <a:noFill/>
                    </a:lnL>
                    <a:lnR>
                      <a:noFill/>
                    </a:lnR>
                    <a:lnT>
                      <a:noFill/>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292" marR="4292" marT="4292"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292" marR="4292" marT="4292" marB="0" anchor="b">
                    <a:lnL>
                      <a:noFill/>
                    </a:lnL>
                    <a:lnR>
                      <a:noFill/>
                    </a:lnR>
                    <a:lnT>
                      <a:noFill/>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292" marR="4292" marT="4292"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292" marR="4292" marT="4292" marB="0" anchor="b">
                    <a:lnL>
                      <a:noFill/>
                    </a:lnL>
                    <a:lnR>
                      <a:noFill/>
                    </a:lnR>
                    <a:lnT>
                      <a:noFill/>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292" marR="4292" marT="4292"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292" marR="4292" marT="4292" marB="0" anchor="b">
                    <a:lnL>
                      <a:noFill/>
                    </a:lnL>
                    <a:lnR>
                      <a:noFill/>
                    </a:lnR>
                    <a:lnT>
                      <a:noFill/>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292" marR="4292" marT="4292"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4292" marR="4292" marT="4292"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3340089363"/>
                  </a:ext>
                </a:extLst>
              </a:tr>
              <a:tr h="103007">
                <a:tc>
                  <a:txBody>
                    <a:bodyPr/>
                    <a:lstStyle/>
                    <a:p>
                      <a:pPr algn="l" fontAlgn="b"/>
                      <a:r>
                        <a:rPr lang="en-US" sz="600" b="0" i="0" u="none" strike="noStrike">
                          <a:solidFill>
                            <a:srgbClr val="000000"/>
                          </a:solidFill>
                          <a:effectLst/>
                          <a:latin typeface="Calibri" panose="020F0502020204030204" pitchFamily="34" charset="0"/>
                        </a:rPr>
                        <a:t> </a:t>
                      </a:r>
                    </a:p>
                  </a:txBody>
                  <a:tcPr marL="4292" marR="4292" marT="4292"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292" marR="4292" marT="4292" marB="0" anchor="b">
                    <a:lnL>
                      <a:noFill/>
                    </a:lnL>
                    <a:lnR w="6350" cap="flat" cmpd="sng" algn="ctr">
                      <a:solidFill>
                        <a:srgbClr val="000000"/>
                      </a:solidFill>
                      <a:prstDash val="solid"/>
                      <a:round/>
                      <a:headEnd type="none" w="med" len="med"/>
                      <a:tailEnd type="none" w="med" len="med"/>
                    </a:lnR>
                    <a:lnT>
                      <a:noFill/>
                    </a:lnT>
                    <a:lnB>
                      <a:noFill/>
                    </a:lnB>
                    <a:noFill/>
                  </a:tcPr>
                </a:tc>
                <a:tc>
                  <a:txBody>
                    <a:bodyPr/>
                    <a:lstStyle/>
                    <a:p>
                      <a:pPr algn="r" fontAlgn="b"/>
                      <a:r>
                        <a:rPr lang="en-US" sz="600" b="0" i="0" u="none" strike="noStrike">
                          <a:solidFill>
                            <a:srgbClr val="000000"/>
                          </a:solidFill>
                          <a:effectLst/>
                          <a:highlight>
                            <a:srgbClr val="FFFF00"/>
                          </a:highlight>
                          <a:latin typeface="Calibri" panose="020F0502020204030204" pitchFamily="34" charset="0"/>
                        </a:rPr>
                        <a:t>1,008.0 </a:t>
                      </a:r>
                    </a:p>
                  </a:txBody>
                  <a:tcPr marL="4292" marR="4292" marT="429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1" i="0" u="none" strike="noStrike">
                          <a:solidFill>
                            <a:srgbClr val="000000"/>
                          </a:solidFill>
                          <a:effectLst/>
                          <a:latin typeface="Arial" panose="020B0604020202020204" pitchFamily="34" charset="0"/>
                        </a:rPr>
                        <a:t>x</a:t>
                      </a:r>
                    </a:p>
                  </a:txBody>
                  <a:tcPr marL="4292" marR="4292" marT="429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r" fontAlgn="b"/>
                      <a:r>
                        <a:rPr lang="en-US" sz="600" b="0" i="0" u="none" strike="noStrike">
                          <a:solidFill>
                            <a:srgbClr val="000000"/>
                          </a:solidFill>
                          <a:effectLst/>
                          <a:highlight>
                            <a:srgbClr val="FFFF00"/>
                          </a:highlight>
                          <a:latin typeface="Calibri" panose="020F0502020204030204" pitchFamily="34" charset="0"/>
                        </a:rPr>
                        <a:t> $           91.84 </a:t>
                      </a:r>
                    </a:p>
                  </a:txBody>
                  <a:tcPr marL="4292" marR="4292" marT="429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1" i="0" u="none" strike="noStrike">
                          <a:solidFill>
                            <a:srgbClr val="000000"/>
                          </a:solidFill>
                          <a:effectLst/>
                          <a:latin typeface="Arial" panose="020B0604020202020204" pitchFamily="34" charset="0"/>
                        </a:rPr>
                        <a:t>=</a:t>
                      </a:r>
                    </a:p>
                  </a:txBody>
                  <a:tcPr marL="4292" marR="4292" marT="429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US" sz="600" b="0" i="0" u="none" strike="noStrike">
                          <a:solidFill>
                            <a:srgbClr val="000000"/>
                          </a:solidFill>
                          <a:effectLst/>
                          <a:highlight>
                            <a:srgbClr val="FFFF00"/>
                          </a:highlight>
                          <a:latin typeface="Calibri" panose="020F0502020204030204" pitchFamily="34" charset="0"/>
                        </a:rPr>
                        <a:t> $      92,574 </a:t>
                      </a:r>
                    </a:p>
                  </a:txBody>
                  <a:tcPr marL="4292" marR="4292" marT="429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292" marR="4292" marT="429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r" fontAlgn="b"/>
                      <a:r>
                        <a:rPr lang="en-US" sz="600" b="0" i="0" u="none" strike="noStrike">
                          <a:solidFill>
                            <a:srgbClr val="000000"/>
                          </a:solidFill>
                          <a:effectLst/>
                          <a:highlight>
                            <a:srgbClr val="FFFF00"/>
                          </a:highlight>
                          <a:latin typeface="Calibri" panose="020F0502020204030204" pitchFamily="34" charset="0"/>
                        </a:rPr>
                        <a:t>115717.2</a:t>
                      </a:r>
                    </a:p>
                  </a:txBody>
                  <a:tcPr marL="4292" marR="4292" marT="429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600" b="0" i="0" u="none" strike="noStrike">
                          <a:solidFill>
                            <a:srgbClr val="000000"/>
                          </a:solidFill>
                          <a:effectLst/>
                          <a:latin typeface="Calibri" panose="020F0502020204030204" pitchFamily="34" charset="0"/>
                        </a:rPr>
                        <a:t> </a:t>
                      </a:r>
                    </a:p>
                  </a:txBody>
                  <a:tcPr marL="4292" marR="4292" marT="4292"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2346527434"/>
                  </a:ext>
                </a:extLst>
              </a:tr>
              <a:tr h="167386">
                <a:tc>
                  <a:txBody>
                    <a:bodyPr/>
                    <a:lstStyle/>
                    <a:p>
                      <a:pPr algn="l" fontAlgn="b"/>
                      <a:r>
                        <a:rPr lang="en-US" sz="600" b="0" i="0" u="none" strike="noStrike">
                          <a:solidFill>
                            <a:srgbClr val="000000"/>
                          </a:solidFill>
                          <a:effectLst/>
                          <a:latin typeface="Calibri" panose="020F0502020204030204" pitchFamily="34" charset="0"/>
                        </a:rPr>
                        <a:t> </a:t>
                      </a:r>
                    </a:p>
                  </a:txBody>
                  <a:tcPr marL="4292" marR="4292" marT="4292"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292" marR="4292" marT="4292" marB="0" anchor="b">
                    <a:lnL>
                      <a:noFill/>
                    </a:lnL>
                    <a:lnR>
                      <a:noFill/>
                    </a:lnR>
                    <a:lnT>
                      <a:noFill/>
                    </a:lnT>
                    <a:lnB>
                      <a:noFill/>
                    </a:lnB>
                    <a:noFill/>
                  </a:tcPr>
                </a:tc>
                <a:tc>
                  <a:txBody>
                    <a:bodyPr/>
                    <a:lstStyle/>
                    <a:p>
                      <a:pPr algn="r" fontAlgn="b"/>
                      <a:r>
                        <a:rPr lang="en-US" sz="500" b="0" i="0" u="none" strike="noStrike">
                          <a:solidFill>
                            <a:srgbClr val="000000"/>
                          </a:solidFill>
                          <a:effectLst/>
                          <a:latin typeface="Arial" panose="020B0604020202020204" pitchFamily="34" charset="0"/>
                        </a:rPr>
                        <a:t>Clock Hours Available</a:t>
                      </a:r>
                    </a:p>
                  </a:txBody>
                  <a:tcPr marL="4292" marR="4292" marT="4292" marB="0" anchor="b">
                    <a:lnL>
                      <a:noFill/>
                    </a:lnL>
                    <a:lnR>
                      <a:noFill/>
                    </a:lnR>
                    <a:lnT w="6350" cap="flat" cmpd="sng" algn="ctr">
                      <a:solidFill>
                        <a:srgbClr val="000000"/>
                      </a:solidFill>
                      <a:prstDash val="solid"/>
                      <a:round/>
                      <a:headEnd type="none" w="med" len="med"/>
                      <a:tailEnd type="none" w="med" len="med"/>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292" marR="4292" marT="4292" marB="0" anchor="b">
                    <a:lnL>
                      <a:noFill/>
                    </a:lnL>
                    <a:lnR>
                      <a:noFill/>
                    </a:lnR>
                    <a:lnT>
                      <a:noFill/>
                    </a:lnT>
                    <a:lnB>
                      <a:noFill/>
                    </a:lnB>
                    <a:noFill/>
                  </a:tcPr>
                </a:tc>
                <a:tc gridSpan="2">
                  <a:txBody>
                    <a:bodyPr/>
                    <a:lstStyle/>
                    <a:p>
                      <a:pPr algn="l" fontAlgn="b"/>
                      <a:r>
                        <a:rPr lang="en-US" sz="500" b="0" i="0" u="none" strike="noStrike">
                          <a:solidFill>
                            <a:srgbClr val="000000"/>
                          </a:solidFill>
                          <a:effectLst/>
                          <a:latin typeface="Arial" panose="020B0604020202020204" pitchFamily="34" charset="0"/>
                        </a:rPr>
                        <a:t>Effective Labor Rate</a:t>
                      </a:r>
                    </a:p>
                  </a:txBody>
                  <a:tcPr marL="4292" marR="4292" marT="4292" marB="0" anchor="b">
                    <a:lnL>
                      <a:noFill/>
                    </a:lnL>
                    <a:lnR>
                      <a:noFill/>
                    </a:lnR>
                    <a:lnT w="6350" cap="flat" cmpd="sng" algn="ctr">
                      <a:solidFill>
                        <a:srgbClr val="000000"/>
                      </a:solidFill>
                      <a:prstDash val="solid"/>
                      <a:round/>
                      <a:headEnd type="none" w="med" len="med"/>
                      <a:tailEnd type="none" w="med" len="med"/>
                    </a:lnT>
                    <a:lnB>
                      <a:noFill/>
                    </a:lnB>
                    <a:noFill/>
                  </a:tcPr>
                </a:tc>
                <a:tc hMerge="1">
                  <a:txBody>
                    <a:bodyPr/>
                    <a:lstStyle/>
                    <a:p>
                      <a:endParaRPr lang="en-US"/>
                    </a:p>
                  </a:txBody>
                  <a:tcPr/>
                </a:tc>
                <a:tc rowSpan="2">
                  <a:txBody>
                    <a:bodyPr/>
                    <a:lstStyle/>
                    <a:p>
                      <a:pPr algn="ctr" fontAlgn="b"/>
                      <a:r>
                        <a:rPr lang="en-US" sz="500" b="0" i="0" u="none" strike="noStrike">
                          <a:solidFill>
                            <a:srgbClr val="000000"/>
                          </a:solidFill>
                          <a:effectLst/>
                          <a:latin typeface="Arial" panose="020B0604020202020204" pitchFamily="34" charset="0"/>
                        </a:rPr>
                        <a:t>Labor sales potential @100%</a:t>
                      </a:r>
                    </a:p>
                  </a:txBody>
                  <a:tcPr marL="4292" marR="4292" marT="4292" marB="0" anchor="b">
                    <a:lnL>
                      <a:noFill/>
                    </a:lnL>
                    <a:lnR>
                      <a:noFill/>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292" marR="4292" marT="4292" marB="0" anchor="b">
                    <a:lnL>
                      <a:noFill/>
                    </a:lnL>
                    <a:lnR>
                      <a:noFill/>
                    </a:lnR>
                    <a:lnT>
                      <a:noFill/>
                    </a:lnT>
                    <a:lnB>
                      <a:noFill/>
                    </a:lnB>
                    <a:noFill/>
                  </a:tcPr>
                </a:tc>
                <a:tc rowSpan="2">
                  <a:txBody>
                    <a:bodyPr/>
                    <a:lstStyle/>
                    <a:p>
                      <a:pPr algn="ctr" fontAlgn="b"/>
                      <a:r>
                        <a:rPr lang="en-US" sz="500" b="0" i="0" u="none" strike="noStrike">
                          <a:solidFill>
                            <a:srgbClr val="000000"/>
                          </a:solidFill>
                          <a:effectLst/>
                          <a:latin typeface="Calibri" panose="020F0502020204030204" pitchFamily="34" charset="0"/>
                        </a:rPr>
                        <a:t>Labor sales potential @ 125%</a:t>
                      </a:r>
                    </a:p>
                  </a:txBody>
                  <a:tcPr marL="4292" marR="4292" marT="4292" marB="0" anchor="b">
                    <a:lnL>
                      <a:noFill/>
                    </a:lnL>
                    <a:lnR>
                      <a:noFill/>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4292" marR="4292" marT="4292"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4262672940"/>
                  </a:ext>
                </a:extLst>
              </a:tr>
              <a:tr h="111591">
                <a:tc>
                  <a:txBody>
                    <a:bodyPr/>
                    <a:lstStyle/>
                    <a:p>
                      <a:pPr algn="l" fontAlgn="b"/>
                      <a:r>
                        <a:rPr lang="en-US" sz="600" b="0" i="0" u="none" strike="noStrike">
                          <a:solidFill>
                            <a:srgbClr val="000000"/>
                          </a:solidFill>
                          <a:effectLst/>
                          <a:latin typeface="Calibri" panose="020F0502020204030204" pitchFamily="34" charset="0"/>
                        </a:rPr>
                        <a:t> </a:t>
                      </a:r>
                    </a:p>
                  </a:txBody>
                  <a:tcPr marL="4292" marR="4292" marT="4292"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292" marR="4292" marT="4292"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292" marR="4292" marT="4292"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292" marR="4292" marT="4292"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292" marR="4292" marT="4292"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292" marR="4292" marT="4292" marB="0" anchor="b">
                    <a:lnL>
                      <a:noFill/>
                    </a:lnL>
                    <a:lnR>
                      <a:noFill/>
                    </a:lnR>
                    <a:lnT>
                      <a:noFill/>
                    </a:lnT>
                    <a:lnB w="12700" cap="flat" cmpd="sng" algn="ctr">
                      <a:solidFill>
                        <a:srgbClr val="000000"/>
                      </a:solidFill>
                      <a:prstDash val="solid"/>
                      <a:round/>
                      <a:headEnd type="none" w="med" len="med"/>
                      <a:tailEnd type="none" w="med" len="med"/>
                    </a:lnB>
                    <a:noFill/>
                  </a:tcPr>
                </a:tc>
                <a:tc vMerge="1">
                  <a:txBody>
                    <a:bodyPr/>
                    <a:lstStyle/>
                    <a:p>
                      <a:endParaRPr lang="en-US"/>
                    </a:p>
                  </a:txBody>
                  <a:tcPr/>
                </a:tc>
                <a:tc>
                  <a:txBody>
                    <a:bodyPr/>
                    <a:lstStyle/>
                    <a:p>
                      <a:pPr algn="l" fontAlgn="b"/>
                      <a:endParaRPr lang="en-US" sz="600" b="0" i="0" u="none" strike="noStrike">
                        <a:solidFill>
                          <a:srgbClr val="000000"/>
                        </a:solidFill>
                        <a:effectLst/>
                        <a:latin typeface="Calibri" panose="020F0502020204030204" pitchFamily="34" charset="0"/>
                      </a:endParaRPr>
                    </a:p>
                  </a:txBody>
                  <a:tcPr marL="4292" marR="4292" marT="4292" marB="0" anchor="b">
                    <a:lnL>
                      <a:noFill/>
                    </a:lnL>
                    <a:lnR>
                      <a:noFill/>
                    </a:lnR>
                    <a:lnT>
                      <a:noFill/>
                    </a:lnT>
                    <a:lnB w="12700" cap="flat" cmpd="sng" algn="ctr">
                      <a:solidFill>
                        <a:srgbClr val="000000"/>
                      </a:solidFill>
                      <a:prstDash val="solid"/>
                      <a:round/>
                      <a:headEnd type="none" w="med" len="med"/>
                      <a:tailEnd type="none" w="med" len="med"/>
                    </a:lnB>
                    <a:noFill/>
                  </a:tcPr>
                </a:tc>
                <a:tc vMerge="1">
                  <a:txBody>
                    <a:bodyPr/>
                    <a:lstStyle/>
                    <a:p>
                      <a:endParaRPr lang="en-US"/>
                    </a:p>
                  </a:txBody>
                  <a:tcPr/>
                </a:tc>
                <a:tc>
                  <a:txBody>
                    <a:bodyPr/>
                    <a:lstStyle/>
                    <a:p>
                      <a:pPr algn="l" fontAlgn="b"/>
                      <a:r>
                        <a:rPr lang="en-US" sz="600" b="0" i="0" u="none" strike="noStrike">
                          <a:solidFill>
                            <a:srgbClr val="000000"/>
                          </a:solidFill>
                          <a:effectLst/>
                          <a:latin typeface="Calibri" panose="020F0502020204030204" pitchFamily="34" charset="0"/>
                        </a:rPr>
                        <a:t> </a:t>
                      </a:r>
                    </a:p>
                  </a:txBody>
                  <a:tcPr marL="4292" marR="4292" marT="4292"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676351073"/>
                  </a:ext>
                </a:extLst>
              </a:tr>
              <a:tr h="103007">
                <a:tc>
                  <a:txBody>
                    <a:bodyPr/>
                    <a:lstStyle/>
                    <a:p>
                      <a:pPr algn="l" fontAlgn="b"/>
                      <a:r>
                        <a:rPr lang="en-US" sz="600" b="0" i="0" u="none" strike="noStrike">
                          <a:solidFill>
                            <a:srgbClr val="000000"/>
                          </a:solidFill>
                          <a:effectLst/>
                          <a:latin typeface="Calibri" panose="020F0502020204030204" pitchFamily="34" charset="0"/>
                        </a:rPr>
                        <a:t> </a:t>
                      </a:r>
                    </a:p>
                  </a:txBody>
                  <a:tcPr marL="4292" marR="4292" marT="4292" marB="0" anchor="b">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noFill/>
                  </a:tcPr>
                </a:tc>
                <a:tc gridSpan="8">
                  <a:txBody>
                    <a:bodyPr/>
                    <a:lstStyle/>
                    <a:p>
                      <a:pPr algn="l" fontAlgn="b"/>
                      <a:r>
                        <a:rPr lang="en-US" sz="600" b="0" i="0" u="none" strike="noStrike">
                          <a:solidFill>
                            <a:srgbClr val="000000"/>
                          </a:solidFill>
                          <a:effectLst/>
                          <a:latin typeface="Calibri" panose="020F0502020204030204" pitchFamily="34" charset="0"/>
                        </a:rPr>
                        <a:t>How proficient are your technicians ?</a:t>
                      </a:r>
                    </a:p>
                  </a:txBody>
                  <a:tcPr marL="4292" marR="4292" marT="4292"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no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b"/>
                      <a:r>
                        <a:rPr lang="en-US" sz="600" b="0" i="0" u="none" strike="noStrike">
                          <a:solidFill>
                            <a:srgbClr val="000000"/>
                          </a:solidFill>
                          <a:effectLst/>
                          <a:latin typeface="Calibri" panose="020F0502020204030204" pitchFamily="34" charset="0"/>
                        </a:rPr>
                        <a:t> </a:t>
                      </a:r>
                    </a:p>
                  </a:txBody>
                  <a:tcPr marL="4292" marR="4292" marT="4292" marB="0" anchor="b">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290350563"/>
                  </a:ext>
                </a:extLst>
              </a:tr>
              <a:tr h="103007">
                <a:tc>
                  <a:txBody>
                    <a:bodyPr/>
                    <a:lstStyle/>
                    <a:p>
                      <a:pPr algn="l" fontAlgn="b"/>
                      <a:r>
                        <a:rPr lang="en-US" sz="600" b="0" i="0" u="none" strike="noStrike">
                          <a:solidFill>
                            <a:srgbClr val="000000"/>
                          </a:solidFill>
                          <a:effectLst/>
                          <a:latin typeface="Calibri" panose="020F0502020204030204" pitchFamily="34" charset="0"/>
                        </a:rPr>
                        <a:t> </a:t>
                      </a:r>
                    </a:p>
                  </a:txBody>
                  <a:tcPr marL="4292" marR="4292" marT="4292" marB="0" anchor="b">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4292" marR="4292" marT="4292" marB="0" anchor="b">
                    <a:lnL w="1270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292" marR="4292" marT="4292"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292" marR="4292" marT="4292" marB="0" anchor="b">
                    <a:lnL>
                      <a:noFill/>
                    </a:lnL>
                    <a:lnR>
                      <a:noFill/>
                    </a:lnR>
                    <a:lnT>
                      <a:noFill/>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292" marR="4292" marT="4292"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292" marR="4292" marT="4292" marB="0" anchor="b">
                    <a:lnL>
                      <a:noFill/>
                    </a:lnL>
                    <a:lnR>
                      <a:noFill/>
                    </a:lnR>
                    <a:lnT>
                      <a:noFill/>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292" marR="4292" marT="4292"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292" marR="4292" marT="4292" marB="0" anchor="b">
                    <a:lnL>
                      <a:noFill/>
                    </a:lnL>
                    <a:lnR>
                      <a:noFill/>
                    </a:lnR>
                    <a:lnT>
                      <a:noFill/>
                    </a:lnT>
                    <a:lnB>
                      <a:noFill/>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4292" marR="4292" marT="4292" marB="0" anchor="b">
                    <a:lnL>
                      <a:noFill/>
                    </a:lnL>
                    <a:lnR w="1270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4292" marR="4292" marT="4292" marB="0" anchor="b">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1952185264"/>
                  </a:ext>
                </a:extLst>
              </a:tr>
              <a:tr h="111591">
                <a:tc>
                  <a:txBody>
                    <a:bodyPr/>
                    <a:lstStyle/>
                    <a:p>
                      <a:pPr algn="l" fontAlgn="b"/>
                      <a:r>
                        <a:rPr lang="en-US" sz="600" b="0" i="0" u="none" strike="noStrike">
                          <a:solidFill>
                            <a:srgbClr val="000000"/>
                          </a:solidFill>
                          <a:effectLst/>
                          <a:latin typeface="Calibri" panose="020F0502020204030204" pitchFamily="34" charset="0"/>
                        </a:rPr>
                        <a:t> </a:t>
                      </a:r>
                    </a:p>
                  </a:txBody>
                  <a:tcPr marL="4292" marR="4292" marT="4292" marB="0" anchor="b">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4292" marR="4292" marT="4292"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r" fontAlgn="b"/>
                      <a:r>
                        <a:rPr lang="en-US" sz="600" b="0" i="0" u="none" strike="noStrike">
                          <a:solidFill>
                            <a:srgbClr val="000000"/>
                          </a:solidFill>
                          <a:effectLst/>
                          <a:latin typeface="Calibri" panose="020F0502020204030204" pitchFamily="34" charset="0"/>
                        </a:rPr>
                        <a:t>702.0 </a:t>
                      </a:r>
                    </a:p>
                  </a:txBody>
                  <a:tcPr marL="4292" marR="4292" marT="429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700" b="0" i="0" u="none" strike="noStrike">
                          <a:solidFill>
                            <a:srgbClr val="000000"/>
                          </a:solidFill>
                          <a:effectLst/>
                          <a:latin typeface="Arial" panose="020B0604020202020204" pitchFamily="34" charset="0"/>
                        </a:rPr>
                        <a:t>÷</a:t>
                      </a:r>
                    </a:p>
                  </a:txBody>
                  <a:tcPr marL="4292" marR="4292" marT="429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r" fontAlgn="b"/>
                      <a:r>
                        <a:rPr lang="en-US" sz="600" b="0" i="0" u="none" strike="noStrike">
                          <a:solidFill>
                            <a:srgbClr val="000000"/>
                          </a:solidFill>
                          <a:effectLst/>
                          <a:latin typeface="Calibri" panose="020F0502020204030204" pitchFamily="34" charset="0"/>
                        </a:rPr>
                        <a:t>1,008.00 </a:t>
                      </a:r>
                    </a:p>
                  </a:txBody>
                  <a:tcPr marL="4292" marR="4292" marT="429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600" b="0" i="0" u="none" strike="noStrike">
                          <a:solidFill>
                            <a:srgbClr val="000000"/>
                          </a:solidFill>
                          <a:effectLst/>
                          <a:latin typeface="Calibri" panose="020F0502020204030204" pitchFamily="34" charset="0"/>
                        </a:rPr>
                        <a:t>=</a:t>
                      </a:r>
                    </a:p>
                  </a:txBody>
                  <a:tcPr marL="4292" marR="4292" marT="429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r" fontAlgn="b"/>
                      <a:r>
                        <a:rPr lang="en-US" sz="600" b="0" i="0" u="none" strike="noStrike">
                          <a:solidFill>
                            <a:srgbClr val="000000"/>
                          </a:solidFill>
                          <a:effectLst/>
                          <a:highlight>
                            <a:srgbClr val="FFFF00"/>
                          </a:highlight>
                          <a:latin typeface="Calibri" panose="020F0502020204030204" pitchFamily="34" charset="0"/>
                        </a:rPr>
                        <a:t>69.64%</a:t>
                      </a:r>
                    </a:p>
                  </a:txBody>
                  <a:tcPr marL="4292" marR="4292" marT="429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292" marR="4292" marT="4292" marB="0" anchor="b">
                    <a:lnL w="63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4292" marR="4292" marT="4292" marB="0" anchor="b">
                    <a:lnL>
                      <a:noFill/>
                    </a:lnL>
                    <a:lnR w="1270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4292" marR="4292" marT="4292" marB="0" anchor="b">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3528192284"/>
                  </a:ext>
                </a:extLst>
              </a:tr>
              <a:tr h="141634">
                <a:tc>
                  <a:txBody>
                    <a:bodyPr/>
                    <a:lstStyle/>
                    <a:p>
                      <a:pPr algn="l" fontAlgn="b"/>
                      <a:r>
                        <a:rPr lang="en-US" sz="600" b="0" i="0" u="none" strike="noStrike">
                          <a:solidFill>
                            <a:srgbClr val="000000"/>
                          </a:solidFill>
                          <a:effectLst/>
                          <a:latin typeface="Calibri" panose="020F0502020204030204" pitchFamily="34" charset="0"/>
                        </a:rPr>
                        <a:t> </a:t>
                      </a:r>
                    </a:p>
                  </a:txBody>
                  <a:tcPr marL="4292" marR="4292" marT="4292" marB="0" anchor="b">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4292" marR="4292" marT="4292" marB="0" anchor="b">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noFill/>
                  </a:tcPr>
                </a:tc>
                <a:tc>
                  <a:txBody>
                    <a:bodyPr/>
                    <a:lstStyle/>
                    <a:p>
                      <a:pPr algn="ctr" fontAlgn="t"/>
                      <a:r>
                        <a:rPr lang="en-US" sz="500" b="0" i="0" u="none" strike="noStrike">
                          <a:solidFill>
                            <a:srgbClr val="000000"/>
                          </a:solidFill>
                          <a:effectLst/>
                          <a:latin typeface="Arial" panose="020B0604020202020204" pitchFamily="34" charset="0"/>
                        </a:rPr>
                        <a:t>Hours Billed</a:t>
                      </a:r>
                    </a:p>
                  </a:txBody>
                  <a:tcPr marL="4292" marR="4292" marT="4292" marB="0">
                    <a:lnL>
                      <a:noFill/>
                    </a:lnL>
                    <a:lnR>
                      <a:noFill/>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4292" marR="4292" marT="4292"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ctr" fontAlgn="t"/>
                      <a:r>
                        <a:rPr lang="en-US" sz="500" b="0" i="0" u="none" strike="noStrike">
                          <a:solidFill>
                            <a:srgbClr val="000000"/>
                          </a:solidFill>
                          <a:effectLst/>
                          <a:latin typeface="Arial" panose="020B0604020202020204" pitchFamily="34" charset="0"/>
                        </a:rPr>
                        <a:t>Hours Available</a:t>
                      </a:r>
                    </a:p>
                  </a:txBody>
                  <a:tcPr marL="4292" marR="4292" marT="4292" marB="0">
                    <a:lnL>
                      <a:noFill/>
                    </a:lnL>
                    <a:lnR>
                      <a:noFill/>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4292" marR="4292" marT="4292"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ctr" fontAlgn="t"/>
                      <a:r>
                        <a:rPr lang="en-US" sz="500" b="0" i="0" u="none" strike="noStrike">
                          <a:solidFill>
                            <a:srgbClr val="000000"/>
                          </a:solidFill>
                          <a:effectLst/>
                          <a:latin typeface="Arial" panose="020B0604020202020204" pitchFamily="34" charset="0"/>
                        </a:rPr>
                        <a:t>Tech Proficiency</a:t>
                      </a:r>
                    </a:p>
                  </a:txBody>
                  <a:tcPr marL="4292" marR="4292" marT="4292" marB="0">
                    <a:lnL>
                      <a:noFill/>
                    </a:lnL>
                    <a:lnR>
                      <a:noFill/>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4292" marR="4292" marT="4292"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4292" marR="4292" marT="4292" marB="0" anchor="b">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4292" marR="4292" marT="4292" marB="0" anchor="b">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764712629"/>
                  </a:ext>
                </a:extLst>
              </a:tr>
              <a:tr h="103007">
                <a:tc>
                  <a:txBody>
                    <a:bodyPr/>
                    <a:lstStyle/>
                    <a:p>
                      <a:pPr algn="l" fontAlgn="b"/>
                      <a:r>
                        <a:rPr lang="en-US" sz="600" b="0" i="0" u="none" strike="noStrike">
                          <a:solidFill>
                            <a:srgbClr val="000000"/>
                          </a:solidFill>
                          <a:effectLst/>
                          <a:latin typeface="Calibri" panose="020F0502020204030204" pitchFamily="34" charset="0"/>
                        </a:rPr>
                        <a:t> </a:t>
                      </a:r>
                    </a:p>
                  </a:txBody>
                  <a:tcPr marL="4292" marR="4292" marT="4292"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292" marR="4292" marT="4292" marB="0" anchor="b">
                    <a:lnL>
                      <a:noFill/>
                    </a:lnL>
                    <a:lnR>
                      <a:noFill/>
                    </a:lnR>
                    <a:lnT w="12700" cap="flat" cmpd="sng" algn="ctr">
                      <a:solidFill>
                        <a:srgbClr val="000000"/>
                      </a:solidFill>
                      <a:prstDash val="solid"/>
                      <a:round/>
                      <a:headEnd type="none" w="med" len="med"/>
                      <a:tailEnd type="none" w="med" len="med"/>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292" marR="4292" marT="4292" marB="0" anchor="b">
                    <a:lnL>
                      <a:noFill/>
                    </a:lnL>
                    <a:lnR>
                      <a:noFill/>
                    </a:lnR>
                    <a:lnT w="12700" cap="flat" cmpd="sng" algn="ctr">
                      <a:solidFill>
                        <a:srgbClr val="000000"/>
                      </a:solidFill>
                      <a:prstDash val="solid"/>
                      <a:round/>
                      <a:headEnd type="none" w="med" len="med"/>
                      <a:tailEnd type="none" w="med" len="med"/>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292" marR="4292" marT="4292" marB="0" anchor="b">
                    <a:lnL>
                      <a:noFill/>
                    </a:lnL>
                    <a:lnR>
                      <a:noFill/>
                    </a:lnR>
                    <a:lnT w="12700" cap="flat" cmpd="sng" algn="ctr">
                      <a:solidFill>
                        <a:srgbClr val="000000"/>
                      </a:solidFill>
                      <a:prstDash val="solid"/>
                      <a:round/>
                      <a:headEnd type="none" w="med" len="med"/>
                      <a:tailEnd type="none" w="med" len="med"/>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292" marR="4292" marT="4292" marB="0" anchor="b">
                    <a:lnL>
                      <a:noFill/>
                    </a:lnL>
                    <a:lnR>
                      <a:noFill/>
                    </a:lnR>
                    <a:lnT w="12700" cap="flat" cmpd="sng" algn="ctr">
                      <a:solidFill>
                        <a:srgbClr val="000000"/>
                      </a:solidFill>
                      <a:prstDash val="solid"/>
                      <a:round/>
                      <a:headEnd type="none" w="med" len="med"/>
                      <a:tailEnd type="none" w="med" len="med"/>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292" marR="4292" marT="4292" marB="0" anchor="b">
                    <a:lnL>
                      <a:noFill/>
                    </a:lnL>
                    <a:lnR>
                      <a:noFill/>
                    </a:lnR>
                    <a:lnT w="12700" cap="flat" cmpd="sng" algn="ctr">
                      <a:solidFill>
                        <a:srgbClr val="000000"/>
                      </a:solidFill>
                      <a:prstDash val="solid"/>
                      <a:round/>
                      <a:headEnd type="none" w="med" len="med"/>
                      <a:tailEnd type="none" w="med" len="med"/>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292" marR="4292" marT="4292" marB="0" anchor="b">
                    <a:lnL>
                      <a:noFill/>
                    </a:lnL>
                    <a:lnR>
                      <a:noFill/>
                    </a:lnR>
                    <a:lnT w="12700" cap="flat" cmpd="sng" algn="ctr">
                      <a:solidFill>
                        <a:srgbClr val="000000"/>
                      </a:solidFill>
                      <a:prstDash val="solid"/>
                      <a:round/>
                      <a:headEnd type="none" w="med" len="med"/>
                      <a:tailEnd type="none" w="med" len="med"/>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292" marR="4292" marT="4292" marB="0" anchor="b">
                    <a:lnL>
                      <a:noFill/>
                    </a:lnL>
                    <a:lnR>
                      <a:noFill/>
                    </a:lnR>
                    <a:lnT w="12700" cap="flat" cmpd="sng" algn="ctr">
                      <a:solidFill>
                        <a:srgbClr val="000000"/>
                      </a:solidFill>
                      <a:prstDash val="solid"/>
                      <a:round/>
                      <a:headEnd type="none" w="med" len="med"/>
                      <a:tailEnd type="none" w="med" len="med"/>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292" marR="4292" marT="4292" marB="0" anchor="b">
                    <a:lnL>
                      <a:noFill/>
                    </a:lnL>
                    <a:lnR>
                      <a:noFill/>
                    </a:lnR>
                    <a:lnT w="12700" cap="flat" cmpd="sng" algn="ctr">
                      <a:solidFill>
                        <a:srgbClr val="000000"/>
                      </a:solidFill>
                      <a:prstDash val="solid"/>
                      <a:round/>
                      <a:headEnd type="none" w="med" len="med"/>
                      <a:tailEnd type="none" w="med" len="med"/>
                    </a:lnT>
                    <a:lnB>
                      <a:noFill/>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4292" marR="4292" marT="4292"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3893010482"/>
                  </a:ext>
                </a:extLst>
              </a:tr>
              <a:tr h="103007">
                <a:tc>
                  <a:txBody>
                    <a:bodyPr/>
                    <a:lstStyle/>
                    <a:p>
                      <a:pPr algn="l" fontAlgn="b"/>
                      <a:r>
                        <a:rPr lang="en-US" sz="600" b="0" i="0" u="none" strike="noStrike">
                          <a:solidFill>
                            <a:srgbClr val="000000"/>
                          </a:solidFill>
                          <a:effectLst/>
                          <a:latin typeface="Calibri" panose="020F0502020204030204" pitchFamily="34" charset="0"/>
                        </a:rPr>
                        <a:t> </a:t>
                      </a:r>
                    </a:p>
                  </a:txBody>
                  <a:tcPr marL="4292" marR="4292" marT="4292"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4292" marR="4292" marT="4292" marB="0" anchor="b">
                    <a:lnL>
                      <a:noFill/>
                    </a:lnL>
                    <a:lnR>
                      <a:noFill/>
                    </a:lnR>
                    <a:lnT>
                      <a:noFill/>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292" marR="4292" marT="4292" marB="0" anchor="b">
                    <a:lnL>
                      <a:noFill/>
                    </a:lnL>
                    <a:lnR>
                      <a:noFill/>
                    </a:lnR>
                    <a:lnT>
                      <a:noFill/>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292" marR="4292" marT="4292" marB="0" anchor="b">
                    <a:lnL>
                      <a:noFill/>
                    </a:lnL>
                    <a:lnR>
                      <a:noFill/>
                    </a:lnR>
                    <a:lnT>
                      <a:noFill/>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292" marR="4292" marT="4292" marB="0" anchor="b">
                    <a:lnL>
                      <a:noFill/>
                    </a:lnL>
                    <a:lnR>
                      <a:noFill/>
                    </a:lnR>
                    <a:lnT>
                      <a:noFill/>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292" marR="4292" marT="4292" marB="0" anchor="b">
                    <a:lnL>
                      <a:noFill/>
                    </a:lnL>
                    <a:lnR>
                      <a:noFill/>
                    </a:lnR>
                    <a:lnT>
                      <a:noFill/>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292" marR="4292" marT="4292" marB="0" anchor="b">
                    <a:lnL>
                      <a:noFill/>
                    </a:lnL>
                    <a:lnR>
                      <a:noFill/>
                    </a:lnR>
                    <a:lnT>
                      <a:noFill/>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292" marR="4292" marT="4292" marB="0" anchor="b">
                    <a:lnL>
                      <a:noFill/>
                    </a:lnL>
                    <a:lnR>
                      <a:noFill/>
                    </a:lnR>
                    <a:lnT>
                      <a:noFill/>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292" marR="4292" marT="4292" marB="0" anchor="b">
                    <a:lnL>
                      <a:noFill/>
                    </a:lnL>
                    <a:lnR>
                      <a:noFill/>
                    </a:lnR>
                    <a:lnT>
                      <a:noFill/>
                    </a:lnT>
                    <a:lnB>
                      <a:noFill/>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4292" marR="4292" marT="4292"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2478879616"/>
                  </a:ext>
                </a:extLst>
              </a:tr>
              <a:tr h="107299">
                <a:tc>
                  <a:txBody>
                    <a:bodyPr/>
                    <a:lstStyle/>
                    <a:p>
                      <a:pPr algn="l" fontAlgn="b"/>
                      <a:r>
                        <a:rPr lang="en-US" sz="600" b="0" i="0" u="none" strike="noStrike">
                          <a:solidFill>
                            <a:srgbClr val="000000"/>
                          </a:solidFill>
                          <a:effectLst/>
                          <a:latin typeface="Calibri" panose="020F0502020204030204" pitchFamily="34" charset="0"/>
                        </a:rPr>
                        <a:t> </a:t>
                      </a:r>
                    </a:p>
                  </a:txBody>
                  <a:tcPr marL="4292" marR="4292" marT="4292" marB="0" anchor="b">
                    <a:lnL w="1905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4292" marR="4292" marT="4292" marB="0" anchor="b">
                    <a:lnL>
                      <a:noFill/>
                    </a:lnL>
                    <a:lnR>
                      <a:noFill/>
                    </a:lnR>
                    <a:lnT>
                      <a:noFill/>
                    </a:lnT>
                    <a:lnB w="19050" cap="flat" cmpd="sng" algn="ctr">
                      <a:solidFill>
                        <a:srgbClr val="000000"/>
                      </a:solidFill>
                      <a:prstDash val="solid"/>
                      <a:round/>
                      <a:headEnd type="none" w="med" len="med"/>
                      <a:tailEnd type="none" w="med" len="med"/>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4292" marR="4292" marT="4292" marB="0" anchor="b">
                    <a:lnL>
                      <a:noFill/>
                    </a:lnL>
                    <a:lnR>
                      <a:noFill/>
                    </a:lnR>
                    <a:lnT>
                      <a:noFill/>
                    </a:lnT>
                    <a:lnB w="19050" cap="flat" cmpd="sng" algn="ctr">
                      <a:solidFill>
                        <a:srgbClr val="000000"/>
                      </a:solidFill>
                      <a:prstDash val="solid"/>
                      <a:round/>
                      <a:headEnd type="none" w="med" len="med"/>
                      <a:tailEnd type="none" w="med" len="med"/>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4292" marR="4292" marT="4292" marB="0" anchor="b">
                    <a:lnL>
                      <a:noFill/>
                    </a:lnL>
                    <a:lnR>
                      <a:noFill/>
                    </a:lnR>
                    <a:lnT>
                      <a:noFill/>
                    </a:lnT>
                    <a:lnB w="19050" cap="flat" cmpd="sng" algn="ctr">
                      <a:solidFill>
                        <a:srgbClr val="000000"/>
                      </a:solidFill>
                      <a:prstDash val="solid"/>
                      <a:round/>
                      <a:headEnd type="none" w="med" len="med"/>
                      <a:tailEnd type="none" w="med" len="med"/>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4292" marR="4292" marT="4292" marB="0" anchor="b">
                    <a:lnL>
                      <a:noFill/>
                    </a:lnL>
                    <a:lnR>
                      <a:noFill/>
                    </a:lnR>
                    <a:lnT>
                      <a:noFill/>
                    </a:lnT>
                    <a:lnB w="19050" cap="flat" cmpd="sng" algn="ctr">
                      <a:solidFill>
                        <a:srgbClr val="000000"/>
                      </a:solidFill>
                      <a:prstDash val="solid"/>
                      <a:round/>
                      <a:headEnd type="none" w="med" len="med"/>
                      <a:tailEnd type="none" w="med" len="med"/>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4292" marR="4292" marT="4292" marB="0" anchor="b">
                    <a:lnL>
                      <a:noFill/>
                    </a:lnL>
                    <a:lnR>
                      <a:noFill/>
                    </a:lnR>
                    <a:lnT>
                      <a:noFill/>
                    </a:lnT>
                    <a:lnB w="19050" cap="flat" cmpd="sng" algn="ctr">
                      <a:solidFill>
                        <a:srgbClr val="000000"/>
                      </a:solidFill>
                      <a:prstDash val="solid"/>
                      <a:round/>
                      <a:headEnd type="none" w="med" len="med"/>
                      <a:tailEnd type="none" w="med" len="med"/>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4292" marR="4292" marT="4292" marB="0" anchor="b">
                    <a:lnL>
                      <a:noFill/>
                    </a:lnL>
                    <a:lnR>
                      <a:noFill/>
                    </a:lnR>
                    <a:lnT>
                      <a:noFill/>
                    </a:lnT>
                    <a:lnB w="19050" cap="flat" cmpd="sng" algn="ctr">
                      <a:solidFill>
                        <a:srgbClr val="000000"/>
                      </a:solidFill>
                      <a:prstDash val="solid"/>
                      <a:round/>
                      <a:headEnd type="none" w="med" len="med"/>
                      <a:tailEnd type="none" w="med" len="med"/>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4292" marR="4292" marT="4292" marB="0" anchor="b">
                    <a:lnL>
                      <a:noFill/>
                    </a:lnL>
                    <a:lnR>
                      <a:noFill/>
                    </a:lnR>
                    <a:lnT>
                      <a:noFill/>
                    </a:lnT>
                    <a:lnB w="19050" cap="flat" cmpd="sng" algn="ctr">
                      <a:solidFill>
                        <a:srgbClr val="000000"/>
                      </a:solidFill>
                      <a:prstDash val="solid"/>
                      <a:round/>
                      <a:headEnd type="none" w="med" len="med"/>
                      <a:tailEnd type="none" w="med" len="med"/>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4292" marR="4292" marT="4292" marB="0" anchor="b">
                    <a:lnL>
                      <a:noFill/>
                    </a:lnL>
                    <a:lnR>
                      <a:noFill/>
                    </a:lnR>
                    <a:lnT>
                      <a:noFill/>
                    </a:lnT>
                    <a:lnB w="19050" cap="flat" cmpd="sng" algn="ctr">
                      <a:solidFill>
                        <a:srgbClr val="000000"/>
                      </a:solidFill>
                      <a:prstDash val="solid"/>
                      <a:round/>
                      <a:headEnd type="none" w="med" len="med"/>
                      <a:tailEnd type="none" w="med" len="med"/>
                    </a:lnB>
                    <a:noFill/>
                  </a:tcPr>
                </a:tc>
                <a:tc>
                  <a:txBody>
                    <a:bodyPr/>
                    <a:lstStyle/>
                    <a:p>
                      <a:pPr algn="l" fontAlgn="b"/>
                      <a:r>
                        <a:rPr lang="en-US" sz="600" b="0" i="0" u="none" strike="noStrike" dirty="0">
                          <a:solidFill>
                            <a:srgbClr val="000000"/>
                          </a:solidFill>
                          <a:effectLst/>
                          <a:latin typeface="Calibri" panose="020F0502020204030204" pitchFamily="34" charset="0"/>
                        </a:rPr>
                        <a:t> </a:t>
                      </a:r>
                    </a:p>
                  </a:txBody>
                  <a:tcPr marL="4292" marR="4292" marT="4292" marB="0" anchor="b">
                    <a:lnL>
                      <a:noFill/>
                    </a:lnL>
                    <a:lnR w="1905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456928456"/>
                  </a:ext>
                </a:extLst>
              </a:tr>
            </a:tbl>
          </a:graphicData>
        </a:graphic>
      </p:graphicFrame>
    </p:spTree>
    <p:extLst>
      <p:ext uri="{BB962C8B-B14F-4D97-AF65-F5344CB8AC3E}">
        <p14:creationId xmlns:p14="http://schemas.microsoft.com/office/powerpoint/2010/main" val="190147798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Facility</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p:txBody>
          <a:bodyPr/>
          <a:lstStyle/>
          <a:p>
            <a:pPr algn="l"/>
            <a:endParaRPr lang="en-US" sz="1800" b="0" i="0" u="none" strike="noStrike" baseline="0" dirty="0">
              <a:solidFill>
                <a:srgbClr val="000000"/>
              </a:solidFill>
              <a:latin typeface="Calibri" panose="020F0502020204030204" pitchFamily="34" charset="0"/>
            </a:endParaRPr>
          </a:p>
          <a:p>
            <a:pPr marL="0" indent="0">
              <a:buNone/>
            </a:pPr>
            <a:r>
              <a:rPr lang="en-US" sz="1800" b="0" i="0" u="none" strike="noStrike" baseline="0" dirty="0">
                <a:solidFill>
                  <a:srgbClr val="221E1F"/>
                </a:solidFill>
                <a:latin typeface="Calibri" panose="020F0502020204030204" pitchFamily="34" charset="0"/>
              </a:rPr>
              <a:t> </a:t>
            </a:r>
          </a:p>
          <a:p>
            <a:r>
              <a:rPr lang="en-US" dirty="0">
                <a:solidFill>
                  <a:srgbClr val="221E1F"/>
                </a:solidFill>
                <a:latin typeface="Calibri" panose="020F0502020204030204" pitchFamily="34" charset="0"/>
              </a:rPr>
              <a:t>Service Drive through </a:t>
            </a:r>
            <a:r>
              <a:rPr lang="en-US" dirty="0" err="1">
                <a:solidFill>
                  <a:srgbClr val="221E1F"/>
                </a:solidFill>
                <a:latin typeface="Calibri" panose="020F0502020204030204" pitchFamily="34" charset="0"/>
              </a:rPr>
              <a:t>utiltization</a:t>
            </a:r>
            <a:endParaRPr lang="en-US"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Quicker </a:t>
            </a:r>
            <a:r>
              <a:rPr lang="en-US" dirty="0">
                <a:solidFill>
                  <a:srgbClr val="221E1F"/>
                </a:solidFill>
                <a:latin typeface="Calibri" panose="020F0502020204030204" pitchFamily="34" charset="0"/>
              </a:rPr>
              <a:t>into Techs bays</a:t>
            </a:r>
            <a:endParaRPr lang="en-US" sz="1800" b="0" i="0" u="none" strike="noStrike" baseline="0"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Letting Tech know the next job in case they need to wait for approval. </a:t>
            </a:r>
          </a:p>
          <a:p>
            <a:r>
              <a:rPr lang="en-US" dirty="0">
                <a:solidFill>
                  <a:srgbClr val="221E1F"/>
                </a:solidFill>
                <a:latin typeface="Calibri" panose="020F0502020204030204" pitchFamily="34" charset="0"/>
              </a:rPr>
              <a:t>Run the numbers each week to see where we are at and use feedback from staff to make improvements.  </a:t>
            </a:r>
            <a:r>
              <a:rPr lang="en-US" sz="1800" b="0" i="0" u="none" strike="noStrike" baseline="0" dirty="0">
                <a:solidFill>
                  <a:srgbClr val="221E1F"/>
                </a:solidFill>
                <a:latin typeface="Calibri" panose="020F0502020204030204" pitchFamily="34" charset="0"/>
              </a:rPr>
              <a:t> </a:t>
            </a:r>
          </a:p>
          <a:p>
            <a:endParaRPr lang="en-US" dirty="0"/>
          </a:p>
        </p:txBody>
      </p:sp>
      <p:graphicFrame>
        <p:nvGraphicFramePr>
          <p:cNvPr id="7" name="Content Placeholder 6">
            <a:extLst>
              <a:ext uri="{FF2B5EF4-FFF2-40B4-BE49-F238E27FC236}">
                <a16:creationId xmlns:a16="http://schemas.microsoft.com/office/drawing/2014/main" id="{571F8CB4-AE8B-11E6-F452-86E8ABAD5E5F}"/>
              </a:ext>
            </a:extLst>
          </p:cNvPr>
          <p:cNvGraphicFramePr>
            <a:graphicFrameLocks noGrp="1"/>
          </p:cNvGraphicFramePr>
          <p:nvPr>
            <p:ph sz="half" idx="2"/>
          </p:nvPr>
        </p:nvGraphicFramePr>
        <p:xfrm>
          <a:off x="5575973" y="2160590"/>
          <a:ext cx="3211753" cy="3881432"/>
        </p:xfrm>
        <a:graphic>
          <a:graphicData uri="http://schemas.openxmlformats.org/drawingml/2006/table">
            <a:tbl>
              <a:tblPr/>
              <a:tblGrid>
                <a:gridCol w="1276137">
                  <a:extLst>
                    <a:ext uri="{9D8B030D-6E8A-4147-A177-3AD203B41FA5}">
                      <a16:colId xmlns:a16="http://schemas.microsoft.com/office/drawing/2014/main" val="3772831123"/>
                    </a:ext>
                  </a:extLst>
                </a:gridCol>
                <a:gridCol w="839338">
                  <a:extLst>
                    <a:ext uri="{9D8B030D-6E8A-4147-A177-3AD203B41FA5}">
                      <a16:colId xmlns:a16="http://schemas.microsoft.com/office/drawing/2014/main" val="55014101"/>
                    </a:ext>
                  </a:extLst>
                </a:gridCol>
                <a:gridCol w="548139">
                  <a:extLst>
                    <a:ext uri="{9D8B030D-6E8A-4147-A177-3AD203B41FA5}">
                      <a16:colId xmlns:a16="http://schemas.microsoft.com/office/drawing/2014/main" val="813355785"/>
                    </a:ext>
                  </a:extLst>
                </a:gridCol>
                <a:gridCol w="548139">
                  <a:extLst>
                    <a:ext uri="{9D8B030D-6E8A-4147-A177-3AD203B41FA5}">
                      <a16:colId xmlns:a16="http://schemas.microsoft.com/office/drawing/2014/main" val="2379025283"/>
                    </a:ext>
                  </a:extLst>
                </a:gridCol>
              </a:tblGrid>
              <a:tr h="211839">
                <a:tc gridSpan="4">
                  <a:txBody>
                    <a:bodyPr/>
                    <a:lstStyle/>
                    <a:p>
                      <a:pPr algn="ctr" fontAlgn="b"/>
                      <a:r>
                        <a:rPr lang="en-US" sz="900" b="1" i="0" u="none" strike="noStrike">
                          <a:solidFill>
                            <a:srgbClr val="FFFFFF"/>
                          </a:solidFill>
                          <a:effectLst/>
                          <a:highlight>
                            <a:srgbClr val="4472C4"/>
                          </a:highlight>
                          <a:latin typeface="Arial" panose="020B0604020202020204" pitchFamily="34" charset="0"/>
                        </a:rPr>
                        <a:t>FACILITY POTENTIAL</a:t>
                      </a:r>
                    </a:p>
                  </a:txBody>
                  <a:tcPr marL="6834" marR="6834" marT="6834" marB="0" anchor="b">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4472C4"/>
                    </a:solidFill>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949329358"/>
                  </a:ext>
                </a:extLst>
              </a:tr>
              <a:tr h="464679">
                <a:tc>
                  <a:txBody>
                    <a:bodyPr/>
                    <a:lstStyle/>
                    <a:p>
                      <a:pPr algn="l" fontAlgn="b"/>
                      <a:r>
                        <a:rPr lang="en-US" sz="900" b="0" i="0" u="none" strike="noStrike">
                          <a:solidFill>
                            <a:srgbClr val="FFFFFF"/>
                          </a:solidFill>
                          <a:effectLst/>
                          <a:highlight>
                            <a:srgbClr val="4472C4"/>
                          </a:highlight>
                          <a:latin typeface="Arial" panose="020B0604020202020204" pitchFamily="34" charset="0"/>
                        </a:rPr>
                        <a:t>Number of Bays</a:t>
                      </a:r>
                    </a:p>
                  </a:txBody>
                  <a:tcPr marL="6834" marR="6834" marT="6834"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4472C4"/>
                    </a:solidFill>
                  </a:tcPr>
                </a:tc>
                <a:tc>
                  <a:txBody>
                    <a:bodyPr/>
                    <a:lstStyle/>
                    <a:p>
                      <a:pPr algn="r" fontAlgn="b"/>
                      <a:r>
                        <a:rPr lang="en-US" sz="1000" b="0" i="0" u="none" strike="noStrike">
                          <a:solidFill>
                            <a:srgbClr val="000000"/>
                          </a:solidFill>
                          <a:effectLst/>
                          <a:highlight>
                            <a:srgbClr val="FFFFFF"/>
                          </a:highlight>
                          <a:latin typeface="Calibri" panose="020F0502020204030204" pitchFamily="34" charset="0"/>
                        </a:rPr>
                        <a:t>10</a:t>
                      </a:r>
                    </a:p>
                  </a:txBody>
                  <a:tcPr marL="6834" marR="6834" marT="683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1000" b="0" i="0" u="none" strike="noStrike">
                          <a:solidFill>
                            <a:srgbClr val="000000"/>
                          </a:solidFill>
                          <a:effectLst/>
                          <a:highlight>
                            <a:srgbClr val="4472C4"/>
                          </a:highlight>
                          <a:latin typeface="Calibri" panose="020F0502020204030204" pitchFamily="34" charset="0"/>
                        </a:rPr>
                        <a:t> </a:t>
                      </a:r>
                    </a:p>
                  </a:txBody>
                  <a:tcPr marL="6834" marR="6834" marT="6834" marB="0" anchor="b">
                    <a:lnL w="6350" cap="flat" cmpd="sng" algn="ctr">
                      <a:solidFill>
                        <a:srgbClr val="000000"/>
                      </a:solidFill>
                      <a:prstDash val="solid"/>
                      <a:round/>
                      <a:headEnd type="none" w="med" len="med"/>
                      <a:tailEnd type="none" w="med" len="med"/>
                    </a:lnL>
                    <a:lnR>
                      <a:noFill/>
                    </a:lnR>
                    <a:lnT>
                      <a:noFill/>
                    </a:lnT>
                    <a:lnB>
                      <a:noFill/>
                    </a:lnB>
                    <a:solidFill>
                      <a:srgbClr val="4472C4"/>
                    </a:solidFill>
                  </a:tcPr>
                </a:tc>
                <a:tc>
                  <a:txBody>
                    <a:bodyPr/>
                    <a:lstStyle/>
                    <a:p>
                      <a:pPr algn="l" fontAlgn="b"/>
                      <a:r>
                        <a:rPr lang="en-US" sz="1000" b="0" i="0" u="none" strike="noStrike">
                          <a:solidFill>
                            <a:srgbClr val="000000"/>
                          </a:solidFill>
                          <a:effectLst/>
                          <a:highlight>
                            <a:srgbClr val="4472C4"/>
                          </a:highlight>
                          <a:latin typeface="Calibri" panose="020F0502020204030204" pitchFamily="34" charset="0"/>
                        </a:rPr>
                        <a:t> </a:t>
                      </a:r>
                    </a:p>
                  </a:txBody>
                  <a:tcPr marL="6834" marR="6834" marT="6834" marB="0" anchor="b">
                    <a:lnL>
                      <a:noFill/>
                    </a:lnL>
                    <a:lnR w="19050" cap="flat" cmpd="sng" algn="ctr">
                      <a:solidFill>
                        <a:srgbClr val="000000"/>
                      </a:solidFill>
                      <a:prstDash val="solid"/>
                      <a:round/>
                      <a:headEnd type="none" w="med" len="med"/>
                      <a:tailEnd type="none" w="med" len="med"/>
                    </a:lnR>
                    <a:lnT>
                      <a:noFill/>
                    </a:lnT>
                    <a:lnB>
                      <a:noFill/>
                    </a:lnB>
                    <a:solidFill>
                      <a:srgbClr val="4472C4"/>
                    </a:solidFill>
                  </a:tcPr>
                </a:tc>
                <a:extLst>
                  <a:ext uri="{0D108BD9-81ED-4DB2-BD59-A6C34878D82A}">
                    <a16:rowId xmlns:a16="http://schemas.microsoft.com/office/drawing/2014/main" val="3916181187"/>
                  </a:ext>
                </a:extLst>
              </a:tr>
              <a:tr h="170838">
                <a:tc>
                  <a:txBody>
                    <a:bodyPr/>
                    <a:lstStyle/>
                    <a:p>
                      <a:pPr algn="l" fontAlgn="b"/>
                      <a:r>
                        <a:rPr lang="en-US" sz="1000" b="0" i="0" u="none" strike="noStrike">
                          <a:solidFill>
                            <a:srgbClr val="000000"/>
                          </a:solidFill>
                          <a:effectLst/>
                          <a:highlight>
                            <a:srgbClr val="4472C4"/>
                          </a:highlight>
                          <a:latin typeface="Calibri" panose="020F0502020204030204" pitchFamily="34" charset="0"/>
                        </a:rPr>
                        <a:t> </a:t>
                      </a:r>
                    </a:p>
                  </a:txBody>
                  <a:tcPr marL="6834" marR="6834" marT="6834" marB="0" anchor="b">
                    <a:lnL w="19050" cap="flat" cmpd="sng" algn="ctr">
                      <a:solidFill>
                        <a:srgbClr val="000000"/>
                      </a:solidFill>
                      <a:prstDash val="solid"/>
                      <a:round/>
                      <a:headEnd type="none" w="med" len="med"/>
                      <a:tailEnd type="none" w="med" len="med"/>
                    </a:lnL>
                    <a:lnR>
                      <a:noFill/>
                    </a:lnR>
                    <a:lnT>
                      <a:noFill/>
                    </a:lnT>
                    <a:lnB>
                      <a:noFill/>
                    </a:lnB>
                    <a:solidFill>
                      <a:srgbClr val="4472C4"/>
                    </a:solidFill>
                  </a:tcPr>
                </a:tc>
                <a:tc>
                  <a:txBody>
                    <a:bodyPr/>
                    <a:lstStyle/>
                    <a:p>
                      <a:pPr algn="ctr" fontAlgn="b"/>
                      <a:r>
                        <a:rPr lang="en-US" sz="900" b="1" i="0" u="none" strike="noStrike">
                          <a:solidFill>
                            <a:srgbClr val="FFFFFF"/>
                          </a:solidFill>
                          <a:effectLst/>
                          <a:highlight>
                            <a:srgbClr val="4472C4"/>
                          </a:highlight>
                          <a:latin typeface="Arial" panose="020B0604020202020204" pitchFamily="34" charset="0"/>
                        </a:rPr>
                        <a:t>x</a:t>
                      </a:r>
                    </a:p>
                  </a:txBody>
                  <a:tcPr marL="6834" marR="6834" marT="6834"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l" fontAlgn="b"/>
                      <a:r>
                        <a:rPr lang="en-US" sz="1000" b="0" i="0" u="none" strike="noStrike">
                          <a:solidFill>
                            <a:srgbClr val="000000"/>
                          </a:solidFill>
                          <a:effectLst/>
                          <a:highlight>
                            <a:srgbClr val="4472C4"/>
                          </a:highlight>
                          <a:latin typeface="Calibri" panose="020F0502020204030204" pitchFamily="34" charset="0"/>
                        </a:rPr>
                        <a:t> </a:t>
                      </a:r>
                    </a:p>
                  </a:txBody>
                  <a:tcPr marL="6834" marR="6834" marT="6834" marB="0" anchor="b">
                    <a:lnL>
                      <a:noFill/>
                    </a:lnL>
                    <a:lnR>
                      <a:noFill/>
                    </a:lnR>
                    <a:lnT>
                      <a:noFill/>
                    </a:lnT>
                    <a:lnB>
                      <a:noFill/>
                    </a:lnB>
                    <a:solidFill>
                      <a:srgbClr val="4472C4"/>
                    </a:solidFill>
                  </a:tcPr>
                </a:tc>
                <a:tc>
                  <a:txBody>
                    <a:bodyPr/>
                    <a:lstStyle/>
                    <a:p>
                      <a:pPr algn="l" fontAlgn="b"/>
                      <a:r>
                        <a:rPr lang="en-US" sz="1000" b="0" i="0" u="none" strike="noStrike">
                          <a:solidFill>
                            <a:srgbClr val="000000"/>
                          </a:solidFill>
                          <a:effectLst/>
                          <a:highlight>
                            <a:srgbClr val="4472C4"/>
                          </a:highlight>
                          <a:latin typeface="Calibri" panose="020F0502020204030204" pitchFamily="34" charset="0"/>
                        </a:rPr>
                        <a:t> </a:t>
                      </a:r>
                    </a:p>
                  </a:txBody>
                  <a:tcPr marL="6834" marR="6834" marT="6834" marB="0" anchor="b">
                    <a:lnL>
                      <a:noFill/>
                    </a:lnL>
                    <a:lnR w="19050" cap="flat" cmpd="sng" algn="ctr">
                      <a:solidFill>
                        <a:srgbClr val="000000"/>
                      </a:solidFill>
                      <a:prstDash val="solid"/>
                      <a:round/>
                      <a:headEnd type="none" w="med" len="med"/>
                      <a:tailEnd type="none" w="med" len="med"/>
                    </a:lnR>
                    <a:lnT>
                      <a:noFill/>
                    </a:lnT>
                    <a:lnB>
                      <a:noFill/>
                    </a:lnB>
                    <a:solidFill>
                      <a:srgbClr val="4472C4"/>
                    </a:solidFill>
                  </a:tcPr>
                </a:tc>
                <a:extLst>
                  <a:ext uri="{0D108BD9-81ED-4DB2-BD59-A6C34878D82A}">
                    <a16:rowId xmlns:a16="http://schemas.microsoft.com/office/drawing/2014/main" val="3307628571"/>
                  </a:ext>
                </a:extLst>
              </a:tr>
              <a:tr h="177671">
                <a:tc>
                  <a:txBody>
                    <a:bodyPr/>
                    <a:lstStyle/>
                    <a:p>
                      <a:pPr algn="l" fontAlgn="b"/>
                      <a:r>
                        <a:rPr lang="en-US" sz="900" b="0" i="0" u="none" strike="noStrike">
                          <a:solidFill>
                            <a:srgbClr val="FFFFFF"/>
                          </a:solidFill>
                          <a:effectLst/>
                          <a:highlight>
                            <a:srgbClr val="4472C4"/>
                          </a:highlight>
                          <a:latin typeface="Arial" panose="020B0604020202020204" pitchFamily="34" charset="0"/>
                        </a:rPr>
                        <a:t>Number of Days</a:t>
                      </a:r>
                    </a:p>
                  </a:txBody>
                  <a:tcPr marL="6834" marR="6834" marT="6834"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4472C4"/>
                    </a:solidFill>
                  </a:tcPr>
                </a:tc>
                <a:tc>
                  <a:txBody>
                    <a:bodyPr/>
                    <a:lstStyle/>
                    <a:p>
                      <a:pPr algn="r" fontAlgn="b"/>
                      <a:r>
                        <a:rPr lang="en-US" sz="1000" b="0" i="0" u="none" strike="noStrike">
                          <a:solidFill>
                            <a:srgbClr val="000000"/>
                          </a:solidFill>
                          <a:effectLst/>
                          <a:highlight>
                            <a:srgbClr val="FFFFFF"/>
                          </a:highlight>
                          <a:latin typeface="Calibri" panose="020F0502020204030204" pitchFamily="34" charset="0"/>
                        </a:rPr>
                        <a:t>21</a:t>
                      </a:r>
                    </a:p>
                  </a:txBody>
                  <a:tcPr marL="6834" marR="6834" marT="683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1000" b="0" i="0" u="none" strike="noStrike">
                          <a:solidFill>
                            <a:srgbClr val="000000"/>
                          </a:solidFill>
                          <a:effectLst/>
                          <a:highlight>
                            <a:srgbClr val="4472C4"/>
                          </a:highlight>
                          <a:latin typeface="Calibri" panose="020F0502020204030204" pitchFamily="34" charset="0"/>
                        </a:rPr>
                        <a:t> </a:t>
                      </a:r>
                    </a:p>
                  </a:txBody>
                  <a:tcPr marL="6834" marR="6834" marT="6834" marB="0" anchor="b">
                    <a:lnL w="6350" cap="flat" cmpd="sng" algn="ctr">
                      <a:solidFill>
                        <a:srgbClr val="000000"/>
                      </a:solidFill>
                      <a:prstDash val="solid"/>
                      <a:round/>
                      <a:headEnd type="none" w="med" len="med"/>
                      <a:tailEnd type="none" w="med" len="med"/>
                    </a:lnL>
                    <a:lnR>
                      <a:noFill/>
                    </a:lnR>
                    <a:lnT>
                      <a:noFill/>
                    </a:lnT>
                    <a:lnB>
                      <a:noFill/>
                    </a:lnB>
                    <a:solidFill>
                      <a:srgbClr val="4472C4"/>
                    </a:solidFill>
                  </a:tcPr>
                </a:tc>
                <a:tc>
                  <a:txBody>
                    <a:bodyPr/>
                    <a:lstStyle/>
                    <a:p>
                      <a:pPr algn="l" fontAlgn="b"/>
                      <a:r>
                        <a:rPr lang="en-US" sz="1000" b="0" i="0" u="none" strike="noStrike">
                          <a:solidFill>
                            <a:srgbClr val="000000"/>
                          </a:solidFill>
                          <a:effectLst/>
                          <a:highlight>
                            <a:srgbClr val="4472C4"/>
                          </a:highlight>
                          <a:latin typeface="Calibri" panose="020F0502020204030204" pitchFamily="34" charset="0"/>
                        </a:rPr>
                        <a:t> </a:t>
                      </a:r>
                    </a:p>
                  </a:txBody>
                  <a:tcPr marL="6834" marR="6834" marT="6834" marB="0" anchor="b">
                    <a:lnL>
                      <a:noFill/>
                    </a:lnL>
                    <a:lnR w="19050" cap="flat" cmpd="sng" algn="ctr">
                      <a:solidFill>
                        <a:srgbClr val="000000"/>
                      </a:solidFill>
                      <a:prstDash val="solid"/>
                      <a:round/>
                      <a:headEnd type="none" w="med" len="med"/>
                      <a:tailEnd type="none" w="med" len="med"/>
                    </a:lnR>
                    <a:lnT>
                      <a:noFill/>
                    </a:lnT>
                    <a:lnB>
                      <a:noFill/>
                    </a:lnB>
                    <a:solidFill>
                      <a:srgbClr val="4472C4"/>
                    </a:solidFill>
                  </a:tcPr>
                </a:tc>
                <a:extLst>
                  <a:ext uri="{0D108BD9-81ED-4DB2-BD59-A6C34878D82A}">
                    <a16:rowId xmlns:a16="http://schemas.microsoft.com/office/drawing/2014/main" val="2343711934"/>
                  </a:ext>
                </a:extLst>
              </a:tr>
              <a:tr h="177671">
                <a:tc>
                  <a:txBody>
                    <a:bodyPr/>
                    <a:lstStyle/>
                    <a:p>
                      <a:pPr algn="l" fontAlgn="b"/>
                      <a:r>
                        <a:rPr lang="en-US" sz="1000" b="0" i="0" u="none" strike="noStrike">
                          <a:solidFill>
                            <a:srgbClr val="000000"/>
                          </a:solidFill>
                          <a:effectLst/>
                          <a:highlight>
                            <a:srgbClr val="4472C4"/>
                          </a:highlight>
                          <a:latin typeface="Calibri" panose="020F0502020204030204" pitchFamily="34" charset="0"/>
                        </a:rPr>
                        <a:t> </a:t>
                      </a:r>
                    </a:p>
                  </a:txBody>
                  <a:tcPr marL="6834" marR="6834" marT="6834" marB="0" anchor="b">
                    <a:lnL w="19050" cap="flat" cmpd="sng" algn="ctr">
                      <a:solidFill>
                        <a:srgbClr val="000000"/>
                      </a:solidFill>
                      <a:prstDash val="solid"/>
                      <a:round/>
                      <a:headEnd type="none" w="med" len="med"/>
                      <a:tailEnd type="none" w="med" len="med"/>
                    </a:lnL>
                    <a:lnR>
                      <a:noFill/>
                    </a:lnR>
                    <a:lnT>
                      <a:noFill/>
                    </a:lnT>
                    <a:lnB>
                      <a:noFill/>
                    </a:lnB>
                    <a:solidFill>
                      <a:srgbClr val="4472C4"/>
                    </a:solidFill>
                  </a:tcPr>
                </a:tc>
                <a:tc>
                  <a:txBody>
                    <a:bodyPr/>
                    <a:lstStyle/>
                    <a:p>
                      <a:pPr algn="ctr" fontAlgn="b"/>
                      <a:r>
                        <a:rPr lang="en-US" sz="900" b="1" i="0" u="none" strike="noStrike">
                          <a:solidFill>
                            <a:srgbClr val="FFFFFF"/>
                          </a:solidFill>
                          <a:effectLst/>
                          <a:highlight>
                            <a:srgbClr val="4472C4"/>
                          </a:highlight>
                          <a:latin typeface="Arial" panose="020B0604020202020204" pitchFamily="34" charset="0"/>
                        </a:rPr>
                        <a:t>x</a:t>
                      </a:r>
                    </a:p>
                  </a:txBody>
                  <a:tcPr marL="6834" marR="6834" marT="6834"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l" fontAlgn="b"/>
                      <a:r>
                        <a:rPr lang="en-US" sz="1000" b="0" i="0" u="none" strike="noStrike">
                          <a:solidFill>
                            <a:srgbClr val="000000"/>
                          </a:solidFill>
                          <a:effectLst/>
                          <a:highlight>
                            <a:srgbClr val="4472C4"/>
                          </a:highlight>
                          <a:latin typeface="Calibri" panose="020F0502020204030204" pitchFamily="34" charset="0"/>
                        </a:rPr>
                        <a:t> </a:t>
                      </a:r>
                    </a:p>
                  </a:txBody>
                  <a:tcPr marL="6834" marR="6834" marT="6834" marB="0" anchor="b">
                    <a:lnL>
                      <a:noFill/>
                    </a:lnL>
                    <a:lnR>
                      <a:noFill/>
                    </a:lnR>
                    <a:lnT>
                      <a:noFill/>
                    </a:lnT>
                    <a:lnB>
                      <a:noFill/>
                    </a:lnB>
                    <a:solidFill>
                      <a:srgbClr val="4472C4"/>
                    </a:solidFill>
                  </a:tcPr>
                </a:tc>
                <a:tc>
                  <a:txBody>
                    <a:bodyPr/>
                    <a:lstStyle/>
                    <a:p>
                      <a:pPr algn="l" fontAlgn="b"/>
                      <a:r>
                        <a:rPr lang="en-US" sz="1000" b="0" i="0" u="none" strike="noStrike">
                          <a:solidFill>
                            <a:srgbClr val="000000"/>
                          </a:solidFill>
                          <a:effectLst/>
                          <a:highlight>
                            <a:srgbClr val="4472C4"/>
                          </a:highlight>
                          <a:latin typeface="Calibri" panose="020F0502020204030204" pitchFamily="34" charset="0"/>
                        </a:rPr>
                        <a:t> </a:t>
                      </a:r>
                    </a:p>
                  </a:txBody>
                  <a:tcPr marL="6834" marR="6834" marT="6834" marB="0" anchor="b">
                    <a:lnL>
                      <a:noFill/>
                    </a:lnL>
                    <a:lnR w="19050" cap="flat" cmpd="sng" algn="ctr">
                      <a:solidFill>
                        <a:srgbClr val="000000"/>
                      </a:solidFill>
                      <a:prstDash val="solid"/>
                      <a:round/>
                      <a:headEnd type="none" w="med" len="med"/>
                      <a:tailEnd type="none" w="med" len="med"/>
                    </a:lnR>
                    <a:lnT>
                      <a:noFill/>
                    </a:lnT>
                    <a:lnB>
                      <a:noFill/>
                    </a:lnB>
                    <a:solidFill>
                      <a:srgbClr val="4472C4"/>
                    </a:solidFill>
                  </a:tcPr>
                </a:tc>
                <a:extLst>
                  <a:ext uri="{0D108BD9-81ED-4DB2-BD59-A6C34878D82A}">
                    <a16:rowId xmlns:a16="http://schemas.microsoft.com/office/drawing/2014/main" val="2305532351"/>
                  </a:ext>
                </a:extLst>
              </a:tr>
              <a:tr h="177671">
                <a:tc>
                  <a:txBody>
                    <a:bodyPr/>
                    <a:lstStyle/>
                    <a:p>
                      <a:pPr algn="l" fontAlgn="b"/>
                      <a:r>
                        <a:rPr lang="en-US" sz="900" b="0" i="0" u="none" strike="noStrike">
                          <a:solidFill>
                            <a:srgbClr val="FFFFFF"/>
                          </a:solidFill>
                          <a:effectLst/>
                          <a:highlight>
                            <a:srgbClr val="4472C4"/>
                          </a:highlight>
                          <a:latin typeface="Arial" panose="020B0604020202020204" pitchFamily="34" charset="0"/>
                        </a:rPr>
                        <a:t>Number of Hours</a:t>
                      </a:r>
                    </a:p>
                  </a:txBody>
                  <a:tcPr marL="6834" marR="6834" marT="6834"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4472C4"/>
                    </a:solidFill>
                  </a:tcPr>
                </a:tc>
                <a:tc>
                  <a:txBody>
                    <a:bodyPr/>
                    <a:lstStyle/>
                    <a:p>
                      <a:pPr algn="r" fontAlgn="b"/>
                      <a:r>
                        <a:rPr lang="en-US" sz="1000" b="0" i="0" u="none" strike="noStrike">
                          <a:solidFill>
                            <a:srgbClr val="000000"/>
                          </a:solidFill>
                          <a:effectLst/>
                          <a:highlight>
                            <a:srgbClr val="FFFFFF"/>
                          </a:highlight>
                          <a:latin typeface="Calibri" panose="020F0502020204030204" pitchFamily="34" charset="0"/>
                        </a:rPr>
                        <a:t>8</a:t>
                      </a:r>
                    </a:p>
                  </a:txBody>
                  <a:tcPr marL="6834" marR="6834" marT="683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1000" b="0" i="0" u="none" strike="noStrike">
                          <a:solidFill>
                            <a:srgbClr val="000000"/>
                          </a:solidFill>
                          <a:effectLst/>
                          <a:highlight>
                            <a:srgbClr val="4472C4"/>
                          </a:highlight>
                          <a:latin typeface="Calibri" panose="020F0502020204030204" pitchFamily="34" charset="0"/>
                        </a:rPr>
                        <a:t> </a:t>
                      </a:r>
                    </a:p>
                  </a:txBody>
                  <a:tcPr marL="6834" marR="6834" marT="6834" marB="0" anchor="b">
                    <a:lnL w="6350" cap="flat" cmpd="sng" algn="ctr">
                      <a:solidFill>
                        <a:srgbClr val="000000"/>
                      </a:solidFill>
                      <a:prstDash val="solid"/>
                      <a:round/>
                      <a:headEnd type="none" w="med" len="med"/>
                      <a:tailEnd type="none" w="med" len="med"/>
                    </a:lnL>
                    <a:lnR>
                      <a:noFill/>
                    </a:lnR>
                    <a:lnT>
                      <a:noFill/>
                    </a:lnT>
                    <a:lnB>
                      <a:noFill/>
                    </a:lnB>
                    <a:solidFill>
                      <a:srgbClr val="4472C4"/>
                    </a:solidFill>
                  </a:tcPr>
                </a:tc>
                <a:tc>
                  <a:txBody>
                    <a:bodyPr/>
                    <a:lstStyle/>
                    <a:p>
                      <a:pPr algn="l" fontAlgn="b"/>
                      <a:r>
                        <a:rPr lang="en-US" sz="1000" b="0" i="0" u="none" strike="noStrike">
                          <a:solidFill>
                            <a:srgbClr val="000000"/>
                          </a:solidFill>
                          <a:effectLst/>
                          <a:highlight>
                            <a:srgbClr val="4472C4"/>
                          </a:highlight>
                          <a:latin typeface="Calibri" panose="020F0502020204030204" pitchFamily="34" charset="0"/>
                        </a:rPr>
                        <a:t> </a:t>
                      </a:r>
                    </a:p>
                  </a:txBody>
                  <a:tcPr marL="6834" marR="6834" marT="6834" marB="0" anchor="b">
                    <a:lnL>
                      <a:noFill/>
                    </a:lnL>
                    <a:lnR w="19050" cap="flat" cmpd="sng" algn="ctr">
                      <a:solidFill>
                        <a:srgbClr val="000000"/>
                      </a:solidFill>
                      <a:prstDash val="solid"/>
                      <a:round/>
                      <a:headEnd type="none" w="med" len="med"/>
                      <a:tailEnd type="none" w="med" len="med"/>
                    </a:lnR>
                    <a:lnT>
                      <a:noFill/>
                    </a:lnT>
                    <a:lnB>
                      <a:noFill/>
                    </a:lnB>
                    <a:solidFill>
                      <a:srgbClr val="4472C4"/>
                    </a:solidFill>
                  </a:tcPr>
                </a:tc>
                <a:extLst>
                  <a:ext uri="{0D108BD9-81ED-4DB2-BD59-A6C34878D82A}">
                    <a16:rowId xmlns:a16="http://schemas.microsoft.com/office/drawing/2014/main" val="1335063721"/>
                  </a:ext>
                </a:extLst>
              </a:tr>
              <a:tr h="177671">
                <a:tc>
                  <a:txBody>
                    <a:bodyPr/>
                    <a:lstStyle/>
                    <a:p>
                      <a:pPr algn="l" fontAlgn="b"/>
                      <a:r>
                        <a:rPr lang="en-US" sz="1000" b="0" i="0" u="none" strike="noStrike">
                          <a:solidFill>
                            <a:srgbClr val="000000"/>
                          </a:solidFill>
                          <a:effectLst/>
                          <a:highlight>
                            <a:srgbClr val="4472C4"/>
                          </a:highlight>
                          <a:latin typeface="Calibri" panose="020F0502020204030204" pitchFamily="34" charset="0"/>
                        </a:rPr>
                        <a:t> </a:t>
                      </a:r>
                    </a:p>
                  </a:txBody>
                  <a:tcPr marL="6834" marR="6834" marT="6834" marB="0" anchor="b">
                    <a:lnL w="19050" cap="flat" cmpd="sng" algn="ctr">
                      <a:solidFill>
                        <a:srgbClr val="000000"/>
                      </a:solidFill>
                      <a:prstDash val="solid"/>
                      <a:round/>
                      <a:headEnd type="none" w="med" len="med"/>
                      <a:tailEnd type="none" w="med" len="med"/>
                    </a:lnL>
                    <a:lnR>
                      <a:noFill/>
                    </a:lnR>
                    <a:lnT>
                      <a:noFill/>
                    </a:lnT>
                    <a:lnB>
                      <a:noFill/>
                    </a:lnB>
                    <a:solidFill>
                      <a:srgbClr val="4472C4"/>
                    </a:solidFill>
                  </a:tcPr>
                </a:tc>
                <a:tc>
                  <a:txBody>
                    <a:bodyPr/>
                    <a:lstStyle/>
                    <a:p>
                      <a:pPr algn="ctr" fontAlgn="b"/>
                      <a:r>
                        <a:rPr lang="en-US" sz="900" b="1" i="0" u="none" strike="noStrike">
                          <a:solidFill>
                            <a:srgbClr val="FFFFFF"/>
                          </a:solidFill>
                          <a:effectLst/>
                          <a:highlight>
                            <a:srgbClr val="4472C4"/>
                          </a:highlight>
                          <a:latin typeface="Arial" panose="020B0604020202020204" pitchFamily="34" charset="0"/>
                        </a:rPr>
                        <a:t>x</a:t>
                      </a:r>
                    </a:p>
                  </a:txBody>
                  <a:tcPr marL="6834" marR="6834" marT="6834"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l" fontAlgn="b"/>
                      <a:r>
                        <a:rPr lang="en-US" sz="1000" b="0" i="0" u="none" strike="noStrike">
                          <a:solidFill>
                            <a:srgbClr val="000000"/>
                          </a:solidFill>
                          <a:effectLst/>
                          <a:highlight>
                            <a:srgbClr val="4472C4"/>
                          </a:highlight>
                          <a:latin typeface="Calibri" panose="020F0502020204030204" pitchFamily="34" charset="0"/>
                        </a:rPr>
                        <a:t> </a:t>
                      </a:r>
                    </a:p>
                  </a:txBody>
                  <a:tcPr marL="6834" marR="6834" marT="6834" marB="0" anchor="b">
                    <a:lnL>
                      <a:noFill/>
                    </a:lnL>
                    <a:lnR>
                      <a:noFill/>
                    </a:lnR>
                    <a:lnT>
                      <a:noFill/>
                    </a:lnT>
                    <a:lnB>
                      <a:noFill/>
                    </a:lnB>
                    <a:solidFill>
                      <a:srgbClr val="4472C4"/>
                    </a:solidFill>
                  </a:tcPr>
                </a:tc>
                <a:tc>
                  <a:txBody>
                    <a:bodyPr/>
                    <a:lstStyle/>
                    <a:p>
                      <a:pPr algn="l" fontAlgn="b"/>
                      <a:r>
                        <a:rPr lang="en-US" sz="1000" b="0" i="0" u="none" strike="noStrike">
                          <a:solidFill>
                            <a:srgbClr val="000000"/>
                          </a:solidFill>
                          <a:effectLst/>
                          <a:highlight>
                            <a:srgbClr val="4472C4"/>
                          </a:highlight>
                          <a:latin typeface="Calibri" panose="020F0502020204030204" pitchFamily="34" charset="0"/>
                        </a:rPr>
                        <a:t> </a:t>
                      </a:r>
                    </a:p>
                  </a:txBody>
                  <a:tcPr marL="6834" marR="6834" marT="6834" marB="0" anchor="b">
                    <a:lnL>
                      <a:noFill/>
                    </a:lnL>
                    <a:lnR w="19050" cap="flat" cmpd="sng" algn="ctr">
                      <a:solidFill>
                        <a:srgbClr val="000000"/>
                      </a:solidFill>
                      <a:prstDash val="solid"/>
                      <a:round/>
                      <a:headEnd type="none" w="med" len="med"/>
                      <a:tailEnd type="none" w="med" len="med"/>
                    </a:lnR>
                    <a:lnT>
                      <a:noFill/>
                    </a:lnT>
                    <a:lnB>
                      <a:noFill/>
                    </a:lnB>
                    <a:solidFill>
                      <a:srgbClr val="4472C4"/>
                    </a:solidFill>
                  </a:tcPr>
                </a:tc>
                <a:extLst>
                  <a:ext uri="{0D108BD9-81ED-4DB2-BD59-A6C34878D82A}">
                    <a16:rowId xmlns:a16="http://schemas.microsoft.com/office/drawing/2014/main" val="3905355570"/>
                  </a:ext>
                </a:extLst>
              </a:tr>
              <a:tr h="177671">
                <a:tc>
                  <a:txBody>
                    <a:bodyPr/>
                    <a:lstStyle/>
                    <a:p>
                      <a:pPr algn="l" fontAlgn="b"/>
                      <a:r>
                        <a:rPr lang="en-US" sz="900" b="0" i="0" u="none" strike="noStrike">
                          <a:solidFill>
                            <a:srgbClr val="FFFFFF"/>
                          </a:solidFill>
                          <a:effectLst/>
                          <a:highlight>
                            <a:srgbClr val="4472C4"/>
                          </a:highlight>
                          <a:latin typeface="Arial" panose="020B0604020202020204" pitchFamily="34" charset="0"/>
                        </a:rPr>
                        <a:t>Effective Labor Rate</a:t>
                      </a:r>
                    </a:p>
                  </a:txBody>
                  <a:tcPr marL="6834" marR="6834" marT="6834"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4472C4"/>
                    </a:solidFill>
                  </a:tcPr>
                </a:tc>
                <a:tc>
                  <a:txBody>
                    <a:bodyPr/>
                    <a:lstStyle/>
                    <a:p>
                      <a:pPr algn="l" fontAlgn="b"/>
                      <a:r>
                        <a:rPr lang="en-US" sz="1000" b="0" i="0" u="none" strike="noStrike">
                          <a:solidFill>
                            <a:srgbClr val="000000"/>
                          </a:solidFill>
                          <a:effectLst/>
                          <a:highlight>
                            <a:srgbClr val="FFFF00"/>
                          </a:highlight>
                          <a:latin typeface="Calibri" panose="020F0502020204030204" pitchFamily="34" charset="0"/>
                        </a:rPr>
                        <a:t> $              91.84 </a:t>
                      </a:r>
                    </a:p>
                  </a:txBody>
                  <a:tcPr marL="6834" marR="6834" marT="683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1000" b="0" i="0" u="none" strike="noStrike">
                          <a:solidFill>
                            <a:srgbClr val="000000"/>
                          </a:solidFill>
                          <a:effectLst/>
                          <a:highlight>
                            <a:srgbClr val="4472C4"/>
                          </a:highlight>
                          <a:latin typeface="Calibri" panose="020F0502020204030204" pitchFamily="34" charset="0"/>
                        </a:rPr>
                        <a:t> </a:t>
                      </a:r>
                    </a:p>
                  </a:txBody>
                  <a:tcPr marL="6834" marR="6834" marT="6834" marB="0" anchor="b">
                    <a:lnL w="6350" cap="flat" cmpd="sng" algn="ctr">
                      <a:solidFill>
                        <a:srgbClr val="000000"/>
                      </a:solidFill>
                      <a:prstDash val="solid"/>
                      <a:round/>
                      <a:headEnd type="none" w="med" len="med"/>
                      <a:tailEnd type="none" w="med" len="med"/>
                    </a:lnL>
                    <a:lnR>
                      <a:noFill/>
                    </a:lnR>
                    <a:lnT>
                      <a:noFill/>
                    </a:lnT>
                    <a:lnB>
                      <a:noFill/>
                    </a:lnB>
                    <a:solidFill>
                      <a:srgbClr val="4472C4"/>
                    </a:solidFill>
                  </a:tcPr>
                </a:tc>
                <a:tc>
                  <a:txBody>
                    <a:bodyPr/>
                    <a:lstStyle/>
                    <a:p>
                      <a:pPr algn="l" fontAlgn="b"/>
                      <a:r>
                        <a:rPr lang="en-US" sz="1000" b="0" i="0" u="none" strike="noStrike">
                          <a:solidFill>
                            <a:srgbClr val="000000"/>
                          </a:solidFill>
                          <a:effectLst/>
                          <a:highlight>
                            <a:srgbClr val="4472C4"/>
                          </a:highlight>
                          <a:latin typeface="Calibri" panose="020F0502020204030204" pitchFamily="34" charset="0"/>
                        </a:rPr>
                        <a:t> </a:t>
                      </a:r>
                    </a:p>
                  </a:txBody>
                  <a:tcPr marL="6834" marR="6834" marT="6834" marB="0" anchor="b">
                    <a:lnL>
                      <a:noFill/>
                    </a:lnL>
                    <a:lnR w="19050" cap="flat" cmpd="sng" algn="ctr">
                      <a:solidFill>
                        <a:srgbClr val="000000"/>
                      </a:solidFill>
                      <a:prstDash val="solid"/>
                      <a:round/>
                      <a:headEnd type="none" w="med" len="med"/>
                      <a:tailEnd type="none" w="med" len="med"/>
                    </a:lnR>
                    <a:lnT>
                      <a:noFill/>
                    </a:lnT>
                    <a:lnB>
                      <a:noFill/>
                    </a:lnB>
                    <a:solidFill>
                      <a:srgbClr val="4472C4"/>
                    </a:solidFill>
                  </a:tcPr>
                </a:tc>
                <a:extLst>
                  <a:ext uri="{0D108BD9-81ED-4DB2-BD59-A6C34878D82A}">
                    <a16:rowId xmlns:a16="http://schemas.microsoft.com/office/drawing/2014/main" val="723179175"/>
                  </a:ext>
                </a:extLst>
              </a:tr>
              <a:tr h="177671">
                <a:tc>
                  <a:txBody>
                    <a:bodyPr/>
                    <a:lstStyle/>
                    <a:p>
                      <a:pPr algn="l" fontAlgn="b"/>
                      <a:r>
                        <a:rPr lang="en-US" sz="1000" b="0" i="0" u="none" strike="noStrike">
                          <a:solidFill>
                            <a:srgbClr val="000000"/>
                          </a:solidFill>
                          <a:effectLst/>
                          <a:highlight>
                            <a:srgbClr val="4472C4"/>
                          </a:highlight>
                          <a:latin typeface="Calibri" panose="020F0502020204030204" pitchFamily="34" charset="0"/>
                        </a:rPr>
                        <a:t> </a:t>
                      </a:r>
                    </a:p>
                  </a:txBody>
                  <a:tcPr marL="6834" marR="6834" marT="6834" marB="0" anchor="b">
                    <a:lnL w="19050" cap="flat" cmpd="sng" algn="ctr">
                      <a:solidFill>
                        <a:srgbClr val="000000"/>
                      </a:solidFill>
                      <a:prstDash val="solid"/>
                      <a:round/>
                      <a:headEnd type="none" w="med" len="med"/>
                      <a:tailEnd type="none" w="med" len="med"/>
                    </a:lnL>
                    <a:lnR>
                      <a:noFill/>
                    </a:lnR>
                    <a:lnT>
                      <a:noFill/>
                    </a:lnT>
                    <a:lnB>
                      <a:noFill/>
                    </a:lnB>
                    <a:solidFill>
                      <a:srgbClr val="4472C4"/>
                    </a:solidFill>
                  </a:tcPr>
                </a:tc>
                <a:tc>
                  <a:txBody>
                    <a:bodyPr/>
                    <a:lstStyle/>
                    <a:p>
                      <a:pPr algn="r" fontAlgn="b"/>
                      <a:r>
                        <a:rPr lang="en-US" sz="700" b="0" i="1" u="none" strike="noStrike">
                          <a:solidFill>
                            <a:srgbClr val="FFFFFF"/>
                          </a:solidFill>
                          <a:effectLst/>
                          <a:highlight>
                            <a:srgbClr val="4472C4"/>
                          </a:highlight>
                          <a:latin typeface="Arial" panose="020B0604020202020204" pitchFamily="34" charset="0"/>
                        </a:rPr>
                        <a:t> </a:t>
                      </a:r>
                    </a:p>
                  </a:txBody>
                  <a:tcPr marL="6834" marR="6834" marT="6834"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l" fontAlgn="b"/>
                      <a:r>
                        <a:rPr lang="en-US" sz="1000" b="0" i="0" u="none" strike="noStrike">
                          <a:solidFill>
                            <a:srgbClr val="000000"/>
                          </a:solidFill>
                          <a:effectLst/>
                          <a:highlight>
                            <a:srgbClr val="4472C4"/>
                          </a:highlight>
                          <a:latin typeface="Calibri" panose="020F0502020204030204" pitchFamily="34" charset="0"/>
                        </a:rPr>
                        <a:t> </a:t>
                      </a:r>
                    </a:p>
                  </a:txBody>
                  <a:tcPr marL="6834" marR="6834" marT="6834" marB="0" anchor="b">
                    <a:lnL>
                      <a:noFill/>
                    </a:lnL>
                    <a:lnR>
                      <a:noFill/>
                    </a:lnR>
                    <a:lnT>
                      <a:noFill/>
                    </a:lnT>
                    <a:lnB>
                      <a:noFill/>
                    </a:lnB>
                    <a:solidFill>
                      <a:srgbClr val="4472C4"/>
                    </a:solidFill>
                  </a:tcPr>
                </a:tc>
                <a:tc>
                  <a:txBody>
                    <a:bodyPr/>
                    <a:lstStyle/>
                    <a:p>
                      <a:pPr algn="l" fontAlgn="b"/>
                      <a:r>
                        <a:rPr lang="en-US" sz="1000" b="0" i="0" u="none" strike="noStrike">
                          <a:solidFill>
                            <a:srgbClr val="000000"/>
                          </a:solidFill>
                          <a:effectLst/>
                          <a:highlight>
                            <a:srgbClr val="4472C4"/>
                          </a:highlight>
                          <a:latin typeface="Calibri" panose="020F0502020204030204" pitchFamily="34" charset="0"/>
                        </a:rPr>
                        <a:t> </a:t>
                      </a:r>
                    </a:p>
                  </a:txBody>
                  <a:tcPr marL="6834" marR="6834" marT="6834" marB="0" anchor="b">
                    <a:lnL>
                      <a:noFill/>
                    </a:lnL>
                    <a:lnR w="19050" cap="flat" cmpd="sng" algn="ctr">
                      <a:solidFill>
                        <a:srgbClr val="000000"/>
                      </a:solidFill>
                      <a:prstDash val="solid"/>
                      <a:round/>
                      <a:headEnd type="none" w="med" len="med"/>
                      <a:tailEnd type="none" w="med" len="med"/>
                    </a:lnR>
                    <a:lnT>
                      <a:noFill/>
                    </a:lnT>
                    <a:lnB>
                      <a:noFill/>
                    </a:lnB>
                    <a:solidFill>
                      <a:srgbClr val="4472C4"/>
                    </a:solidFill>
                  </a:tcPr>
                </a:tc>
                <a:extLst>
                  <a:ext uri="{0D108BD9-81ED-4DB2-BD59-A6C34878D82A}">
                    <a16:rowId xmlns:a16="http://schemas.microsoft.com/office/drawing/2014/main" val="360409427"/>
                  </a:ext>
                </a:extLst>
              </a:tr>
              <a:tr h="170838">
                <a:tc>
                  <a:txBody>
                    <a:bodyPr/>
                    <a:lstStyle/>
                    <a:p>
                      <a:pPr algn="l" fontAlgn="b"/>
                      <a:r>
                        <a:rPr lang="en-US" sz="900" b="0" i="0" u="none" strike="noStrike">
                          <a:solidFill>
                            <a:srgbClr val="FFFFFF"/>
                          </a:solidFill>
                          <a:effectLst/>
                          <a:highlight>
                            <a:srgbClr val="4472C4"/>
                          </a:highlight>
                          <a:latin typeface="Arial" panose="020B0604020202020204" pitchFamily="34" charset="0"/>
                        </a:rPr>
                        <a:t>FACILITY POTENTIAL</a:t>
                      </a:r>
                    </a:p>
                  </a:txBody>
                  <a:tcPr marL="6834" marR="6834" marT="6834"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4472C4"/>
                    </a:solidFill>
                  </a:tcPr>
                </a:tc>
                <a:tc>
                  <a:txBody>
                    <a:bodyPr/>
                    <a:lstStyle/>
                    <a:p>
                      <a:pPr algn="l" fontAlgn="b"/>
                      <a:r>
                        <a:rPr lang="en-US" sz="1000" b="0" i="0" u="none" strike="noStrike">
                          <a:solidFill>
                            <a:srgbClr val="000000"/>
                          </a:solidFill>
                          <a:effectLst/>
                          <a:highlight>
                            <a:srgbClr val="FFFF00"/>
                          </a:highlight>
                          <a:latin typeface="Calibri" panose="020F0502020204030204" pitchFamily="34" charset="0"/>
                        </a:rPr>
                        <a:t> $          154,290 </a:t>
                      </a:r>
                    </a:p>
                  </a:txBody>
                  <a:tcPr marL="6834" marR="6834" marT="683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1000" b="0" i="0" u="none" strike="noStrike">
                          <a:solidFill>
                            <a:srgbClr val="000000"/>
                          </a:solidFill>
                          <a:effectLst/>
                          <a:highlight>
                            <a:srgbClr val="4472C4"/>
                          </a:highlight>
                          <a:latin typeface="Calibri" panose="020F0502020204030204" pitchFamily="34" charset="0"/>
                        </a:rPr>
                        <a:t> </a:t>
                      </a:r>
                    </a:p>
                  </a:txBody>
                  <a:tcPr marL="6834" marR="6834" marT="6834" marB="0" anchor="b">
                    <a:lnL w="6350" cap="flat" cmpd="sng" algn="ctr">
                      <a:solidFill>
                        <a:srgbClr val="000000"/>
                      </a:solidFill>
                      <a:prstDash val="solid"/>
                      <a:round/>
                      <a:headEnd type="none" w="med" len="med"/>
                      <a:tailEnd type="none" w="med" len="med"/>
                    </a:lnL>
                    <a:lnR>
                      <a:noFill/>
                    </a:lnR>
                    <a:lnT>
                      <a:noFill/>
                    </a:lnT>
                    <a:lnB>
                      <a:noFill/>
                    </a:lnB>
                    <a:solidFill>
                      <a:srgbClr val="4472C4"/>
                    </a:solidFill>
                  </a:tcPr>
                </a:tc>
                <a:tc>
                  <a:txBody>
                    <a:bodyPr/>
                    <a:lstStyle/>
                    <a:p>
                      <a:pPr algn="l" fontAlgn="b"/>
                      <a:r>
                        <a:rPr lang="en-US" sz="1000" b="0" i="0" u="none" strike="noStrike">
                          <a:solidFill>
                            <a:srgbClr val="000000"/>
                          </a:solidFill>
                          <a:effectLst/>
                          <a:highlight>
                            <a:srgbClr val="4472C4"/>
                          </a:highlight>
                          <a:latin typeface="Calibri" panose="020F0502020204030204" pitchFamily="34" charset="0"/>
                        </a:rPr>
                        <a:t> </a:t>
                      </a:r>
                    </a:p>
                  </a:txBody>
                  <a:tcPr marL="6834" marR="6834" marT="6834" marB="0" anchor="b">
                    <a:lnL>
                      <a:noFill/>
                    </a:lnL>
                    <a:lnR w="19050" cap="flat" cmpd="sng" algn="ctr">
                      <a:solidFill>
                        <a:srgbClr val="000000"/>
                      </a:solidFill>
                      <a:prstDash val="solid"/>
                      <a:round/>
                      <a:headEnd type="none" w="med" len="med"/>
                      <a:tailEnd type="none" w="med" len="med"/>
                    </a:lnR>
                    <a:lnT>
                      <a:noFill/>
                    </a:lnT>
                    <a:lnB>
                      <a:noFill/>
                    </a:lnB>
                    <a:solidFill>
                      <a:srgbClr val="4472C4"/>
                    </a:solidFill>
                  </a:tcPr>
                </a:tc>
                <a:extLst>
                  <a:ext uri="{0D108BD9-81ED-4DB2-BD59-A6C34878D82A}">
                    <a16:rowId xmlns:a16="http://schemas.microsoft.com/office/drawing/2014/main" val="3374072421"/>
                  </a:ext>
                </a:extLst>
              </a:tr>
              <a:tr h="177671">
                <a:tc>
                  <a:txBody>
                    <a:bodyPr/>
                    <a:lstStyle/>
                    <a:p>
                      <a:pPr algn="l" fontAlgn="b"/>
                      <a:r>
                        <a:rPr lang="en-US" sz="1000" b="0" i="0" u="none" strike="noStrike">
                          <a:solidFill>
                            <a:srgbClr val="000000"/>
                          </a:solidFill>
                          <a:effectLst/>
                          <a:highlight>
                            <a:srgbClr val="4472C4"/>
                          </a:highlight>
                          <a:latin typeface="Calibri" panose="020F0502020204030204" pitchFamily="34" charset="0"/>
                        </a:rPr>
                        <a:t> </a:t>
                      </a:r>
                    </a:p>
                  </a:txBody>
                  <a:tcPr marL="6834" marR="6834" marT="6834" marB="0" anchor="b">
                    <a:lnL w="1905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solidFill>
                      <a:srgbClr val="4472C4"/>
                    </a:solidFill>
                  </a:tcPr>
                </a:tc>
                <a:tc>
                  <a:txBody>
                    <a:bodyPr/>
                    <a:lstStyle/>
                    <a:p>
                      <a:pPr algn="l" fontAlgn="b"/>
                      <a:r>
                        <a:rPr lang="en-US" sz="1000" b="0" i="0" u="none" strike="noStrike">
                          <a:solidFill>
                            <a:srgbClr val="000000"/>
                          </a:solidFill>
                          <a:effectLst/>
                          <a:highlight>
                            <a:srgbClr val="4472C4"/>
                          </a:highlight>
                          <a:latin typeface="Calibri" panose="020F0502020204030204" pitchFamily="34" charset="0"/>
                        </a:rPr>
                        <a:t> </a:t>
                      </a:r>
                    </a:p>
                  </a:txBody>
                  <a:tcPr marL="6834" marR="6834" marT="6834" marB="0" anchor="b">
                    <a:lnL>
                      <a:noFill/>
                    </a:lnL>
                    <a:lnR>
                      <a:noFill/>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4472C4"/>
                    </a:solidFill>
                  </a:tcPr>
                </a:tc>
                <a:tc>
                  <a:txBody>
                    <a:bodyPr/>
                    <a:lstStyle/>
                    <a:p>
                      <a:pPr algn="l" fontAlgn="b"/>
                      <a:r>
                        <a:rPr lang="en-US" sz="1000" b="0" i="0" u="none" strike="noStrike">
                          <a:solidFill>
                            <a:srgbClr val="000000"/>
                          </a:solidFill>
                          <a:effectLst/>
                          <a:highlight>
                            <a:srgbClr val="4472C4"/>
                          </a:highlight>
                          <a:latin typeface="Calibri" panose="020F0502020204030204" pitchFamily="34" charset="0"/>
                        </a:rPr>
                        <a:t> </a:t>
                      </a:r>
                    </a:p>
                  </a:txBody>
                  <a:tcPr marL="6834" marR="6834" marT="6834" marB="0" anchor="b">
                    <a:lnL>
                      <a:noFill/>
                    </a:lnL>
                    <a:lnR>
                      <a:noFill/>
                    </a:lnR>
                    <a:lnT>
                      <a:noFill/>
                    </a:lnT>
                    <a:lnB w="19050" cap="flat" cmpd="sng" algn="ctr">
                      <a:solidFill>
                        <a:srgbClr val="000000"/>
                      </a:solidFill>
                      <a:prstDash val="solid"/>
                      <a:round/>
                      <a:headEnd type="none" w="med" len="med"/>
                      <a:tailEnd type="none" w="med" len="med"/>
                    </a:lnB>
                    <a:solidFill>
                      <a:srgbClr val="4472C4"/>
                    </a:solidFill>
                  </a:tcPr>
                </a:tc>
                <a:tc>
                  <a:txBody>
                    <a:bodyPr/>
                    <a:lstStyle/>
                    <a:p>
                      <a:pPr algn="l" fontAlgn="b"/>
                      <a:r>
                        <a:rPr lang="en-US" sz="1000" b="0" i="0" u="none" strike="noStrike">
                          <a:solidFill>
                            <a:srgbClr val="000000"/>
                          </a:solidFill>
                          <a:effectLst/>
                          <a:highlight>
                            <a:srgbClr val="4472C4"/>
                          </a:highlight>
                          <a:latin typeface="Calibri" panose="020F0502020204030204" pitchFamily="34" charset="0"/>
                        </a:rPr>
                        <a:t> </a:t>
                      </a:r>
                    </a:p>
                  </a:txBody>
                  <a:tcPr marL="6834" marR="6834" marT="6834" marB="0" anchor="b">
                    <a:lnL>
                      <a:noFill/>
                    </a:lnL>
                    <a:lnR w="1905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solidFill>
                      <a:srgbClr val="4472C4"/>
                    </a:solidFill>
                  </a:tcPr>
                </a:tc>
                <a:extLst>
                  <a:ext uri="{0D108BD9-81ED-4DB2-BD59-A6C34878D82A}">
                    <a16:rowId xmlns:a16="http://schemas.microsoft.com/office/drawing/2014/main" val="3302698812"/>
                  </a:ext>
                </a:extLst>
              </a:tr>
              <a:tr h="170838">
                <a:tc>
                  <a:txBody>
                    <a:bodyPr/>
                    <a:lstStyle/>
                    <a:p>
                      <a:pPr algn="l" fontAlgn="b"/>
                      <a:endParaRPr lang="en-US" sz="1000" b="0" i="0" u="none" strike="noStrike">
                        <a:solidFill>
                          <a:srgbClr val="000000"/>
                        </a:solidFill>
                        <a:effectLst/>
                        <a:latin typeface="Calibri" panose="020F0502020204030204" pitchFamily="34" charset="0"/>
                      </a:endParaRPr>
                    </a:p>
                  </a:txBody>
                  <a:tcPr marL="6834" marR="6834" marT="6834" marB="0" anchor="b">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noFill/>
                  </a:tcPr>
                </a:tc>
                <a:tc>
                  <a:txBody>
                    <a:bodyPr/>
                    <a:lstStyle/>
                    <a:p>
                      <a:pPr algn="l" fontAlgn="b"/>
                      <a:endParaRPr lang="en-US" sz="1000" b="0" i="0" u="none" strike="noStrike">
                        <a:solidFill>
                          <a:srgbClr val="000000"/>
                        </a:solidFill>
                        <a:effectLst/>
                        <a:latin typeface="Calibri" panose="020F0502020204030204" pitchFamily="34" charset="0"/>
                      </a:endParaRPr>
                    </a:p>
                  </a:txBody>
                  <a:tcPr marL="6834" marR="6834" marT="6834" marB="0" anchor="b">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noFill/>
                  </a:tcPr>
                </a:tc>
                <a:tc>
                  <a:txBody>
                    <a:bodyPr/>
                    <a:lstStyle/>
                    <a:p>
                      <a:pPr algn="l" fontAlgn="b"/>
                      <a:endParaRPr lang="en-US" sz="1000" b="0" i="0" u="none" strike="noStrike">
                        <a:solidFill>
                          <a:srgbClr val="000000"/>
                        </a:solidFill>
                        <a:effectLst/>
                        <a:latin typeface="Calibri" panose="020F0502020204030204" pitchFamily="34" charset="0"/>
                      </a:endParaRPr>
                    </a:p>
                  </a:txBody>
                  <a:tcPr marL="6834" marR="6834" marT="6834" marB="0" anchor="b">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noFill/>
                  </a:tcPr>
                </a:tc>
                <a:tc>
                  <a:txBody>
                    <a:bodyPr/>
                    <a:lstStyle/>
                    <a:p>
                      <a:pPr algn="l" fontAlgn="b"/>
                      <a:endParaRPr lang="en-US" sz="1000" b="0" i="0" u="none" strike="noStrike">
                        <a:solidFill>
                          <a:srgbClr val="000000"/>
                        </a:solidFill>
                        <a:effectLst/>
                        <a:latin typeface="Calibri" panose="020F0502020204030204" pitchFamily="34" charset="0"/>
                      </a:endParaRPr>
                    </a:p>
                  </a:txBody>
                  <a:tcPr marL="6834" marR="6834" marT="6834" marB="0" anchor="b">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912359850"/>
                  </a:ext>
                </a:extLst>
              </a:tr>
              <a:tr h="184505">
                <a:tc gridSpan="4">
                  <a:txBody>
                    <a:bodyPr/>
                    <a:lstStyle/>
                    <a:p>
                      <a:pPr algn="ctr" fontAlgn="b"/>
                      <a:r>
                        <a:rPr lang="en-US" sz="900" b="1" i="0" u="none" strike="noStrike">
                          <a:solidFill>
                            <a:srgbClr val="FFFFFF"/>
                          </a:solidFill>
                          <a:effectLst/>
                          <a:highlight>
                            <a:srgbClr val="4472C4"/>
                          </a:highlight>
                          <a:latin typeface="Arial" panose="020B0604020202020204" pitchFamily="34" charset="0"/>
                        </a:rPr>
                        <a:t>FACILITY UTILIZATION</a:t>
                      </a:r>
                    </a:p>
                  </a:txBody>
                  <a:tcPr marL="6834" marR="6834" marT="6834" marB="0" anchor="b">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4472C4"/>
                    </a:solidFill>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877096848"/>
                  </a:ext>
                </a:extLst>
              </a:tr>
              <a:tr h="164004">
                <a:tc>
                  <a:txBody>
                    <a:bodyPr/>
                    <a:lstStyle/>
                    <a:p>
                      <a:pPr algn="l" fontAlgn="b"/>
                      <a:r>
                        <a:rPr lang="en-US" sz="900" b="0" i="0" u="none" strike="noStrike">
                          <a:solidFill>
                            <a:srgbClr val="FFFFFF"/>
                          </a:solidFill>
                          <a:effectLst/>
                          <a:highlight>
                            <a:srgbClr val="4472C4"/>
                          </a:highlight>
                          <a:latin typeface="Arial" panose="020B0604020202020204" pitchFamily="34" charset="0"/>
                        </a:rPr>
                        <a:t>Total Labor Sales</a:t>
                      </a:r>
                    </a:p>
                  </a:txBody>
                  <a:tcPr marL="6834" marR="6834" marT="6834"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4472C4"/>
                    </a:solidFill>
                  </a:tcPr>
                </a:tc>
                <a:tc>
                  <a:txBody>
                    <a:bodyPr/>
                    <a:lstStyle/>
                    <a:p>
                      <a:pPr algn="l" fontAlgn="b"/>
                      <a:r>
                        <a:rPr lang="en-US" sz="1000" b="0" i="0" u="none" strike="noStrike">
                          <a:solidFill>
                            <a:srgbClr val="000000"/>
                          </a:solidFill>
                          <a:effectLst/>
                          <a:highlight>
                            <a:srgbClr val="FFFF00"/>
                          </a:highlight>
                          <a:latin typeface="Calibri" panose="020F0502020204030204" pitchFamily="34" charset="0"/>
                        </a:rPr>
                        <a:t> $            64,471 </a:t>
                      </a:r>
                    </a:p>
                  </a:txBody>
                  <a:tcPr marL="6834" marR="6834" marT="683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1000" b="0" i="0" u="none" strike="noStrike">
                          <a:solidFill>
                            <a:srgbClr val="000000"/>
                          </a:solidFill>
                          <a:effectLst/>
                          <a:highlight>
                            <a:srgbClr val="4472C4"/>
                          </a:highlight>
                          <a:latin typeface="Calibri" panose="020F0502020204030204" pitchFamily="34" charset="0"/>
                        </a:rPr>
                        <a:t> </a:t>
                      </a:r>
                    </a:p>
                  </a:txBody>
                  <a:tcPr marL="6834" marR="6834" marT="6834" marB="0" anchor="b">
                    <a:lnL w="6350" cap="flat" cmpd="sng" algn="ctr">
                      <a:solidFill>
                        <a:srgbClr val="000000"/>
                      </a:solidFill>
                      <a:prstDash val="solid"/>
                      <a:round/>
                      <a:headEnd type="none" w="med" len="med"/>
                      <a:tailEnd type="none" w="med" len="med"/>
                    </a:lnL>
                    <a:lnR>
                      <a:noFill/>
                    </a:lnR>
                    <a:lnT>
                      <a:noFill/>
                    </a:lnT>
                    <a:lnB>
                      <a:noFill/>
                    </a:lnB>
                    <a:solidFill>
                      <a:srgbClr val="4472C4"/>
                    </a:solidFill>
                  </a:tcPr>
                </a:tc>
                <a:tc>
                  <a:txBody>
                    <a:bodyPr/>
                    <a:lstStyle/>
                    <a:p>
                      <a:pPr algn="l" fontAlgn="b"/>
                      <a:r>
                        <a:rPr lang="en-US" sz="1000" b="0" i="0" u="none" strike="noStrike">
                          <a:solidFill>
                            <a:srgbClr val="000000"/>
                          </a:solidFill>
                          <a:effectLst/>
                          <a:highlight>
                            <a:srgbClr val="4472C4"/>
                          </a:highlight>
                          <a:latin typeface="Calibri" panose="020F0502020204030204" pitchFamily="34" charset="0"/>
                        </a:rPr>
                        <a:t> </a:t>
                      </a:r>
                    </a:p>
                  </a:txBody>
                  <a:tcPr marL="6834" marR="6834" marT="6834" marB="0" anchor="b">
                    <a:lnL>
                      <a:noFill/>
                    </a:lnL>
                    <a:lnR w="19050" cap="flat" cmpd="sng" algn="ctr">
                      <a:solidFill>
                        <a:srgbClr val="000000"/>
                      </a:solidFill>
                      <a:prstDash val="solid"/>
                      <a:round/>
                      <a:headEnd type="none" w="med" len="med"/>
                      <a:tailEnd type="none" w="med" len="med"/>
                    </a:lnR>
                    <a:lnT>
                      <a:noFill/>
                    </a:lnT>
                    <a:lnB>
                      <a:noFill/>
                    </a:lnB>
                    <a:solidFill>
                      <a:srgbClr val="4472C4"/>
                    </a:solidFill>
                  </a:tcPr>
                </a:tc>
                <a:extLst>
                  <a:ext uri="{0D108BD9-81ED-4DB2-BD59-A6C34878D82A}">
                    <a16:rowId xmlns:a16="http://schemas.microsoft.com/office/drawing/2014/main" val="3929627348"/>
                  </a:ext>
                </a:extLst>
              </a:tr>
              <a:tr h="177671">
                <a:tc>
                  <a:txBody>
                    <a:bodyPr/>
                    <a:lstStyle/>
                    <a:p>
                      <a:pPr algn="l" fontAlgn="b"/>
                      <a:r>
                        <a:rPr lang="en-US" sz="1000" b="0" i="0" u="none" strike="noStrike">
                          <a:solidFill>
                            <a:srgbClr val="000000"/>
                          </a:solidFill>
                          <a:effectLst/>
                          <a:highlight>
                            <a:srgbClr val="4472C4"/>
                          </a:highlight>
                          <a:latin typeface="Calibri" panose="020F0502020204030204" pitchFamily="34" charset="0"/>
                        </a:rPr>
                        <a:t> </a:t>
                      </a:r>
                    </a:p>
                  </a:txBody>
                  <a:tcPr marL="6834" marR="6834" marT="6834" marB="0" anchor="b">
                    <a:lnL w="19050" cap="flat" cmpd="sng" algn="ctr">
                      <a:solidFill>
                        <a:srgbClr val="000000"/>
                      </a:solidFill>
                      <a:prstDash val="solid"/>
                      <a:round/>
                      <a:headEnd type="none" w="med" len="med"/>
                      <a:tailEnd type="none" w="med" len="med"/>
                    </a:lnL>
                    <a:lnR>
                      <a:noFill/>
                    </a:lnR>
                    <a:lnT>
                      <a:noFill/>
                    </a:lnT>
                    <a:lnB>
                      <a:noFill/>
                    </a:lnB>
                    <a:solidFill>
                      <a:srgbClr val="4472C4"/>
                    </a:solidFill>
                  </a:tcPr>
                </a:tc>
                <a:tc>
                  <a:txBody>
                    <a:bodyPr/>
                    <a:lstStyle/>
                    <a:p>
                      <a:pPr algn="ctr" fontAlgn="b"/>
                      <a:r>
                        <a:rPr lang="en-US" sz="1100" b="0" i="0" u="none" strike="noStrike">
                          <a:solidFill>
                            <a:srgbClr val="FFFFFF"/>
                          </a:solidFill>
                          <a:effectLst/>
                          <a:highlight>
                            <a:srgbClr val="4472C4"/>
                          </a:highlight>
                          <a:latin typeface="Arial" panose="020B0604020202020204" pitchFamily="34" charset="0"/>
                        </a:rPr>
                        <a:t>÷</a:t>
                      </a:r>
                    </a:p>
                  </a:txBody>
                  <a:tcPr marL="6834" marR="6834" marT="6834"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l" fontAlgn="b"/>
                      <a:r>
                        <a:rPr lang="en-US" sz="1000" b="0" i="0" u="none" strike="noStrike">
                          <a:solidFill>
                            <a:srgbClr val="000000"/>
                          </a:solidFill>
                          <a:effectLst/>
                          <a:highlight>
                            <a:srgbClr val="4472C4"/>
                          </a:highlight>
                          <a:latin typeface="Calibri" panose="020F0502020204030204" pitchFamily="34" charset="0"/>
                        </a:rPr>
                        <a:t> </a:t>
                      </a:r>
                    </a:p>
                  </a:txBody>
                  <a:tcPr marL="6834" marR="6834" marT="6834" marB="0" anchor="b">
                    <a:lnL>
                      <a:noFill/>
                    </a:lnL>
                    <a:lnR>
                      <a:noFill/>
                    </a:lnR>
                    <a:lnT>
                      <a:noFill/>
                    </a:lnT>
                    <a:lnB>
                      <a:noFill/>
                    </a:lnB>
                    <a:solidFill>
                      <a:srgbClr val="4472C4"/>
                    </a:solidFill>
                  </a:tcPr>
                </a:tc>
                <a:tc>
                  <a:txBody>
                    <a:bodyPr/>
                    <a:lstStyle/>
                    <a:p>
                      <a:pPr algn="l" fontAlgn="b"/>
                      <a:r>
                        <a:rPr lang="en-US" sz="1000" b="0" i="0" u="none" strike="noStrike">
                          <a:solidFill>
                            <a:srgbClr val="000000"/>
                          </a:solidFill>
                          <a:effectLst/>
                          <a:highlight>
                            <a:srgbClr val="4472C4"/>
                          </a:highlight>
                          <a:latin typeface="Calibri" panose="020F0502020204030204" pitchFamily="34" charset="0"/>
                        </a:rPr>
                        <a:t> </a:t>
                      </a:r>
                    </a:p>
                  </a:txBody>
                  <a:tcPr marL="6834" marR="6834" marT="6834" marB="0" anchor="b">
                    <a:lnL>
                      <a:noFill/>
                    </a:lnL>
                    <a:lnR w="19050" cap="flat" cmpd="sng" algn="ctr">
                      <a:solidFill>
                        <a:srgbClr val="000000"/>
                      </a:solidFill>
                      <a:prstDash val="solid"/>
                      <a:round/>
                      <a:headEnd type="none" w="med" len="med"/>
                      <a:tailEnd type="none" w="med" len="med"/>
                    </a:lnR>
                    <a:lnT>
                      <a:noFill/>
                    </a:lnT>
                    <a:lnB>
                      <a:noFill/>
                    </a:lnB>
                    <a:solidFill>
                      <a:srgbClr val="4472C4"/>
                    </a:solidFill>
                  </a:tcPr>
                </a:tc>
                <a:extLst>
                  <a:ext uri="{0D108BD9-81ED-4DB2-BD59-A6C34878D82A}">
                    <a16:rowId xmlns:a16="http://schemas.microsoft.com/office/drawing/2014/main" val="3041941763"/>
                  </a:ext>
                </a:extLst>
              </a:tr>
              <a:tr h="164004">
                <a:tc>
                  <a:txBody>
                    <a:bodyPr/>
                    <a:lstStyle/>
                    <a:p>
                      <a:pPr algn="l" fontAlgn="b"/>
                      <a:r>
                        <a:rPr lang="en-US" sz="900" b="0" i="0" u="none" strike="noStrike">
                          <a:solidFill>
                            <a:srgbClr val="FFFFFF"/>
                          </a:solidFill>
                          <a:effectLst/>
                          <a:highlight>
                            <a:srgbClr val="4472C4"/>
                          </a:highlight>
                          <a:latin typeface="Arial" panose="020B0604020202020204" pitchFamily="34" charset="0"/>
                        </a:rPr>
                        <a:t>Facility Potential</a:t>
                      </a:r>
                    </a:p>
                  </a:txBody>
                  <a:tcPr marL="6834" marR="6834" marT="6834"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4472C4"/>
                    </a:solidFill>
                  </a:tcPr>
                </a:tc>
                <a:tc>
                  <a:txBody>
                    <a:bodyPr/>
                    <a:lstStyle/>
                    <a:p>
                      <a:pPr algn="l" fontAlgn="b"/>
                      <a:r>
                        <a:rPr lang="en-US" sz="1000" b="0" i="0" u="none" strike="noStrike">
                          <a:solidFill>
                            <a:srgbClr val="000000"/>
                          </a:solidFill>
                          <a:effectLst/>
                          <a:highlight>
                            <a:srgbClr val="FFFF00"/>
                          </a:highlight>
                          <a:latin typeface="Calibri" panose="020F0502020204030204" pitchFamily="34" charset="0"/>
                        </a:rPr>
                        <a:t> $          154,290 </a:t>
                      </a:r>
                    </a:p>
                  </a:txBody>
                  <a:tcPr marL="6834" marR="6834" marT="683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1000" b="0" i="0" u="none" strike="noStrike">
                          <a:solidFill>
                            <a:srgbClr val="000000"/>
                          </a:solidFill>
                          <a:effectLst/>
                          <a:highlight>
                            <a:srgbClr val="4472C4"/>
                          </a:highlight>
                          <a:latin typeface="Calibri" panose="020F0502020204030204" pitchFamily="34" charset="0"/>
                        </a:rPr>
                        <a:t> </a:t>
                      </a:r>
                    </a:p>
                  </a:txBody>
                  <a:tcPr marL="6834" marR="6834" marT="6834" marB="0" anchor="b">
                    <a:lnL w="6350" cap="flat" cmpd="sng" algn="ctr">
                      <a:solidFill>
                        <a:srgbClr val="000000"/>
                      </a:solidFill>
                      <a:prstDash val="solid"/>
                      <a:round/>
                      <a:headEnd type="none" w="med" len="med"/>
                      <a:tailEnd type="none" w="med" len="med"/>
                    </a:lnL>
                    <a:lnR>
                      <a:noFill/>
                    </a:lnR>
                    <a:lnT>
                      <a:noFill/>
                    </a:lnT>
                    <a:lnB>
                      <a:noFill/>
                    </a:lnB>
                    <a:solidFill>
                      <a:srgbClr val="4472C4"/>
                    </a:solidFill>
                  </a:tcPr>
                </a:tc>
                <a:tc>
                  <a:txBody>
                    <a:bodyPr/>
                    <a:lstStyle/>
                    <a:p>
                      <a:pPr algn="l" fontAlgn="b"/>
                      <a:r>
                        <a:rPr lang="en-US" sz="1000" b="0" i="0" u="none" strike="noStrike">
                          <a:solidFill>
                            <a:srgbClr val="000000"/>
                          </a:solidFill>
                          <a:effectLst/>
                          <a:highlight>
                            <a:srgbClr val="4472C4"/>
                          </a:highlight>
                          <a:latin typeface="Calibri" panose="020F0502020204030204" pitchFamily="34" charset="0"/>
                        </a:rPr>
                        <a:t> </a:t>
                      </a:r>
                    </a:p>
                  </a:txBody>
                  <a:tcPr marL="6834" marR="6834" marT="6834" marB="0" anchor="b">
                    <a:lnL>
                      <a:noFill/>
                    </a:lnL>
                    <a:lnR w="19050" cap="flat" cmpd="sng" algn="ctr">
                      <a:solidFill>
                        <a:srgbClr val="000000"/>
                      </a:solidFill>
                      <a:prstDash val="solid"/>
                      <a:round/>
                      <a:headEnd type="none" w="med" len="med"/>
                      <a:tailEnd type="none" w="med" len="med"/>
                    </a:lnR>
                    <a:lnT>
                      <a:noFill/>
                    </a:lnT>
                    <a:lnB>
                      <a:noFill/>
                    </a:lnB>
                    <a:solidFill>
                      <a:srgbClr val="4472C4"/>
                    </a:solidFill>
                  </a:tcPr>
                </a:tc>
                <a:extLst>
                  <a:ext uri="{0D108BD9-81ED-4DB2-BD59-A6C34878D82A}">
                    <a16:rowId xmlns:a16="http://schemas.microsoft.com/office/drawing/2014/main" val="2262090833"/>
                  </a:ext>
                </a:extLst>
              </a:tr>
              <a:tr h="164004">
                <a:tc>
                  <a:txBody>
                    <a:bodyPr/>
                    <a:lstStyle/>
                    <a:p>
                      <a:pPr algn="l" fontAlgn="b"/>
                      <a:r>
                        <a:rPr lang="en-US" sz="1000" b="0" i="0" u="none" strike="noStrike">
                          <a:solidFill>
                            <a:srgbClr val="000000"/>
                          </a:solidFill>
                          <a:effectLst/>
                          <a:highlight>
                            <a:srgbClr val="4472C4"/>
                          </a:highlight>
                          <a:latin typeface="Calibri" panose="020F0502020204030204" pitchFamily="34" charset="0"/>
                        </a:rPr>
                        <a:t> </a:t>
                      </a:r>
                    </a:p>
                  </a:txBody>
                  <a:tcPr marL="6834" marR="6834" marT="6834" marB="0" anchor="b">
                    <a:lnL w="19050" cap="flat" cmpd="sng" algn="ctr">
                      <a:solidFill>
                        <a:srgbClr val="000000"/>
                      </a:solidFill>
                      <a:prstDash val="solid"/>
                      <a:round/>
                      <a:headEnd type="none" w="med" len="med"/>
                      <a:tailEnd type="none" w="med" len="med"/>
                    </a:lnL>
                    <a:lnR>
                      <a:noFill/>
                    </a:lnR>
                    <a:lnT>
                      <a:noFill/>
                    </a:lnT>
                    <a:lnB>
                      <a:noFill/>
                    </a:lnB>
                    <a:solidFill>
                      <a:srgbClr val="4472C4"/>
                    </a:solidFill>
                  </a:tcPr>
                </a:tc>
                <a:tc>
                  <a:txBody>
                    <a:bodyPr/>
                    <a:lstStyle/>
                    <a:p>
                      <a:pPr algn="r" fontAlgn="b"/>
                      <a:r>
                        <a:rPr lang="en-US" sz="700" b="0" i="1" u="none" strike="noStrike">
                          <a:solidFill>
                            <a:srgbClr val="FFFFFF"/>
                          </a:solidFill>
                          <a:effectLst/>
                          <a:highlight>
                            <a:srgbClr val="4472C4"/>
                          </a:highlight>
                          <a:latin typeface="Arial" panose="020B0604020202020204" pitchFamily="34" charset="0"/>
                        </a:rPr>
                        <a:t>equals</a:t>
                      </a:r>
                    </a:p>
                  </a:txBody>
                  <a:tcPr marL="6834" marR="6834" marT="6834"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l" fontAlgn="b"/>
                      <a:r>
                        <a:rPr lang="en-US" sz="1000" b="0" i="0" u="none" strike="noStrike">
                          <a:solidFill>
                            <a:srgbClr val="000000"/>
                          </a:solidFill>
                          <a:effectLst/>
                          <a:highlight>
                            <a:srgbClr val="4472C4"/>
                          </a:highlight>
                          <a:latin typeface="Calibri" panose="020F0502020204030204" pitchFamily="34" charset="0"/>
                        </a:rPr>
                        <a:t> </a:t>
                      </a:r>
                    </a:p>
                  </a:txBody>
                  <a:tcPr marL="6834" marR="6834" marT="6834" marB="0" anchor="b">
                    <a:lnL>
                      <a:noFill/>
                    </a:lnL>
                    <a:lnR>
                      <a:noFill/>
                    </a:lnR>
                    <a:lnT>
                      <a:noFill/>
                    </a:lnT>
                    <a:lnB>
                      <a:noFill/>
                    </a:lnB>
                    <a:solidFill>
                      <a:srgbClr val="4472C4"/>
                    </a:solidFill>
                  </a:tcPr>
                </a:tc>
                <a:tc>
                  <a:txBody>
                    <a:bodyPr/>
                    <a:lstStyle/>
                    <a:p>
                      <a:pPr algn="l" fontAlgn="b"/>
                      <a:r>
                        <a:rPr lang="en-US" sz="1000" b="0" i="0" u="none" strike="noStrike">
                          <a:solidFill>
                            <a:srgbClr val="000000"/>
                          </a:solidFill>
                          <a:effectLst/>
                          <a:highlight>
                            <a:srgbClr val="4472C4"/>
                          </a:highlight>
                          <a:latin typeface="Calibri" panose="020F0502020204030204" pitchFamily="34" charset="0"/>
                        </a:rPr>
                        <a:t> </a:t>
                      </a:r>
                    </a:p>
                  </a:txBody>
                  <a:tcPr marL="6834" marR="6834" marT="6834" marB="0" anchor="b">
                    <a:lnL>
                      <a:noFill/>
                    </a:lnL>
                    <a:lnR w="19050" cap="flat" cmpd="sng" algn="ctr">
                      <a:solidFill>
                        <a:srgbClr val="000000"/>
                      </a:solidFill>
                      <a:prstDash val="solid"/>
                      <a:round/>
                      <a:headEnd type="none" w="med" len="med"/>
                      <a:tailEnd type="none" w="med" len="med"/>
                    </a:lnR>
                    <a:lnT>
                      <a:noFill/>
                    </a:lnT>
                    <a:lnB>
                      <a:noFill/>
                    </a:lnB>
                    <a:solidFill>
                      <a:srgbClr val="4472C4"/>
                    </a:solidFill>
                  </a:tcPr>
                </a:tc>
                <a:extLst>
                  <a:ext uri="{0D108BD9-81ED-4DB2-BD59-A6C34878D82A}">
                    <a16:rowId xmlns:a16="http://schemas.microsoft.com/office/drawing/2014/main" val="3631951370"/>
                  </a:ext>
                </a:extLst>
              </a:tr>
              <a:tr h="164004">
                <a:tc>
                  <a:txBody>
                    <a:bodyPr/>
                    <a:lstStyle/>
                    <a:p>
                      <a:pPr algn="l" fontAlgn="b"/>
                      <a:r>
                        <a:rPr lang="en-US" sz="900" b="0" i="0" u="none" strike="noStrike">
                          <a:solidFill>
                            <a:srgbClr val="FFFFFF"/>
                          </a:solidFill>
                          <a:effectLst/>
                          <a:highlight>
                            <a:srgbClr val="4472C4"/>
                          </a:highlight>
                          <a:latin typeface="Arial" panose="020B0604020202020204" pitchFamily="34" charset="0"/>
                        </a:rPr>
                        <a:t>FACILITY UTILIZATION</a:t>
                      </a:r>
                    </a:p>
                  </a:txBody>
                  <a:tcPr marL="6834" marR="6834" marT="6834"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4472C4"/>
                    </a:solidFill>
                  </a:tcPr>
                </a:tc>
                <a:tc>
                  <a:txBody>
                    <a:bodyPr/>
                    <a:lstStyle/>
                    <a:p>
                      <a:pPr algn="r" fontAlgn="b"/>
                      <a:r>
                        <a:rPr lang="en-US" sz="1000" b="0" i="0" u="none" strike="noStrike">
                          <a:solidFill>
                            <a:srgbClr val="000000"/>
                          </a:solidFill>
                          <a:effectLst/>
                          <a:highlight>
                            <a:srgbClr val="FFFF00"/>
                          </a:highlight>
                          <a:latin typeface="Calibri" panose="020F0502020204030204" pitchFamily="34" charset="0"/>
                        </a:rPr>
                        <a:t>41.79%</a:t>
                      </a:r>
                    </a:p>
                  </a:txBody>
                  <a:tcPr marL="6834" marR="6834" marT="683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1000" b="0" i="0" u="none" strike="noStrike">
                          <a:solidFill>
                            <a:srgbClr val="000000"/>
                          </a:solidFill>
                          <a:effectLst/>
                          <a:highlight>
                            <a:srgbClr val="4472C4"/>
                          </a:highlight>
                          <a:latin typeface="Calibri" panose="020F0502020204030204" pitchFamily="34" charset="0"/>
                        </a:rPr>
                        <a:t> </a:t>
                      </a:r>
                    </a:p>
                  </a:txBody>
                  <a:tcPr marL="6834" marR="6834" marT="6834" marB="0" anchor="b">
                    <a:lnL w="6350" cap="flat" cmpd="sng" algn="ctr">
                      <a:solidFill>
                        <a:srgbClr val="000000"/>
                      </a:solidFill>
                      <a:prstDash val="solid"/>
                      <a:round/>
                      <a:headEnd type="none" w="med" len="med"/>
                      <a:tailEnd type="none" w="med" len="med"/>
                    </a:lnL>
                    <a:lnR>
                      <a:noFill/>
                    </a:lnR>
                    <a:lnT>
                      <a:noFill/>
                    </a:lnT>
                    <a:lnB>
                      <a:noFill/>
                    </a:lnB>
                    <a:solidFill>
                      <a:srgbClr val="4472C4"/>
                    </a:solidFill>
                  </a:tcPr>
                </a:tc>
                <a:tc>
                  <a:txBody>
                    <a:bodyPr/>
                    <a:lstStyle/>
                    <a:p>
                      <a:pPr algn="l" fontAlgn="b"/>
                      <a:r>
                        <a:rPr lang="en-US" sz="1000" b="0" i="0" u="none" strike="noStrike">
                          <a:solidFill>
                            <a:srgbClr val="000000"/>
                          </a:solidFill>
                          <a:effectLst/>
                          <a:highlight>
                            <a:srgbClr val="4472C4"/>
                          </a:highlight>
                          <a:latin typeface="Calibri" panose="020F0502020204030204" pitchFamily="34" charset="0"/>
                        </a:rPr>
                        <a:t> </a:t>
                      </a:r>
                    </a:p>
                  </a:txBody>
                  <a:tcPr marL="6834" marR="6834" marT="6834" marB="0" anchor="b">
                    <a:lnL>
                      <a:noFill/>
                    </a:lnL>
                    <a:lnR w="19050" cap="flat" cmpd="sng" algn="ctr">
                      <a:solidFill>
                        <a:srgbClr val="000000"/>
                      </a:solidFill>
                      <a:prstDash val="solid"/>
                      <a:round/>
                      <a:headEnd type="none" w="med" len="med"/>
                      <a:tailEnd type="none" w="med" len="med"/>
                    </a:lnR>
                    <a:lnT>
                      <a:noFill/>
                    </a:lnT>
                    <a:lnB>
                      <a:noFill/>
                    </a:lnB>
                    <a:solidFill>
                      <a:srgbClr val="4472C4"/>
                    </a:solidFill>
                  </a:tcPr>
                </a:tc>
                <a:extLst>
                  <a:ext uri="{0D108BD9-81ED-4DB2-BD59-A6C34878D82A}">
                    <a16:rowId xmlns:a16="http://schemas.microsoft.com/office/drawing/2014/main" val="643652032"/>
                  </a:ext>
                </a:extLst>
              </a:tr>
              <a:tr h="164004">
                <a:tc>
                  <a:txBody>
                    <a:bodyPr/>
                    <a:lstStyle/>
                    <a:p>
                      <a:pPr algn="l" fontAlgn="b"/>
                      <a:r>
                        <a:rPr lang="en-US" sz="1000" b="0" i="0" u="none" strike="noStrike">
                          <a:solidFill>
                            <a:srgbClr val="000000"/>
                          </a:solidFill>
                          <a:effectLst/>
                          <a:highlight>
                            <a:srgbClr val="4472C4"/>
                          </a:highlight>
                          <a:latin typeface="Calibri" panose="020F0502020204030204" pitchFamily="34" charset="0"/>
                        </a:rPr>
                        <a:t> </a:t>
                      </a:r>
                    </a:p>
                  </a:txBody>
                  <a:tcPr marL="6834" marR="6834" marT="6834" marB="0" anchor="b">
                    <a:lnL w="19050" cap="flat" cmpd="sng" algn="ctr">
                      <a:solidFill>
                        <a:srgbClr val="000000"/>
                      </a:solidFill>
                      <a:prstDash val="solid"/>
                      <a:round/>
                      <a:headEnd type="none" w="med" len="med"/>
                      <a:tailEnd type="none" w="med" len="med"/>
                    </a:lnL>
                    <a:lnR>
                      <a:noFill/>
                    </a:lnR>
                    <a:lnT>
                      <a:noFill/>
                    </a:lnT>
                    <a:lnB>
                      <a:noFill/>
                    </a:lnB>
                    <a:solidFill>
                      <a:srgbClr val="4472C4"/>
                    </a:solidFill>
                  </a:tcPr>
                </a:tc>
                <a:tc>
                  <a:txBody>
                    <a:bodyPr/>
                    <a:lstStyle/>
                    <a:p>
                      <a:pPr algn="l" fontAlgn="b"/>
                      <a:r>
                        <a:rPr lang="en-US" sz="1000" b="0" i="0" u="none" strike="noStrike">
                          <a:solidFill>
                            <a:srgbClr val="000000"/>
                          </a:solidFill>
                          <a:effectLst/>
                          <a:highlight>
                            <a:srgbClr val="4472C4"/>
                          </a:highlight>
                          <a:latin typeface="Calibri" panose="020F0502020204030204" pitchFamily="34" charset="0"/>
                        </a:rPr>
                        <a:t> </a:t>
                      </a:r>
                    </a:p>
                  </a:txBody>
                  <a:tcPr marL="6834" marR="6834" marT="6834" marB="0" anchor="b">
                    <a:lnL>
                      <a:noFill/>
                    </a:lnL>
                    <a:lnR>
                      <a:noFill/>
                    </a:lnR>
                    <a:lnT w="6350" cap="flat" cmpd="sng" algn="ctr">
                      <a:solidFill>
                        <a:srgbClr val="000000"/>
                      </a:solidFill>
                      <a:prstDash val="solid"/>
                      <a:round/>
                      <a:headEnd type="none" w="med" len="med"/>
                      <a:tailEnd type="none" w="med" len="med"/>
                    </a:lnT>
                    <a:lnB>
                      <a:noFill/>
                    </a:lnB>
                    <a:solidFill>
                      <a:srgbClr val="4472C4"/>
                    </a:solidFill>
                  </a:tcPr>
                </a:tc>
                <a:tc>
                  <a:txBody>
                    <a:bodyPr/>
                    <a:lstStyle/>
                    <a:p>
                      <a:pPr algn="l" fontAlgn="b"/>
                      <a:r>
                        <a:rPr lang="en-US" sz="1000" b="0" i="0" u="none" strike="noStrike">
                          <a:solidFill>
                            <a:srgbClr val="000000"/>
                          </a:solidFill>
                          <a:effectLst/>
                          <a:highlight>
                            <a:srgbClr val="4472C4"/>
                          </a:highlight>
                          <a:latin typeface="Calibri" panose="020F0502020204030204" pitchFamily="34" charset="0"/>
                        </a:rPr>
                        <a:t> </a:t>
                      </a:r>
                    </a:p>
                  </a:txBody>
                  <a:tcPr marL="6834" marR="6834" marT="6834" marB="0" anchor="b">
                    <a:lnL>
                      <a:noFill/>
                    </a:lnL>
                    <a:lnR>
                      <a:noFill/>
                    </a:lnR>
                    <a:lnT>
                      <a:noFill/>
                    </a:lnT>
                    <a:lnB>
                      <a:noFill/>
                    </a:lnB>
                    <a:solidFill>
                      <a:srgbClr val="4472C4"/>
                    </a:solidFill>
                  </a:tcPr>
                </a:tc>
                <a:tc>
                  <a:txBody>
                    <a:bodyPr/>
                    <a:lstStyle/>
                    <a:p>
                      <a:pPr algn="l" fontAlgn="b"/>
                      <a:r>
                        <a:rPr lang="en-US" sz="1000" b="0" i="0" u="none" strike="noStrike">
                          <a:solidFill>
                            <a:srgbClr val="000000"/>
                          </a:solidFill>
                          <a:effectLst/>
                          <a:highlight>
                            <a:srgbClr val="4472C4"/>
                          </a:highlight>
                          <a:latin typeface="Calibri" panose="020F0502020204030204" pitchFamily="34" charset="0"/>
                        </a:rPr>
                        <a:t> </a:t>
                      </a:r>
                    </a:p>
                  </a:txBody>
                  <a:tcPr marL="6834" marR="6834" marT="6834" marB="0" anchor="b">
                    <a:lnL>
                      <a:noFill/>
                    </a:lnL>
                    <a:lnR w="19050" cap="flat" cmpd="sng" algn="ctr">
                      <a:solidFill>
                        <a:srgbClr val="000000"/>
                      </a:solidFill>
                      <a:prstDash val="solid"/>
                      <a:round/>
                      <a:headEnd type="none" w="med" len="med"/>
                      <a:tailEnd type="none" w="med" len="med"/>
                    </a:lnR>
                    <a:lnT>
                      <a:noFill/>
                    </a:lnT>
                    <a:lnB>
                      <a:noFill/>
                    </a:lnB>
                    <a:solidFill>
                      <a:srgbClr val="4472C4"/>
                    </a:solidFill>
                  </a:tcPr>
                </a:tc>
                <a:extLst>
                  <a:ext uri="{0D108BD9-81ED-4DB2-BD59-A6C34878D82A}">
                    <a16:rowId xmlns:a16="http://schemas.microsoft.com/office/drawing/2014/main" val="1473437169"/>
                  </a:ext>
                </a:extLst>
              </a:tr>
              <a:tr h="266507">
                <a:tc>
                  <a:txBody>
                    <a:bodyPr/>
                    <a:lstStyle/>
                    <a:p>
                      <a:pPr algn="l" fontAlgn="b"/>
                      <a:r>
                        <a:rPr lang="en-US" sz="1000" b="0" i="0" u="none" strike="noStrike">
                          <a:solidFill>
                            <a:srgbClr val="000000"/>
                          </a:solidFill>
                          <a:effectLst/>
                          <a:highlight>
                            <a:srgbClr val="4472C4"/>
                          </a:highlight>
                          <a:latin typeface="Calibri" panose="020F0502020204030204" pitchFamily="34" charset="0"/>
                        </a:rPr>
                        <a:t> </a:t>
                      </a:r>
                    </a:p>
                  </a:txBody>
                  <a:tcPr marL="6834" marR="6834" marT="6834" marB="0" anchor="b">
                    <a:lnL w="1905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solidFill>
                      <a:srgbClr val="4472C4"/>
                    </a:solidFill>
                  </a:tcPr>
                </a:tc>
                <a:tc>
                  <a:txBody>
                    <a:bodyPr/>
                    <a:lstStyle/>
                    <a:p>
                      <a:pPr algn="l" fontAlgn="b"/>
                      <a:r>
                        <a:rPr lang="en-US" sz="1000" b="0" i="0" u="none" strike="noStrike">
                          <a:solidFill>
                            <a:srgbClr val="000000"/>
                          </a:solidFill>
                          <a:effectLst/>
                          <a:highlight>
                            <a:srgbClr val="4472C4"/>
                          </a:highlight>
                          <a:latin typeface="Calibri" panose="020F0502020204030204" pitchFamily="34" charset="0"/>
                        </a:rPr>
                        <a:t> </a:t>
                      </a:r>
                    </a:p>
                  </a:txBody>
                  <a:tcPr marL="6834" marR="6834" marT="6834" marB="0" anchor="b">
                    <a:lnL>
                      <a:noFill/>
                    </a:lnL>
                    <a:lnR>
                      <a:noFill/>
                    </a:lnR>
                    <a:lnT>
                      <a:noFill/>
                    </a:lnT>
                    <a:lnB w="19050" cap="flat" cmpd="sng" algn="ctr">
                      <a:solidFill>
                        <a:srgbClr val="000000"/>
                      </a:solidFill>
                      <a:prstDash val="solid"/>
                      <a:round/>
                      <a:headEnd type="none" w="med" len="med"/>
                      <a:tailEnd type="none" w="med" len="med"/>
                    </a:lnB>
                    <a:solidFill>
                      <a:srgbClr val="4472C4"/>
                    </a:solidFill>
                  </a:tcPr>
                </a:tc>
                <a:tc>
                  <a:txBody>
                    <a:bodyPr/>
                    <a:lstStyle/>
                    <a:p>
                      <a:pPr algn="l" fontAlgn="b"/>
                      <a:r>
                        <a:rPr lang="en-US" sz="1000" b="0" i="0" u="none" strike="noStrike">
                          <a:solidFill>
                            <a:srgbClr val="000000"/>
                          </a:solidFill>
                          <a:effectLst/>
                          <a:highlight>
                            <a:srgbClr val="4472C4"/>
                          </a:highlight>
                          <a:latin typeface="Calibri" panose="020F0502020204030204" pitchFamily="34" charset="0"/>
                        </a:rPr>
                        <a:t> </a:t>
                      </a:r>
                    </a:p>
                  </a:txBody>
                  <a:tcPr marL="6834" marR="6834" marT="6834" marB="0" anchor="b">
                    <a:lnL>
                      <a:noFill/>
                    </a:lnL>
                    <a:lnR>
                      <a:noFill/>
                    </a:lnR>
                    <a:lnT>
                      <a:noFill/>
                    </a:lnT>
                    <a:lnB w="19050" cap="flat" cmpd="sng" algn="ctr">
                      <a:solidFill>
                        <a:srgbClr val="000000"/>
                      </a:solidFill>
                      <a:prstDash val="solid"/>
                      <a:round/>
                      <a:headEnd type="none" w="med" len="med"/>
                      <a:tailEnd type="none" w="med" len="med"/>
                    </a:lnB>
                    <a:solidFill>
                      <a:srgbClr val="4472C4"/>
                    </a:solidFill>
                  </a:tcPr>
                </a:tc>
                <a:tc>
                  <a:txBody>
                    <a:bodyPr/>
                    <a:lstStyle/>
                    <a:p>
                      <a:pPr algn="l" fontAlgn="b"/>
                      <a:r>
                        <a:rPr lang="en-US" sz="1000" b="0" i="0" u="none" strike="noStrike" dirty="0">
                          <a:solidFill>
                            <a:srgbClr val="000000"/>
                          </a:solidFill>
                          <a:effectLst/>
                          <a:highlight>
                            <a:srgbClr val="4472C4"/>
                          </a:highlight>
                          <a:latin typeface="Calibri" panose="020F0502020204030204" pitchFamily="34" charset="0"/>
                        </a:rPr>
                        <a:t> </a:t>
                      </a:r>
                    </a:p>
                  </a:txBody>
                  <a:tcPr marL="6834" marR="6834" marT="6834" marB="0" anchor="b">
                    <a:lnL>
                      <a:noFill/>
                    </a:lnL>
                    <a:lnR w="1905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solidFill>
                      <a:srgbClr val="4472C4"/>
                    </a:solidFill>
                  </a:tcPr>
                </a:tc>
                <a:extLst>
                  <a:ext uri="{0D108BD9-81ED-4DB2-BD59-A6C34878D82A}">
                    <a16:rowId xmlns:a16="http://schemas.microsoft.com/office/drawing/2014/main" val="2938429858"/>
                  </a:ext>
                </a:extLst>
              </a:tr>
            </a:tbl>
          </a:graphicData>
        </a:graphic>
      </p:graphicFrame>
    </p:spTree>
    <p:extLst>
      <p:ext uri="{BB962C8B-B14F-4D97-AF65-F5344CB8AC3E}">
        <p14:creationId xmlns:p14="http://schemas.microsoft.com/office/powerpoint/2010/main" val="333345267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FE6F10-0BA0-1313-9F7B-7EBE765BA7D5}"/>
              </a:ext>
            </a:extLst>
          </p:cNvPr>
          <p:cNvSpPr>
            <a:spLocks noGrp="1"/>
          </p:cNvSpPr>
          <p:nvPr>
            <p:ph type="title"/>
          </p:nvPr>
        </p:nvSpPr>
        <p:spPr/>
        <p:txBody>
          <a:bodyPr/>
          <a:lstStyle/>
          <a:p>
            <a:r>
              <a:rPr lang="en-US" dirty="0"/>
              <a:t>Repair order analysis</a:t>
            </a:r>
          </a:p>
        </p:txBody>
      </p:sp>
      <p:sp>
        <p:nvSpPr>
          <p:cNvPr id="3" name="Content Placeholder 2">
            <a:extLst>
              <a:ext uri="{FF2B5EF4-FFF2-40B4-BE49-F238E27FC236}">
                <a16:creationId xmlns:a16="http://schemas.microsoft.com/office/drawing/2014/main" id="{DC1AC215-6A1E-4C59-EFD0-D293BFB95537}"/>
              </a:ext>
            </a:extLst>
          </p:cNvPr>
          <p:cNvSpPr>
            <a:spLocks noGrp="1"/>
          </p:cNvSpPr>
          <p:nvPr>
            <p:ph sz="half" idx="1"/>
          </p:nvPr>
        </p:nvSpPr>
        <p:spPr/>
        <p:txBody>
          <a:bodyPr>
            <a:normAutofit fontScale="92500"/>
          </a:bodyPr>
          <a:lstStyle/>
          <a:p>
            <a:r>
              <a:rPr lang="en-US" dirty="0"/>
              <a:t>The day we got back from NADA our service manager put in his 2 week notice.  </a:t>
            </a:r>
          </a:p>
          <a:p>
            <a:r>
              <a:rPr lang="en-US" dirty="0"/>
              <a:t>We have seen in the service department that upselling needed repairs is a scary things to those in the service department and takes a lot of time to get the extra line on the repair order.  This is why we have so many one line items, as we haven’t been adding another line and charging labor for the little things, we just charge the part. Working to get this a smoother, easier process.  </a:t>
            </a:r>
          </a:p>
        </p:txBody>
      </p:sp>
      <p:graphicFrame>
        <p:nvGraphicFramePr>
          <p:cNvPr id="7" name="Content Placeholder 6">
            <a:extLst>
              <a:ext uri="{FF2B5EF4-FFF2-40B4-BE49-F238E27FC236}">
                <a16:creationId xmlns:a16="http://schemas.microsoft.com/office/drawing/2014/main" id="{E3AE086A-C1C0-EE48-D63C-9F560BBFAC43}"/>
              </a:ext>
            </a:extLst>
          </p:cNvPr>
          <p:cNvGraphicFramePr>
            <a:graphicFrameLocks noGrp="1"/>
          </p:cNvGraphicFramePr>
          <p:nvPr>
            <p:ph sz="half" idx="2"/>
            <p:extLst>
              <p:ext uri="{D42A27DB-BD31-4B8C-83A1-F6EECF244321}">
                <p14:modId xmlns:p14="http://schemas.microsoft.com/office/powerpoint/2010/main" val="3001276345"/>
              </p:ext>
            </p:extLst>
          </p:nvPr>
        </p:nvGraphicFramePr>
        <p:xfrm>
          <a:off x="5494005" y="2029072"/>
          <a:ext cx="4349243" cy="3896660"/>
        </p:xfrm>
        <a:graphic>
          <a:graphicData uri="http://schemas.openxmlformats.org/drawingml/2006/table">
            <a:tbl>
              <a:tblPr/>
              <a:tblGrid>
                <a:gridCol w="418939">
                  <a:extLst>
                    <a:ext uri="{9D8B030D-6E8A-4147-A177-3AD203B41FA5}">
                      <a16:colId xmlns:a16="http://schemas.microsoft.com/office/drawing/2014/main" val="253744380"/>
                    </a:ext>
                  </a:extLst>
                </a:gridCol>
                <a:gridCol w="452013">
                  <a:extLst>
                    <a:ext uri="{9D8B030D-6E8A-4147-A177-3AD203B41FA5}">
                      <a16:colId xmlns:a16="http://schemas.microsoft.com/office/drawing/2014/main" val="582359090"/>
                    </a:ext>
                  </a:extLst>
                </a:gridCol>
                <a:gridCol w="512648">
                  <a:extLst>
                    <a:ext uri="{9D8B030D-6E8A-4147-A177-3AD203B41FA5}">
                      <a16:colId xmlns:a16="http://schemas.microsoft.com/office/drawing/2014/main" val="2330444926"/>
                    </a:ext>
                  </a:extLst>
                </a:gridCol>
                <a:gridCol w="132295">
                  <a:extLst>
                    <a:ext uri="{9D8B030D-6E8A-4147-A177-3AD203B41FA5}">
                      <a16:colId xmlns:a16="http://schemas.microsoft.com/office/drawing/2014/main" val="62676380"/>
                    </a:ext>
                  </a:extLst>
                </a:gridCol>
                <a:gridCol w="624733">
                  <a:extLst>
                    <a:ext uri="{9D8B030D-6E8A-4147-A177-3AD203B41FA5}">
                      <a16:colId xmlns:a16="http://schemas.microsoft.com/office/drawing/2014/main" val="1225373131"/>
                    </a:ext>
                  </a:extLst>
                </a:gridCol>
                <a:gridCol w="132295">
                  <a:extLst>
                    <a:ext uri="{9D8B030D-6E8A-4147-A177-3AD203B41FA5}">
                      <a16:colId xmlns:a16="http://schemas.microsoft.com/office/drawing/2014/main" val="151120968"/>
                    </a:ext>
                  </a:extLst>
                </a:gridCol>
                <a:gridCol w="435476">
                  <a:extLst>
                    <a:ext uri="{9D8B030D-6E8A-4147-A177-3AD203B41FA5}">
                      <a16:colId xmlns:a16="http://schemas.microsoft.com/office/drawing/2014/main" val="742947502"/>
                    </a:ext>
                  </a:extLst>
                </a:gridCol>
                <a:gridCol w="518161">
                  <a:extLst>
                    <a:ext uri="{9D8B030D-6E8A-4147-A177-3AD203B41FA5}">
                      <a16:colId xmlns:a16="http://schemas.microsoft.com/office/drawing/2014/main" val="1643624327"/>
                    </a:ext>
                  </a:extLst>
                </a:gridCol>
                <a:gridCol w="479574">
                  <a:extLst>
                    <a:ext uri="{9D8B030D-6E8A-4147-A177-3AD203B41FA5}">
                      <a16:colId xmlns:a16="http://schemas.microsoft.com/office/drawing/2014/main" val="3866327244"/>
                    </a:ext>
                  </a:extLst>
                </a:gridCol>
                <a:gridCol w="643109">
                  <a:extLst>
                    <a:ext uri="{9D8B030D-6E8A-4147-A177-3AD203B41FA5}">
                      <a16:colId xmlns:a16="http://schemas.microsoft.com/office/drawing/2014/main" val="3767931080"/>
                    </a:ext>
                  </a:extLst>
                </a:gridCol>
              </a:tblGrid>
              <a:tr h="173034">
                <a:tc gridSpan="9">
                  <a:txBody>
                    <a:bodyPr/>
                    <a:lstStyle/>
                    <a:p>
                      <a:pPr algn="ctr" fontAlgn="b"/>
                      <a:r>
                        <a:rPr lang="en-US" sz="800" b="1" i="0" u="none" strike="noStrike">
                          <a:effectLst/>
                          <a:highlight>
                            <a:srgbClr val="D9D9D9"/>
                          </a:highlight>
                          <a:latin typeface="Arial" panose="020B0604020202020204" pitchFamily="34" charset="0"/>
                        </a:rPr>
                        <a:t>Repair Order Analysis Summary Report </a:t>
                      </a:r>
                    </a:p>
                  </a:txBody>
                  <a:tcPr marL="0" marR="0" marT="0" marB="0" anchor="b">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D9D9D9"/>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b"/>
                      <a:r>
                        <a:rPr lang="en-US" sz="600" b="0" i="0" u="none" strike="noStrike">
                          <a:effectLst/>
                          <a:highlight>
                            <a:srgbClr val="969696"/>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3975885325"/>
                  </a:ext>
                </a:extLst>
              </a:tr>
              <a:tr h="116571">
                <a:tc gridSpan="9">
                  <a:txBody>
                    <a:bodyPr/>
                    <a:lstStyle/>
                    <a:p>
                      <a:pPr algn="ctr" fontAlgn="b"/>
                      <a:r>
                        <a:rPr lang="en-US" sz="800" b="1" i="0" u="none" strike="noStrike">
                          <a:effectLst/>
                          <a:highlight>
                            <a:srgbClr val="D9D9D9"/>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solidFill>
                      <a:srgbClr val="D9D9D9"/>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b"/>
                      <a:r>
                        <a:rPr lang="en-US" sz="600" b="0" i="0" u="none" strike="noStrike">
                          <a:effectLst/>
                          <a:highlight>
                            <a:srgbClr val="969696"/>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1456297564"/>
                  </a:ext>
                </a:extLst>
              </a:tr>
              <a:tr h="94714">
                <a:tc>
                  <a:txBody>
                    <a:bodyPr/>
                    <a:lstStyle/>
                    <a:p>
                      <a:pPr algn="l" fontAlgn="b"/>
                      <a:r>
                        <a:rPr lang="en-US" sz="600" b="0" i="0" u="none" strike="noStrike">
                          <a:effectLst/>
                          <a:highlight>
                            <a:srgbClr val="FABF8F"/>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a:noFill/>
                    </a:lnB>
                    <a:solidFill>
                      <a:srgbClr val="FABF8F"/>
                    </a:solidFill>
                  </a:tcPr>
                </a:tc>
                <a:tc>
                  <a:txBody>
                    <a:bodyPr/>
                    <a:lstStyle/>
                    <a:p>
                      <a:pPr algn="l" fontAlgn="b"/>
                      <a:r>
                        <a:rPr lang="en-US" sz="600" b="0" i="0" u="none" strike="noStrike">
                          <a:effectLst/>
                          <a:highlight>
                            <a:srgbClr val="FABF8F"/>
                          </a:highlight>
                          <a:latin typeface="Arial" panose="020B0604020202020204" pitchFamily="34" charset="0"/>
                        </a:rPr>
                        <a:t> </a:t>
                      </a:r>
                    </a:p>
                  </a:txBody>
                  <a:tcPr marL="0" marR="0" marT="0" marB="0" anchor="b">
                    <a:lnL>
                      <a:noFill/>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FABF8F"/>
                    </a:solidFill>
                  </a:tcPr>
                </a:tc>
                <a:tc rowSpan="2" gridSpan="2">
                  <a:txBody>
                    <a:bodyPr/>
                    <a:lstStyle/>
                    <a:p>
                      <a:pPr algn="ctr" fontAlgn="b"/>
                      <a:r>
                        <a:rPr lang="en-US" sz="600" b="1" i="0" u="none" strike="noStrike">
                          <a:effectLst/>
                          <a:highlight>
                            <a:srgbClr val="FABF8F"/>
                          </a:highlight>
                          <a:latin typeface="Arial" panose="020B0604020202020204" pitchFamily="34" charset="0"/>
                        </a:rPr>
                        <a:t>Sales in Dollars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rowSpan="2" hMerge="1">
                  <a:txBody>
                    <a:bodyPr/>
                    <a:lstStyle/>
                    <a:p>
                      <a:endParaRPr lang="en-US"/>
                    </a:p>
                  </a:txBody>
                  <a:tcPr/>
                </a:tc>
                <a:tc rowSpan="2">
                  <a:txBody>
                    <a:bodyPr/>
                    <a:lstStyle/>
                    <a:p>
                      <a:pPr algn="ctr" fontAlgn="b"/>
                      <a:r>
                        <a:rPr lang="en-US" sz="600" b="1" i="0" u="none" strike="noStrike">
                          <a:effectLst/>
                          <a:highlight>
                            <a:srgbClr val="FABF8F"/>
                          </a:highlight>
                          <a:latin typeface="Arial" panose="020B0604020202020204" pitchFamily="34" charset="0"/>
                        </a:rPr>
                        <a:t>FRH's on RO's</a:t>
                      </a:r>
                    </a:p>
                  </a:txBody>
                  <a:tcPr marL="0" marR="0" marT="0" marB="0" anchor="b">
                    <a:lnL w="63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600" b="0" i="0" u="none" strike="noStrike">
                          <a:effectLst/>
                          <a:highlight>
                            <a:srgbClr val="FABF8F"/>
                          </a:highlight>
                          <a:latin typeface="Arial" panose="020B0604020202020204" pitchFamily="34" charset="0"/>
                        </a:rPr>
                        <a:t> </a:t>
                      </a:r>
                    </a:p>
                  </a:txBody>
                  <a:tcPr marL="0" marR="0" marT="0" marB="0" anchor="b">
                    <a:lnL>
                      <a:noFill/>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FABF8F"/>
                    </a:solidFill>
                  </a:tcPr>
                </a:tc>
                <a:tc>
                  <a:txBody>
                    <a:bodyPr/>
                    <a:lstStyle/>
                    <a:p>
                      <a:pPr algn="l" fontAlgn="b"/>
                      <a:r>
                        <a:rPr lang="en-US" sz="600" b="0" i="0" u="none" strike="noStrike">
                          <a:effectLst/>
                          <a:highlight>
                            <a:srgbClr val="FABF8F"/>
                          </a:highligh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FABF8F"/>
                    </a:solidFill>
                  </a:tcPr>
                </a:tc>
                <a:tc>
                  <a:txBody>
                    <a:bodyPr/>
                    <a:lstStyle/>
                    <a:p>
                      <a:pPr algn="l" fontAlgn="b"/>
                      <a:r>
                        <a:rPr lang="en-US" sz="500" b="0" i="0" u="none" strike="noStrike">
                          <a:effectLst/>
                          <a:highlight>
                            <a:srgbClr val="FABF8F"/>
                          </a:highligh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a:noFill/>
                    </a:lnB>
                    <a:solidFill>
                      <a:srgbClr val="FABF8F"/>
                    </a:solidFill>
                  </a:tcPr>
                </a:tc>
                <a:tc>
                  <a:txBody>
                    <a:bodyPr/>
                    <a:lstStyle/>
                    <a:p>
                      <a:pPr algn="l" fontAlgn="b"/>
                      <a:r>
                        <a:rPr lang="en-US" sz="600" b="0" i="0" u="none" strike="noStrike">
                          <a:effectLst/>
                          <a:highlight>
                            <a:srgbClr val="FABF8F"/>
                          </a:highligh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FABF8F"/>
                    </a:solidFill>
                  </a:tcPr>
                </a:tc>
                <a:tc>
                  <a:txBody>
                    <a:bodyPr/>
                    <a:lstStyle/>
                    <a:p>
                      <a:pPr algn="l" fontAlgn="b"/>
                      <a:r>
                        <a:rPr lang="en-US" sz="600" b="0" i="0" u="none" strike="noStrike">
                          <a:effectLst/>
                          <a:highlight>
                            <a:srgbClr val="969696"/>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643442955"/>
                  </a:ext>
                </a:extLst>
              </a:tr>
              <a:tr h="94714">
                <a:tc>
                  <a:txBody>
                    <a:bodyPr/>
                    <a:lstStyle/>
                    <a:p>
                      <a:pPr algn="l" fontAlgn="b"/>
                      <a:r>
                        <a:rPr lang="en-US" sz="600" b="0" i="0" u="none" strike="noStrike">
                          <a:effectLst/>
                          <a:highlight>
                            <a:srgbClr val="FABF8F"/>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600" b="0" i="0" u="none" strike="noStrike">
                          <a:effectLst/>
                          <a:highlight>
                            <a:srgbClr val="FABF8F"/>
                          </a:highlight>
                          <a:latin typeface="Arial" panose="020B0604020202020204" pitchFamily="34" charset="0"/>
                        </a:rPr>
                        <a:t> </a:t>
                      </a:r>
                    </a:p>
                  </a:txBody>
                  <a:tcPr marL="0" marR="0" marT="0" marB="0" anchor="b">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ABF8F"/>
                    </a:solidFill>
                  </a:tcPr>
                </a:tc>
                <a:tc gridSpan="2" vMerge="1">
                  <a:txBody>
                    <a:bodyPr/>
                    <a:lstStyle/>
                    <a:p>
                      <a:endParaRPr lang="en-US"/>
                    </a:p>
                  </a:txBody>
                  <a:tcPr/>
                </a:tc>
                <a:tc hMerge="1" vMerge="1">
                  <a:txBody>
                    <a:bodyPr/>
                    <a:lstStyle/>
                    <a:p>
                      <a:endParaRPr lang="en-US"/>
                    </a:p>
                  </a:txBody>
                  <a:tcPr/>
                </a:tc>
                <a:tc vMerge="1">
                  <a:txBody>
                    <a:bodyPr/>
                    <a:lstStyle/>
                    <a:p>
                      <a:endParaRPr lang="en-US"/>
                    </a:p>
                  </a:txBody>
                  <a:tcPr/>
                </a:tc>
                <a:tc>
                  <a:txBody>
                    <a:bodyPr/>
                    <a:lstStyle/>
                    <a:p>
                      <a:pPr algn="l" fontAlgn="b"/>
                      <a:r>
                        <a:rPr lang="en-US" sz="600" b="0" i="0" u="none" strike="noStrike">
                          <a:effectLst/>
                          <a:highlight>
                            <a:srgbClr val="FABF8F"/>
                          </a:highlight>
                          <a:latin typeface="Arial" panose="020B0604020202020204" pitchFamily="34" charset="0"/>
                        </a:rPr>
                        <a:t> </a:t>
                      </a:r>
                    </a:p>
                  </a:txBody>
                  <a:tcPr marL="0" marR="0" marT="0" marB="0" anchor="b">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600" b="1" i="0" u="none" strike="noStrike">
                          <a:effectLst/>
                          <a:highlight>
                            <a:srgbClr val="FABF8F"/>
                          </a:highlight>
                          <a:latin typeface="Arial" panose="020B0604020202020204" pitchFamily="34" charset="0"/>
                        </a:rPr>
                        <a:t>Averages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ABF8F"/>
                    </a:solidFill>
                  </a:tcPr>
                </a:tc>
                <a:tc gridSpan="2">
                  <a:txBody>
                    <a:bodyPr/>
                    <a:lstStyle/>
                    <a:p>
                      <a:pPr algn="ctr" fontAlgn="b"/>
                      <a:r>
                        <a:rPr lang="en-US" sz="600" b="1" i="0" u="none" strike="noStrike">
                          <a:effectLst/>
                          <a:highlight>
                            <a:srgbClr val="FABF8F"/>
                          </a:highlight>
                          <a:latin typeface="Arial" panose="020B0604020202020204" pitchFamily="34" charset="0"/>
                        </a:rPr>
                        <a:t>Analysis</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ABF8F"/>
                    </a:solidFill>
                  </a:tcPr>
                </a:tc>
                <a:tc hMerge="1">
                  <a:txBody>
                    <a:bodyPr/>
                    <a:lstStyle/>
                    <a:p>
                      <a:endParaRPr lang="en-US"/>
                    </a:p>
                  </a:txBody>
                  <a:tcPr/>
                </a:tc>
                <a:tc>
                  <a:txBody>
                    <a:bodyPr/>
                    <a:lstStyle/>
                    <a:p>
                      <a:pPr algn="l" fontAlgn="b"/>
                      <a:r>
                        <a:rPr lang="en-US" sz="600" b="0" i="0" u="none" strike="noStrike">
                          <a:effectLst/>
                          <a:highlight>
                            <a:srgbClr val="969696"/>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4254637470"/>
                  </a:ext>
                </a:extLst>
              </a:tr>
              <a:tr h="174856">
                <a:tc>
                  <a:txBody>
                    <a:bodyPr/>
                    <a:lstStyle/>
                    <a:p>
                      <a:pPr algn="l" fontAlgn="b"/>
                      <a:r>
                        <a:rPr lang="en-US" sz="600" b="0" i="0" u="none" strike="noStrike">
                          <a:effectLst/>
                          <a:highlight>
                            <a:srgbClr val="FFFFFF"/>
                          </a:highlight>
                          <a:latin typeface="Arial" panose="020B0604020202020204" pitchFamily="34" charset="0"/>
                        </a:rPr>
                        <a:t>Competitive</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highlight>
                            <a:srgbClr val="FFFFFF"/>
                          </a:highligh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highlight>
                            <a:srgbClr val="FFFF00"/>
                          </a:highlight>
                          <a:latin typeface="Arial" panose="020B0604020202020204" pitchFamily="34" charset="0"/>
                        </a:rPr>
                        <a:t> $      2,327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0" i="0" u="none" strike="noStrike">
                          <a:effectLst/>
                          <a:highlight>
                            <a:srgbClr val="FABF8F"/>
                          </a:highligh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600" b="0" i="0" u="none" strike="noStrike">
                          <a:effectLst/>
                          <a:highlight>
                            <a:srgbClr val="FFFF00"/>
                          </a:highlight>
                          <a:latin typeface="Arial" panose="020B0604020202020204" pitchFamily="34" charset="0"/>
                        </a:rPr>
                        <a:t>32.10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0" i="0" u="none" strike="noStrike">
                          <a:effectLst/>
                          <a:highlight>
                            <a:srgbClr val="FABF8F"/>
                          </a:highligh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600" b="0" i="0" u="none" strike="noStrike">
                          <a:effectLst/>
                          <a:highlight>
                            <a:srgbClr val="FFFF00"/>
                          </a:highlight>
                          <a:latin typeface="Arial" panose="020B0604020202020204" pitchFamily="34" charset="0"/>
                        </a:rPr>
                        <a:t>72.49</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600" b="0" i="0" u="none" strike="noStrike">
                          <a:effectLst/>
                          <a:highlight>
                            <a:srgbClr val="FFFFFF"/>
                          </a:highlight>
                          <a:latin typeface="Arial" panose="020B0604020202020204" pitchFamily="34" charset="0"/>
                        </a:rPr>
                        <a:t>FRH Average</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highlight>
                            <a:srgbClr val="FFFFFF"/>
                          </a:highligh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highlight>
                            <a:srgbClr val="969696"/>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265526241"/>
                  </a:ext>
                </a:extLst>
              </a:tr>
              <a:tr h="174856">
                <a:tc>
                  <a:txBody>
                    <a:bodyPr/>
                    <a:lstStyle/>
                    <a:p>
                      <a:pPr algn="l" fontAlgn="b"/>
                      <a:r>
                        <a:rPr lang="en-US" sz="600" b="0" i="0" u="none" strike="noStrike">
                          <a:effectLst/>
                          <a:highlight>
                            <a:srgbClr val="FFFFFF"/>
                          </a:highlight>
                          <a:latin typeface="Arial" panose="020B0604020202020204" pitchFamily="34" charset="0"/>
                        </a:rPr>
                        <a:t>Maintenance</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highlight>
                            <a:srgbClr val="FFFFFF"/>
                          </a:highligh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highlight>
                            <a:srgbClr val="FFFF00"/>
                          </a:highlight>
                          <a:latin typeface="Arial" panose="020B0604020202020204" pitchFamily="34" charset="0"/>
                        </a:rPr>
                        <a:t> $      2,122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0" i="0" u="none" strike="noStrike">
                          <a:effectLst/>
                          <a:highlight>
                            <a:srgbClr val="FABF8F"/>
                          </a:highligh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600" b="0" i="0" u="none" strike="noStrike">
                          <a:effectLst/>
                          <a:highlight>
                            <a:srgbClr val="FFFF00"/>
                          </a:highlight>
                          <a:latin typeface="Arial" panose="020B0604020202020204" pitchFamily="34" charset="0"/>
                        </a:rPr>
                        <a:t>28.60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0" i="0" u="none" strike="noStrike">
                          <a:effectLst/>
                          <a:highlight>
                            <a:srgbClr val="FABF8F"/>
                          </a:highligh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600" b="0" i="0" u="none" strike="noStrike">
                          <a:effectLst/>
                          <a:highlight>
                            <a:srgbClr val="FFFF00"/>
                          </a:highlight>
                          <a:latin typeface="Arial" panose="020B0604020202020204" pitchFamily="34" charset="0"/>
                        </a:rPr>
                        <a:t>74.20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600" b="0" i="0" u="none" strike="noStrike">
                          <a:effectLst/>
                          <a:highlight>
                            <a:srgbClr val="FFFFFF"/>
                          </a:highlight>
                          <a:latin typeface="Arial" panose="020B0604020202020204" pitchFamily="34" charset="0"/>
                        </a:rPr>
                        <a:t>FRH Average</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highlight>
                            <a:srgbClr val="FFFFFF"/>
                          </a:highligh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highlight>
                            <a:srgbClr val="969696"/>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3679984489"/>
                  </a:ext>
                </a:extLst>
              </a:tr>
              <a:tr h="174856">
                <a:tc>
                  <a:txBody>
                    <a:bodyPr/>
                    <a:lstStyle/>
                    <a:p>
                      <a:pPr algn="l" fontAlgn="b"/>
                      <a:r>
                        <a:rPr lang="en-US" sz="600" b="0" i="0" u="none" strike="noStrike">
                          <a:effectLst/>
                          <a:highlight>
                            <a:srgbClr val="FFFFFF"/>
                          </a:highlight>
                          <a:latin typeface="Arial" panose="020B0604020202020204" pitchFamily="34" charset="0"/>
                        </a:rPr>
                        <a:t>Repair</a:t>
                      </a:r>
                    </a:p>
                  </a:txBody>
                  <a:tcPr marL="0" marR="0" marT="0" marB="0" anchor="b">
                    <a:lnL w="190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highlight>
                            <a:srgbClr val="FFFFFF"/>
                          </a:highlight>
                          <a:latin typeface="Arial" panose="020B0604020202020204" pitchFamily="34" charset="0"/>
                        </a:rPr>
                        <a:t> </a:t>
                      </a:r>
                    </a:p>
                  </a:txBody>
                  <a:tcPr marL="0" marR="0" marT="0"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highlight>
                            <a:srgbClr val="FFFF00"/>
                          </a:highlight>
                          <a:latin typeface="Arial" panose="020B0604020202020204" pitchFamily="34" charset="0"/>
                        </a:rPr>
                        <a:t> $      5,297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0" i="0" u="none" strike="noStrike">
                          <a:effectLst/>
                          <a:highlight>
                            <a:srgbClr val="FABF8F"/>
                          </a:highligh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600" b="0" i="0" u="none" strike="noStrike">
                          <a:effectLst/>
                          <a:highlight>
                            <a:srgbClr val="FFFF00"/>
                          </a:highlight>
                          <a:latin typeface="Arial" panose="020B0604020202020204" pitchFamily="34" charset="0"/>
                        </a:rPr>
                        <a:t>44.20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0" i="0" u="none" strike="noStrike">
                          <a:effectLst/>
                          <a:highlight>
                            <a:srgbClr val="FABF8F"/>
                          </a:highligh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600" b="0" i="0" u="none" strike="noStrike">
                          <a:effectLst/>
                          <a:highlight>
                            <a:srgbClr val="FFFF00"/>
                          </a:highlight>
                          <a:latin typeface="Arial" panose="020B0604020202020204" pitchFamily="34" charset="0"/>
                        </a:rPr>
                        <a:t>119.83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600" b="0" i="0" u="none" strike="noStrike">
                          <a:effectLst/>
                          <a:highlight>
                            <a:srgbClr val="FFFFFF"/>
                          </a:highlight>
                          <a:latin typeface="Arial" panose="020B0604020202020204" pitchFamily="34" charset="0"/>
                        </a:rPr>
                        <a:t>FRH Average</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highlight>
                            <a:srgbClr val="FFFFFF"/>
                          </a:highligh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highlight>
                            <a:srgbClr val="969696"/>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4273230488"/>
                  </a:ext>
                </a:extLst>
              </a:tr>
              <a:tr h="174856">
                <a:tc>
                  <a:txBody>
                    <a:bodyPr/>
                    <a:lstStyle/>
                    <a:p>
                      <a:pPr algn="l" fontAlgn="b"/>
                      <a:r>
                        <a:rPr lang="en-US" sz="600" b="0" i="0" u="none" strike="noStrike">
                          <a:effectLst/>
                          <a:highlight>
                            <a:srgbClr val="FFFFFF"/>
                          </a:highlight>
                          <a:latin typeface="Arial" panose="020B0604020202020204" pitchFamily="34" charset="0"/>
                        </a:rPr>
                        <a:t>Totals</a:t>
                      </a:r>
                    </a:p>
                  </a:txBody>
                  <a:tcPr marL="0" marR="0" marT="0" marB="0" anchor="b">
                    <a:lnL w="190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highlight>
                            <a:srgbClr val="FFFFFF"/>
                          </a:highlight>
                          <a:latin typeface="Arial" panose="020B0604020202020204" pitchFamily="34" charset="0"/>
                        </a:rPr>
                        <a:t> </a:t>
                      </a:r>
                    </a:p>
                  </a:txBody>
                  <a:tcPr marL="0" marR="0" marT="0"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highlight>
                            <a:srgbClr val="FFFF00"/>
                          </a:highlight>
                          <a:latin typeface="Arial" panose="020B0604020202020204" pitchFamily="34" charset="0"/>
                        </a:rPr>
                        <a:t> $      9,746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0" i="0" u="none" strike="noStrike">
                          <a:effectLst/>
                          <a:highlight>
                            <a:srgbClr val="FABF8F"/>
                          </a:highligh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600" b="0" i="0" u="none" strike="noStrike">
                          <a:effectLst/>
                          <a:highlight>
                            <a:srgbClr val="FFFF00"/>
                          </a:highlight>
                          <a:latin typeface="Arial" panose="020B0604020202020204" pitchFamily="34" charset="0"/>
                        </a:rPr>
                        <a:t>104.90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0" i="0" u="none" strike="noStrike">
                          <a:effectLst/>
                          <a:highlight>
                            <a:srgbClr val="FABF8F"/>
                          </a:highligh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600" b="0" i="0" u="none" strike="noStrike">
                          <a:effectLst/>
                          <a:highlight>
                            <a:srgbClr val="FFFF00"/>
                          </a:highlight>
                          <a:latin typeface="Arial" panose="020B0604020202020204" pitchFamily="34" charset="0"/>
                        </a:rPr>
                        <a:t>92.90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600" b="0" i="0" u="none" strike="noStrike">
                          <a:effectLst/>
                          <a:highlight>
                            <a:srgbClr val="FFFFFF"/>
                          </a:highlight>
                          <a:latin typeface="Arial" panose="020B0604020202020204" pitchFamily="34" charset="0"/>
                        </a:rPr>
                        <a:t>Customer ELR</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highlight>
                            <a:srgbClr val="FFFFFF"/>
                          </a:highligh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highlight>
                            <a:srgbClr val="969696"/>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71645343"/>
                  </a:ext>
                </a:extLst>
              </a:tr>
              <a:tr h="611996">
                <a:tc>
                  <a:txBody>
                    <a:bodyPr/>
                    <a:lstStyle/>
                    <a:p>
                      <a:pPr algn="l" fontAlgn="b"/>
                      <a:r>
                        <a:rPr lang="en-US" sz="600" b="0" i="0" u="none" strike="noStrike">
                          <a:effectLst/>
                          <a:highlight>
                            <a:srgbClr val="D9D9D9"/>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tc>
                  <a:txBody>
                    <a:bodyPr/>
                    <a:lstStyle/>
                    <a:p>
                      <a:pPr algn="l" fontAlgn="b"/>
                      <a:r>
                        <a:rPr lang="en-US" sz="600" b="0" i="0" u="none" strike="noStrike">
                          <a:effectLst/>
                          <a:highlight>
                            <a:srgbClr val="D9D9D9"/>
                          </a:highligh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tc>
                  <a:txBody>
                    <a:bodyPr/>
                    <a:lstStyle/>
                    <a:p>
                      <a:pPr algn="l" fontAlgn="b"/>
                      <a:r>
                        <a:rPr lang="en-US" sz="600" b="0" i="0" u="none" strike="noStrike">
                          <a:effectLst/>
                          <a:highlight>
                            <a:srgbClr val="D9D9D9"/>
                          </a:highligh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tc>
                  <a:txBody>
                    <a:bodyPr/>
                    <a:lstStyle/>
                    <a:p>
                      <a:pPr algn="l" fontAlgn="b"/>
                      <a:r>
                        <a:rPr lang="en-US" sz="600" b="0" i="0" u="none" strike="noStrike">
                          <a:effectLst/>
                          <a:highlight>
                            <a:srgbClr val="FFFFFF"/>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highlight>
                            <a:srgbClr val="FFFFFF"/>
                          </a:highligh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n-US" sz="600" b="0" i="0" u="none" strike="noStrike">
                          <a:effectLst/>
                          <a:highlight>
                            <a:srgbClr val="FFFFFF"/>
                          </a:highlight>
                          <a:latin typeface="Arial" panose="020B0604020202020204" pitchFamily="34" charset="0"/>
                        </a:rPr>
                        <a:t>Target Labor Rate</a:t>
                      </a:r>
                    </a:p>
                  </a:txBody>
                  <a:tcPr marL="0" marR="0" marT="0" marB="0" anchor="b">
                    <a:lnL>
                      <a:noFill/>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n-US" sz="600" b="0" i="0" u="none" strike="noStrike">
                          <a:effectLst/>
                          <a:latin typeface="Arial" panose="020B0604020202020204" pitchFamily="34" charset="0"/>
                        </a:rPr>
                        <a:t>103.38</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600" b="0" i="0" u="none" strike="noStrike">
                          <a:effectLst/>
                          <a:highlight>
                            <a:srgbClr val="FFFFFF"/>
                          </a:highlight>
                          <a:latin typeface="Arial" panose="020B0604020202020204" pitchFamily="34" charset="0"/>
                        </a:rPr>
                        <a:t>Per FRH</a:t>
                      </a:r>
                    </a:p>
                  </a:txBody>
                  <a:tcPr marL="0" marR="0" marT="0" marB="0" anchor="b">
                    <a:lnL w="63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highlight>
                            <a:srgbClr val="FFFFFF"/>
                          </a:highligh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highlight>
                            <a:srgbClr val="969696"/>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1118674560"/>
                  </a:ext>
                </a:extLst>
              </a:tr>
              <a:tr h="349712">
                <a:tc gridSpan="2">
                  <a:txBody>
                    <a:bodyPr/>
                    <a:lstStyle/>
                    <a:p>
                      <a:pPr algn="ctr" fontAlgn="b"/>
                      <a:r>
                        <a:rPr lang="en-US" sz="600" b="0" i="0" u="none" strike="noStrike">
                          <a:effectLst/>
                          <a:highlight>
                            <a:srgbClr val="FFFFFF"/>
                          </a:highlight>
                          <a:latin typeface="Arial" panose="020B0604020202020204" pitchFamily="34" charset="0"/>
                        </a:rPr>
                        <a:t>Total ROs</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ctr" fontAlgn="b"/>
                      <a:r>
                        <a:rPr lang="en-US" sz="600" b="0" i="0" u="none" strike="noStrike">
                          <a:effectLst/>
                          <a:highlight>
                            <a:srgbClr val="FFFFFF"/>
                          </a:highlight>
                          <a:latin typeface="Arial" panose="020B0604020202020204" pitchFamily="34" charset="0"/>
                        </a:rPr>
                        <a:t>95</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highlight>
                            <a:srgbClr val="FFFFFF"/>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highlight>
                            <a:srgbClr val="FFFFFF"/>
                          </a:highlight>
                          <a:latin typeface="Arial" panose="020B0604020202020204" pitchFamily="34" charset="0"/>
                        </a:rPr>
                        <a:t> </a:t>
                      </a:r>
                    </a:p>
                  </a:txBody>
                  <a:tcPr marL="0" marR="0" marT="0" marB="0" anchor="b">
                    <a:lnL>
                      <a:noFill/>
                    </a:lnL>
                    <a:lnR>
                      <a:noFill/>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r" fontAlgn="b"/>
                      <a:r>
                        <a:rPr lang="en-US" sz="600" b="0" i="0" u="none" strike="noStrike">
                          <a:effectLst/>
                          <a:highlight>
                            <a:srgbClr val="FFFFFF"/>
                          </a:highlight>
                          <a:latin typeface="Arial" panose="020B0604020202020204" pitchFamily="34" charset="0"/>
                        </a:rPr>
                        <a:t>Difference</a:t>
                      </a:r>
                    </a:p>
                  </a:txBody>
                  <a:tcPr marL="0" marR="0" marT="0"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r" fontAlgn="b"/>
                      <a:r>
                        <a:rPr lang="en-US" sz="600" b="0" i="0" u="none" strike="noStrike">
                          <a:effectLst/>
                          <a:highlight>
                            <a:srgbClr val="FFFF00"/>
                          </a:highlight>
                          <a:latin typeface="Arial" panose="020B0604020202020204" pitchFamily="34" charset="0"/>
                        </a:rPr>
                        <a:t>-10.48</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600" b="0" i="0" u="none" strike="noStrike">
                          <a:effectLst/>
                          <a:highlight>
                            <a:srgbClr val="FFFFFF"/>
                          </a:highlight>
                          <a:latin typeface="Arial" panose="020B0604020202020204" pitchFamily="34" charset="0"/>
                        </a:rPr>
                        <a:t>Per FRH</a:t>
                      </a:r>
                    </a:p>
                  </a:txBody>
                  <a:tcPr marL="0" marR="0" marT="0" marB="0" anchor="b">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highlight>
                            <a:srgbClr val="FFFFFF"/>
                          </a:highligh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highlight>
                            <a:srgbClr val="969696"/>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603253499"/>
                  </a:ext>
                </a:extLst>
              </a:tr>
              <a:tr h="94714">
                <a:tc>
                  <a:txBody>
                    <a:bodyPr/>
                    <a:lstStyle/>
                    <a:p>
                      <a:pPr algn="l" fontAlgn="b"/>
                      <a:r>
                        <a:rPr lang="en-US" sz="600" b="0" i="0" u="none" strike="noStrike">
                          <a:effectLst/>
                          <a:highlight>
                            <a:srgbClr val="D9D9D9"/>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highlight>
                            <a:srgbClr val="D9D9D9"/>
                          </a:highligh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highlight>
                            <a:srgbClr val="D9D9D9"/>
                          </a:highligh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highlight>
                            <a:srgbClr val="D9D9D9"/>
                          </a:highligh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highlight>
                            <a:srgbClr val="D9D9D9"/>
                          </a:highligh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r" fontAlgn="b"/>
                      <a:r>
                        <a:rPr lang="en-US" sz="600" b="0" i="0" u="none" strike="noStrike">
                          <a:effectLst/>
                          <a:highlight>
                            <a:srgbClr val="D9D9D9"/>
                          </a:highligh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highlight>
                            <a:srgbClr val="D9D9D9"/>
                          </a:highligh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highlight>
                            <a:srgbClr val="D9D9D9"/>
                          </a:highligh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highlight>
                            <a:srgbClr val="D9D9D9"/>
                          </a:highligh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highlight>
                            <a:srgbClr val="969696"/>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3905343333"/>
                  </a:ext>
                </a:extLst>
              </a:tr>
              <a:tr h="109285">
                <a:tc gridSpan="8">
                  <a:txBody>
                    <a:bodyPr/>
                    <a:lstStyle/>
                    <a:p>
                      <a:pPr algn="l" fontAlgn="b"/>
                      <a:r>
                        <a:rPr lang="en-US" sz="700" b="1" i="0" u="none" strike="noStrike">
                          <a:effectLst/>
                          <a:highlight>
                            <a:srgbClr val="D9D9D9"/>
                          </a:highlight>
                          <a:latin typeface="Arial" panose="020B0604020202020204" pitchFamily="34" charset="0"/>
                        </a:rPr>
                        <a:t>Cost of Labor</a:t>
                      </a:r>
                    </a:p>
                  </a:txBody>
                  <a:tcPr marL="0" marR="0" marT="0" marB="0" anchor="b">
                    <a:lnL w="1905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solidFill>
                      <a:srgbClr val="D9D9D9"/>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b"/>
                      <a:r>
                        <a:rPr lang="en-US" sz="600" b="0" i="0" u="none" strike="noStrike">
                          <a:effectLst/>
                          <a:highlight>
                            <a:srgbClr val="D9D9D9"/>
                          </a:highligh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solidFill>
                      <a:srgbClr val="D9D9D9"/>
                    </a:solidFill>
                  </a:tcPr>
                </a:tc>
                <a:tc>
                  <a:txBody>
                    <a:bodyPr/>
                    <a:lstStyle/>
                    <a:p>
                      <a:pPr algn="l" fontAlgn="b"/>
                      <a:r>
                        <a:rPr lang="en-US" sz="600" b="0" i="0" u="none" strike="noStrike">
                          <a:effectLst/>
                          <a:highlight>
                            <a:srgbClr val="969696"/>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2894536877"/>
                  </a:ext>
                </a:extLst>
              </a:tr>
              <a:tr h="94714">
                <a:tc gridSpan="2">
                  <a:txBody>
                    <a:bodyPr/>
                    <a:lstStyle/>
                    <a:p>
                      <a:pPr algn="l" fontAlgn="b"/>
                      <a:r>
                        <a:rPr lang="en-US" sz="600" b="0" i="0" u="none" strike="noStrike">
                          <a:effectLst/>
                          <a:highlight>
                            <a:srgbClr val="FFFFFF"/>
                          </a:highlight>
                          <a:latin typeface="Arial" panose="020B0604020202020204" pitchFamily="34" charset="0"/>
                        </a:rPr>
                        <a:t>Total Cost of Labor</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r" fontAlgn="b"/>
                      <a:r>
                        <a:rPr lang="en-US" sz="600" b="0" i="0" u="none" strike="noStrike">
                          <a:effectLst/>
                          <a:highlight>
                            <a:srgbClr val="FFFF00"/>
                          </a:highlight>
                          <a:latin typeface="Arial" panose="020B0604020202020204" pitchFamily="34" charset="0"/>
                        </a:rPr>
                        <a:t>2619.78</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0" i="0" u="none" strike="noStrike">
                          <a:effectLst/>
                          <a:highlight>
                            <a:srgbClr val="FABF8F"/>
                          </a:highligh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600" b="0" i="0" u="none" strike="noStrike">
                          <a:effectLst/>
                          <a:highlight>
                            <a:srgbClr val="FFFFFF"/>
                          </a:highlight>
                          <a:latin typeface="Arial" panose="020B0604020202020204" pitchFamily="34" charset="0"/>
                        </a:rPr>
                        <a:t>Total Sales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600" b="0" i="0" u="none" strike="noStrike">
                          <a:effectLst/>
                          <a:highlight>
                            <a:srgbClr val="FABF8F"/>
                          </a:highligh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ctr" fontAlgn="b"/>
                      <a:r>
                        <a:rPr lang="en-US" sz="600" b="0" i="0" u="none" strike="noStrike">
                          <a:effectLst/>
                          <a:highlight>
                            <a:srgbClr val="FFFF00"/>
                          </a:highlight>
                          <a:latin typeface="Arial" panose="020B0604020202020204" pitchFamily="34" charset="0"/>
                        </a:rPr>
                        <a:t>26.88%</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gridSpan="2">
                  <a:txBody>
                    <a:bodyPr/>
                    <a:lstStyle/>
                    <a:p>
                      <a:pPr algn="l" fontAlgn="b"/>
                      <a:r>
                        <a:rPr lang="en-US" sz="600" b="0" i="0" u="none" strike="noStrike">
                          <a:effectLst/>
                          <a:highlight>
                            <a:srgbClr val="FFFFFF"/>
                          </a:highlight>
                          <a:latin typeface="Arial" panose="020B0604020202020204" pitchFamily="34" charset="0"/>
                        </a:rPr>
                        <a:t>Percent Cost of Sales</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l" fontAlgn="b"/>
                      <a:r>
                        <a:rPr lang="en-US" sz="600" b="0" i="0" u="none" strike="noStrike">
                          <a:effectLst/>
                          <a:highlight>
                            <a:srgbClr val="969696"/>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3463273468"/>
                  </a:ext>
                </a:extLst>
              </a:tr>
              <a:tr h="94714">
                <a:tc gridSpan="2">
                  <a:txBody>
                    <a:bodyPr/>
                    <a:lstStyle/>
                    <a:p>
                      <a:pPr algn="l" fontAlgn="b"/>
                      <a:r>
                        <a:rPr lang="en-US" sz="600" b="0" i="0" u="none" strike="noStrike">
                          <a:effectLst/>
                          <a:highlight>
                            <a:srgbClr val="FFFFFF"/>
                          </a:highlight>
                          <a:latin typeface="Arial" panose="020B0604020202020204" pitchFamily="34" charset="0"/>
                        </a:rPr>
                        <a:t>Total Cost of Labor</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r" fontAlgn="b"/>
                      <a:r>
                        <a:rPr lang="en-US" sz="600" b="0" i="0" u="none" strike="noStrike">
                          <a:effectLst/>
                          <a:highlight>
                            <a:srgbClr val="FFFF00"/>
                          </a:highlight>
                          <a:latin typeface="Arial" panose="020B0604020202020204" pitchFamily="34" charset="0"/>
                        </a:rPr>
                        <a:t>2619.78</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0" i="0" u="none" strike="noStrike">
                          <a:effectLst/>
                          <a:highlight>
                            <a:srgbClr val="FABF8F"/>
                          </a:highligh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600" b="0" i="0" u="none" strike="noStrike">
                          <a:effectLst/>
                          <a:highlight>
                            <a:srgbClr val="FFFFFF"/>
                          </a:highlight>
                          <a:latin typeface="Arial" panose="020B0604020202020204" pitchFamily="34" charset="0"/>
                        </a:rPr>
                        <a:t>Total FRHs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600" b="0" i="0" u="none" strike="noStrike">
                          <a:effectLst/>
                          <a:highlight>
                            <a:srgbClr val="FABF8F"/>
                          </a:highligh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ABF8F"/>
                    </a:solidFill>
                  </a:tcPr>
                </a:tc>
                <a:tc>
                  <a:txBody>
                    <a:bodyPr/>
                    <a:lstStyle/>
                    <a:p>
                      <a:pPr algn="ctr" fontAlgn="b"/>
                      <a:r>
                        <a:rPr lang="en-US" sz="600" b="0" i="0" u="none" strike="noStrike">
                          <a:effectLst/>
                          <a:highlight>
                            <a:srgbClr val="FFFF00"/>
                          </a:highlight>
                          <a:latin typeface="Arial" panose="020B0604020202020204" pitchFamily="34" charset="0"/>
                        </a:rPr>
                        <a:t>24.97</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gridSpan="2">
                  <a:txBody>
                    <a:bodyPr/>
                    <a:lstStyle/>
                    <a:p>
                      <a:pPr algn="l" fontAlgn="b"/>
                      <a:r>
                        <a:rPr lang="en-US" sz="600" b="0" i="0" u="none" strike="noStrike">
                          <a:effectLst/>
                          <a:highlight>
                            <a:srgbClr val="FFFFFF"/>
                          </a:highlight>
                          <a:latin typeface="Arial" panose="020B0604020202020204" pitchFamily="34" charset="0"/>
                        </a:rPr>
                        <a:t>Cost per FRH</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l" fontAlgn="b"/>
                      <a:r>
                        <a:rPr lang="en-US" sz="600" b="0" i="0" u="none" strike="noStrike">
                          <a:effectLst/>
                          <a:highlight>
                            <a:srgbClr val="969696"/>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1089973822"/>
                  </a:ext>
                </a:extLst>
              </a:tr>
              <a:tr h="94714">
                <a:tc>
                  <a:txBody>
                    <a:bodyPr/>
                    <a:lstStyle/>
                    <a:p>
                      <a:pPr algn="l" fontAlgn="b"/>
                      <a:r>
                        <a:rPr lang="en-US" sz="600" b="0" i="0" u="none" strike="noStrike">
                          <a:effectLst/>
                          <a:highlight>
                            <a:srgbClr val="D9D9D9"/>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highlight>
                            <a:srgbClr val="D9D9D9"/>
                          </a:highligh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highlight>
                            <a:srgbClr val="D9D9D9"/>
                          </a:highligh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ctr" fontAlgn="b"/>
                      <a:r>
                        <a:rPr lang="en-US" sz="600" b="0" i="0" u="none" strike="noStrike">
                          <a:effectLst/>
                          <a:highlight>
                            <a:srgbClr val="D9D9D9"/>
                          </a:highligh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highlight>
                            <a:srgbClr val="D9D9D9"/>
                          </a:highligh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ctr" fontAlgn="b"/>
                      <a:r>
                        <a:rPr lang="en-US" sz="600" b="0" i="0" u="none" strike="noStrike">
                          <a:effectLst/>
                          <a:highlight>
                            <a:srgbClr val="D9D9D9"/>
                          </a:highligh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highlight>
                            <a:srgbClr val="D9D9D9"/>
                          </a:highligh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highlight>
                            <a:srgbClr val="D9D9D9"/>
                          </a:highligh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highlight>
                            <a:srgbClr val="D9D9D9"/>
                          </a:highligh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highlight>
                            <a:srgbClr val="969696"/>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2112651497"/>
                  </a:ext>
                </a:extLst>
              </a:tr>
              <a:tr h="109285">
                <a:tc gridSpan="8">
                  <a:txBody>
                    <a:bodyPr/>
                    <a:lstStyle/>
                    <a:p>
                      <a:pPr algn="l" fontAlgn="b"/>
                      <a:r>
                        <a:rPr lang="en-US" sz="700" b="1" i="0" u="none" strike="noStrike">
                          <a:effectLst/>
                          <a:highlight>
                            <a:srgbClr val="D9D9D9"/>
                          </a:highlight>
                          <a:latin typeface="Arial" panose="020B0604020202020204" pitchFamily="34" charset="0"/>
                        </a:rPr>
                        <a:t>Repair Order Measurements</a:t>
                      </a:r>
                    </a:p>
                  </a:txBody>
                  <a:tcPr marL="0" marR="0" marT="0" marB="0" anchor="b">
                    <a:lnL w="1905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solidFill>
                      <a:srgbClr val="D9D9D9"/>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b"/>
                      <a:r>
                        <a:rPr lang="en-US" sz="600" b="0" i="0" u="none" strike="noStrike">
                          <a:effectLst/>
                          <a:highlight>
                            <a:srgbClr val="D9D9D9"/>
                          </a:highligh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solidFill>
                      <a:srgbClr val="D9D9D9"/>
                    </a:solidFill>
                  </a:tcPr>
                </a:tc>
                <a:tc>
                  <a:txBody>
                    <a:bodyPr/>
                    <a:lstStyle/>
                    <a:p>
                      <a:pPr algn="l" fontAlgn="b"/>
                      <a:r>
                        <a:rPr lang="en-US" sz="600" b="0" i="0" u="none" strike="noStrike">
                          <a:effectLst/>
                          <a:highlight>
                            <a:srgbClr val="969696"/>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1251437658"/>
                  </a:ext>
                </a:extLst>
              </a:tr>
              <a:tr h="94714">
                <a:tc gridSpan="2">
                  <a:txBody>
                    <a:bodyPr/>
                    <a:lstStyle/>
                    <a:p>
                      <a:pPr algn="l" fontAlgn="b"/>
                      <a:r>
                        <a:rPr lang="en-US" sz="600" b="0" i="0" u="none" strike="noStrike">
                          <a:effectLst/>
                          <a:highlight>
                            <a:srgbClr val="FFFFFF"/>
                          </a:highlight>
                          <a:latin typeface="Arial" panose="020B0604020202020204" pitchFamily="34" charset="0"/>
                        </a:rPr>
                        <a:t>Total Labor Sales</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r" fontAlgn="b"/>
                      <a:r>
                        <a:rPr lang="en-US" sz="600" b="0" i="0" u="none" strike="noStrike">
                          <a:effectLst/>
                          <a:highlight>
                            <a:srgbClr val="FFFF00"/>
                          </a:highlight>
                          <a:latin typeface="Arial" panose="020B0604020202020204" pitchFamily="34" charset="0"/>
                        </a:rPr>
                        <a:t>9,745.70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0" i="0" u="none" strike="noStrike">
                          <a:effectLst/>
                          <a:highlight>
                            <a:srgbClr val="FABF8F"/>
                          </a:highligh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600" b="0" i="0" u="none" strike="noStrike">
                          <a:effectLst/>
                          <a:highlight>
                            <a:srgbClr val="FFFFFF"/>
                          </a:highlight>
                          <a:latin typeface="Arial" panose="020B0604020202020204" pitchFamily="34" charset="0"/>
                        </a:rPr>
                        <a:t>Total ROs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600" b="0" i="0" u="none" strike="noStrike">
                          <a:effectLst/>
                          <a:highlight>
                            <a:srgbClr val="FABF8F"/>
                          </a:highligh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600" b="0" i="0" u="none" strike="noStrike">
                          <a:effectLst/>
                          <a:highlight>
                            <a:srgbClr val="FFFF00"/>
                          </a:highlight>
                          <a:latin typeface="Arial" panose="020B0604020202020204" pitchFamily="34" charset="0"/>
                        </a:rPr>
                        <a:t>102.59</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gridSpan="2">
                  <a:txBody>
                    <a:bodyPr/>
                    <a:lstStyle/>
                    <a:p>
                      <a:pPr algn="l" fontAlgn="b"/>
                      <a:r>
                        <a:rPr lang="en-US" sz="600" b="0" i="0" u="none" strike="noStrike">
                          <a:effectLst/>
                          <a:highlight>
                            <a:srgbClr val="FFFFFF"/>
                          </a:highlight>
                          <a:latin typeface="Arial" panose="020B0604020202020204" pitchFamily="34" charset="0"/>
                        </a:rPr>
                        <a:t>Avg Labor per RO</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l" fontAlgn="b"/>
                      <a:r>
                        <a:rPr lang="en-US" sz="600" b="0" i="0" u="none" strike="noStrike">
                          <a:effectLst/>
                          <a:highlight>
                            <a:srgbClr val="969696"/>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2081436180"/>
                  </a:ext>
                </a:extLst>
              </a:tr>
              <a:tr h="91071">
                <a:tc gridSpan="2">
                  <a:txBody>
                    <a:bodyPr/>
                    <a:lstStyle/>
                    <a:p>
                      <a:pPr algn="l" fontAlgn="b"/>
                      <a:r>
                        <a:rPr lang="en-US" sz="600" b="0" i="0" u="none" strike="noStrike">
                          <a:effectLst/>
                          <a:highlight>
                            <a:srgbClr val="FFFFFF"/>
                          </a:highlight>
                          <a:latin typeface="Arial" panose="020B0604020202020204" pitchFamily="34" charset="0"/>
                        </a:rPr>
                        <a:t>Total FRHs</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r" fontAlgn="b"/>
                      <a:r>
                        <a:rPr lang="en-US" sz="600" b="0" i="0" u="none" strike="noStrike">
                          <a:effectLst/>
                          <a:highlight>
                            <a:srgbClr val="FFFF00"/>
                          </a:highlight>
                          <a:latin typeface="Arial" panose="020B0604020202020204" pitchFamily="34" charset="0"/>
                        </a:rPr>
                        <a:t>104.90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0" i="0" u="none" strike="noStrike">
                          <a:effectLst/>
                          <a:highlight>
                            <a:srgbClr val="FABF8F"/>
                          </a:highligh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600" b="0" i="0" u="none" strike="noStrike">
                          <a:effectLst/>
                          <a:highlight>
                            <a:srgbClr val="FFFFFF"/>
                          </a:highlight>
                          <a:latin typeface="Arial" panose="020B0604020202020204" pitchFamily="34" charset="0"/>
                        </a:rPr>
                        <a:t>Total ROs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600" b="0" i="0" u="none" strike="noStrike">
                          <a:effectLst/>
                          <a:highlight>
                            <a:srgbClr val="FABF8F"/>
                          </a:highligh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600" b="0" i="0" u="none" strike="noStrike">
                          <a:effectLst/>
                          <a:highlight>
                            <a:srgbClr val="FFFF00"/>
                          </a:highlight>
                          <a:latin typeface="Arial" panose="020B0604020202020204" pitchFamily="34" charset="0"/>
                        </a:rPr>
                        <a:t>1.10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gridSpan="2">
                  <a:txBody>
                    <a:bodyPr/>
                    <a:lstStyle/>
                    <a:p>
                      <a:pPr algn="l" fontAlgn="b"/>
                      <a:r>
                        <a:rPr lang="en-US" sz="600" b="0" i="0" u="none" strike="noStrike">
                          <a:effectLst/>
                          <a:highlight>
                            <a:srgbClr val="FFFFFF"/>
                          </a:highlight>
                          <a:latin typeface="Arial" panose="020B0604020202020204" pitchFamily="34" charset="0"/>
                        </a:rPr>
                        <a:t>Avg FRH's per RO</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l" fontAlgn="b"/>
                      <a:r>
                        <a:rPr lang="en-US" sz="600" b="0" i="0" u="none" strike="noStrike">
                          <a:effectLst/>
                          <a:highlight>
                            <a:srgbClr val="969696"/>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2565284844"/>
                  </a:ext>
                </a:extLst>
              </a:tr>
              <a:tr h="91071">
                <a:tc gridSpan="2">
                  <a:txBody>
                    <a:bodyPr/>
                    <a:lstStyle/>
                    <a:p>
                      <a:pPr algn="l" fontAlgn="b"/>
                      <a:r>
                        <a:rPr lang="en-US" sz="600" b="0" i="0" u="none" strike="noStrike">
                          <a:effectLst/>
                          <a:highlight>
                            <a:srgbClr val="FFFFFF"/>
                          </a:highlight>
                          <a:latin typeface="Arial" panose="020B0604020202020204" pitchFamily="34" charset="0"/>
                        </a:rPr>
                        <a:t>Menu Sales</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l" fontAlgn="b"/>
                      <a:r>
                        <a:rPr lang="en-US" sz="6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600" b="0" i="0" u="none" strike="noStrike">
                          <a:effectLst/>
                          <a:highlight>
                            <a:srgbClr val="FABF8F"/>
                          </a:highligh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600" b="0" i="0" u="none" strike="noStrike">
                          <a:effectLst/>
                          <a:highlight>
                            <a:srgbClr val="FFFFFF"/>
                          </a:highlight>
                          <a:latin typeface="Arial" panose="020B0604020202020204" pitchFamily="34" charset="0"/>
                        </a:rPr>
                        <a:t>Total ROs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600" b="0" i="0" u="none" strike="noStrike">
                          <a:effectLst/>
                          <a:highlight>
                            <a:srgbClr val="FABF8F"/>
                          </a:highligh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6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b"/>
                      <a:r>
                        <a:rPr lang="en-US" sz="600" b="0" i="0" u="none" strike="noStrike">
                          <a:effectLst/>
                          <a:highlight>
                            <a:srgbClr val="FFFFFF"/>
                          </a:highlight>
                          <a:latin typeface="Arial" panose="020B0604020202020204" pitchFamily="34" charset="0"/>
                        </a:rPr>
                        <a:t>Percent Menu Sales</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l" fontAlgn="b"/>
                      <a:r>
                        <a:rPr lang="en-US" sz="600" b="0" i="0" u="none" strike="noStrike">
                          <a:effectLst/>
                          <a:highlight>
                            <a:srgbClr val="969696"/>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2315004127"/>
                  </a:ext>
                </a:extLst>
              </a:tr>
              <a:tr h="91071">
                <a:tc gridSpan="2">
                  <a:txBody>
                    <a:bodyPr/>
                    <a:lstStyle/>
                    <a:p>
                      <a:pPr algn="l" fontAlgn="b"/>
                      <a:r>
                        <a:rPr lang="en-US" sz="600" b="0" i="0" u="none" strike="noStrike">
                          <a:effectLst/>
                          <a:highlight>
                            <a:srgbClr val="FFFFFF"/>
                          </a:highlight>
                          <a:latin typeface="Arial" panose="020B0604020202020204" pitchFamily="34" charset="0"/>
                        </a:rPr>
                        <a:t>Competitive FRHs</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r" fontAlgn="b"/>
                      <a:r>
                        <a:rPr lang="en-US" sz="600" b="0" i="0" u="none" strike="noStrike">
                          <a:effectLst/>
                          <a:highlight>
                            <a:srgbClr val="FFFF00"/>
                          </a:highlight>
                          <a:latin typeface="Arial" panose="020B0604020202020204" pitchFamily="34" charset="0"/>
                        </a:rPr>
                        <a:t>32.10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0" i="0" u="none" strike="noStrike">
                          <a:effectLst/>
                          <a:highlight>
                            <a:srgbClr val="FABF8F"/>
                          </a:highligh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600" b="0" i="0" u="none" strike="noStrike">
                          <a:effectLst/>
                          <a:highlight>
                            <a:srgbClr val="FFFFFF"/>
                          </a:highlight>
                          <a:latin typeface="Arial" panose="020B0604020202020204" pitchFamily="34" charset="0"/>
                        </a:rPr>
                        <a:t>Total FRHs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600" b="0" i="0" u="none" strike="noStrike">
                          <a:effectLst/>
                          <a:highlight>
                            <a:srgbClr val="FABF8F"/>
                          </a:highligh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600" b="0" i="0" u="none" strike="noStrike">
                          <a:effectLst/>
                          <a:highlight>
                            <a:srgbClr val="FFFF00"/>
                          </a:highlight>
                          <a:latin typeface="Arial" panose="020B0604020202020204" pitchFamily="34" charset="0"/>
                        </a:rPr>
                        <a:t>30.60%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gridSpan="2">
                  <a:txBody>
                    <a:bodyPr/>
                    <a:lstStyle/>
                    <a:p>
                      <a:pPr algn="l" fontAlgn="b"/>
                      <a:r>
                        <a:rPr lang="en-US" sz="600" b="0" i="0" u="none" strike="noStrike">
                          <a:effectLst/>
                          <a:highlight>
                            <a:srgbClr val="FFFFFF"/>
                          </a:highlight>
                          <a:latin typeface="Arial" panose="020B0604020202020204" pitchFamily="34" charset="0"/>
                        </a:rPr>
                        <a:t>Percent Competitive</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l" fontAlgn="b"/>
                      <a:r>
                        <a:rPr lang="en-US" sz="600" b="0" i="0" u="none" strike="noStrike">
                          <a:effectLst/>
                          <a:highlight>
                            <a:srgbClr val="969696"/>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3531781107"/>
                  </a:ext>
                </a:extLst>
              </a:tr>
              <a:tr h="91071">
                <a:tc gridSpan="2">
                  <a:txBody>
                    <a:bodyPr/>
                    <a:lstStyle/>
                    <a:p>
                      <a:pPr algn="l" fontAlgn="b"/>
                      <a:r>
                        <a:rPr lang="en-US" sz="600" b="0" i="0" u="none" strike="noStrike">
                          <a:effectLst/>
                          <a:highlight>
                            <a:srgbClr val="FFFFFF"/>
                          </a:highlight>
                          <a:latin typeface="Arial" panose="020B0604020202020204" pitchFamily="34" charset="0"/>
                        </a:rPr>
                        <a:t>Maintenance FRHs</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r" fontAlgn="b"/>
                      <a:r>
                        <a:rPr lang="en-US" sz="600" b="0" i="0" u="none" strike="noStrike">
                          <a:effectLst/>
                          <a:highlight>
                            <a:srgbClr val="FFFF00"/>
                          </a:highlight>
                          <a:latin typeface="Arial" panose="020B0604020202020204" pitchFamily="34" charset="0"/>
                        </a:rPr>
                        <a:t>28.60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0" i="0" u="none" strike="noStrike">
                          <a:effectLst/>
                          <a:highlight>
                            <a:srgbClr val="FABF8F"/>
                          </a:highligh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600" b="0" i="0" u="none" strike="noStrike">
                          <a:effectLst/>
                          <a:highlight>
                            <a:srgbClr val="FFFFFF"/>
                          </a:highlight>
                          <a:latin typeface="Arial" panose="020B0604020202020204" pitchFamily="34" charset="0"/>
                        </a:rPr>
                        <a:t>Total FRHs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600" b="0" i="0" u="none" strike="noStrike">
                          <a:effectLst/>
                          <a:highlight>
                            <a:srgbClr val="FABF8F"/>
                          </a:highligh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600" b="0" i="0" u="none" strike="noStrike">
                          <a:effectLst/>
                          <a:highlight>
                            <a:srgbClr val="FFFF00"/>
                          </a:highlight>
                          <a:latin typeface="Arial" panose="020B0604020202020204" pitchFamily="34" charset="0"/>
                        </a:rPr>
                        <a:t>27.26%</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gridSpan="2">
                  <a:txBody>
                    <a:bodyPr/>
                    <a:lstStyle/>
                    <a:p>
                      <a:pPr algn="l" fontAlgn="b"/>
                      <a:r>
                        <a:rPr lang="en-US" sz="600" b="0" i="0" u="none" strike="noStrike">
                          <a:effectLst/>
                          <a:highlight>
                            <a:srgbClr val="FFFFFF"/>
                          </a:highlight>
                          <a:latin typeface="Arial" panose="020B0604020202020204" pitchFamily="34" charset="0"/>
                        </a:rPr>
                        <a:t>Percent Maintenance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l" fontAlgn="b"/>
                      <a:r>
                        <a:rPr lang="en-US" sz="600" b="0" i="0" u="none" strike="noStrike">
                          <a:effectLst/>
                          <a:highlight>
                            <a:srgbClr val="969696"/>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3228620841"/>
                  </a:ext>
                </a:extLst>
              </a:tr>
              <a:tr h="91071">
                <a:tc gridSpan="2">
                  <a:txBody>
                    <a:bodyPr/>
                    <a:lstStyle/>
                    <a:p>
                      <a:pPr algn="l" fontAlgn="b"/>
                      <a:r>
                        <a:rPr lang="en-US" sz="600" b="0" i="0" u="none" strike="noStrike">
                          <a:effectLst/>
                          <a:highlight>
                            <a:srgbClr val="FFFFFF"/>
                          </a:highlight>
                          <a:latin typeface="Arial" panose="020B0604020202020204" pitchFamily="34" charset="0"/>
                        </a:rPr>
                        <a:t>Repair FRH</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r" fontAlgn="b"/>
                      <a:r>
                        <a:rPr lang="en-US" sz="600" b="0" i="0" u="none" strike="noStrike">
                          <a:effectLst/>
                          <a:highlight>
                            <a:srgbClr val="FFFF00"/>
                          </a:highlight>
                          <a:latin typeface="Arial" panose="020B0604020202020204" pitchFamily="34" charset="0"/>
                        </a:rPr>
                        <a:t>44.20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0" i="0" u="none" strike="noStrike">
                          <a:effectLst/>
                          <a:highlight>
                            <a:srgbClr val="FABF8F"/>
                          </a:highligh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600" b="0" i="0" u="none" strike="noStrike">
                          <a:effectLst/>
                          <a:highlight>
                            <a:srgbClr val="FFFFFF"/>
                          </a:highlight>
                          <a:latin typeface="Arial" panose="020B0604020202020204" pitchFamily="34" charset="0"/>
                        </a:rPr>
                        <a:t>Total FRHs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600" b="0" i="0" u="none" strike="noStrike">
                          <a:effectLst/>
                          <a:highlight>
                            <a:srgbClr val="FABF8F"/>
                          </a:highligh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600" b="0" i="0" u="none" strike="noStrike">
                          <a:effectLst/>
                          <a:highlight>
                            <a:srgbClr val="FFFF00"/>
                          </a:highlight>
                          <a:latin typeface="Arial" panose="020B0604020202020204" pitchFamily="34" charset="0"/>
                        </a:rPr>
                        <a:t>42.14%</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gridSpan="2">
                  <a:txBody>
                    <a:bodyPr/>
                    <a:lstStyle/>
                    <a:p>
                      <a:pPr algn="l" fontAlgn="b"/>
                      <a:r>
                        <a:rPr lang="en-US" sz="600" b="0" i="0" u="none" strike="noStrike">
                          <a:effectLst/>
                          <a:highlight>
                            <a:srgbClr val="FFFFFF"/>
                          </a:highlight>
                          <a:latin typeface="Arial" panose="020B0604020202020204" pitchFamily="34" charset="0"/>
                        </a:rPr>
                        <a:t>Percent Repair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l" fontAlgn="b"/>
                      <a:r>
                        <a:rPr lang="en-US" sz="600" b="0" i="0" u="none" strike="noStrike">
                          <a:effectLst/>
                          <a:highlight>
                            <a:srgbClr val="969696"/>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1655968934"/>
                  </a:ext>
                </a:extLst>
              </a:tr>
              <a:tr h="94714">
                <a:tc gridSpan="2">
                  <a:txBody>
                    <a:bodyPr/>
                    <a:lstStyle/>
                    <a:p>
                      <a:pPr algn="l" fontAlgn="b"/>
                      <a:r>
                        <a:rPr lang="en-US" sz="600" b="0" i="0" u="none" strike="noStrike">
                          <a:effectLst/>
                          <a:highlight>
                            <a:srgbClr val="FFFFFF"/>
                          </a:highlight>
                          <a:latin typeface="Arial" panose="020B0604020202020204" pitchFamily="34" charset="0"/>
                        </a:rPr>
                        <a:t>One item ROs</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r" fontAlgn="b"/>
                      <a:r>
                        <a:rPr lang="en-US" sz="600" b="0" i="0" u="none" strike="noStrike">
                          <a:effectLst/>
                          <a:highlight>
                            <a:srgbClr val="FFFF00"/>
                          </a:highlight>
                          <a:latin typeface="Arial" panose="020B0604020202020204" pitchFamily="34" charset="0"/>
                        </a:rPr>
                        <a:t>90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0" i="0" u="none" strike="noStrike">
                          <a:effectLst/>
                          <a:highlight>
                            <a:srgbClr val="FABF8F"/>
                          </a:highligh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600" b="0" i="0" u="none" strike="noStrike">
                          <a:effectLst/>
                          <a:highlight>
                            <a:srgbClr val="FFFFFF"/>
                          </a:highlight>
                          <a:latin typeface="Arial" panose="020B0604020202020204" pitchFamily="34" charset="0"/>
                        </a:rPr>
                        <a:t>Total ROs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600" b="0" i="0" u="none" strike="noStrike">
                          <a:effectLst/>
                          <a:highlight>
                            <a:srgbClr val="FABF8F"/>
                          </a:highligh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600" b="0" i="0" u="none" strike="noStrike">
                          <a:effectLst/>
                          <a:highlight>
                            <a:srgbClr val="FFFF00"/>
                          </a:highlight>
                          <a:latin typeface="Arial" panose="020B0604020202020204" pitchFamily="34" charset="0"/>
                        </a:rPr>
                        <a:t>94.74%</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gridSpan="2">
                  <a:txBody>
                    <a:bodyPr/>
                    <a:lstStyle/>
                    <a:p>
                      <a:pPr algn="l" fontAlgn="b"/>
                      <a:r>
                        <a:rPr lang="en-US" sz="600" b="0" i="0" u="none" strike="noStrike">
                          <a:effectLst/>
                          <a:highlight>
                            <a:srgbClr val="FFFFFF"/>
                          </a:highlight>
                          <a:latin typeface="Arial" panose="020B0604020202020204" pitchFamily="34" charset="0"/>
                        </a:rPr>
                        <a:t>Percent One Item RO</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l" fontAlgn="b"/>
                      <a:r>
                        <a:rPr lang="en-US" sz="600" b="0" i="0" u="none" strike="noStrike">
                          <a:effectLst/>
                          <a:highlight>
                            <a:srgbClr val="969696"/>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2707016111"/>
                  </a:ext>
                </a:extLst>
              </a:tr>
              <a:tr h="94714">
                <a:tc>
                  <a:txBody>
                    <a:bodyPr/>
                    <a:lstStyle/>
                    <a:p>
                      <a:pPr algn="l" fontAlgn="b"/>
                      <a:r>
                        <a:rPr lang="en-US" sz="600" b="0" i="0" u="none" strike="noStrike">
                          <a:effectLst/>
                          <a:highlight>
                            <a:srgbClr val="D9D9D9"/>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highlight>
                            <a:srgbClr val="D9D9D9"/>
                          </a:highligh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highlight>
                            <a:srgbClr val="D9D9D9"/>
                          </a:highligh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ctr" fontAlgn="b"/>
                      <a:r>
                        <a:rPr lang="en-US" sz="600" b="0" i="0" u="none" strike="noStrike">
                          <a:effectLst/>
                          <a:highlight>
                            <a:srgbClr val="D9D9D9"/>
                          </a:highligh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highlight>
                            <a:srgbClr val="D9D9D9"/>
                          </a:highligh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ctr" fontAlgn="b"/>
                      <a:r>
                        <a:rPr lang="en-US" sz="600" b="0" i="0" u="none" strike="noStrike">
                          <a:effectLst/>
                          <a:highlight>
                            <a:srgbClr val="D9D9D9"/>
                          </a:highligh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highlight>
                            <a:srgbClr val="D9D9D9"/>
                          </a:highligh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highlight>
                            <a:srgbClr val="D9D9D9"/>
                          </a:highligh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highlight>
                            <a:srgbClr val="D9D9D9"/>
                          </a:highligh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highlight>
                            <a:srgbClr val="969696"/>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2245116445"/>
                  </a:ext>
                </a:extLst>
              </a:tr>
              <a:tr h="109285">
                <a:tc gridSpan="8">
                  <a:txBody>
                    <a:bodyPr/>
                    <a:lstStyle/>
                    <a:p>
                      <a:pPr algn="l" fontAlgn="b"/>
                      <a:r>
                        <a:rPr lang="en-US" sz="700" b="1" i="0" u="none" strike="noStrike">
                          <a:effectLst/>
                          <a:highlight>
                            <a:srgbClr val="D9D9D9"/>
                          </a:highlight>
                          <a:latin typeface="Arial" panose="020B0604020202020204" pitchFamily="34" charset="0"/>
                        </a:rPr>
                        <a:t>Model Year Analysis</a:t>
                      </a:r>
                    </a:p>
                  </a:txBody>
                  <a:tcPr marL="0" marR="0" marT="0" marB="0" anchor="b">
                    <a:lnL w="1905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solidFill>
                      <a:srgbClr val="D9D9D9"/>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b"/>
                      <a:r>
                        <a:rPr lang="en-US" sz="600" b="0" i="0" u="none" strike="noStrike">
                          <a:effectLst/>
                          <a:highlight>
                            <a:srgbClr val="D9D9D9"/>
                          </a:highligh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solidFill>
                      <a:srgbClr val="D9D9D9"/>
                    </a:solidFill>
                  </a:tcPr>
                </a:tc>
                <a:tc>
                  <a:txBody>
                    <a:bodyPr/>
                    <a:lstStyle/>
                    <a:p>
                      <a:pPr algn="l" fontAlgn="b"/>
                      <a:r>
                        <a:rPr lang="en-US" sz="600" b="0" i="0" u="none" strike="noStrike">
                          <a:effectLst/>
                          <a:highlight>
                            <a:srgbClr val="969696"/>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solidFill>
                      <a:srgbClr val="969696"/>
                    </a:solidFill>
                  </a:tcPr>
                </a:tc>
                <a:extLst>
                  <a:ext uri="{0D108BD9-81ED-4DB2-BD59-A6C34878D82A}">
                    <a16:rowId xmlns:a16="http://schemas.microsoft.com/office/drawing/2014/main" val="2357951653"/>
                  </a:ext>
                </a:extLst>
              </a:tr>
              <a:tr h="101999">
                <a:tc>
                  <a:txBody>
                    <a:bodyPr/>
                    <a:lstStyle/>
                    <a:p>
                      <a:pPr algn="ctr" fontAlgn="b"/>
                      <a:r>
                        <a:rPr lang="en-US" sz="600" b="1" i="0" u="none" strike="noStrike">
                          <a:effectLst/>
                          <a:highlight>
                            <a:srgbClr val="FABF8F"/>
                          </a:highlight>
                          <a:latin typeface="Arial" panose="020B0604020202020204" pitchFamily="34" charset="0"/>
                        </a:rPr>
                        <a:t>2025</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ABF8F"/>
                    </a:solidFill>
                  </a:tcPr>
                </a:tc>
                <a:tc>
                  <a:txBody>
                    <a:bodyPr/>
                    <a:lstStyle/>
                    <a:p>
                      <a:pPr algn="ctr" fontAlgn="b"/>
                      <a:r>
                        <a:rPr lang="en-US" sz="600" b="1" i="0" u="none" strike="noStrike">
                          <a:effectLst/>
                          <a:highlight>
                            <a:srgbClr val="FABF8F"/>
                          </a:highlight>
                          <a:latin typeface="Arial" panose="020B0604020202020204" pitchFamily="34" charset="0"/>
                        </a:rPr>
                        <a:t>2024</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ABF8F"/>
                    </a:solidFill>
                  </a:tcPr>
                </a:tc>
                <a:tc gridSpan="2">
                  <a:txBody>
                    <a:bodyPr/>
                    <a:lstStyle/>
                    <a:p>
                      <a:pPr algn="ctr" fontAlgn="b"/>
                      <a:r>
                        <a:rPr lang="en-US" sz="600" b="1" i="0" u="none" strike="noStrike">
                          <a:effectLst/>
                          <a:highlight>
                            <a:srgbClr val="FABF8F"/>
                          </a:highlight>
                          <a:latin typeface="Arial" panose="020B0604020202020204" pitchFamily="34" charset="0"/>
                        </a:rPr>
                        <a:t>2023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ABF8F"/>
                    </a:solidFill>
                  </a:tcPr>
                </a:tc>
                <a:tc hMerge="1">
                  <a:txBody>
                    <a:bodyPr/>
                    <a:lstStyle/>
                    <a:p>
                      <a:endParaRPr lang="en-US"/>
                    </a:p>
                  </a:txBody>
                  <a:tcPr/>
                </a:tc>
                <a:tc>
                  <a:txBody>
                    <a:bodyPr/>
                    <a:lstStyle/>
                    <a:p>
                      <a:pPr algn="ctr" fontAlgn="b"/>
                      <a:r>
                        <a:rPr lang="en-US" sz="600" b="1" i="0" u="none" strike="noStrike">
                          <a:effectLst/>
                          <a:highlight>
                            <a:srgbClr val="FABF8F"/>
                          </a:highlight>
                          <a:latin typeface="Arial" panose="020B0604020202020204" pitchFamily="34" charset="0"/>
                        </a:rPr>
                        <a:t>2022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ABF8F"/>
                    </a:solidFill>
                  </a:tcPr>
                </a:tc>
                <a:tc gridSpan="2">
                  <a:txBody>
                    <a:bodyPr/>
                    <a:lstStyle/>
                    <a:p>
                      <a:pPr algn="ctr" fontAlgn="b"/>
                      <a:r>
                        <a:rPr lang="en-US" sz="600" b="1" i="0" u="none" strike="noStrike">
                          <a:effectLst/>
                          <a:highlight>
                            <a:srgbClr val="FABF8F"/>
                          </a:highlight>
                          <a:latin typeface="Arial" panose="020B0604020202020204" pitchFamily="34" charset="0"/>
                        </a:rPr>
                        <a:t>2021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ABF8F"/>
                    </a:solidFill>
                  </a:tcPr>
                </a:tc>
                <a:tc hMerge="1">
                  <a:txBody>
                    <a:bodyPr/>
                    <a:lstStyle/>
                    <a:p>
                      <a:endParaRPr lang="en-US"/>
                    </a:p>
                  </a:txBody>
                  <a:tcPr/>
                </a:tc>
                <a:tc>
                  <a:txBody>
                    <a:bodyPr/>
                    <a:lstStyle/>
                    <a:p>
                      <a:pPr algn="ctr" fontAlgn="b"/>
                      <a:r>
                        <a:rPr lang="en-US" sz="600" b="1" i="0" u="none" strike="noStrike">
                          <a:effectLst/>
                          <a:highlight>
                            <a:srgbClr val="FABF8F"/>
                          </a:highlight>
                          <a:latin typeface="Arial" panose="020B0604020202020204" pitchFamily="34" charset="0"/>
                        </a:rPr>
                        <a:t>2020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ABF8F"/>
                    </a:solidFill>
                  </a:tcPr>
                </a:tc>
                <a:tc>
                  <a:txBody>
                    <a:bodyPr/>
                    <a:lstStyle/>
                    <a:p>
                      <a:pPr algn="ctr" fontAlgn="b"/>
                      <a:r>
                        <a:rPr lang="en-US" sz="600" b="1" i="0" u="none" strike="noStrike">
                          <a:effectLst/>
                          <a:highlight>
                            <a:srgbClr val="FABF8F"/>
                          </a:highlight>
                          <a:latin typeface="Arial" panose="020B0604020202020204" pitchFamily="34" charset="0"/>
                        </a:rPr>
                        <a:t>Older</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600" b="1" i="0" u="none" strike="noStrike">
                          <a:effectLst/>
                          <a:highlight>
                            <a:srgbClr val="FABF8F"/>
                          </a:highlight>
                          <a:latin typeface="Arial" panose="020B0604020202020204" pitchFamily="34" charset="0"/>
                        </a:rPr>
                        <a:t>Total</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ABF8F"/>
                    </a:solidFill>
                  </a:tcPr>
                </a:tc>
                <a:extLst>
                  <a:ext uri="{0D108BD9-81ED-4DB2-BD59-A6C34878D82A}">
                    <a16:rowId xmlns:a16="http://schemas.microsoft.com/office/drawing/2014/main" val="1371702448"/>
                  </a:ext>
                </a:extLst>
              </a:tr>
              <a:tr h="94714">
                <a:tc>
                  <a:txBody>
                    <a:bodyPr/>
                    <a:lstStyle/>
                    <a:p>
                      <a:pPr algn="ctr" fontAlgn="b"/>
                      <a:r>
                        <a:rPr lang="en-US" sz="600" b="1" i="0" u="none" strike="noStrike">
                          <a:effectLst/>
                          <a:highlight>
                            <a:srgbClr val="FFFF00"/>
                          </a:highlight>
                          <a:latin typeface="Arial" panose="020B0604020202020204" pitchFamily="34" charset="0"/>
                        </a:rPr>
                        <a:t>0</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1" i="0" u="none" strike="noStrike">
                          <a:effectLst/>
                          <a:highlight>
                            <a:srgbClr val="FFFF00"/>
                          </a:highlight>
                          <a:latin typeface="Arial" panose="020B0604020202020204" pitchFamily="34" charset="0"/>
                        </a:rPr>
                        <a:t>4</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gridSpan="2">
                  <a:txBody>
                    <a:bodyPr/>
                    <a:lstStyle/>
                    <a:p>
                      <a:pPr algn="ctr" fontAlgn="b"/>
                      <a:r>
                        <a:rPr lang="en-US" sz="600" b="1" i="0" u="none" strike="noStrike">
                          <a:effectLst/>
                          <a:highlight>
                            <a:srgbClr val="FFFF00"/>
                          </a:highlight>
                          <a:latin typeface="Arial" panose="020B0604020202020204" pitchFamily="34" charset="0"/>
                        </a:rPr>
                        <a:t>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hMerge="1">
                  <a:txBody>
                    <a:bodyPr/>
                    <a:lstStyle/>
                    <a:p>
                      <a:endParaRPr lang="en-US"/>
                    </a:p>
                  </a:txBody>
                  <a:tcPr/>
                </a:tc>
                <a:tc>
                  <a:txBody>
                    <a:bodyPr/>
                    <a:lstStyle/>
                    <a:p>
                      <a:pPr algn="ctr" fontAlgn="b"/>
                      <a:r>
                        <a:rPr lang="en-US" sz="600" b="1" i="0" u="none" strike="noStrike">
                          <a:effectLst/>
                          <a:highlight>
                            <a:srgbClr val="FFFF00"/>
                          </a:highlight>
                          <a:latin typeface="Arial" panose="020B0604020202020204" pitchFamily="34" charset="0"/>
                        </a:rPr>
                        <a:t>7</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gridSpan="2">
                  <a:txBody>
                    <a:bodyPr/>
                    <a:lstStyle/>
                    <a:p>
                      <a:pPr algn="ctr" fontAlgn="b"/>
                      <a:r>
                        <a:rPr lang="en-US" sz="600" b="1" i="0" u="none" strike="noStrike">
                          <a:effectLst/>
                          <a:highlight>
                            <a:srgbClr val="FFFF00"/>
                          </a:highlight>
                          <a:latin typeface="Arial" panose="020B0604020202020204" pitchFamily="34" charset="0"/>
                        </a:rPr>
                        <a:t>7</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hMerge="1">
                  <a:txBody>
                    <a:bodyPr/>
                    <a:lstStyle/>
                    <a:p>
                      <a:endParaRPr lang="en-US"/>
                    </a:p>
                  </a:txBody>
                  <a:tcPr/>
                </a:tc>
                <a:tc>
                  <a:txBody>
                    <a:bodyPr/>
                    <a:lstStyle/>
                    <a:p>
                      <a:pPr algn="ctr" fontAlgn="b"/>
                      <a:r>
                        <a:rPr lang="en-US" sz="600" b="1" i="0" u="none" strike="noStrike">
                          <a:effectLst/>
                          <a:highlight>
                            <a:srgbClr val="FFFF00"/>
                          </a:highlight>
                          <a:latin typeface="Arial" panose="020B0604020202020204" pitchFamily="34" charset="0"/>
                        </a:rPr>
                        <a:t>6</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1" i="0" u="none" strike="noStrike">
                          <a:effectLst/>
                          <a:highlight>
                            <a:srgbClr val="FFFF00"/>
                          </a:highlight>
                          <a:latin typeface="Arial" panose="020B0604020202020204" pitchFamily="34" charset="0"/>
                        </a:rPr>
                        <a:t>67</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rowSpan="2">
                  <a:txBody>
                    <a:bodyPr/>
                    <a:lstStyle/>
                    <a:p>
                      <a:pPr algn="ctr" fontAlgn="ctr"/>
                      <a:r>
                        <a:rPr lang="en-US" sz="600" b="1" i="0" u="none" strike="noStrike">
                          <a:effectLst/>
                          <a:highlight>
                            <a:srgbClr val="FFFF00"/>
                          </a:highlight>
                          <a:latin typeface="Arial" panose="020B0604020202020204" pitchFamily="34" charset="0"/>
                        </a:rPr>
                        <a:t>96</a:t>
                      </a:r>
                    </a:p>
                  </a:txBody>
                  <a:tcPr marL="0" marR="0" marT="0" marB="0" anchor="ctr">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1006285539"/>
                  </a:ext>
                </a:extLst>
              </a:tr>
              <a:tr h="98356">
                <a:tc>
                  <a:txBody>
                    <a:bodyPr/>
                    <a:lstStyle/>
                    <a:p>
                      <a:pPr algn="ctr" fontAlgn="b"/>
                      <a:r>
                        <a:rPr lang="en-US" sz="600" b="1" i="0" u="none" strike="noStrike">
                          <a:effectLst/>
                          <a:highlight>
                            <a:srgbClr val="FFFF00"/>
                          </a:highlight>
                          <a:latin typeface="Arial" panose="020B0604020202020204" pitchFamily="34" charset="0"/>
                        </a:rPr>
                        <a:t>0.00%</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1" i="0" u="none" strike="noStrike">
                          <a:effectLst/>
                          <a:highlight>
                            <a:srgbClr val="FFFF00"/>
                          </a:highlight>
                          <a:latin typeface="Arial" panose="020B0604020202020204" pitchFamily="34" charset="0"/>
                        </a:rPr>
                        <a:t>4.17%</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gridSpan="2">
                  <a:txBody>
                    <a:bodyPr/>
                    <a:lstStyle/>
                    <a:p>
                      <a:pPr algn="ctr" fontAlgn="b"/>
                      <a:r>
                        <a:rPr lang="en-US" sz="600" b="1" i="0" u="none" strike="noStrike">
                          <a:effectLst/>
                          <a:highlight>
                            <a:srgbClr val="FFFF00"/>
                          </a:highlight>
                          <a:latin typeface="Arial" panose="020B0604020202020204" pitchFamily="34" charset="0"/>
                        </a:rPr>
                        <a:t>5.21%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hMerge="1">
                  <a:txBody>
                    <a:bodyPr/>
                    <a:lstStyle/>
                    <a:p>
                      <a:endParaRPr lang="en-US"/>
                    </a:p>
                  </a:txBody>
                  <a:tcPr/>
                </a:tc>
                <a:tc>
                  <a:txBody>
                    <a:bodyPr/>
                    <a:lstStyle/>
                    <a:p>
                      <a:pPr algn="ctr" fontAlgn="b"/>
                      <a:r>
                        <a:rPr lang="en-US" sz="600" b="1" i="0" u="none" strike="noStrike">
                          <a:effectLst/>
                          <a:highlight>
                            <a:srgbClr val="FFFF00"/>
                          </a:highlight>
                          <a:latin typeface="Arial" panose="020B0604020202020204" pitchFamily="34" charset="0"/>
                        </a:rPr>
                        <a:t>7.29%</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gridSpan="2">
                  <a:txBody>
                    <a:bodyPr/>
                    <a:lstStyle/>
                    <a:p>
                      <a:pPr algn="ctr" fontAlgn="b"/>
                      <a:r>
                        <a:rPr lang="en-US" sz="600" b="1" i="0" u="none" strike="noStrike">
                          <a:effectLst/>
                          <a:highlight>
                            <a:srgbClr val="FFFF00"/>
                          </a:highlight>
                          <a:latin typeface="Arial" panose="020B0604020202020204" pitchFamily="34" charset="0"/>
                        </a:rPr>
                        <a:t>7.29%</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hMerge="1">
                  <a:txBody>
                    <a:bodyPr/>
                    <a:lstStyle/>
                    <a:p>
                      <a:endParaRPr lang="en-US"/>
                    </a:p>
                  </a:txBody>
                  <a:tcPr/>
                </a:tc>
                <a:tc>
                  <a:txBody>
                    <a:bodyPr/>
                    <a:lstStyle/>
                    <a:p>
                      <a:pPr algn="ctr" fontAlgn="b"/>
                      <a:r>
                        <a:rPr lang="en-US" sz="600" b="1" i="0" u="none" strike="noStrike">
                          <a:effectLst/>
                          <a:highlight>
                            <a:srgbClr val="FFFF00"/>
                          </a:highlight>
                          <a:latin typeface="Arial" panose="020B0604020202020204" pitchFamily="34" charset="0"/>
                        </a:rPr>
                        <a:t>6.25%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1" i="0" u="none" strike="noStrike" dirty="0">
                          <a:effectLst/>
                          <a:highlight>
                            <a:srgbClr val="FFFF00"/>
                          </a:highlight>
                          <a:latin typeface="Arial" panose="020B0604020202020204" pitchFamily="34" charset="0"/>
                        </a:rPr>
                        <a:t>69.79%</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vMerge="1">
                  <a:txBody>
                    <a:bodyPr/>
                    <a:lstStyle/>
                    <a:p>
                      <a:endParaRPr lang="en-US"/>
                    </a:p>
                  </a:txBody>
                  <a:tcPr/>
                </a:tc>
                <a:extLst>
                  <a:ext uri="{0D108BD9-81ED-4DB2-BD59-A6C34878D82A}">
                    <a16:rowId xmlns:a16="http://schemas.microsoft.com/office/drawing/2014/main" val="2939139291"/>
                  </a:ext>
                </a:extLst>
              </a:tr>
            </a:tbl>
          </a:graphicData>
        </a:graphic>
      </p:graphicFrame>
    </p:spTree>
    <p:extLst>
      <p:ext uri="{BB962C8B-B14F-4D97-AF65-F5344CB8AC3E}">
        <p14:creationId xmlns:p14="http://schemas.microsoft.com/office/powerpoint/2010/main" val="416711740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Strengths</a:t>
            </a:r>
          </a:p>
          <a:p>
            <a:endParaRPr lang="en-US" dirty="0"/>
          </a:p>
          <a:p>
            <a:r>
              <a:rPr lang="en-US" dirty="0"/>
              <a:t>The ability for people to cross train, variety of work.  </a:t>
            </a:r>
          </a:p>
          <a:p>
            <a:r>
              <a:rPr lang="en-US" dirty="0"/>
              <a:t>The Shop is equipped well for the jobs we get. </a:t>
            </a:r>
          </a:p>
          <a:p>
            <a:r>
              <a:rPr lang="en-US" dirty="0"/>
              <a:t>Scheduling jobs for the proper amount of time to finish the work.  </a:t>
            </a:r>
          </a:p>
        </p:txBody>
      </p:sp>
    </p:spTree>
    <p:extLst>
      <p:ext uri="{BB962C8B-B14F-4D97-AF65-F5344CB8AC3E}">
        <p14:creationId xmlns:p14="http://schemas.microsoft.com/office/powerpoint/2010/main" val="383922138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Weaknesses</a:t>
            </a:r>
          </a:p>
          <a:p>
            <a:r>
              <a:rPr lang="en-US" dirty="0"/>
              <a:t>Not enough time to train.  </a:t>
            </a:r>
          </a:p>
          <a:p>
            <a:r>
              <a:rPr lang="en-US" dirty="0"/>
              <a:t>Incentives for meeting goals</a:t>
            </a:r>
          </a:p>
          <a:p>
            <a:r>
              <a:rPr lang="en-US" dirty="0"/>
              <a:t>Meetings to discuss concerns &amp; give praise for work done.  </a:t>
            </a:r>
          </a:p>
          <a:p>
            <a:r>
              <a:rPr lang="en-US" dirty="0"/>
              <a:t>When Scheduling, getting more information from customers on what exactly is going on and to prioritize the work.  </a:t>
            </a:r>
          </a:p>
          <a:p>
            <a:pPr marL="0" indent="0">
              <a:buNone/>
            </a:pPr>
            <a:endParaRPr lang="en-US" dirty="0"/>
          </a:p>
          <a:p>
            <a:endParaRPr lang="en-US" dirty="0"/>
          </a:p>
        </p:txBody>
      </p:sp>
    </p:spTree>
    <p:extLst>
      <p:ext uri="{BB962C8B-B14F-4D97-AF65-F5344CB8AC3E}">
        <p14:creationId xmlns:p14="http://schemas.microsoft.com/office/powerpoint/2010/main" val="2417698126"/>
      </p:ext>
    </p:extLst>
  </p:cSld>
  <p:clrMapOvr>
    <a:masterClrMapping/>
  </p:clrMapOvr>
</p:sld>
</file>

<file path=ppt/theme/theme1.xml><?xml version="1.0" encoding="utf-8"?>
<a:theme xmlns:a="http://schemas.openxmlformats.org/drawingml/2006/main" name="Facet">
  <a:themeElements>
    <a:clrScheme name="Facet">
      <a:dk1>
        <a:sysClr val="windowText" lastClr="000000"/>
      </a:dk1>
      <a:lt1>
        <a:sysClr val="window" lastClr="FFFFFF"/>
      </a:lt1>
      <a:dk2>
        <a:srgbClr val="2C3C43"/>
      </a:dk2>
      <a:lt2>
        <a:srgbClr val="EBEBEB"/>
      </a:lt2>
      <a:accent1>
        <a:srgbClr val="90C226"/>
      </a:accent1>
      <a:accent2>
        <a:srgbClr val="54A021"/>
      </a:accent2>
      <a:accent3>
        <a:srgbClr val="E6B91E"/>
      </a:accent3>
      <a:accent4>
        <a:srgbClr val="E76618"/>
      </a:accent4>
      <a:accent5>
        <a:srgbClr val="C42F1A"/>
      </a:accent5>
      <a:accent6>
        <a:srgbClr val="918655"/>
      </a:accent6>
      <a:hlink>
        <a:srgbClr val="99CA3C"/>
      </a:hlink>
      <a:folHlink>
        <a:srgbClr val="B9D18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CFBC31BA-B70F-4F30-BCAA-4F3011E16C4D}"/>
    </a:ext>
  </a:extLst>
</a:theme>
</file>

<file path=docProps/app.xml><?xml version="1.0" encoding="utf-8"?>
<Properties xmlns="http://schemas.openxmlformats.org/officeDocument/2006/extended-properties" xmlns:vt="http://schemas.openxmlformats.org/officeDocument/2006/docPropsVTypes">
  <Template>TM02900688[[fn=Facet]]</Template>
  <TotalTime>119</TotalTime>
  <Words>1704</Words>
  <Application>Microsoft Office PowerPoint</Application>
  <PresentationFormat>Widescreen</PresentationFormat>
  <Paragraphs>664</Paragraphs>
  <Slides>16</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16</vt:i4>
      </vt:variant>
    </vt:vector>
  </HeadingPairs>
  <TitlesOfParts>
    <vt:vector size="21" baseType="lpstr">
      <vt:lpstr>Arial</vt:lpstr>
      <vt:lpstr>Calibri</vt:lpstr>
      <vt:lpstr>Trebuchet MS</vt:lpstr>
      <vt:lpstr>Wingdings 3</vt:lpstr>
      <vt:lpstr>Facet</vt:lpstr>
      <vt:lpstr>NADA Service Homework </vt:lpstr>
      <vt:lpstr>   Marketing  </vt:lpstr>
      <vt:lpstr>  Analyze Cost of Labor   </vt:lpstr>
      <vt:lpstr> Changes in Expense Structure    </vt:lpstr>
      <vt:lpstr> Productivity   </vt:lpstr>
      <vt:lpstr> Facility   </vt:lpstr>
      <vt:lpstr>Repair order analysis</vt:lpstr>
      <vt:lpstr>SWOT Analysis</vt:lpstr>
      <vt:lpstr>SWOT Analysis</vt:lpstr>
      <vt:lpstr>SWOT Analysis</vt:lpstr>
      <vt:lpstr>SWOT Analysis</vt:lpstr>
      <vt:lpstr>SWOT Analysis</vt:lpstr>
      <vt:lpstr>SWOT Analysis</vt:lpstr>
      <vt:lpstr>SWOT Analysis</vt:lpstr>
      <vt:lpstr>SWOT Analysis</vt:lpstr>
      <vt:lpstr>Homework Synopsis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NADA Service Homework</dc:title>
  <dc:creator>Hourcle, Laurent</dc:creator>
  <cp:lastModifiedBy>Chris Hokanson</cp:lastModifiedBy>
  <cp:revision>9</cp:revision>
  <dcterms:created xsi:type="dcterms:W3CDTF">2022-12-04T13:10:55Z</dcterms:created>
  <dcterms:modified xsi:type="dcterms:W3CDTF">2024-05-27T06:23:49Z</dcterms:modified>
</cp:coreProperties>
</file>