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A0E662F-BADE-40D9-AFBF-87B4D559FA09}" v="4" dt="2024-09-30T22:20:39.31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3" d="100"/>
          <a:sy n="73" d="100"/>
        </p:scale>
        <p:origin x="66"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arlie gatrell" userId="438c6fecc732a5b0" providerId="LiveId" clId="{FA0E662F-BADE-40D9-AFBF-87B4D559FA09}"/>
    <pc:docChg chg="custSel modSld">
      <pc:chgData name="charlie gatrell" userId="438c6fecc732a5b0" providerId="LiveId" clId="{FA0E662F-BADE-40D9-AFBF-87B4D559FA09}" dt="2024-09-30T23:18:35.073" v="8570" actId="33524"/>
      <pc:docMkLst>
        <pc:docMk/>
      </pc:docMkLst>
      <pc:sldChg chg="modSp mod">
        <pc:chgData name="charlie gatrell" userId="438c6fecc732a5b0" providerId="LiveId" clId="{FA0E662F-BADE-40D9-AFBF-87B4D559FA09}" dt="2024-09-30T22:30:46.004" v="3477" actId="20577"/>
        <pc:sldMkLst>
          <pc:docMk/>
          <pc:sldMk cId="3839221384" sldId="257"/>
        </pc:sldMkLst>
        <pc:spChg chg="mod">
          <ac:chgData name="charlie gatrell" userId="438c6fecc732a5b0" providerId="LiveId" clId="{FA0E662F-BADE-40D9-AFBF-87B4D559FA09}" dt="2024-09-30T22:30:46.004" v="3477" actId="20577"/>
          <ac:spMkLst>
            <pc:docMk/>
            <pc:sldMk cId="3839221384" sldId="257"/>
            <ac:spMk id="3" creationId="{203A9D90-6288-FF85-A14B-EAAC61E0E9A8}"/>
          </ac:spMkLst>
        </pc:spChg>
      </pc:sldChg>
      <pc:sldChg chg="addSp delSp modSp mod">
        <pc:chgData name="charlie gatrell" userId="438c6fecc732a5b0" providerId="LiveId" clId="{FA0E662F-BADE-40D9-AFBF-87B4D559FA09}" dt="2024-09-30T22:26:25.702" v="3001" actId="20577"/>
        <pc:sldMkLst>
          <pc:docMk/>
          <pc:sldMk cId="4167117408" sldId="258"/>
        </pc:sldMkLst>
        <pc:spChg chg="mod">
          <ac:chgData name="charlie gatrell" userId="438c6fecc732a5b0" providerId="LiveId" clId="{FA0E662F-BADE-40D9-AFBF-87B4D559FA09}" dt="2024-09-30T22:26:25.702" v="3001" actId="20577"/>
          <ac:spMkLst>
            <pc:docMk/>
            <pc:sldMk cId="4167117408" sldId="258"/>
            <ac:spMk id="3" creationId="{DC1AC215-6A1E-4C59-EFD0-D293BFB95537}"/>
          </ac:spMkLst>
        </pc:spChg>
        <pc:spChg chg="add del mod">
          <ac:chgData name="charlie gatrell" userId="438c6fecc732a5b0" providerId="LiveId" clId="{FA0E662F-BADE-40D9-AFBF-87B4D559FA09}" dt="2024-09-30T22:20:39.313" v="2390"/>
          <ac:spMkLst>
            <pc:docMk/>
            <pc:sldMk cId="4167117408" sldId="258"/>
            <ac:spMk id="5" creationId="{99FB149E-BA35-C765-8926-3DB44A6788FA}"/>
          </ac:spMkLst>
        </pc:spChg>
        <pc:picChg chg="del">
          <ac:chgData name="charlie gatrell" userId="438c6fecc732a5b0" providerId="LiveId" clId="{FA0E662F-BADE-40D9-AFBF-87B4D559FA09}" dt="2024-09-30T22:20:35.945" v="2389" actId="478"/>
          <ac:picMkLst>
            <pc:docMk/>
            <pc:sldMk cId="4167117408" sldId="258"/>
            <ac:picMk id="6" creationId="{7D7FBF6D-1B6B-4091-9ABF-B967D33EAC3F}"/>
          </ac:picMkLst>
        </pc:picChg>
        <pc:picChg chg="add mod">
          <ac:chgData name="charlie gatrell" userId="438c6fecc732a5b0" providerId="LiveId" clId="{FA0E662F-BADE-40D9-AFBF-87B4D559FA09}" dt="2024-09-30T22:20:49.729" v="2393" actId="14100"/>
          <ac:picMkLst>
            <pc:docMk/>
            <pc:sldMk cId="4167117408" sldId="258"/>
            <ac:picMk id="7" creationId="{9D98449F-0307-F753-0B3F-AFC263CFB6B7}"/>
          </ac:picMkLst>
        </pc:picChg>
      </pc:sldChg>
      <pc:sldChg chg="modSp mod">
        <pc:chgData name="charlie gatrell" userId="438c6fecc732a5b0" providerId="LiveId" clId="{FA0E662F-BADE-40D9-AFBF-87B4D559FA09}" dt="2024-09-30T22:33:04.424" v="3733" actId="20577"/>
        <pc:sldMkLst>
          <pc:docMk/>
          <pc:sldMk cId="2417698126" sldId="262"/>
        </pc:sldMkLst>
        <pc:spChg chg="mod">
          <ac:chgData name="charlie gatrell" userId="438c6fecc732a5b0" providerId="LiveId" clId="{FA0E662F-BADE-40D9-AFBF-87B4D559FA09}" dt="2024-09-30T22:33:04.424" v="3733" actId="20577"/>
          <ac:spMkLst>
            <pc:docMk/>
            <pc:sldMk cId="2417698126" sldId="262"/>
            <ac:spMk id="3" creationId="{203A9D90-6288-FF85-A14B-EAAC61E0E9A8}"/>
          </ac:spMkLst>
        </pc:spChg>
      </pc:sldChg>
      <pc:sldChg chg="modSp mod">
        <pc:chgData name="charlie gatrell" userId="438c6fecc732a5b0" providerId="LiveId" clId="{FA0E662F-BADE-40D9-AFBF-87B4D559FA09}" dt="2024-09-30T22:38:36.960" v="4410" actId="20577"/>
        <pc:sldMkLst>
          <pc:docMk/>
          <pc:sldMk cId="3912869560" sldId="263"/>
        </pc:sldMkLst>
        <pc:spChg chg="mod">
          <ac:chgData name="charlie gatrell" userId="438c6fecc732a5b0" providerId="LiveId" clId="{FA0E662F-BADE-40D9-AFBF-87B4D559FA09}" dt="2024-09-30T22:38:36.960" v="4410" actId="20577"/>
          <ac:spMkLst>
            <pc:docMk/>
            <pc:sldMk cId="3912869560" sldId="263"/>
            <ac:spMk id="3" creationId="{203A9D90-6288-FF85-A14B-EAAC61E0E9A8}"/>
          </ac:spMkLst>
        </pc:spChg>
      </pc:sldChg>
      <pc:sldChg chg="modSp mod">
        <pc:chgData name="charlie gatrell" userId="438c6fecc732a5b0" providerId="LiveId" clId="{FA0E662F-BADE-40D9-AFBF-87B4D559FA09}" dt="2024-09-30T22:42:48.177" v="4917" actId="313"/>
        <pc:sldMkLst>
          <pc:docMk/>
          <pc:sldMk cId="627664966" sldId="264"/>
        </pc:sldMkLst>
        <pc:spChg chg="mod">
          <ac:chgData name="charlie gatrell" userId="438c6fecc732a5b0" providerId="LiveId" clId="{FA0E662F-BADE-40D9-AFBF-87B4D559FA09}" dt="2024-09-30T22:42:48.177" v="4917" actId="313"/>
          <ac:spMkLst>
            <pc:docMk/>
            <pc:sldMk cId="627664966" sldId="264"/>
            <ac:spMk id="3" creationId="{203A9D90-6288-FF85-A14B-EAAC61E0E9A8}"/>
          </ac:spMkLst>
        </pc:spChg>
      </pc:sldChg>
      <pc:sldChg chg="modSp mod">
        <pc:chgData name="charlie gatrell" userId="438c6fecc732a5b0" providerId="LiveId" clId="{FA0E662F-BADE-40D9-AFBF-87B4D559FA09}" dt="2024-09-30T22:47:05.249" v="5432" actId="20577"/>
        <pc:sldMkLst>
          <pc:docMk/>
          <pc:sldMk cId="3985272254" sldId="265"/>
        </pc:sldMkLst>
        <pc:spChg chg="mod">
          <ac:chgData name="charlie gatrell" userId="438c6fecc732a5b0" providerId="LiveId" clId="{FA0E662F-BADE-40D9-AFBF-87B4D559FA09}" dt="2024-09-30T22:47:05.249" v="5432" actId="20577"/>
          <ac:spMkLst>
            <pc:docMk/>
            <pc:sldMk cId="3985272254" sldId="265"/>
            <ac:spMk id="3" creationId="{203A9D90-6288-FF85-A14B-EAAC61E0E9A8}"/>
          </ac:spMkLst>
        </pc:spChg>
      </pc:sldChg>
      <pc:sldChg chg="modSp mod">
        <pc:chgData name="charlie gatrell" userId="438c6fecc732a5b0" providerId="LiveId" clId="{FA0E662F-BADE-40D9-AFBF-87B4D559FA09}" dt="2024-09-30T22:51:32.701" v="6062" actId="313"/>
        <pc:sldMkLst>
          <pc:docMk/>
          <pc:sldMk cId="4226099158" sldId="266"/>
        </pc:sldMkLst>
        <pc:spChg chg="mod">
          <ac:chgData name="charlie gatrell" userId="438c6fecc732a5b0" providerId="LiveId" clId="{FA0E662F-BADE-40D9-AFBF-87B4D559FA09}" dt="2024-09-30T22:51:32.701" v="6062" actId="313"/>
          <ac:spMkLst>
            <pc:docMk/>
            <pc:sldMk cId="4226099158" sldId="266"/>
            <ac:spMk id="3" creationId="{203A9D90-6288-FF85-A14B-EAAC61E0E9A8}"/>
          </ac:spMkLst>
        </pc:spChg>
      </pc:sldChg>
      <pc:sldChg chg="modSp mod">
        <pc:chgData name="charlie gatrell" userId="438c6fecc732a5b0" providerId="LiveId" clId="{FA0E662F-BADE-40D9-AFBF-87B4D559FA09}" dt="2024-09-30T22:56:51.669" v="6676" actId="313"/>
        <pc:sldMkLst>
          <pc:docMk/>
          <pc:sldMk cId="850427537" sldId="267"/>
        </pc:sldMkLst>
        <pc:spChg chg="mod">
          <ac:chgData name="charlie gatrell" userId="438c6fecc732a5b0" providerId="LiveId" clId="{FA0E662F-BADE-40D9-AFBF-87B4D559FA09}" dt="2024-09-30T22:56:51.669" v="6676" actId="313"/>
          <ac:spMkLst>
            <pc:docMk/>
            <pc:sldMk cId="850427537" sldId="267"/>
            <ac:spMk id="3" creationId="{203A9D90-6288-FF85-A14B-EAAC61E0E9A8}"/>
          </ac:spMkLst>
        </pc:spChg>
      </pc:sldChg>
      <pc:sldChg chg="modSp mod">
        <pc:chgData name="charlie gatrell" userId="438c6fecc732a5b0" providerId="LiveId" clId="{FA0E662F-BADE-40D9-AFBF-87B4D559FA09}" dt="2024-09-30T23:02:10.667" v="7280" actId="20577"/>
        <pc:sldMkLst>
          <pc:docMk/>
          <pc:sldMk cId="3364109993" sldId="268"/>
        </pc:sldMkLst>
        <pc:graphicFrameChg chg="modGraphic">
          <ac:chgData name="charlie gatrell" userId="438c6fecc732a5b0" providerId="LiveId" clId="{FA0E662F-BADE-40D9-AFBF-87B4D559FA09}" dt="2024-09-30T23:02:10.667" v="7280" actId="20577"/>
          <ac:graphicFrameMkLst>
            <pc:docMk/>
            <pc:sldMk cId="3364109993" sldId="268"/>
            <ac:graphicFrameMk id="4" creationId="{BC8B6778-11BB-9A9A-F0BF-8949F85F8237}"/>
          </ac:graphicFrameMkLst>
        </pc:graphicFrameChg>
      </pc:sldChg>
      <pc:sldChg chg="modSp mod">
        <pc:chgData name="charlie gatrell" userId="438c6fecc732a5b0" providerId="LiveId" clId="{FA0E662F-BADE-40D9-AFBF-87B4D559FA09}" dt="2024-09-30T23:18:35.073" v="8570" actId="33524"/>
        <pc:sldMkLst>
          <pc:docMk/>
          <pc:sldMk cId="3799370086" sldId="269"/>
        </pc:sldMkLst>
        <pc:spChg chg="mod">
          <ac:chgData name="charlie gatrell" userId="438c6fecc732a5b0" providerId="LiveId" clId="{FA0E662F-BADE-40D9-AFBF-87B4D559FA09}" dt="2024-09-30T23:18:35.073" v="8570" actId="33524"/>
          <ac:spMkLst>
            <pc:docMk/>
            <pc:sldMk cId="3799370086" sldId="269"/>
            <ac:spMk id="3" creationId="{203A9D90-6288-FF85-A14B-EAAC61E0E9A8}"/>
          </ac:spMkLst>
        </pc:spChg>
      </pc:sldChg>
      <pc:sldChg chg="addSp delSp modSp mod">
        <pc:chgData name="charlie gatrell" userId="438c6fecc732a5b0" providerId="LiveId" clId="{FA0E662F-BADE-40D9-AFBF-87B4D559FA09}" dt="2024-09-30T21:58:01.901" v="840" actId="115"/>
        <pc:sldMkLst>
          <pc:docMk/>
          <pc:sldMk cId="1306592365" sldId="271"/>
        </pc:sldMkLst>
        <pc:spChg chg="mod">
          <ac:chgData name="charlie gatrell" userId="438c6fecc732a5b0" providerId="LiveId" clId="{FA0E662F-BADE-40D9-AFBF-87B4D559FA09}" dt="2024-09-30T21:58:01.901" v="840" actId="115"/>
          <ac:spMkLst>
            <pc:docMk/>
            <pc:sldMk cId="1306592365" sldId="271"/>
            <ac:spMk id="3" creationId="{0CC31931-4847-F763-D4D1-1433E7E0CE49}"/>
          </ac:spMkLst>
        </pc:spChg>
        <pc:spChg chg="add del mod">
          <ac:chgData name="charlie gatrell" userId="438c6fecc732a5b0" providerId="LiveId" clId="{FA0E662F-BADE-40D9-AFBF-87B4D559FA09}" dt="2024-09-30T21:39:37.380" v="1"/>
          <ac:spMkLst>
            <pc:docMk/>
            <pc:sldMk cId="1306592365" sldId="271"/>
            <ac:spMk id="5" creationId="{2BDD0A14-6D71-F4A9-D95A-3AA86B5EA464}"/>
          </ac:spMkLst>
        </pc:spChg>
        <pc:picChg chg="del">
          <ac:chgData name="charlie gatrell" userId="438c6fecc732a5b0" providerId="LiveId" clId="{FA0E662F-BADE-40D9-AFBF-87B4D559FA09}" dt="2024-09-30T21:39:35.222" v="0" actId="478"/>
          <ac:picMkLst>
            <pc:docMk/>
            <pc:sldMk cId="1306592365" sldId="271"/>
            <ac:picMk id="6" creationId="{C2A3775D-51A5-D12F-8A3D-32A5B63F1D82}"/>
          </ac:picMkLst>
        </pc:picChg>
        <pc:picChg chg="add mod">
          <ac:chgData name="charlie gatrell" userId="438c6fecc732a5b0" providerId="LiveId" clId="{FA0E662F-BADE-40D9-AFBF-87B4D559FA09}" dt="2024-09-30T21:57:40.764" v="832" actId="1076"/>
          <ac:picMkLst>
            <pc:docMk/>
            <pc:sldMk cId="1306592365" sldId="271"/>
            <ac:picMk id="7" creationId="{38FAA0E8-8A47-1AFD-EA5F-9D1ED854288C}"/>
          </ac:picMkLst>
        </pc:picChg>
      </pc:sldChg>
      <pc:sldChg chg="addSp delSp modSp mod">
        <pc:chgData name="charlie gatrell" userId="438c6fecc732a5b0" providerId="LiveId" clId="{FA0E662F-BADE-40D9-AFBF-87B4D559FA09}" dt="2024-09-30T22:05:05.270" v="1703" actId="20577"/>
        <pc:sldMkLst>
          <pc:docMk/>
          <pc:sldMk cId="1901477980" sldId="272"/>
        </pc:sldMkLst>
        <pc:spChg chg="mod">
          <ac:chgData name="charlie gatrell" userId="438c6fecc732a5b0" providerId="LiveId" clId="{FA0E662F-BADE-40D9-AFBF-87B4D559FA09}" dt="2024-09-30T22:05:05.270" v="1703" actId="20577"/>
          <ac:spMkLst>
            <pc:docMk/>
            <pc:sldMk cId="1901477980" sldId="272"/>
            <ac:spMk id="3" creationId="{0CC31931-4847-F763-D4D1-1433E7E0CE49}"/>
          </ac:spMkLst>
        </pc:spChg>
        <pc:spChg chg="add del mod">
          <ac:chgData name="charlie gatrell" userId="438c6fecc732a5b0" providerId="LiveId" clId="{FA0E662F-BADE-40D9-AFBF-87B4D559FA09}" dt="2024-09-30T21:58:30.793" v="842"/>
          <ac:spMkLst>
            <pc:docMk/>
            <pc:sldMk cId="1901477980" sldId="272"/>
            <ac:spMk id="5" creationId="{56BC578A-50FA-2682-08C2-5329E5016C62}"/>
          </ac:spMkLst>
        </pc:spChg>
        <pc:picChg chg="del">
          <ac:chgData name="charlie gatrell" userId="438c6fecc732a5b0" providerId="LiveId" clId="{FA0E662F-BADE-40D9-AFBF-87B4D559FA09}" dt="2024-09-30T21:58:22.734" v="841" actId="478"/>
          <ac:picMkLst>
            <pc:docMk/>
            <pc:sldMk cId="1901477980" sldId="272"/>
            <ac:picMk id="6" creationId="{D4C80DC3-BDC2-5C76-B2D1-6B01142DEC0F}"/>
          </ac:picMkLst>
        </pc:picChg>
        <pc:picChg chg="add mod">
          <ac:chgData name="charlie gatrell" userId="438c6fecc732a5b0" providerId="LiveId" clId="{FA0E662F-BADE-40D9-AFBF-87B4D559FA09}" dt="2024-09-30T21:58:39.592" v="845" actId="1076"/>
          <ac:picMkLst>
            <pc:docMk/>
            <pc:sldMk cId="1901477980" sldId="272"/>
            <ac:picMk id="7" creationId="{4802AE14-F1F4-687B-0C0D-0F608B4BC6F8}"/>
          </ac:picMkLst>
        </pc:picChg>
      </pc:sldChg>
      <pc:sldChg chg="addSp delSp modSp mod">
        <pc:chgData name="charlie gatrell" userId="438c6fecc732a5b0" providerId="LiveId" clId="{FA0E662F-BADE-40D9-AFBF-87B4D559FA09}" dt="2024-09-30T22:20:12.707" v="2388" actId="115"/>
        <pc:sldMkLst>
          <pc:docMk/>
          <pc:sldMk cId="3333452679" sldId="273"/>
        </pc:sldMkLst>
        <pc:spChg chg="mod">
          <ac:chgData name="charlie gatrell" userId="438c6fecc732a5b0" providerId="LiveId" clId="{FA0E662F-BADE-40D9-AFBF-87B4D559FA09}" dt="2024-09-30T22:20:12.707" v="2388" actId="115"/>
          <ac:spMkLst>
            <pc:docMk/>
            <pc:sldMk cId="3333452679" sldId="273"/>
            <ac:spMk id="3" creationId="{0CC31931-4847-F763-D4D1-1433E7E0CE49}"/>
          </ac:spMkLst>
        </pc:spChg>
        <pc:spChg chg="add del mod">
          <ac:chgData name="charlie gatrell" userId="438c6fecc732a5b0" providerId="LiveId" clId="{FA0E662F-BADE-40D9-AFBF-87B4D559FA09}" dt="2024-09-30T22:07:09.349" v="1705"/>
          <ac:spMkLst>
            <pc:docMk/>
            <pc:sldMk cId="3333452679" sldId="273"/>
            <ac:spMk id="5" creationId="{F93F4374-1914-B8E2-AA97-5C2B12069E78}"/>
          </ac:spMkLst>
        </pc:spChg>
        <pc:picChg chg="del">
          <ac:chgData name="charlie gatrell" userId="438c6fecc732a5b0" providerId="LiveId" clId="{FA0E662F-BADE-40D9-AFBF-87B4D559FA09}" dt="2024-09-30T22:06:59.161" v="1704" actId="478"/>
          <ac:picMkLst>
            <pc:docMk/>
            <pc:sldMk cId="3333452679" sldId="273"/>
            <ac:picMk id="6" creationId="{681EB027-545B-A4F6-0B0F-100EA5E6CAB4}"/>
          </ac:picMkLst>
        </pc:picChg>
        <pc:picChg chg="add mod">
          <ac:chgData name="charlie gatrell" userId="438c6fecc732a5b0" providerId="LiveId" clId="{FA0E662F-BADE-40D9-AFBF-87B4D559FA09}" dt="2024-09-30T22:07:21.599" v="1709" actId="14100"/>
          <ac:picMkLst>
            <pc:docMk/>
            <pc:sldMk cId="3333452679" sldId="273"/>
            <ac:picMk id="7" creationId="{FF6A49D6-F438-9CE8-14E2-F07349C2C873}"/>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9/30/2024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9/30/2024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9/30/2024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9/30/2024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9/30/2024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9/30/2024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9/30/2024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9/30/2024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tx1"/>
                </a:solidFill>
              </a:rPr>
              <a:t>NADA Service Homework</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fontScale="62500" lnSpcReduction="20000"/>
          </a:bodyPr>
          <a:lstStyle/>
          <a:p>
            <a:pPr algn="ctr"/>
            <a:r>
              <a:rPr lang="en-US" sz="3200" dirty="0">
                <a:solidFill>
                  <a:srgbClr val="FF0000"/>
                </a:solidFill>
              </a:rPr>
              <a:t>N440</a:t>
            </a:r>
          </a:p>
          <a:p>
            <a:pPr algn="ctr"/>
            <a:r>
              <a:rPr lang="en-US" sz="3200" dirty="0">
                <a:solidFill>
                  <a:srgbClr val="FF0000"/>
                </a:solidFill>
              </a:rPr>
              <a:t>White Bear Lake Superstore </a:t>
            </a:r>
            <a:r>
              <a:rPr lang="en-US" sz="3200" dirty="0" err="1">
                <a:solidFill>
                  <a:srgbClr val="FF0000"/>
                </a:solidFill>
              </a:rPr>
              <a:t>Buick-GMC</a:t>
            </a:r>
            <a:endParaRPr lang="en-US" sz="3200" dirty="0">
              <a:solidFill>
                <a:srgbClr val="FF0000"/>
              </a:solidFill>
            </a:endParaRPr>
          </a:p>
          <a:p>
            <a:pPr algn="ctr"/>
            <a:r>
              <a:rPr lang="en-US" sz="3200" dirty="0">
                <a:solidFill>
                  <a:srgbClr val="FF0000"/>
                </a:solidFill>
              </a:rPr>
              <a:t>Charlie Gatrell</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Maintenance work in our labor mix shows opportunity to grow. We are 10% low</a:t>
            </a:r>
          </a:p>
          <a:p>
            <a:r>
              <a:rPr lang="en-US" dirty="0"/>
              <a:t>Training- #1 opportunity is training weekly for all team members in service. They don’t know what we don’t tell them. </a:t>
            </a:r>
          </a:p>
          <a:p>
            <a:r>
              <a:rPr lang="en-US" dirty="0"/>
              <a:t>MN State Laws for warranty work and OEM payments are in our favor. We will continue to work to maximize this</a:t>
            </a:r>
          </a:p>
          <a:p>
            <a:r>
              <a:rPr lang="en-US" dirty="0"/>
              <a:t>Buick service business. With two major metro Buick dealerships closing closest to our location presents huge opportunity to win warranty work along with service business.</a:t>
            </a:r>
          </a:p>
          <a:p>
            <a:r>
              <a:rPr lang="en-US" dirty="0"/>
              <a:t>Building strong team and adding technicians will create the biggest opportunity for our dealership</a:t>
            </a:r>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Finding employees ( difficult to find someone wanting career in auto industry)</a:t>
            </a:r>
          </a:p>
          <a:p>
            <a:r>
              <a:rPr lang="en-US" dirty="0"/>
              <a:t>We are a family owned and operated business. We don’t have multiple points and therefore can’t use synergies for central office or expense controls. We also lack in training leaders at business. </a:t>
            </a:r>
          </a:p>
          <a:p>
            <a:r>
              <a:rPr lang="en-US" dirty="0"/>
              <a:t>Union Shop and pension liability for existing and new hires. New employees don’t have choice they must be in Union and pay dues regardless of if they want to our not. </a:t>
            </a:r>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180946" y="2281405"/>
            <a:ext cx="8596668" cy="3880773"/>
          </a:xfrm>
        </p:spPr>
        <p:txBody>
          <a:bodyPr/>
          <a:lstStyle/>
          <a:p>
            <a:r>
              <a:rPr lang="en-US" dirty="0"/>
              <a:t>-Training (most important we provide knowledge to be successful and set expectations to win customers business and trust.)</a:t>
            </a:r>
          </a:p>
          <a:p>
            <a:r>
              <a:rPr lang="en-US" dirty="0"/>
              <a:t>-Need more Employees that bring in money (not support staff) We need to grow technicians and add to our team</a:t>
            </a:r>
          </a:p>
          <a:p>
            <a:r>
              <a:rPr lang="en-US" dirty="0"/>
              <a:t>-Watch expenses and review quarterly and get new quotes yearly from suppliers and vendors. </a:t>
            </a:r>
          </a:p>
          <a:p>
            <a:r>
              <a:rPr lang="en-US" dirty="0"/>
              <a:t>-Decrease one line RO’s</a:t>
            </a:r>
          </a:p>
          <a:p>
            <a:r>
              <a:rPr lang="en-US" dirty="0"/>
              <a:t>-Work on productivity and reducing unapplied time</a:t>
            </a:r>
          </a:p>
          <a:p>
            <a:r>
              <a:rPr lang="en-US" dirty="0"/>
              <a:t>-Onboarding and Processes updated</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572831" y="2160589"/>
            <a:ext cx="8596668" cy="3880773"/>
          </a:xfrm>
        </p:spPr>
        <p:txBody>
          <a:bodyPr/>
          <a:lstStyle/>
          <a:p>
            <a:r>
              <a:rPr lang="en-US" dirty="0"/>
              <a:t>Training- Working with OEM and requiring all employees to maximize training. We spoke about ASEP testing and trying to study for multiple certifications at one time. Now we do one certification per time. </a:t>
            </a:r>
          </a:p>
          <a:p>
            <a:r>
              <a:rPr lang="en-US" dirty="0"/>
              <a:t>Hiring- Using Indeed, trade schools, job fairs and development (the idea of grabbing Walmart/Costco quick lube employee by bring personal vehicle there and offering them job. </a:t>
            </a:r>
          </a:p>
          <a:p>
            <a:r>
              <a:rPr lang="en-US" dirty="0"/>
              <a:t>One Line RO’s- Using MPVI and Menus every time and communicate with tech,  customer and advisor. Using Video to show issue by technician</a:t>
            </a:r>
          </a:p>
          <a:p>
            <a:r>
              <a:rPr lang="en-US" dirty="0"/>
              <a:t>Increasing productivity by monitoring, helping and growing team. </a:t>
            </a:r>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Training process for all aspects of employment. Phones, emails, video, dress code, product knowledge, so on.</a:t>
            </a:r>
          </a:p>
          <a:p>
            <a:r>
              <a:rPr lang="en-US" dirty="0"/>
              <a:t>Hiring &amp; Development- Grabbing employees from independent shops, working with trade schools, high schools, state association, OEM and developing inside organization. </a:t>
            </a:r>
          </a:p>
          <a:p>
            <a:r>
              <a:rPr lang="en-US" dirty="0"/>
              <a:t>Menus &amp; MPVI- This is key to reducing one line RO’s. Using Menus and MPVI we can show customer via video now and give recommendations to keep vehicle running and operating the best it can.</a:t>
            </a:r>
          </a:p>
          <a:p>
            <a:r>
              <a:rPr lang="en-US" dirty="0"/>
              <a:t>Expenses- working on analyzing all suppliers and vendors and holding them accountable. </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588670317"/>
              </p:ext>
            </p:extLst>
          </p:nvPr>
        </p:nvGraphicFramePr>
        <p:xfrm>
          <a:off x="677334" y="1818624"/>
          <a:ext cx="9132492" cy="7089972"/>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Training</a:t>
                      </a:r>
                    </a:p>
                  </a:txBody>
                  <a:tcPr/>
                </a:tc>
                <a:tc>
                  <a:txBody>
                    <a:bodyPr/>
                    <a:lstStyle/>
                    <a:p>
                      <a:r>
                        <a:rPr lang="en-US" dirty="0"/>
                        <a:t>Service Manager &amp; GM</a:t>
                      </a:r>
                    </a:p>
                  </a:txBody>
                  <a:tcPr/>
                </a:tc>
                <a:tc>
                  <a:txBody>
                    <a:bodyPr/>
                    <a:lstStyle/>
                    <a:p>
                      <a:r>
                        <a:rPr lang="en-US" dirty="0"/>
                        <a:t>Started and monitor weekly in management meeting. Different weekly what focus is </a:t>
                      </a:r>
                    </a:p>
                  </a:txBody>
                  <a:tcPr/>
                </a:tc>
                <a:extLst>
                  <a:ext uri="{0D108BD9-81ED-4DB2-BD59-A6C34878D82A}">
                    <a16:rowId xmlns:a16="http://schemas.microsoft.com/office/drawing/2014/main" val="2400365483"/>
                  </a:ext>
                </a:extLst>
              </a:tr>
              <a:tr h="565004">
                <a:tc>
                  <a:txBody>
                    <a:bodyPr/>
                    <a:lstStyle/>
                    <a:p>
                      <a:r>
                        <a:rPr lang="en-US" dirty="0"/>
                        <a:t>Technician Recruiting</a:t>
                      </a:r>
                    </a:p>
                  </a:txBody>
                  <a:tcPr/>
                </a:tc>
                <a:tc>
                  <a:txBody>
                    <a:bodyPr/>
                    <a:lstStyle/>
                    <a:p>
                      <a:r>
                        <a:rPr lang="en-US" dirty="0"/>
                        <a:t>All employees, Managers</a:t>
                      </a:r>
                    </a:p>
                  </a:txBody>
                  <a:tcPr/>
                </a:tc>
                <a:tc>
                  <a:txBody>
                    <a:bodyPr/>
                    <a:lstStyle/>
                    <a:p>
                      <a:r>
                        <a:rPr lang="en-US" dirty="0"/>
                        <a:t>We have hired 1 senior tech and 2 new techs growing to 14 total. 16 is goal by Dec 31st</a:t>
                      </a:r>
                    </a:p>
                  </a:txBody>
                  <a:tcPr/>
                </a:tc>
                <a:extLst>
                  <a:ext uri="{0D108BD9-81ED-4DB2-BD59-A6C34878D82A}">
                    <a16:rowId xmlns:a16="http://schemas.microsoft.com/office/drawing/2014/main" val="107845787"/>
                  </a:ext>
                </a:extLst>
              </a:tr>
              <a:tr h="565004">
                <a:tc>
                  <a:txBody>
                    <a:bodyPr/>
                    <a:lstStyle/>
                    <a:p>
                      <a:r>
                        <a:rPr lang="en-US" dirty="0"/>
                        <a:t>Menu &amp; MPVI</a:t>
                      </a:r>
                    </a:p>
                  </a:txBody>
                  <a:tcPr/>
                </a:tc>
                <a:tc>
                  <a:txBody>
                    <a:bodyPr/>
                    <a:lstStyle/>
                    <a:p>
                      <a:r>
                        <a:rPr lang="en-US" dirty="0"/>
                        <a:t>Service Advisor &amp; Manager</a:t>
                      </a:r>
                    </a:p>
                  </a:txBody>
                  <a:tcPr/>
                </a:tc>
                <a:tc>
                  <a:txBody>
                    <a:bodyPr/>
                    <a:lstStyle/>
                    <a:p>
                      <a:r>
                        <a:rPr lang="en-US" dirty="0"/>
                        <a:t>Menu has been built. We are doing it now. Goal is 100%. Measuring weekly</a:t>
                      </a:r>
                    </a:p>
                  </a:txBody>
                  <a:tcPr/>
                </a:tc>
                <a:extLst>
                  <a:ext uri="{0D108BD9-81ED-4DB2-BD59-A6C34878D82A}">
                    <a16:rowId xmlns:a16="http://schemas.microsoft.com/office/drawing/2014/main" val="1530126605"/>
                  </a:ext>
                </a:extLst>
              </a:tr>
              <a:tr h="565004">
                <a:tc>
                  <a:txBody>
                    <a:bodyPr/>
                    <a:lstStyle/>
                    <a:p>
                      <a:r>
                        <a:rPr lang="en-US" dirty="0"/>
                        <a:t>Expenses</a:t>
                      </a:r>
                    </a:p>
                  </a:txBody>
                  <a:tcPr/>
                </a:tc>
                <a:tc>
                  <a:txBody>
                    <a:bodyPr/>
                    <a:lstStyle/>
                    <a:p>
                      <a:r>
                        <a:rPr lang="en-US" dirty="0"/>
                        <a:t>Service Manager &amp; GM</a:t>
                      </a:r>
                    </a:p>
                  </a:txBody>
                  <a:tcPr/>
                </a:tc>
                <a:tc>
                  <a:txBody>
                    <a:bodyPr/>
                    <a:lstStyle/>
                    <a:p>
                      <a:r>
                        <a:rPr lang="en-US" dirty="0"/>
                        <a:t>Reviewing vendors and sending letters. Goal is 11/31/24 to send every supplier/ vendor letter and review services.</a:t>
                      </a:r>
                    </a:p>
                  </a:txBody>
                  <a:tcPr/>
                </a:tc>
                <a:extLst>
                  <a:ext uri="{0D108BD9-81ED-4DB2-BD59-A6C34878D82A}">
                    <a16:rowId xmlns:a16="http://schemas.microsoft.com/office/drawing/2014/main" val="1950345431"/>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60891333"/>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10000"/>
          </a:bodyPr>
          <a:lstStyle/>
          <a:p>
            <a:r>
              <a:rPr lang="en-US" dirty="0"/>
              <a:t>I have a completely different perspective after attending service week and what our dealership should focus on for success. The pillars to success are training, employee recruitment &amp; recognition, expense controls and utilizing Menus and doing MPVI on every RO. </a:t>
            </a:r>
          </a:p>
          <a:p>
            <a:r>
              <a:rPr lang="en-US" dirty="0"/>
              <a:t>-I’m hanging banners above the technicians tool boxes from ceiling to promote recognition and show appreciation. Super Star technicians are rare, and we need to show appreciation for them. Thank you for the Great idea!</a:t>
            </a:r>
          </a:p>
          <a:p>
            <a:r>
              <a:rPr lang="en-US" dirty="0"/>
              <a:t>-I have a clear understanding how we can grow profitability and add to the bottom line. We have been focused on unapplied time and growing our team. By adding the three technicians and working with current staff I’ve watched our efficiency improve and direct result to the bottom line. Instead of $38,000/$42,000 weeks for labor sales we have been at $50,000 to $56,000. This is our weekly spread sheet for labor per employee and flagged verse worked hours. This is just one of many opportunities to get our fixed coverage up along with making more money. </a:t>
            </a:r>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1" i="0" u="sng" strike="noStrike" baseline="0" dirty="0">
                <a:solidFill>
                  <a:schemeClr val="tx1"/>
                </a:solidFill>
                <a:latin typeface="Calibri" panose="020F0502020204030204" pitchFamily="34" charset="0"/>
              </a:rPr>
              <a:t>Current practices</a:t>
            </a:r>
            <a:r>
              <a:rPr lang="en-US" sz="1800" b="0" i="0" u="none" strike="noStrike" baseline="0" dirty="0">
                <a:solidFill>
                  <a:schemeClr val="tx1"/>
                </a:solidFill>
                <a:latin typeface="Calibri" panose="020F0502020204030204" pitchFamily="34" charset="0"/>
              </a:rPr>
              <a:t>: OEM partnership with CSSR for marketing, measurements and win backs using database with Epsilon for email and mail campaigns. Full lifecycle touch points throughout ownership. GMB (Google My Business) current specials posted along with website updates monthly. Declined service and Recall manifests to work on setting new appointments.</a:t>
            </a:r>
          </a:p>
          <a:p>
            <a:r>
              <a:rPr lang="en-US" sz="1800" b="1" i="0" u="sng" strike="noStrike" baseline="0" dirty="0">
                <a:solidFill>
                  <a:schemeClr val="tx1"/>
                </a:solidFill>
                <a:latin typeface="Calibri" panose="020F0502020204030204" pitchFamily="34" charset="0"/>
              </a:rPr>
              <a:t>Goals for improvement</a:t>
            </a:r>
            <a:r>
              <a:rPr lang="en-US" sz="1800" b="0" i="0" u="none" strike="noStrike" baseline="0" dirty="0">
                <a:solidFill>
                  <a:schemeClr val="tx1"/>
                </a:solidFill>
                <a:latin typeface="Calibri" panose="020F0502020204030204" pitchFamily="34" charset="0"/>
              </a:rPr>
              <a:t>: We are working on answering service leads better. </a:t>
            </a:r>
            <a:r>
              <a:rPr lang="en-US" dirty="0">
                <a:solidFill>
                  <a:schemeClr val="tx1"/>
                </a:solidFill>
                <a:latin typeface="Calibri" panose="020F0502020204030204" pitchFamily="34" charset="0"/>
              </a:rPr>
              <a:t>At moment our </a:t>
            </a:r>
            <a:r>
              <a:rPr lang="en-US" sz="1800" b="0" i="0" u="none" strike="noStrike" baseline="0" dirty="0">
                <a:solidFill>
                  <a:schemeClr val="tx1"/>
                </a:solidFill>
                <a:latin typeface="Calibri" panose="020F0502020204030204" pitchFamily="34" charset="0"/>
              </a:rPr>
              <a:t>online service scheduling is working well. We have not been answering questions well via email leads for service. We have opportunity marketing to Buick customers in area from Dealers that gave up Buick franchise. Biggest opportunity using Polk data and mailers. </a:t>
            </a:r>
          </a:p>
          <a:p>
            <a:r>
              <a:rPr lang="en-US" sz="1800" b="1" i="0" u="sng" strike="noStrike" baseline="0" dirty="0">
                <a:solidFill>
                  <a:schemeClr val="tx1"/>
                </a:solidFill>
                <a:latin typeface="Calibri" panose="020F0502020204030204" pitchFamily="34" charset="0"/>
              </a:rPr>
              <a:t>Plans to achieve your goals</a:t>
            </a:r>
            <a:r>
              <a:rPr lang="en-US" sz="1800" b="0" i="0" u="none" strike="noStrike" baseline="0" dirty="0">
                <a:solidFill>
                  <a:schemeClr val="tx1"/>
                </a:solidFill>
                <a:latin typeface="Calibri" panose="020F0502020204030204" pitchFamily="34" charset="0"/>
              </a:rPr>
              <a:t>: Create service lead contact at dealership. Addressed the website issues where customer requests did not go to correct department. Working with Jive Media to help with </a:t>
            </a:r>
            <a:r>
              <a:rPr lang="en-US" sz="1800" b="0" i="0" u="none" strike="noStrike" baseline="0" dirty="0" err="1">
                <a:solidFill>
                  <a:schemeClr val="tx1"/>
                </a:solidFill>
                <a:latin typeface="Calibri" panose="020F0502020204030204" pitchFamily="34" charset="0"/>
              </a:rPr>
              <a:t>polk</a:t>
            </a:r>
            <a:r>
              <a:rPr lang="en-US" sz="1800" b="0" i="0" u="none" strike="noStrike" baseline="0" dirty="0">
                <a:solidFill>
                  <a:schemeClr val="tx1"/>
                </a:solidFill>
                <a:latin typeface="Calibri" panose="020F0502020204030204" pitchFamily="34" charset="0"/>
              </a:rPr>
              <a:t> data and getting lists of Buick owners within 15 miles of dealership with Buick 1-7 years old. </a:t>
            </a:r>
          </a:p>
          <a:p>
            <a:r>
              <a:rPr lang="en-US" sz="1800" b="1" i="0" u="sng" strike="noStrike" baseline="0" dirty="0">
                <a:solidFill>
                  <a:schemeClr val="tx1"/>
                </a:solidFill>
                <a:latin typeface="Calibri" panose="020F0502020204030204" pitchFamily="34" charset="0"/>
              </a:rPr>
              <a:t>Plans to evaluate your changes</a:t>
            </a:r>
            <a:r>
              <a:rPr lang="en-US" sz="1800" b="0" i="0" u="none" strike="noStrike" baseline="0" dirty="0">
                <a:solidFill>
                  <a:schemeClr val="tx1"/>
                </a:solidFill>
                <a:latin typeface="Calibri" panose="020F0502020204030204" pitchFamily="34" charset="0"/>
              </a:rPr>
              <a:t>: I look at lead responses and times daily. Measuring service separately now. Audit the amount of online verse phone appointments. When setting up mailer and phone number to target Buick customers we can have separate phone number and lead bucket to measure response rate and ROI. </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6512092" cy="4418149"/>
          </a:xfrm>
        </p:spPr>
        <p:txBody>
          <a:bodyPr>
            <a:normAutofit fontScale="77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dirty="0">
                <a:solidFill>
                  <a:srgbClr val="221E1F"/>
                </a:solidFill>
                <a:latin typeface="Calibri" panose="020F0502020204030204" pitchFamily="34" charset="0"/>
              </a:rPr>
              <a:t>-</a:t>
            </a:r>
            <a:r>
              <a:rPr lang="en-US" sz="1800" b="0" i="0" u="none" strike="noStrike" baseline="0" dirty="0">
                <a:solidFill>
                  <a:srgbClr val="221E1F"/>
                </a:solidFill>
                <a:latin typeface="Calibri" panose="020F0502020204030204" pitchFamily="34" charset="0"/>
              </a:rPr>
              <a:t>We are Union Shop, so we decide to work on tech productivity. We don’t want unapplied time so we started weekly meeting with techs not performing under 70% and documenting. This has helped by monitoring and talking with tech individually about weekly work.</a:t>
            </a:r>
          </a:p>
          <a:p>
            <a:r>
              <a:rPr lang="en-US" dirty="0">
                <a:solidFill>
                  <a:srgbClr val="221E1F"/>
                </a:solidFill>
                <a:latin typeface="Calibri" panose="020F0502020204030204" pitchFamily="34" charset="0"/>
              </a:rPr>
              <a:t>-With Reynolds &amp; Reynolds the deviation/exception report and limiting access to discounts to only manager. We also have matrix pricing for labor.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a:t>
            </a:r>
          </a:p>
          <a:p>
            <a:r>
              <a:rPr lang="en-US" sz="1800" b="0" i="0" u="none" strike="noStrike" baseline="0" dirty="0">
                <a:solidFill>
                  <a:srgbClr val="221E1F"/>
                </a:solidFill>
                <a:latin typeface="Calibri" panose="020F0502020204030204" pitchFamily="34" charset="0"/>
              </a:rPr>
              <a:t>-MN just approved labor time guide All Data for GM warranty work which increased labor rate for warranty work. Monitor and measure techs weekly and assist with issues preventing tech to reach goal of no unapplied time. </a:t>
            </a:r>
          </a:p>
          <a:p>
            <a:r>
              <a:rPr lang="en-US" sz="1800" b="0" i="0" u="none" strike="noStrike" baseline="0" dirty="0">
                <a:solidFill>
                  <a:srgbClr val="221E1F"/>
                </a:solidFill>
                <a:latin typeface="Calibri" panose="020F0502020204030204" pitchFamily="34" charset="0"/>
              </a:rPr>
              <a:t>Plans to achieve your goals: We have started having lunches, some rewards monthly based on performance. </a:t>
            </a:r>
            <a:r>
              <a:rPr lang="en-US" dirty="0">
                <a:solidFill>
                  <a:srgbClr val="221E1F"/>
                </a:solidFill>
                <a:latin typeface="Calibri" panose="020F0502020204030204" pitchFamily="34" charset="0"/>
              </a:rPr>
              <a:t>I ordered the technician banners to hang from shop ceiling to promote happy healthy work environment showing our appreciation.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a:t>
            </a:r>
            <a:r>
              <a:rPr lang="en-US" dirty="0">
                <a:solidFill>
                  <a:srgbClr val="221E1F"/>
                </a:solidFill>
                <a:latin typeface="Calibri" panose="020F0502020204030204" pitchFamily="34" charset="0"/>
              </a:rPr>
              <a:t>: Weekly management meeting to review ELR and non performing techs. Shop foremen and service manager work with tech to improve performance. </a:t>
            </a:r>
            <a:endParaRPr lang="en-US" sz="1800" b="0" i="0" u="none" strike="noStrike" baseline="0" dirty="0">
              <a:solidFill>
                <a:srgbClr val="221E1F"/>
              </a:solidFill>
              <a:latin typeface="Calibri" panose="020F0502020204030204" pitchFamily="34" charset="0"/>
            </a:endParaRPr>
          </a:p>
          <a:p>
            <a:endParaRPr lang="en-US" dirty="0"/>
          </a:p>
        </p:txBody>
      </p:sp>
      <p:pic>
        <p:nvPicPr>
          <p:cNvPr id="6" name="Content Placeholder 5">
            <a:extLst>
              <a:ext uri="{FF2B5EF4-FFF2-40B4-BE49-F238E27FC236}">
                <a16:creationId xmlns:a16="http://schemas.microsoft.com/office/drawing/2014/main" id="{14051581-7BB4-8E1C-BAF7-AE3FD3AA8A74}"/>
              </a:ext>
            </a:extLst>
          </p:cNvPr>
          <p:cNvPicPr>
            <a:picLocks noGrp="1" noChangeAspect="1"/>
          </p:cNvPicPr>
          <p:nvPr>
            <p:ph sz="quarter" idx="4"/>
          </p:nvPr>
        </p:nvPicPr>
        <p:blipFill>
          <a:blip r:embed="rId2"/>
          <a:stretch>
            <a:fillRect/>
          </a:stretch>
        </p:blipFill>
        <p:spPr>
          <a:xfrm>
            <a:off x="7426189" y="609600"/>
            <a:ext cx="4186237" cy="2474559"/>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70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1" i="0" u="sng" strike="noStrike" baseline="0" dirty="0">
                <a:solidFill>
                  <a:srgbClr val="221E1F"/>
                </a:solidFill>
                <a:latin typeface="Calibri" panose="020F0502020204030204" pitchFamily="34" charset="0"/>
              </a:rPr>
              <a:t>Current practices</a:t>
            </a:r>
            <a:r>
              <a:rPr lang="en-US" sz="1800" b="0" i="0" u="none" strike="noStrike" baseline="0" dirty="0">
                <a:solidFill>
                  <a:srgbClr val="221E1F"/>
                </a:solidFill>
                <a:latin typeface="Calibri" panose="020F0502020204030204" pitchFamily="34" charset="0"/>
              </a:rPr>
              <a:t>: Are we allocating expenses correctly so we can manage correctly. I’ve found areas on statement where expenses are distributed across all departments, affect profitability even when it’s not directly related to service department. </a:t>
            </a:r>
          </a:p>
          <a:p>
            <a:r>
              <a:rPr lang="en-US" sz="1800" b="1" i="0" u="sng" strike="noStrike" baseline="0" dirty="0">
                <a:solidFill>
                  <a:srgbClr val="221E1F"/>
                </a:solidFill>
                <a:latin typeface="Calibri" panose="020F0502020204030204" pitchFamily="34" charset="0"/>
              </a:rPr>
              <a:t>Goals for improvement</a:t>
            </a:r>
            <a:r>
              <a:rPr lang="en-US" sz="1800" b="0" i="0" u="none" strike="noStrike" baseline="0" dirty="0">
                <a:solidFill>
                  <a:srgbClr val="221E1F"/>
                </a:solidFill>
                <a:latin typeface="Calibri" panose="020F0502020204030204" pitchFamily="34" charset="0"/>
              </a:rPr>
              <a:t>: We have open service bays- we need more technicians. We just hired a superstar and developing two young individuals now. </a:t>
            </a:r>
          </a:p>
          <a:p>
            <a:r>
              <a:rPr lang="en-US" sz="1800" b="1" i="0" u="sng" strike="noStrike" baseline="0" dirty="0">
                <a:solidFill>
                  <a:srgbClr val="221E1F"/>
                </a:solidFill>
                <a:latin typeface="Calibri" panose="020F0502020204030204" pitchFamily="34" charset="0"/>
              </a:rPr>
              <a:t>Plans to achieve your goals</a:t>
            </a:r>
            <a:r>
              <a:rPr lang="en-US" sz="1800" b="0" i="0" u="none" strike="noStrike" baseline="0" dirty="0">
                <a:solidFill>
                  <a:srgbClr val="221E1F"/>
                </a:solidFill>
                <a:latin typeface="Calibri" panose="020F0502020204030204" pitchFamily="34" charset="0"/>
              </a:rPr>
              <a:t>: I’m using the idea to send letter to vendors/suppliers yearly to update quote and stay competitive. </a:t>
            </a:r>
          </a:p>
          <a:p>
            <a:r>
              <a:rPr lang="en-US" sz="1800" b="1" i="0" u="sng" strike="noStrike" baseline="0" dirty="0">
                <a:solidFill>
                  <a:srgbClr val="221E1F"/>
                </a:solidFill>
                <a:latin typeface="Calibri" panose="020F0502020204030204" pitchFamily="34" charset="0"/>
              </a:rPr>
              <a:t>Plans to evaluate your changes</a:t>
            </a:r>
            <a:r>
              <a:rPr lang="en-US" sz="1800" b="0" i="0" u="none" strike="noStrike" baseline="0" dirty="0">
                <a:solidFill>
                  <a:srgbClr val="221E1F"/>
                </a:solidFill>
                <a:latin typeface="Calibri" panose="020F0502020204030204" pitchFamily="34" charset="0"/>
              </a:rPr>
              <a:t>: I’m trying to get expenses in correct accounts and understand the true profitability of department. </a:t>
            </a:r>
            <a:r>
              <a:rPr lang="en-US" dirty="0">
                <a:solidFill>
                  <a:srgbClr val="221E1F"/>
                </a:solidFill>
                <a:latin typeface="Calibri" panose="020F0502020204030204" pitchFamily="34" charset="0"/>
              </a:rPr>
              <a:t>Need to evaluate suppliers. Making sure we don’t have employees taking parts, billing fluid appropriately and returning unused fluids to parts. </a:t>
            </a:r>
            <a:endParaRPr lang="en-US" sz="1800" b="0" i="0" u="none" strike="noStrike" baseline="0" dirty="0">
              <a:solidFill>
                <a:srgbClr val="221E1F"/>
              </a:solidFill>
              <a:latin typeface="Calibri" panose="020F0502020204030204" pitchFamily="34" charset="0"/>
            </a:endParaRPr>
          </a:p>
          <a:p>
            <a:endParaRPr lang="en-US" dirty="0"/>
          </a:p>
        </p:txBody>
      </p:sp>
      <p:pic>
        <p:nvPicPr>
          <p:cNvPr id="7" name="Content Placeholder 7">
            <a:extLst>
              <a:ext uri="{FF2B5EF4-FFF2-40B4-BE49-F238E27FC236}">
                <a16:creationId xmlns:a16="http://schemas.microsoft.com/office/drawing/2014/main" id="{38FAA0E8-8A47-1AFD-EA5F-9D1ED854288C}"/>
              </a:ext>
            </a:extLst>
          </p:cNvPr>
          <p:cNvPicPr>
            <a:picLocks noGrp="1" noChangeAspect="1"/>
          </p:cNvPicPr>
          <p:nvPr>
            <p:ph sz="half" idx="2"/>
          </p:nvPr>
        </p:nvPicPr>
        <p:blipFill>
          <a:blip r:embed="rId2"/>
          <a:stretch>
            <a:fillRect/>
          </a:stretch>
        </p:blipFill>
        <p:spPr>
          <a:xfrm>
            <a:off x="6565628" y="2068139"/>
            <a:ext cx="4184650" cy="3319985"/>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2160589"/>
            <a:ext cx="5418666" cy="3880772"/>
          </a:xfrm>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We manage daily via spread sheet each technicians worked and flagged hours daily &amp; weekly.  </a:t>
            </a:r>
          </a:p>
          <a:p>
            <a:r>
              <a:rPr lang="en-US" sz="1800" b="0" i="0" u="none" strike="noStrike" baseline="0" dirty="0">
                <a:solidFill>
                  <a:srgbClr val="221E1F"/>
                </a:solidFill>
                <a:latin typeface="Calibri" panose="020F0502020204030204" pitchFamily="34" charset="0"/>
              </a:rPr>
              <a:t>Goals for improvement: We want to be at 100% and as of the last 3 weeks we have been at 100% plus as a department. We only have had four technicians not meet time. Working with them individually and help assist with hitting time (is it knowledge, lack of urgency, tools, communication with advisor? Every situation is different.</a:t>
            </a:r>
          </a:p>
          <a:p>
            <a:r>
              <a:rPr lang="en-US" sz="1800" b="0" i="0" u="none" strike="noStrike" baseline="0" dirty="0">
                <a:solidFill>
                  <a:srgbClr val="221E1F"/>
                </a:solidFill>
                <a:latin typeface="Calibri" panose="020F0502020204030204" pitchFamily="34" charset="0"/>
              </a:rPr>
              <a:t>Plans to achieve your goals: Monitor, measure and assist. If we reward, recognize and communicate we’ve seen benefit in productivity. </a:t>
            </a:r>
          </a:p>
          <a:p>
            <a:r>
              <a:rPr lang="en-US" sz="1800" b="0" i="0" u="none" strike="noStrike" baseline="0" dirty="0">
                <a:solidFill>
                  <a:srgbClr val="221E1F"/>
                </a:solidFill>
                <a:latin typeface="Calibri" panose="020F0502020204030204" pitchFamily="34" charset="0"/>
              </a:rPr>
              <a:t>Plans to evaluate your changes: We are measuring quarterly and yearly and have bonus to hit no unapplied time for year. Work on building team and helping employees work together in positive climate. Tracking data on spread sheets. </a:t>
            </a:r>
          </a:p>
          <a:p>
            <a:endParaRPr lang="en-US" dirty="0"/>
          </a:p>
        </p:txBody>
      </p:sp>
      <p:pic>
        <p:nvPicPr>
          <p:cNvPr id="7" name="Content Placeholder 7">
            <a:extLst>
              <a:ext uri="{FF2B5EF4-FFF2-40B4-BE49-F238E27FC236}">
                <a16:creationId xmlns:a16="http://schemas.microsoft.com/office/drawing/2014/main" id="{4802AE14-F1F4-687B-0C0D-0F608B4BC6F8}"/>
              </a:ext>
            </a:extLst>
          </p:cNvPr>
          <p:cNvPicPr>
            <a:picLocks noGrp="1" noChangeAspect="1"/>
          </p:cNvPicPr>
          <p:nvPr>
            <p:ph sz="half" idx="2"/>
          </p:nvPr>
        </p:nvPicPr>
        <p:blipFill>
          <a:blip r:embed="rId2"/>
          <a:stretch>
            <a:fillRect/>
          </a:stretch>
        </p:blipFill>
        <p:spPr>
          <a:xfrm>
            <a:off x="6096000" y="350284"/>
            <a:ext cx="5909401" cy="4577317"/>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1" i="0" u="sng" strike="noStrike" baseline="0" dirty="0">
                <a:solidFill>
                  <a:srgbClr val="221E1F"/>
                </a:solidFill>
                <a:latin typeface="Calibri" panose="020F0502020204030204" pitchFamily="34" charset="0"/>
              </a:rPr>
              <a:t>Current practices</a:t>
            </a:r>
            <a:r>
              <a:rPr lang="en-US" sz="1800" b="0" i="0" u="none" strike="noStrike" baseline="0" dirty="0">
                <a:solidFill>
                  <a:srgbClr val="221E1F"/>
                </a:solidFill>
                <a:latin typeface="Calibri" panose="020F0502020204030204" pitchFamily="34" charset="0"/>
              </a:rPr>
              <a:t>: After elevating facility and our 11 technicians we have capacity. Most techs have multiple stalls now. </a:t>
            </a:r>
          </a:p>
          <a:p>
            <a:r>
              <a:rPr lang="en-US" sz="1800" b="1" i="0" u="sng" strike="noStrike" baseline="0" dirty="0">
                <a:solidFill>
                  <a:srgbClr val="221E1F"/>
                </a:solidFill>
                <a:latin typeface="Calibri" panose="020F0502020204030204" pitchFamily="34" charset="0"/>
              </a:rPr>
              <a:t>Goals for improvement</a:t>
            </a:r>
            <a:r>
              <a:rPr lang="en-US" sz="1800" b="0" i="0" u="none" strike="noStrike" baseline="0" dirty="0">
                <a:solidFill>
                  <a:srgbClr val="221E1F"/>
                </a:solidFill>
                <a:latin typeface="Calibri" panose="020F0502020204030204" pitchFamily="34" charset="0"/>
              </a:rPr>
              <a:t>: We have to grow our team bottom line. We just added 1 senior tech and 2 techs just staring in business. That’s the only way to hit our potential profit is with more people. </a:t>
            </a:r>
          </a:p>
          <a:p>
            <a:r>
              <a:rPr lang="en-US" sz="1800" b="1" i="0" u="sng" strike="noStrike" baseline="0" dirty="0">
                <a:solidFill>
                  <a:srgbClr val="221E1F"/>
                </a:solidFill>
                <a:latin typeface="Calibri" panose="020F0502020204030204" pitchFamily="34" charset="0"/>
              </a:rPr>
              <a:t>Plans to achieve your goals</a:t>
            </a:r>
            <a:r>
              <a:rPr lang="en-US" sz="1800" b="0" i="0" u="none" strike="noStrike" baseline="0" dirty="0">
                <a:solidFill>
                  <a:srgbClr val="221E1F"/>
                </a:solidFill>
                <a:latin typeface="Calibri" panose="020F0502020204030204" pitchFamily="34" charset="0"/>
              </a:rPr>
              <a:t>: We are working with local high schools, going to job fairs, working with state association MADA that has been focusing on Tech recruitment. </a:t>
            </a:r>
          </a:p>
          <a:p>
            <a:r>
              <a:rPr lang="en-US" sz="1800" b="1" i="0" u="sng" strike="noStrike" baseline="0" dirty="0">
                <a:solidFill>
                  <a:srgbClr val="221E1F"/>
                </a:solidFill>
                <a:latin typeface="Calibri" panose="020F0502020204030204" pitchFamily="34" charset="0"/>
              </a:rPr>
              <a:t>Plans to evaluate your changes</a:t>
            </a:r>
            <a:r>
              <a:rPr lang="en-US" sz="1800" b="0" i="0" u="none" strike="noStrike" baseline="0" dirty="0">
                <a:solidFill>
                  <a:srgbClr val="221E1F"/>
                </a:solidFill>
                <a:latin typeface="Calibri" panose="020F0502020204030204" pitchFamily="34" charset="0"/>
              </a:rPr>
              <a:t>: We just went from 11 to 14 Techs and if we can have 16 solid full time technicians by year end that will increase our potential by almost 45%</a:t>
            </a:r>
          </a:p>
          <a:p>
            <a:endParaRPr lang="en-US" dirty="0"/>
          </a:p>
        </p:txBody>
      </p:sp>
      <p:pic>
        <p:nvPicPr>
          <p:cNvPr id="7" name="Content Placeholder 9">
            <a:extLst>
              <a:ext uri="{FF2B5EF4-FFF2-40B4-BE49-F238E27FC236}">
                <a16:creationId xmlns:a16="http://schemas.microsoft.com/office/drawing/2014/main" id="{FF6A49D6-F438-9CE8-14E2-F07349C2C873}"/>
              </a:ext>
            </a:extLst>
          </p:cNvPr>
          <p:cNvPicPr>
            <a:picLocks noGrp="1" noChangeAspect="1"/>
          </p:cNvPicPr>
          <p:nvPr>
            <p:ph sz="half" idx="2"/>
          </p:nvPr>
        </p:nvPicPr>
        <p:blipFill>
          <a:blip r:embed="rId2"/>
          <a:stretch>
            <a:fillRect/>
          </a:stretch>
        </p:blipFill>
        <p:spPr>
          <a:xfrm>
            <a:off x="7713410" y="559072"/>
            <a:ext cx="4043161" cy="6298928"/>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fontScale="92500" lnSpcReduction="20000"/>
          </a:bodyPr>
          <a:lstStyle/>
          <a:p>
            <a:r>
              <a:rPr lang="en-US" dirty="0"/>
              <a:t>Using MPVI (multi point inspections) every time. Having solid communication between technician, advisor and customer is essential. </a:t>
            </a:r>
          </a:p>
          <a:p>
            <a:r>
              <a:rPr lang="en-US" dirty="0"/>
              <a:t>Too many 1 line RO’s which you can see from analysis. We need to work on this and hit goal of 2.2 to 2.5 items per RO. (tires is where we definitely fall down. Just offering them. Adding and presenting menu on MPVI will assist in improvement. </a:t>
            </a:r>
          </a:p>
          <a:p>
            <a:r>
              <a:rPr lang="en-US" dirty="0"/>
              <a:t>Advisors are holding string on labor and not discounting. I think the grid has helped with this.</a:t>
            </a:r>
          </a:p>
          <a:p>
            <a:r>
              <a:rPr lang="en-US" dirty="0"/>
              <a:t>Add EV labor rate and menu for growing segment. </a:t>
            </a:r>
          </a:p>
          <a:p>
            <a:endParaRPr lang="en-US" dirty="0"/>
          </a:p>
        </p:txBody>
      </p:sp>
      <p:pic>
        <p:nvPicPr>
          <p:cNvPr id="7" name="Content Placeholder 7">
            <a:extLst>
              <a:ext uri="{FF2B5EF4-FFF2-40B4-BE49-F238E27FC236}">
                <a16:creationId xmlns:a16="http://schemas.microsoft.com/office/drawing/2014/main" id="{9D98449F-0307-F753-0B3F-AFC263CFB6B7}"/>
              </a:ext>
            </a:extLst>
          </p:cNvPr>
          <p:cNvPicPr>
            <a:picLocks noGrp="1" noChangeAspect="1"/>
          </p:cNvPicPr>
          <p:nvPr>
            <p:ph sz="half" idx="2"/>
          </p:nvPr>
        </p:nvPicPr>
        <p:blipFill>
          <a:blip r:embed="rId2"/>
          <a:stretch>
            <a:fillRect/>
          </a:stretch>
        </p:blipFill>
        <p:spPr>
          <a:xfrm>
            <a:off x="6265181" y="1064209"/>
            <a:ext cx="5674269" cy="4840202"/>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320593"/>
            <a:ext cx="8596668" cy="3880773"/>
          </a:xfrm>
        </p:spPr>
        <p:txBody>
          <a:bodyPr/>
          <a:lstStyle/>
          <a:p>
            <a:r>
              <a:rPr lang="en-US" dirty="0"/>
              <a:t>We collect warranty claims very timely. Ahead in most cases for PDI’s. We stay on top of this daily. </a:t>
            </a:r>
          </a:p>
          <a:p>
            <a:r>
              <a:rPr lang="en-US" dirty="0"/>
              <a:t>We have 5 of 11 superstar technicians that week in and week out </a:t>
            </a:r>
            <a:r>
              <a:rPr lang="en-US" dirty="0" err="1"/>
              <a:t>out</a:t>
            </a:r>
            <a:r>
              <a:rPr lang="en-US" dirty="0"/>
              <a:t> perform and have no unapplied time. </a:t>
            </a:r>
          </a:p>
          <a:p>
            <a:r>
              <a:rPr lang="en-US" dirty="0"/>
              <a:t>We have adjusted our customer pay and warranty labor rates to align and get the most we can from OEM. </a:t>
            </a:r>
          </a:p>
          <a:p>
            <a:r>
              <a:rPr lang="en-US" dirty="0"/>
              <a:t>GM most recent increases for labor was $171 to $181 and parts went from 79% of MSRP to 102% of MSRP. So we have made some big gains. </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Unapplied time has always been issue. We have underperforming technicians with unapplied time we are working on.</a:t>
            </a:r>
          </a:p>
          <a:p>
            <a:r>
              <a:rPr lang="en-US" dirty="0"/>
              <a:t>Not enough technicians </a:t>
            </a:r>
          </a:p>
          <a:p>
            <a:r>
              <a:rPr lang="en-US" dirty="0"/>
              <a:t>One line RO’s as shown in analysis (over 50%)</a:t>
            </a:r>
          </a:p>
          <a:p>
            <a:r>
              <a:rPr lang="en-US" dirty="0"/>
              <a:t>High personal expense</a:t>
            </a:r>
          </a:p>
          <a:p>
            <a:endParaRPr lang="en-US" dirty="0"/>
          </a:p>
          <a:p>
            <a:pPr marL="0" indent="0">
              <a:buNone/>
            </a:pPr>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188</TotalTime>
  <Words>1909</Words>
  <Application>Microsoft Office PowerPoint</Application>
  <PresentationFormat>Widescreen</PresentationFormat>
  <Paragraphs>100</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charlie gatrell</cp:lastModifiedBy>
  <cp:revision>7</cp:revision>
  <dcterms:created xsi:type="dcterms:W3CDTF">2022-12-04T13:10:55Z</dcterms:created>
  <dcterms:modified xsi:type="dcterms:W3CDTF">2024-09-30T23:18:42Z</dcterms:modified>
</cp:coreProperties>
</file>