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1EFE6A-D9CD-4AD9-83FD-1E28A88F9EB0}" v="1" dt="2024-05-16T22:01:47.1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5/17/2024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5/17/2024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5/17/2024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5/17/2024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5/17/2024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Asheboro Nissan</a:t>
            </a:r>
          </a:p>
          <a:p>
            <a:pPr algn="ctr"/>
            <a:r>
              <a:rPr lang="en-US" sz="3200" dirty="0"/>
              <a:t>AJ Rydzewski</a:t>
            </a:r>
          </a:p>
          <a:p>
            <a:pPr algn="ctr"/>
            <a:r>
              <a:rPr lang="en-US" sz="3200" dirty="0"/>
              <a:t>N440</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 - More aggressive Pay Plan for the advisors to incentivize selling more work</a:t>
            </a:r>
          </a:p>
          <a:p>
            <a:pPr marL="0" indent="0">
              <a:buNone/>
            </a:pPr>
            <a:r>
              <a:rPr lang="en-US" dirty="0"/>
              <a:t> - More consistent and comprehensive Video MPI’s by Techs</a:t>
            </a:r>
          </a:p>
          <a:p>
            <a:pPr marL="0" indent="0">
              <a:buNone/>
            </a:pPr>
            <a:r>
              <a:rPr lang="en-US" dirty="0"/>
              <a:t> - Facility Utilization is at only 48%, plenty of capacity to do more work</a:t>
            </a:r>
          </a:p>
          <a:p>
            <a:pPr marL="0" indent="0">
              <a:buNone/>
            </a:pPr>
            <a:r>
              <a:rPr lang="en-US" dirty="0"/>
              <a:t> - With Tech Proficiency at only 64%, there is plenty of room to do more</a:t>
            </a:r>
          </a:p>
          <a:p>
            <a:pPr marL="0" indent="0">
              <a:buNone/>
            </a:pPr>
            <a:r>
              <a:rPr lang="en-US" dirty="0"/>
              <a:t> - Non-dealer competitive pricing display in dealership and in advertising</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 - Independent Repair Facilities</a:t>
            </a:r>
          </a:p>
          <a:p>
            <a:pPr marL="0" indent="0">
              <a:buNone/>
            </a:pPr>
            <a:r>
              <a:rPr lang="en-US" dirty="0"/>
              <a:t> - Scheduling (not scheduling enough out of fear of being overbooked)</a:t>
            </a:r>
          </a:p>
          <a:p>
            <a:pPr marL="0" indent="0">
              <a:buNone/>
            </a:pPr>
            <a:r>
              <a:rPr lang="en-US" dirty="0"/>
              <a:t> - Recruiting and Hiring (Finding qualified personnel)</a:t>
            </a:r>
          </a:p>
          <a:p>
            <a:pPr marL="0" indent="0">
              <a:buNone/>
            </a:pPr>
            <a:r>
              <a:rPr lang="en-US" dirty="0"/>
              <a:t> - Overpromising and not delivering </a:t>
            </a:r>
          </a:p>
          <a:p>
            <a:pPr marL="0" indent="0">
              <a:buNone/>
            </a:pPr>
            <a:r>
              <a:rPr lang="en-US" dirty="0"/>
              <a:t> - Time (advisors being able to present MPI and sell in a timely fashion)</a:t>
            </a:r>
          </a:p>
          <a:p>
            <a:pPr marL="0" indent="0">
              <a:buNone/>
            </a:pPr>
            <a:r>
              <a:rPr lang="en-US" dirty="0"/>
              <a:t> - Consistency in Video MPI</a:t>
            </a:r>
          </a:p>
          <a:p>
            <a:pPr marL="0" indent="0">
              <a:buNone/>
            </a:pPr>
            <a:r>
              <a:rPr lang="en-US" dirty="0"/>
              <a:t>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 - Increase FRH per RO</a:t>
            </a:r>
          </a:p>
          <a:p>
            <a:pPr marL="0" indent="0">
              <a:buNone/>
            </a:pPr>
            <a:r>
              <a:rPr lang="en-US" dirty="0"/>
              <a:t> - Increase maintenance and repair sales</a:t>
            </a:r>
          </a:p>
          <a:p>
            <a:pPr marL="0" indent="0">
              <a:buNone/>
            </a:pPr>
            <a:r>
              <a:rPr lang="en-US" dirty="0"/>
              <a:t> - Change Advisors Pay Plans with a lower salary and an emphasis on commission</a:t>
            </a:r>
          </a:p>
          <a:p>
            <a:pPr marL="0" indent="0">
              <a:buNone/>
            </a:pPr>
            <a:r>
              <a:rPr lang="en-US" dirty="0"/>
              <a:t> - Increase number of appointments scheduled per day</a:t>
            </a:r>
          </a:p>
          <a:p>
            <a:pPr marL="0" indent="0">
              <a:buNone/>
            </a:pPr>
            <a:r>
              <a:rPr lang="en-US" dirty="0"/>
              <a:t> - Improve tech productivity with a goal of 100% across the board</a:t>
            </a:r>
          </a:p>
          <a:p>
            <a:pPr marL="0" indent="0">
              <a:buNone/>
            </a:pPr>
            <a:r>
              <a:rPr lang="en-US" dirty="0"/>
              <a:t> - Have more parts on hand to minimize wait time</a:t>
            </a:r>
          </a:p>
          <a:p>
            <a:pPr marL="0" indent="0">
              <a:buNone/>
            </a:pPr>
            <a:r>
              <a:rPr lang="en-US" dirty="0"/>
              <a:t>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 - Weekly Service meetings with the techs to discuss productivity and video MPI’s</a:t>
            </a:r>
          </a:p>
          <a:p>
            <a:pPr marL="0" indent="0">
              <a:buNone/>
            </a:pPr>
            <a:r>
              <a:rPr lang="en-US" dirty="0"/>
              <a:t> - Using consistent video MPI’s to increase maintenance sales</a:t>
            </a:r>
          </a:p>
          <a:p>
            <a:pPr marL="0" indent="0">
              <a:buNone/>
            </a:pPr>
            <a:r>
              <a:rPr lang="en-US" dirty="0"/>
              <a:t> - Increase Maximum appointments allowed per day 30%</a:t>
            </a:r>
          </a:p>
          <a:p>
            <a:pPr marL="0" indent="0">
              <a:buNone/>
            </a:pPr>
            <a:r>
              <a:rPr lang="en-US" dirty="0"/>
              <a:t> - Keep more commonly used parts on hand to minimize wait times</a:t>
            </a:r>
          </a:p>
          <a:p>
            <a:pPr marL="0" indent="0">
              <a:buNone/>
            </a:pPr>
            <a:r>
              <a:rPr lang="en-US" dirty="0"/>
              <a:t> - Using more sources for aftermarket parts</a:t>
            </a:r>
          </a:p>
          <a:p>
            <a:pPr marL="0" indent="0">
              <a:buNone/>
            </a:pPr>
            <a:r>
              <a:rPr lang="en-US" dirty="0"/>
              <a:t> - Display Independent shop comparison board in store and online/ marketing</a:t>
            </a:r>
          </a:p>
          <a:p>
            <a:pPr marL="0" indent="0">
              <a:buNone/>
            </a:pPr>
            <a:r>
              <a:rPr lang="en-US" dirty="0"/>
              <a:t> - Increase OELR by selling more maintenance and repair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 - Marketing – Weekly Service Specials posted on Social Media </a:t>
            </a:r>
          </a:p>
          <a:p>
            <a:pPr marL="0" indent="0">
              <a:buNone/>
            </a:pPr>
            <a:r>
              <a:rPr lang="en-US" dirty="0"/>
              <a:t> - Incentivize Advisors for achieving weekly maintenance sales goals</a:t>
            </a:r>
          </a:p>
          <a:p>
            <a:pPr marL="0" indent="0">
              <a:buNone/>
            </a:pPr>
            <a:r>
              <a:rPr lang="en-US" dirty="0"/>
              <a:t> - Incentivize Technicians with over 100% productivity</a:t>
            </a:r>
          </a:p>
          <a:p>
            <a:pPr marL="0" indent="0">
              <a:buNone/>
            </a:pPr>
            <a:r>
              <a:rPr lang="en-US" dirty="0"/>
              <a:t> - Incentivize Technicians with highest % of completed Video MPI’s</a:t>
            </a:r>
          </a:p>
          <a:p>
            <a:pPr marL="0" indent="0">
              <a:buNone/>
            </a:pPr>
            <a:r>
              <a:rPr lang="en-US" dirty="0"/>
              <a:t> - Only GM and Service Manager will have ability to discount labor</a:t>
            </a:r>
          </a:p>
          <a:p>
            <a:pPr marL="0" indent="0">
              <a:buNone/>
            </a:pPr>
            <a:r>
              <a:rPr lang="en-US" dirty="0"/>
              <a:t> - Staggered shifts for Techs to minimize downtime</a:t>
            </a:r>
          </a:p>
          <a:p>
            <a:pPr marL="0" indent="0">
              <a:buNone/>
            </a:pPr>
            <a:r>
              <a:rPr lang="en-US" dirty="0"/>
              <a:t> - Meeting with Parts Manager to ensure common parts are in stock and keep FTFR above 90%</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445802478"/>
              </p:ext>
            </p:extLst>
          </p:nvPr>
        </p:nvGraphicFramePr>
        <p:xfrm>
          <a:off x="677334" y="1818624"/>
          <a:ext cx="9132492" cy="45951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Tech Video MPI Bonus</a:t>
                      </a:r>
                    </a:p>
                  </a:txBody>
                  <a:tcPr/>
                </a:tc>
                <a:tc>
                  <a:txBody>
                    <a:bodyPr/>
                    <a:lstStyle/>
                    <a:p>
                      <a:r>
                        <a:rPr lang="en-US" dirty="0"/>
                        <a:t>Service Manager </a:t>
                      </a:r>
                    </a:p>
                  </a:txBody>
                  <a:tcPr/>
                </a:tc>
                <a:tc>
                  <a:txBody>
                    <a:bodyPr/>
                    <a:lstStyle/>
                    <a:p>
                      <a:r>
                        <a:rPr lang="en-US" dirty="0"/>
                        <a:t>June 1, 2024</a:t>
                      </a:r>
                    </a:p>
                  </a:txBody>
                  <a:tcPr/>
                </a:tc>
                <a:extLst>
                  <a:ext uri="{0D108BD9-81ED-4DB2-BD59-A6C34878D82A}">
                    <a16:rowId xmlns:a16="http://schemas.microsoft.com/office/drawing/2014/main" val="2400365483"/>
                  </a:ext>
                </a:extLst>
              </a:tr>
              <a:tr h="565004">
                <a:tc>
                  <a:txBody>
                    <a:bodyPr/>
                    <a:lstStyle/>
                    <a:p>
                      <a:r>
                        <a:rPr lang="en-US" dirty="0"/>
                        <a:t>New Advisor Pay Plan </a:t>
                      </a:r>
                    </a:p>
                  </a:txBody>
                  <a:tcPr/>
                </a:tc>
                <a:tc>
                  <a:txBody>
                    <a:bodyPr/>
                    <a:lstStyle/>
                    <a:p>
                      <a:r>
                        <a:rPr lang="en-US" dirty="0"/>
                        <a:t>GM and Service Manager </a:t>
                      </a:r>
                    </a:p>
                  </a:txBody>
                  <a:tcPr/>
                </a:tc>
                <a:tc>
                  <a:txBody>
                    <a:bodyPr/>
                    <a:lstStyle/>
                    <a:p>
                      <a:r>
                        <a:rPr lang="en-US" dirty="0"/>
                        <a:t>June 1, 2024</a:t>
                      </a:r>
                    </a:p>
                  </a:txBody>
                  <a:tcPr/>
                </a:tc>
                <a:extLst>
                  <a:ext uri="{0D108BD9-81ED-4DB2-BD59-A6C34878D82A}">
                    <a16:rowId xmlns:a16="http://schemas.microsoft.com/office/drawing/2014/main" val="107845787"/>
                  </a:ext>
                </a:extLst>
              </a:tr>
              <a:tr h="565004">
                <a:tc>
                  <a:txBody>
                    <a:bodyPr/>
                    <a:lstStyle/>
                    <a:p>
                      <a:r>
                        <a:rPr lang="en-US" dirty="0"/>
                        <a:t>Advisor Maintenance Bonus</a:t>
                      </a:r>
                    </a:p>
                  </a:txBody>
                  <a:tcPr/>
                </a:tc>
                <a:tc>
                  <a:txBody>
                    <a:bodyPr/>
                    <a:lstStyle/>
                    <a:p>
                      <a:r>
                        <a:rPr lang="en-US" dirty="0"/>
                        <a:t>Service Manager</a:t>
                      </a:r>
                    </a:p>
                  </a:txBody>
                  <a:tcPr/>
                </a:tc>
                <a:tc>
                  <a:txBody>
                    <a:bodyPr/>
                    <a:lstStyle/>
                    <a:p>
                      <a:r>
                        <a:rPr lang="en-US" dirty="0"/>
                        <a:t>June 1, 2024</a:t>
                      </a:r>
                    </a:p>
                  </a:txBody>
                  <a:tcPr/>
                </a:tc>
                <a:extLst>
                  <a:ext uri="{0D108BD9-81ED-4DB2-BD59-A6C34878D82A}">
                    <a16:rowId xmlns:a16="http://schemas.microsoft.com/office/drawing/2014/main" val="1530126605"/>
                  </a:ext>
                </a:extLst>
              </a:tr>
              <a:tr h="565004">
                <a:tc>
                  <a:txBody>
                    <a:bodyPr/>
                    <a:lstStyle/>
                    <a:p>
                      <a:r>
                        <a:rPr lang="en-US" dirty="0"/>
                        <a:t>Weekly Service Meeting</a:t>
                      </a:r>
                    </a:p>
                  </a:txBody>
                  <a:tcPr/>
                </a:tc>
                <a:tc>
                  <a:txBody>
                    <a:bodyPr/>
                    <a:lstStyle/>
                    <a:p>
                      <a:r>
                        <a:rPr lang="en-US" dirty="0"/>
                        <a:t>General Manager</a:t>
                      </a:r>
                    </a:p>
                  </a:txBody>
                  <a:tcPr/>
                </a:tc>
                <a:tc>
                  <a:txBody>
                    <a:bodyPr/>
                    <a:lstStyle/>
                    <a:p>
                      <a:r>
                        <a:rPr lang="en-US" dirty="0"/>
                        <a:t>July 1, 2024</a:t>
                      </a:r>
                    </a:p>
                  </a:txBody>
                  <a:tcPr/>
                </a:tc>
                <a:extLst>
                  <a:ext uri="{0D108BD9-81ED-4DB2-BD59-A6C34878D82A}">
                    <a16:rowId xmlns:a16="http://schemas.microsoft.com/office/drawing/2014/main" val="1950345431"/>
                  </a:ext>
                </a:extLst>
              </a:tr>
              <a:tr h="565004">
                <a:tc>
                  <a:txBody>
                    <a:bodyPr/>
                    <a:lstStyle/>
                    <a:p>
                      <a:r>
                        <a:rPr lang="en-US" dirty="0"/>
                        <a:t>Independent Comp Board</a:t>
                      </a:r>
                    </a:p>
                  </a:txBody>
                  <a:tcPr/>
                </a:tc>
                <a:tc>
                  <a:txBody>
                    <a:bodyPr/>
                    <a:lstStyle/>
                    <a:p>
                      <a:r>
                        <a:rPr lang="en-US" dirty="0"/>
                        <a:t>Service Manager</a:t>
                      </a:r>
                    </a:p>
                  </a:txBody>
                  <a:tcPr/>
                </a:tc>
                <a:tc>
                  <a:txBody>
                    <a:bodyPr/>
                    <a:lstStyle/>
                    <a:p>
                      <a:r>
                        <a:rPr lang="en-US" dirty="0"/>
                        <a:t>June 15, 2024</a:t>
                      </a:r>
                    </a:p>
                  </a:txBody>
                  <a:tcPr/>
                </a:tc>
                <a:extLst>
                  <a:ext uri="{0D108BD9-81ED-4DB2-BD59-A6C34878D82A}">
                    <a16:rowId xmlns:a16="http://schemas.microsoft.com/office/drawing/2014/main" val="1960891333"/>
                  </a:ext>
                </a:extLst>
              </a:tr>
              <a:tr h="565004">
                <a:tc>
                  <a:txBody>
                    <a:bodyPr/>
                    <a:lstStyle/>
                    <a:p>
                      <a:r>
                        <a:rPr lang="en-US" dirty="0"/>
                        <a:t>Weekly Productivity Check</a:t>
                      </a:r>
                    </a:p>
                  </a:txBody>
                  <a:tcPr/>
                </a:tc>
                <a:tc>
                  <a:txBody>
                    <a:bodyPr/>
                    <a:lstStyle/>
                    <a:p>
                      <a:r>
                        <a:rPr lang="en-US" dirty="0"/>
                        <a:t>GM and Service Manager</a:t>
                      </a:r>
                    </a:p>
                  </a:txBody>
                  <a:tcPr/>
                </a:tc>
                <a:tc>
                  <a:txBody>
                    <a:bodyPr/>
                    <a:lstStyle/>
                    <a:p>
                      <a:r>
                        <a:rPr lang="en-US" dirty="0"/>
                        <a:t>June 1, 2024</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34279"/>
            <a:ext cx="8596668" cy="4707084"/>
          </a:xfrm>
        </p:spPr>
        <p:txBody>
          <a:bodyPr>
            <a:normAutofit fontScale="85000" lnSpcReduction="20000"/>
          </a:bodyPr>
          <a:lstStyle/>
          <a:p>
            <a:pPr marL="0" indent="0">
              <a:buNone/>
            </a:pPr>
            <a:r>
              <a:rPr lang="en-US" dirty="0"/>
              <a:t>  After completion of the RO analysis, is it apparent how much opportunity for improvement there is within the service department.  With tech productivity of 64%, facility utilization of 48%, and Customer ELR that is $32 less than the target, it is obvious there are several areas that need to be addressed.</a:t>
            </a:r>
          </a:p>
          <a:p>
            <a:pPr marL="0" indent="0">
              <a:buNone/>
            </a:pPr>
            <a:r>
              <a:rPr lang="en-US" dirty="0"/>
              <a:t> It goes without saying that the Service Advisor is one of the most important, if not the most important position in the dealership.  That being said, the first action will be modifying the pay plan to promote the sale of maintenance items.  It will still consist of less salary with a more aggressive commission component.  In theory, this will motivate the advisors to discuss and sell more maintenance.  Sales type training will be put in place to help the advisors.  </a:t>
            </a:r>
          </a:p>
          <a:p>
            <a:pPr marL="0" indent="0">
              <a:buNone/>
            </a:pPr>
            <a:r>
              <a:rPr lang="en-US" dirty="0"/>
              <a:t>Another integral component for success is the consistent completion and submission of video MPI’s.  Through our software, </a:t>
            </a:r>
            <a:r>
              <a:rPr lang="en-US" dirty="0" err="1"/>
              <a:t>UpdatePromise</a:t>
            </a:r>
            <a:r>
              <a:rPr lang="en-US" dirty="0"/>
              <a:t>, we are able to track and analyze how many MPI’s are being completed by each Tech.  By consistently doing thorough Video MPI’s, we should be able to increase the sale of non-competitive maintenance items, resulting in an increase in Customer ELR.  We will be tracking the data and compensating the top performing techs.</a:t>
            </a:r>
          </a:p>
          <a:p>
            <a:pPr marL="0" indent="0">
              <a:buNone/>
            </a:pPr>
            <a:r>
              <a:rPr lang="en-US" dirty="0"/>
              <a:t> Appointment scheduling is another area that can greatly influence the overall profitability.  As of now, the advisors limit the number of scheduled appointments in a day.  By increasing the maximum number from 30 to 40, not only will it increase revenue for the dealership, but it will force the techs to be more productive.  </a:t>
            </a:r>
          </a:p>
          <a:p>
            <a:pPr marL="0" indent="0">
              <a:buNone/>
            </a:pPr>
            <a:r>
              <a:rPr lang="en-US" dirty="0"/>
              <a:t> The RO analysis highlighted several areas that we need to work on.  I believe our plan of incentivizing the advisors for upselling additional work, consistent video MPI’s by the techs, and increased traffic through more frequent drop off times, will help use address the short falls we currently have in in tech productivity, facility utilization, and customer ELR.     </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85000" lnSpcReduction="20000"/>
          </a:bodyPr>
          <a:lstStyle/>
          <a:p>
            <a:pPr marL="0" indent="0">
              <a:buNone/>
            </a:pPr>
            <a:r>
              <a:rPr lang="en-US" sz="1800" b="1" i="0" u="none" strike="noStrike" baseline="0" dirty="0">
                <a:solidFill>
                  <a:schemeClr val="tx1"/>
                </a:solidFill>
                <a:latin typeface="Calibri" panose="020F0502020204030204" pitchFamily="34" charset="0"/>
              </a:rPr>
              <a:t>Current Practices </a:t>
            </a:r>
          </a:p>
          <a:p>
            <a:pPr marL="0" indent="0">
              <a:buNone/>
            </a:pPr>
            <a:r>
              <a:rPr lang="en-US" dirty="0">
                <a:solidFill>
                  <a:schemeClr val="tx1"/>
                </a:solidFill>
                <a:latin typeface="Calibri" panose="020F0502020204030204" pitchFamily="34" charset="0"/>
              </a:rPr>
              <a:t> - Manufacturer provided seasonal email blasts</a:t>
            </a:r>
          </a:p>
          <a:p>
            <a:pPr marL="0" indent="0">
              <a:buNone/>
            </a:pPr>
            <a:r>
              <a:rPr lang="en-US" dirty="0">
                <a:solidFill>
                  <a:schemeClr val="tx1"/>
                </a:solidFill>
                <a:latin typeface="Calibri" panose="020F0502020204030204" pitchFamily="34" charset="0"/>
              </a:rPr>
              <a:t> - Monthly email blast using the Outsell marketing platform</a:t>
            </a:r>
          </a:p>
          <a:p>
            <a:pPr marL="0" indent="0">
              <a:buNone/>
            </a:pPr>
            <a:r>
              <a:rPr lang="en-US" sz="1800" b="0" i="0" u="none" strike="noStrike" baseline="0" dirty="0">
                <a:solidFill>
                  <a:schemeClr val="tx1"/>
                </a:solidFill>
                <a:latin typeface="Calibri" panose="020F0502020204030204" pitchFamily="34" charset="0"/>
              </a:rPr>
              <a:t> - Post cards sent from the OEM</a:t>
            </a:r>
          </a:p>
          <a:p>
            <a:pPr marL="0" indent="0">
              <a:buNone/>
            </a:pPr>
            <a:r>
              <a:rPr lang="en-US" sz="1800" b="1" i="0" u="none" strike="noStrike" baseline="0" dirty="0">
                <a:solidFill>
                  <a:schemeClr val="tx1"/>
                </a:solidFill>
                <a:latin typeface="Calibri" panose="020F0502020204030204" pitchFamily="34" charset="0"/>
              </a:rPr>
              <a:t>Goals for improvement </a:t>
            </a:r>
          </a:p>
          <a:p>
            <a:pPr marL="0" indent="0">
              <a:buNone/>
            </a:pPr>
            <a:r>
              <a:rPr lang="en-US" dirty="0">
                <a:solidFill>
                  <a:schemeClr val="tx1"/>
                </a:solidFill>
                <a:latin typeface="Calibri" panose="020F0502020204030204" pitchFamily="34" charset="0"/>
              </a:rPr>
              <a:t> - Increase service traffic by 5% overall, increase profitability</a:t>
            </a:r>
          </a:p>
          <a:p>
            <a:pPr marL="0" indent="0">
              <a:buNone/>
            </a:pPr>
            <a:r>
              <a:rPr lang="en-US" sz="1800" b="1" i="0" u="none" strike="noStrike" baseline="0" dirty="0">
                <a:solidFill>
                  <a:schemeClr val="tx1"/>
                </a:solidFill>
                <a:latin typeface="Calibri" panose="020F0502020204030204" pitchFamily="34" charset="0"/>
              </a:rPr>
              <a:t>Plans to achieve your goals </a:t>
            </a:r>
          </a:p>
          <a:p>
            <a:pPr marL="0" indent="0">
              <a:buNone/>
            </a:pPr>
            <a:r>
              <a:rPr lang="en-US" sz="1800" b="1" i="0" u="none" strike="noStrike" baseline="0" dirty="0">
                <a:solidFill>
                  <a:schemeClr val="tx1"/>
                </a:solidFill>
                <a:latin typeface="Calibri" panose="020F0502020204030204" pitchFamily="34" charset="0"/>
              </a:rPr>
              <a:t> - </a:t>
            </a:r>
            <a:r>
              <a:rPr lang="en-US" sz="1800" i="0" u="none" strike="noStrike" baseline="0" dirty="0">
                <a:solidFill>
                  <a:schemeClr val="tx1"/>
                </a:solidFill>
                <a:latin typeface="Calibri" panose="020F0502020204030204" pitchFamily="34" charset="0"/>
              </a:rPr>
              <a:t>Regu</a:t>
            </a:r>
            <a:r>
              <a:rPr lang="en-US" dirty="0">
                <a:solidFill>
                  <a:schemeClr val="tx1"/>
                </a:solidFill>
                <a:latin typeface="Calibri" panose="020F0502020204030204" pitchFamily="34" charset="0"/>
              </a:rPr>
              <a:t>larly scheduled posts on Social Media and Dealer Website</a:t>
            </a:r>
          </a:p>
          <a:p>
            <a:pPr marL="0" indent="0">
              <a:buNone/>
            </a:pPr>
            <a:r>
              <a:rPr lang="en-US" sz="1800" b="1" i="0" u="none" strike="noStrike" baseline="0" dirty="0">
                <a:solidFill>
                  <a:schemeClr val="tx1"/>
                </a:solidFill>
                <a:latin typeface="Calibri" panose="020F0502020204030204" pitchFamily="34" charset="0"/>
              </a:rPr>
              <a:t> - </a:t>
            </a:r>
            <a:r>
              <a:rPr lang="en-US" sz="1800" i="0" u="none" strike="noStrike" baseline="0" dirty="0">
                <a:solidFill>
                  <a:schemeClr val="tx1"/>
                </a:solidFill>
                <a:latin typeface="Calibri" panose="020F0502020204030204" pitchFamily="34" charset="0"/>
              </a:rPr>
              <a:t>Loyalty Programs </a:t>
            </a:r>
          </a:p>
          <a:p>
            <a:pPr marL="0" indent="0">
              <a:buNone/>
            </a:pPr>
            <a:r>
              <a:rPr lang="en-US" sz="1800" b="1" i="0" u="none" strike="noStrike" baseline="0" dirty="0">
                <a:solidFill>
                  <a:schemeClr val="tx1"/>
                </a:solidFill>
                <a:latin typeface="Calibri" panose="020F0502020204030204" pitchFamily="34" charset="0"/>
              </a:rPr>
              <a:t>Plans to evaluate your changes</a:t>
            </a:r>
          </a:p>
          <a:p>
            <a:pPr marL="0" indent="0">
              <a:buNone/>
            </a:pPr>
            <a:r>
              <a:rPr lang="en-US" sz="1800" b="0" i="0" u="none" strike="noStrike" baseline="0" dirty="0">
                <a:solidFill>
                  <a:schemeClr val="tx1"/>
                </a:solidFill>
                <a:latin typeface="Calibri" panose="020F0502020204030204" pitchFamily="34" charset="0"/>
              </a:rPr>
              <a:t> - Review analytics on website and social media traffic on a bi-weekly and monthly basis</a:t>
            </a:r>
          </a:p>
          <a:p>
            <a:pPr marL="0" indent="0">
              <a:buNone/>
            </a:pPr>
            <a:r>
              <a:rPr lang="en-US" sz="1800" b="0" i="0" u="none" strike="noStrike" baseline="0" dirty="0">
                <a:solidFill>
                  <a:schemeClr val="tx1"/>
                </a:solidFill>
                <a:latin typeface="Calibri" panose="020F0502020204030204" pitchFamily="34" charset="0"/>
              </a:rPr>
              <a:t> - Adjust targeted audience of campaigns based on response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4414416"/>
          </a:xfrm>
        </p:spPr>
        <p:txBody>
          <a:bodyPr>
            <a:normAutofit lnSpcReduction="10000"/>
          </a:bodyPr>
          <a:lstStyle/>
          <a:p>
            <a:pPr marL="0" marR="0" lvl="0" indent="0" algn="l" defTabSz="457200" rtl="0" eaLnBrk="1" fontAlgn="auto" latinLnBrk="0" hangingPunct="1">
              <a:lnSpc>
                <a:spcPct val="100000"/>
              </a:lnSpc>
              <a:spcBef>
                <a:spcPts val="1000"/>
              </a:spcBef>
              <a:spcAft>
                <a:spcPts val="0"/>
              </a:spcAft>
              <a:buClr>
                <a:srgbClr val="DDDDDD"/>
              </a:buClr>
              <a:buSzPct val="80000"/>
              <a:buFont typeface="Wingdings 3" charset="2"/>
              <a:buNone/>
              <a:tabLst/>
              <a:defRPr/>
            </a:pPr>
            <a:r>
              <a:rPr kumimoji="0" lang="en-US" sz="1500" b="1"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Current Practices</a:t>
            </a:r>
          </a:p>
          <a:p>
            <a:pPr marL="0" marR="0" lvl="0" indent="0" algn="l" defTabSz="457200" rtl="0" eaLnBrk="1" fontAlgn="auto" latinLnBrk="0" hangingPunct="1">
              <a:lnSpc>
                <a:spcPct val="100000"/>
              </a:lnSpc>
              <a:spcBef>
                <a:spcPts val="1000"/>
              </a:spcBef>
              <a:spcAft>
                <a:spcPts val="0"/>
              </a:spcAft>
              <a:buClr>
                <a:srgbClr val="DDDDDD"/>
              </a:buClr>
              <a:buSzPct val="80000"/>
              <a:buFont typeface="Wingdings 3" charset="2"/>
              <a:buNone/>
              <a:tabLst/>
              <a:defRPr/>
            </a:pPr>
            <a:r>
              <a:rPr kumimoji="0" lang="en-US" sz="1500" b="0"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 - Advisor distributes RO to techs, techs complete approved work. </a:t>
            </a:r>
          </a:p>
          <a:p>
            <a:pPr marL="0" marR="0" lvl="0" indent="0" algn="l" defTabSz="457200" rtl="0" eaLnBrk="1" fontAlgn="auto" latinLnBrk="0" hangingPunct="1">
              <a:lnSpc>
                <a:spcPct val="100000"/>
              </a:lnSpc>
              <a:spcBef>
                <a:spcPts val="1000"/>
              </a:spcBef>
              <a:spcAft>
                <a:spcPts val="0"/>
              </a:spcAft>
              <a:buClr>
                <a:srgbClr val="DDDDDD"/>
              </a:buClr>
              <a:buSzPct val="80000"/>
              <a:buFont typeface="Wingdings 3" charset="2"/>
              <a:buNone/>
              <a:tabLst/>
              <a:defRPr/>
            </a:pPr>
            <a:r>
              <a:rPr kumimoji="0" lang="en-US" sz="1500" b="1"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Goals for improvement </a:t>
            </a:r>
          </a:p>
          <a:p>
            <a:pPr marL="0" marR="0" lvl="0" indent="0" algn="l" defTabSz="457200" rtl="0" eaLnBrk="1" fontAlgn="auto" latinLnBrk="0" hangingPunct="1">
              <a:lnSpc>
                <a:spcPct val="100000"/>
              </a:lnSpc>
              <a:spcBef>
                <a:spcPts val="1000"/>
              </a:spcBef>
              <a:spcAft>
                <a:spcPts val="0"/>
              </a:spcAft>
              <a:buClr>
                <a:srgbClr val="DDDDDD"/>
              </a:buClr>
              <a:buSzPct val="80000"/>
              <a:buFont typeface="Wingdings 3" charset="2"/>
              <a:buNone/>
              <a:tabLst/>
              <a:defRPr/>
            </a:pPr>
            <a:r>
              <a:rPr kumimoji="0" lang="en-US" sz="1500" b="0"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 - Increase the number of hours billed in relation to the hours available</a:t>
            </a:r>
          </a:p>
          <a:p>
            <a:pPr marL="0" marR="0" lvl="0" indent="0" algn="l" defTabSz="457200" rtl="0" eaLnBrk="1" fontAlgn="auto" latinLnBrk="0" hangingPunct="1">
              <a:lnSpc>
                <a:spcPct val="100000"/>
              </a:lnSpc>
              <a:spcBef>
                <a:spcPts val="1000"/>
              </a:spcBef>
              <a:spcAft>
                <a:spcPts val="0"/>
              </a:spcAft>
              <a:buClr>
                <a:srgbClr val="DDDDDD"/>
              </a:buClr>
              <a:buSzPct val="80000"/>
              <a:buFont typeface="Wingdings 3" charset="2"/>
              <a:buNone/>
              <a:tabLst/>
              <a:defRPr/>
            </a:pPr>
            <a:r>
              <a:rPr kumimoji="0" lang="en-US" sz="1500" b="1"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Plans to achieve your goals </a:t>
            </a:r>
          </a:p>
          <a:p>
            <a:pPr marL="0" marR="0" lvl="0" indent="0" algn="l" defTabSz="457200" rtl="0" eaLnBrk="1" fontAlgn="auto" latinLnBrk="0" hangingPunct="1">
              <a:lnSpc>
                <a:spcPct val="100000"/>
              </a:lnSpc>
              <a:spcBef>
                <a:spcPts val="1000"/>
              </a:spcBef>
              <a:spcAft>
                <a:spcPts val="0"/>
              </a:spcAft>
              <a:buClr>
                <a:srgbClr val="DDDDDD"/>
              </a:buClr>
              <a:buSzPct val="80000"/>
              <a:buFont typeface="Wingdings 3" charset="2"/>
              <a:buNone/>
              <a:tabLst/>
              <a:defRPr/>
            </a:pPr>
            <a:r>
              <a:rPr kumimoji="0" lang="en-US" sz="1500" b="1"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 </a:t>
            </a:r>
            <a:r>
              <a:rPr kumimoji="0" lang="en-US" sz="1500" b="0"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 Keeping the techs busy from the time they clock in to the time they clock out</a:t>
            </a:r>
          </a:p>
          <a:p>
            <a:pPr marL="0" marR="0" lvl="0" indent="0" algn="l" defTabSz="457200" rtl="0" eaLnBrk="1" fontAlgn="auto" latinLnBrk="0" hangingPunct="1">
              <a:lnSpc>
                <a:spcPct val="100000"/>
              </a:lnSpc>
              <a:spcBef>
                <a:spcPts val="1000"/>
              </a:spcBef>
              <a:spcAft>
                <a:spcPts val="0"/>
              </a:spcAft>
              <a:buClr>
                <a:srgbClr val="DDDDDD"/>
              </a:buClr>
              <a:buSzPct val="80000"/>
              <a:buFont typeface="Wingdings 3" charset="2"/>
              <a:buNone/>
              <a:tabLst/>
              <a:defRPr/>
            </a:pPr>
            <a:r>
              <a:rPr kumimoji="0" lang="en-US" sz="1500" b="0"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 - Incentives/ bonuses for achieving certain levels of productivity</a:t>
            </a:r>
          </a:p>
          <a:p>
            <a:pPr marL="0" marR="0" lvl="0" indent="0" algn="l" defTabSz="457200" rtl="0" eaLnBrk="1" fontAlgn="auto" latinLnBrk="0" hangingPunct="1">
              <a:lnSpc>
                <a:spcPct val="100000"/>
              </a:lnSpc>
              <a:spcBef>
                <a:spcPts val="1000"/>
              </a:spcBef>
              <a:spcAft>
                <a:spcPts val="0"/>
              </a:spcAft>
              <a:buClr>
                <a:srgbClr val="DDDDDD"/>
              </a:buClr>
              <a:buSzPct val="80000"/>
              <a:buFont typeface="Wingdings 3" charset="2"/>
              <a:buNone/>
              <a:tabLst/>
              <a:defRPr/>
            </a:pPr>
            <a:r>
              <a:rPr kumimoji="0" lang="en-US" sz="1500" b="0"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 - Pay plan change for Advisors to promote sales </a:t>
            </a:r>
          </a:p>
          <a:p>
            <a:pPr marL="0" marR="0" lvl="0" indent="0" algn="l" defTabSz="457200" rtl="0" eaLnBrk="1" fontAlgn="auto" latinLnBrk="0" hangingPunct="1">
              <a:lnSpc>
                <a:spcPct val="100000"/>
              </a:lnSpc>
              <a:spcBef>
                <a:spcPts val="1000"/>
              </a:spcBef>
              <a:spcAft>
                <a:spcPts val="0"/>
              </a:spcAft>
              <a:buClr>
                <a:srgbClr val="DDDDDD"/>
              </a:buClr>
              <a:buSzPct val="80000"/>
              <a:buFont typeface="Wingdings 3" charset="2"/>
              <a:buNone/>
              <a:tabLst/>
              <a:defRPr/>
            </a:pPr>
            <a:r>
              <a:rPr kumimoji="0" lang="en-US" sz="1500" b="1"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 Plans to evaluate your changes</a:t>
            </a:r>
          </a:p>
          <a:p>
            <a:pPr marL="0" marR="0" lvl="0" indent="0" algn="l" defTabSz="457200" rtl="0" eaLnBrk="1" fontAlgn="auto" latinLnBrk="0" hangingPunct="1">
              <a:lnSpc>
                <a:spcPct val="100000"/>
              </a:lnSpc>
              <a:spcBef>
                <a:spcPts val="1000"/>
              </a:spcBef>
              <a:spcAft>
                <a:spcPts val="0"/>
              </a:spcAft>
              <a:buClr>
                <a:srgbClr val="DDDDDD"/>
              </a:buClr>
              <a:buSzPct val="80000"/>
              <a:buFont typeface="Wingdings 3" charset="2"/>
              <a:buNone/>
              <a:tabLst/>
              <a:defRPr/>
            </a:pPr>
            <a:r>
              <a:rPr kumimoji="0" lang="en-US" sz="1500" b="0"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 - Review productivity on a weekly basis and make adjustments as necessary </a:t>
            </a:r>
          </a:p>
          <a:p>
            <a:endParaRPr lang="en-US" dirty="0"/>
          </a:p>
        </p:txBody>
      </p:sp>
      <p:graphicFrame>
        <p:nvGraphicFramePr>
          <p:cNvPr id="6" name="Content Placeholder 5">
            <a:extLst>
              <a:ext uri="{FF2B5EF4-FFF2-40B4-BE49-F238E27FC236}">
                <a16:creationId xmlns:a16="http://schemas.microsoft.com/office/drawing/2014/main" id="{0A616FDC-2EC4-54CE-8DD3-CFEAAFDE697A}"/>
              </a:ext>
            </a:extLst>
          </p:cNvPr>
          <p:cNvGraphicFramePr>
            <a:graphicFrameLocks noGrp="1"/>
          </p:cNvGraphicFramePr>
          <p:nvPr>
            <p:ph sz="quarter" idx="4"/>
            <p:extLst>
              <p:ext uri="{D42A27DB-BD31-4B8C-83A1-F6EECF244321}">
                <p14:modId xmlns:p14="http://schemas.microsoft.com/office/powerpoint/2010/main" val="3994798774"/>
              </p:ext>
            </p:extLst>
          </p:nvPr>
        </p:nvGraphicFramePr>
        <p:xfrm>
          <a:off x="5551714" y="2164703"/>
          <a:ext cx="5980923" cy="3480314"/>
        </p:xfrm>
        <a:graphic>
          <a:graphicData uri="http://schemas.openxmlformats.org/drawingml/2006/table">
            <a:tbl>
              <a:tblPr/>
              <a:tblGrid>
                <a:gridCol w="677485">
                  <a:extLst>
                    <a:ext uri="{9D8B030D-6E8A-4147-A177-3AD203B41FA5}">
                      <a16:colId xmlns:a16="http://schemas.microsoft.com/office/drawing/2014/main" val="1866856447"/>
                    </a:ext>
                  </a:extLst>
                </a:gridCol>
                <a:gridCol w="1249112">
                  <a:extLst>
                    <a:ext uri="{9D8B030D-6E8A-4147-A177-3AD203B41FA5}">
                      <a16:colId xmlns:a16="http://schemas.microsoft.com/office/drawing/2014/main" val="3371433783"/>
                    </a:ext>
                  </a:extLst>
                </a:gridCol>
                <a:gridCol w="1270285">
                  <a:extLst>
                    <a:ext uri="{9D8B030D-6E8A-4147-A177-3AD203B41FA5}">
                      <a16:colId xmlns:a16="http://schemas.microsoft.com/office/drawing/2014/main" val="626064089"/>
                    </a:ext>
                  </a:extLst>
                </a:gridCol>
                <a:gridCol w="1090327">
                  <a:extLst>
                    <a:ext uri="{9D8B030D-6E8A-4147-A177-3AD203B41FA5}">
                      <a16:colId xmlns:a16="http://schemas.microsoft.com/office/drawing/2014/main" val="1395201537"/>
                    </a:ext>
                  </a:extLst>
                </a:gridCol>
                <a:gridCol w="846857">
                  <a:extLst>
                    <a:ext uri="{9D8B030D-6E8A-4147-A177-3AD203B41FA5}">
                      <a16:colId xmlns:a16="http://schemas.microsoft.com/office/drawing/2014/main" val="3017644764"/>
                    </a:ext>
                  </a:extLst>
                </a:gridCol>
                <a:gridCol w="846857">
                  <a:extLst>
                    <a:ext uri="{9D8B030D-6E8A-4147-A177-3AD203B41FA5}">
                      <a16:colId xmlns:a16="http://schemas.microsoft.com/office/drawing/2014/main" val="2968802225"/>
                    </a:ext>
                  </a:extLst>
                </a:gridCol>
              </a:tblGrid>
              <a:tr h="199313">
                <a:tc gridSpan="6">
                  <a:txBody>
                    <a:bodyPr/>
                    <a:lstStyle/>
                    <a:p>
                      <a:pPr algn="ctr" fontAlgn="ctr"/>
                      <a:r>
                        <a:rPr lang="en-US" sz="800" b="1" i="0" u="none" strike="noStrike">
                          <a:solidFill>
                            <a:srgbClr val="000000"/>
                          </a:solidFill>
                          <a:effectLst/>
                          <a:latin typeface="Arial" panose="020B0604020202020204" pitchFamily="34" charset="0"/>
                        </a:rPr>
                        <a:t>    Service Department Sales And Gross  (Labor Only)              </a:t>
                      </a:r>
                    </a:p>
                  </a:txBody>
                  <a:tcPr marL="6295" marR="6295" marT="6295" marB="0" anchor="ctr">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30514317"/>
                  </a:ext>
                </a:extLst>
              </a:tr>
              <a:tr h="237644">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6565377"/>
                  </a:ext>
                </a:extLst>
              </a:tr>
              <a:tr h="521280">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Category</a:t>
                      </a:r>
                    </a:p>
                  </a:txBody>
                  <a:tcPr marL="6295" marR="6295" marT="629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Sales</a:t>
                      </a:r>
                    </a:p>
                  </a:txBody>
                  <a:tcPr marL="6295" marR="6295" marT="629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Gross</a:t>
                      </a:r>
                    </a:p>
                  </a:txBody>
                  <a:tcPr marL="6295" marR="6295" marT="629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Gross as % of Sales</a:t>
                      </a:r>
                    </a:p>
                  </a:txBody>
                  <a:tcPr marL="6295" marR="6295" marT="629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700" b="0" i="0" u="none" strike="noStrike">
                          <a:solidFill>
                            <a:srgbClr val="FFFFFF"/>
                          </a:solidFill>
                          <a:effectLst/>
                          <a:highlight>
                            <a:srgbClr val="4472C4"/>
                          </a:highlight>
                          <a:latin typeface="Arial" panose="020B0604020202020204" pitchFamily="34" charset="0"/>
                        </a:rPr>
                        <a:t>%Sales Contribution</a:t>
                      </a:r>
                    </a:p>
                  </a:txBody>
                  <a:tcPr marL="6295" marR="6295" marT="629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69822755"/>
                  </a:ext>
                </a:extLst>
              </a:tr>
              <a:tr h="344965">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Car</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35,659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23,008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64.52%</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51.35%</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56422729"/>
                  </a:ext>
                </a:extLst>
              </a:tr>
              <a:tr h="199313">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47022148"/>
                  </a:ext>
                </a:extLst>
              </a:tr>
              <a:tr h="199313">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Other</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19022522"/>
                  </a:ext>
                </a:extLst>
              </a:tr>
              <a:tr h="344965">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10,994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7,758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70.57%</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15.83%</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76026127"/>
                  </a:ext>
                </a:extLst>
              </a:tr>
              <a:tr h="199313">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 Other</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068692435"/>
                  </a:ext>
                </a:extLst>
              </a:tr>
              <a:tr h="344965">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Internal</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22,786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14,340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62.93%</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32.81%</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458293918"/>
                  </a:ext>
                </a:extLst>
              </a:tr>
              <a:tr h="199313">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NVI / Road Ready</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41646250"/>
                  </a:ext>
                </a:extLst>
              </a:tr>
              <a:tr h="344965">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Adj. Cost Of Labor</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(306)</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0.00%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7347359"/>
                  </a:ext>
                </a:extLst>
              </a:tr>
              <a:tr h="344965">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800" b="1" i="0" u="none" strike="noStrike">
                          <a:solidFill>
                            <a:srgbClr val="000000"/>
                          </a:solidFill>
                          <a:effectLst/>
                          <a:latin typeface="Arial" panose="020B0604020202020204" pitchFamily="34" charset="0"/>
                        </a:rPr>
                        <a:t>Total</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highlight>
                            <a:srgbClr val="FFFF00"/>
                          </a:highlight>
                          <a:latin typeface="Calibri" panose="020F0502020204030204" pitchFamily="34" charset="0"/>
                        </a:rPr>
                        <a:t> $                   69,439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highlight>
                            <a:srgbClr val="FFFF00"/>
                          </a:highlight>
                          <a:latin typeface="Calibri" panose="020F0502020204030204" pitchFamily="34" charset="0"/>
                        </a:rPr>
                        <a:t> $              44,800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64.52%</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dirty="0">
                          <a:solidFill>
                            <a:srgbClr val="000000"/>
                          </a:solidFill>
                          <a:effectLst/>
                          <a:highlight>
                            <a:srgbClr val="FFFF00"/>
                          </a:highlight>
                          <a:latin typeface="Calibri" panose="020F0502020204030204" pitchFamily="34" charset="0"/>
                        </a:rPr>
                        <a:t>100.00%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540738752"/>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88841"/>
            <a:ext cx="4184035" cy="4352520"/>
          </a:xfrm>
        </p:spPr>
        <p:txBody>
          <a:bodyPr>
            <a:normAutofit fontScale="85000" lnSpcReduction="20000"/>
          </a:bodyPr>
          <a:lstStyle/>
          <a:p>
            <a:pPr marL="0" indent="0">
              <a:buNone/>
            </a:pPr>
            <a:r>
              <a:rPr lang="en-US" sz="1800" b="1" i="0" u="none" strike="noStrike" baseline="0" dirty="0">
                <a:solidFill>
                  <a:srgbClr val="221E1F"/>
                </a:solidFill>
                <a:latin typeface="Calibri" panose="020F0502020204030204" pitchFamily="34" charset="0"/>
              </a:rPr>
              <a:t>Current practices</a:t>
            </a:r>
          </a:p>
          <a:p>
            <a:pPr marL="0" indent="0">
              <a:buNone/>
            </a:pPr>
            <a:r>
              <a:rPr lang="en-US" dirty="0">
                <a:solidFill>
                  <a:srgbClr val="221E1F"/>
                </a:solidFill>
                <a:latin typeface="Calibri" panose="020F0502020204030204" pitchFamily="34" charset="0"/>
              </a:rPr>
              <a:t> - Currently we are at the breakeven point in the service department most months.  Some months we are below that threshold.</a:t>
            </a:r>
            <a:r>
              <a:rPr lang="en-US" sz="1800" b="0" i="0" u="none" strike="noStrike" baseline="0" dirty="0">
                <a:solidFill>
                  <a:srgbClr val="221E1F"/>
                </a:solidFill>
                <a:latin typeface="Calibri" panose="020F0502020204030204" pitchFamily="34" charset="0"/>
              </a:rPr>
              <a:t> </a:t>
            </a:r>
          </a:p>
          <a:p>
            <a:pPr marL="0" indent="0">
              <a:buNone/>
            </a:pPr>
            <a:r>
              <a:rPr lang="en-US" sz="1800" b="1" i="0" u="none" strike="noStrike" baseline="0" dirty="0">
                <a:solidFill>
                  <a:srgbClr val="221E1F"/>
                </a:solidFill>
                <a:latin typeface="Calibri" panose="020F0502020204030204" pitchFamily="34" charset="0"/>
              </a:rPr>
              <a:t>Goals for improvement </a:t>
            </a:r>
          </a:p>
          <a:p>
            <a:pPr marL="0" indent="0">
              <a:buNone/>
            </a:pPr>
            <a:r>
              <a:rPr lang="en-US" dirty="0">
                <a:solidFill>
                  <a:srgbClr val="221E1F"/>
                </a:solidFill>
                <a:latin typeface="Calibri" panose="020F0502020204030204" pitchFamily="34" charset="0"/>
              </a:rPr>
              <a:t> - Increase productivity and facility utilization</a:t>
            </a:r>
            <a:endParaRPr lang="en-US" sz="1800" b="0" i="0" u="none" strike="noStrike" baseline="0" dirty="0">
              <a:solidFill>
                <a:srgbClr val="221E1F"/>
              </a:solidFill>
              <a:latin typeface="Calibri" panose="020F0502020204030204" pitchFamily="34" charset="0"/>
            </a:endParaRPr>
          </a:p>
          <a:p>
            <a:pPr marL="0" indent="0">
              <a:buNone/>
            </a:pPr>
            <a:r>
              <a:rPr lang="en-US" sz="1800" b="1" i="0" u="none" strike="noStrike" baseline="0" dirty="0">
                <a:solidFill>
                  <a:srgbClr val="221E1F"/>
                </a:solidFill>
                <a:latin typeface="Calibri" panose="020F0502020204030204" pitchFamily="34" charset="0"/>
              </a:rPr>
              <a:t>Plans to achieve your goals</a:t>
            </a:r>
          </a:p>
          <a:p>
            <a:pPr marL="0" indent="0">
              <a:buNone/>
            </a:pPr>
            <a:r>
              <a:rPr lang="en-US" dirty="0">
                <a:solidFill>
                  <a:srgbClr val="221E1F"/>
                </a:solidFill>
                <a:latin typeface="Calibri" panose="020F0502020204030204" pitchFamily="34" charset="0"/>
              </a:rPr>
              <a:t> - Restructure the pay plan for the advisors with an emphasis on the commission component of it.  Although it will result in additional personnel expenses, the outcome will be additional overall profit in the department</a:t>
            </a:r>
            <a:r>
              <a:rPr lang="en-US" sz="1800" b="0" i="0" u="none" strike="noStrike" baseline="0" dirty="0">
                <a:solidFill>
                  <a:srgbClr val="221E1F"/>
                </a:solidFill>
                <a:latin typeface="Calibri" panose="020F0502020204030204" pitchFamily="34" charset="0"/>
              </a:rPr>
              <a:t> </a:t>
            </a:r>
          </a:p>
          <a:p>
            <a:pPr marL="0" indent="0">
              <a:buNone/>
            </a:pPr>
            <a:r>
              <a:rPr lang="en-US" sz="1800" b="1" i="0" u="none" strike="noStrike" baseline="0" dirty="0">
                <a:solidFill>
                  <a:srgbClr val="221E1F"/>
                </a:solidFill>
                <a:latin typeface="Calibri" panose="020F0502020204030204" pitchFamily="34" charset="0"/>
              </a:rPr>
              <a:t>Plans to evaluate your changes</a:t>
            </a:r>
          </a:p>
          <a:p>
            <a:pPr marL="0" indent="0">
              <a:buNone/>
            </a:pPr>
            <a:r>
              <a:rPr lang="en-US" sz="1800" b="0" i="0" u="none" strike="noStrike" baseline="0" dirty="0">
                <a:solidFill>
                  <a:srgbClr val="221E1F"/>
                </a:solidFill>
                <a:latin typeface="Calibri" panose="020F0502020204030204" pitchFamily="34" charset="0"/>
              </a:rPr>
              <a:t> - Using the department profit center formula, we will be able to track net profit and ensure the additional expense is providing additional profit as intended. </a:t>
            </a:r>
          </a:p>
          <a:p>
            <a:endParaRPr lang="en-US" dirty="0"/>
          </a:p>
        </p:txBody>
      </p:sp>
      <p:graphicFrame>
        <p:nvGraphicFramePr>
          <p:cNvPr id="7" name="Content Placeholder 6">
            <a:extLst>
              <a:ext uri="{FF2B5EF4-FFF2-40B4-BE49-F238E27FC236}">
                <a16:creationId xmlns:a16="http://schemas.microsoft.com/office/drawing/2014/main" id="{6279EEC0-DFF3-F32C-3438-9F05BA9AE3E2}"/>
              </a:ext>
            </a:extLst>
          </p:cNvPr>
          <p:cNvGraphicFramePr>
            <a:graphicFrameLocks noGrp="1"/>
          </p:cNvGraphicFramePr>
          <p:nvPr>
            <p:ph sz="half" idx="2"/>
            <p:extLst>
              <p:ext uri="{D42A27DB-BD31-4B8C-83A1-F6EECF244321}">
                <p14:modId xmlns:p14="http://schemas.microsoft.com/office/powerpoint/2010/main" val="2051161686"/>
              </p:ext>
            </p:extLst>
          </p:nvPr>
        </p:nvGraphicFramePr>
        <p:xfrm>
          <a:off x="7165910" y="1930400"/>
          <a:ext cx="3331027" cy="3752933"/>
        </p:xfrm>
        <a:graphic>
          <a:graphicData uri="http://schemas.openxmlformats.org/drawingml/2006/table">
            <a:tbl>
              <a:tblPr/>
              <a:tblGrid>
                <a:gridCol w="555171">
                  <a:extLst>
                    <a:ext uri="{9D8B030D-6E8A-4147-A177-3AD203B41FA5}">
                      <a16:colId xmlns:a16="http://schemas.microsoft.com/office/drawing/2014/main" val="1355888488"/>
                    </a:ext>
                  </a:extLst>
                </a:gridCol>
                <a:gridCol w="1257810">
                  <a:extLst>
                    <a:ext uri="{9D8B030D-6E8A-4147-A177-3AD203B41FA5}">
                      <a16:colId xmlns:a16="http://schemas.microsoft.com/office/drawing/2014/main" val="2796093984"/>
                    </a:ext>
                  </a:extLst>
                </a:gridCol>
                <a:gridCol w="962875">
                  <a:extLst>
                    <a:ext uri="{9D8B030D-6E8A-4147-A177-3AD203B41FA5}">
                      <a16:colId xmlns:a16="http://schemas.microsoft.com/office/drawing/2014/main" val="1418189402"/>
                    </a:ext>
                  </a:extLst>
                </a:gridCol>
                <a:gridCol w="555171">
                  <a:extLst>
                    <a:ext uri="{9D8B030D-6E8A-4147-A177-3AD203B41FA5}">
                      <a16:colId xmlns:a16="http://schemas.microsoft.com/office/drawing/2014/main" val="3735961481"/>
                    </a:ext>
                  </a:extLst>
                </a:gridCol>
              </a:tblGrid>
              <a:tr h="171986">
                <a:tc gridSpan="4">
                  <a:txBody>
                    <a:bodyPr/>
                    <a:lstStyle/>
                    <a:p>
                      <a:pPr algn="l" fontAlgn="b"/>
                      <a:r>
                        <a:rPr lang="en-US" sz="1000" b="1" i="0" u="none" strike="noStrike">
                          <a:solidFill>
                            <a:srgbClr val="000000"/>
                          </a:solidFill>
                          <a:effectLst/>
                          <a:latin typeface="Arial" panose="020B0604020202020204" pitchFamily="34" charset="0"/>
                        </a:rPr>
                        <a:t>                     Service Department Profit Centering    </a:t>
                      </a:r>
                      <a:r>
                        <a:rPr lang="en-US" sz="800" b="1" i="0" u="none" strike="noStrike">
                          <a:solidFill>
                            <a:srgbClr val="000000"/>
                          </a:solidFill>
                          <a:effectLst/>
                          <a:latin typeface="Arial" panose="020B0604020202020204" pitchFamily="34" charset="0"/>
                        </a:rPr>
                        <a:t> </a:t>
                      </a:r>
                      <a:endParaRPr lang="en-US" sz="1000" b="1" i="0" u="none" strike="noStrike">
                        <a:solidFill>
                          <a:srgbClr val="000000"/>
                        </a:solidFill>
                        <a:effectLst/>
                        <a:latin typeface="Arial" panose="020B0604020202020204" pitchFamily="34" charset="0"/>
                      </a:endParaRPr>
                    </a:p>
                  </a:txBody>
                  <a:tcPr marL="7620" marR="7620" marT="762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5897301"/>
                  </a:ext>
                </a:extLst>
              </a:tr>
              <a:tr h="205059">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71293885"/>
                  </a:ext>
                </a:extLst>
              </a:tr>
              <a:tr h="449808">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dirty="0">
                          <a:solidFill>
                            <a:srgbClr val="FFFFFF"/>
                          </a:solidFill>
                          <a:effectLst/>
                          <a:highlight>
                            <a:srgbClr val="4472C4"/>
                          </a:highlight>
                          <a:latin typeface="Arial" panose="020B0604020202020204" pitchFamily="34" charset="0"/>
                        </a:rPr>
                        <a:t>Expense Category</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Dollar Amount</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3095840975"/>
                  </a:ext>
                </a:extLst>
              </a:tr>
              <a:tr h="340597">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Department Gross</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44,800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 of Gross</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015640794"/>
                  </a:ext>
                </a:extLst>
              </a:tr>
              <a:tr h="340597">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Variable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330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0.74%</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42726511"/>
                  </a:ext>
                </a:extLst>
              </a:tr>
              <a:tr h="174083">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Selling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85638040"/>
                  </a:ext>
                </a:extLst>
              </a:tr>
              <a:tr h="340597">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Personnel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26,833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59.90%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878874373"/>
                  </a:ext>
                </a:extLst>
              </a:tr>
              <a:tr h="340597">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Semi-Fixed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19,243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42.95%</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528892961"/>
                  </a:ext>
                </a:extLst>
              </a:tr>
              <a:tr h="340597">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Fixed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11,472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25.61%</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998700662"/>
                  </a:ext>
                </a:extLst>
              </a:tr>
              <a:tr h="174083">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Unallocated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383361582"/>
                  </a:ext>
                </a:extLst>
              </a:tr>
              <a:tr h="174083">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Dealer's Salary</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137941675"/>
                  </a:ext>
                </a:extLst>
              </a:tr>
              <a:tr h="340597">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Total Expenses</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57,878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129.19%</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604108798"/>
                  </a:ext>
                </a:extLst>
              </a:tr>
              <a:tr h="340597">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dirty="0">
                          <a:solidFill>
                            <a:srgbClr val="000000"/>
                          </a:solidFill>
                          <a:effectLst/>
                          <a:latin typeface="Calibri" panose="020F0502020204030204" pitchFamily="34" charset="0"/>
                        </a:rPr>
                        <a:t>Net Profit</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(13,078)</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highlight>
                            <a:srgbClr val="FFFF00"/>
                          </a:highlight>
                          <a:latin typeface="Calibri" panose="020F0502020204030204" pitchFamily="34" charset="0"/>
                        </a:rPr>
                        <a:t>-29.19%</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19490920"/>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marL="0" marR="0" lvl="0" indent="0" algn="l" defTabSz="457200" rtl="0" eaLnBrk="1" fontAlgn="auto" latinLnBrk="0" hangingPunct="1">
              <a:lnSpc>
                <a:spcPct val="100000"/>
              </a:lnSpc>
              <a:spcBef>
                <a:spcPts val="1000"/>
              </a:spcBef>
              <a:spcAft>
                <a:spcPts val="0"/>
              </a:spcAft>
              <a:buClr>
                <a:srgbClr val="DDDDDD"/>
              </a:buClr>
              <a:buSzPct val="80000"/>
              <a:buFont typeface="Wingdings 3" charset="2"/>
              <a:buNone/>
              <a:tabLst/>
              <a:defRPr/>
            </a:pPr>
            <a:r>
              <a:rPr lang="en-US" sz="1800" b="0" i="0" u="none" strike="noStrike" baseline="0" dirty="0">
                <a:solidFill>
                  <a:srgbClr val="221E1F"/>
                </a:solidFill>
                <a:latin typeface="Calibri" panose="020F0502020204030204" pitchFamily="34" charset="0"/>
              </a:rPr>
              <a:t> </a:t>
            </a:r>
            <a:r>
              <a:rPr kumimoji="0" lang="en-US" sz="1500" b="1"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Current Practices</a:t>
            </a:r>
          </a:p>
          <a:p>
            <a:pPr marL="0" marR="0" lvl="0" indent="0" algn="l" defTabSz="457200" rtl="0" eaLnBrk="1" fontAlgn="auto" latinLnBrk="0" hangingPunct="1">
              <a:lnSpc>
                <a:spcPct val="100000"/>
              </a:lnSpc>
              <a:spcBef>
                <a:spcPts val="1000"/>
              </a:spcBef>
              <a:spcAft>
                <a:spcPts val="0"/>
              </a:spcAft>
              <a:buClr>
                <a:srgbClr val="DDDDDD"/>
              </a:buClr>
              <a:buSzPct val="80000"/>
              <a:buFont typeface="Wingdings 3" charset="2"/>
              <a:buNone/>
              <a:tabLst/>
              <a:defRPr/>
            </a:pPr>
            <a:r>
              <a:rPr kumimoji="0" lang="en-US" sz="1500" b="0"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 - Advisor distributes RO to techs, techs complete approved work. </a:t>
            </a:r>
          </a:p>
          <a:p>
            <a:pPr marL="0" marR="0" lvl="0" indent="0" algn="l" defTabSz="457200" rtl="0" eaLnBrk="1" fontAlgn="auto" latinLnBrk="0" hangingPunct="1">
              <a:lnSpc>
                <a:spcPct val="100000"/>
              </a:lnSpc>
              <a:spcBef>
                <a:spcPts val="1000"/>
              </a:spcBef>
              <a:spcAft>
                <a:spcPts val="0"/>
              </a:spcAft>
              <a:buClr>
                <a:srgbClr val="DDDDDD"/>
              </a:buClr>
              <a:buSzPct val="80000"/>
              <a:buFont typeface="Wingdings 3" charset="2"/>
              <a:buNone/>
              <a:tabLst/>
              <a:defRPr/>
            </a:pPr>
            <a:r>
              <a:rPr kumimoji="0" lang="en-US" sz="1500" b="1"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Goals for improvement </a:t>
            </a:r>
          </a:p>
          <a:p>
            <a:pPr marL="0" marR="0" lvl="0" indent="0" algn="l" defTabSz="457200" rtl="0" eaLnBrk="1" fontAlgn="auto" latinLnBrk="0" hangingPunct="1">
              <a:lnSpc>
                <a:spcPct val="100000"/>
              </a:lnSpc>
              <a:spcBef>
                <a:spcPts val="1000"/>
              </a:spcBef>
              <a:spcAft>
                <a:spcPts val="0"/>
              </a:spcAft>
              <a:buClr>
                <a:srgbClr val="DDDDDD"/>
              </a:buClr>
              <a:buSzPct val="80000"/>
              <a:buFont typeface="Wingdings 3" charset="2"/>
              <a:buNone/>
              <a:tabLst/>
              <a:defRPr/>
            </a:pPr>
            <a:r>
              <a:rPr kumimoji="0" lang="en-US" sz="1500" b="0"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 - Increase the number of hours billed in relation to the hours available</a:t>
            </a:r>
          </a:p>
          <a:p>
            <a:pPr marL="0" marR="0" lvl="0" indent="0" algn="l" defTabSz="457200" rtl="0" eaLnBrk="1" fontAlgn="auto" latinLnBrk="0" hangingPunct="1">
              <a:lnSpc>
                <a:spcPct val="100000"/>
              </a:lnSpc>
              <a:spcBef>
                <a:spcPts val="1000"/>
              </a:spcBef>
              <a:spcAft>
                <a:spcPts val="0"/>
              </a:spcAft>
              <a:buClr>
                <a:srgbClr val="DDDDDD"/>
              </a:buClr>
              <a:buSzPct val="80000"/>
              <a:buFont typeface="Wingdings 3" charset="2"/>
              <a:buNone/>
              <a:tabLst/>
              <a:defRPr/>
            </a:pPr>
            <a:r>
              <a:rPr kumimoji="0" lang="en-US" sz="1500" b="1"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Plans to achieve your goals </a:t>
            </a:r>
          </a:p>
          <a:p>
            <a:pPr marL="0" marR="0" lvl="0" indent="0" algn="l" defTabSz="457200" rtl="0" eaLnBrk="1" fontAlgn="auto" latinLnBrk="0" hangingPunct="1">
              <a:lnSpc>
                <a:spcPct val="100000"/>
              </a:lnSpc>
              <a:spcBef>
                <a:spcPts val="1000"/>
              </a:spcBef>
              <a:spcAft>
                <a:spcPts val="0"/>
              </a:spcAft>
              <a:buClr>
                <a:srgbClr val="DDDDDD"/>
              </a:buClr>
              <a:buSzPct val="80000"/>
              <a:buFont typeface="Wingdings 3" charset="2"/>
              <a:buNone/>
              <a:tabLst/>
              <a:defRPr/>
            </a:pPr>
            <a:r>
              <a:rPr kumimoji="0" lang="en-US" sz="1500" b="1"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 </a:t>
            </a:r>
            <a:r>
              <a:rPr kumimoji="0" lang="en-US" sz="1500" b="0"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 Keeping the techs busy from the time they clock in to the time they clock out</a:t>
            </a:r>
          </a:p>
          <a:p>
            <a:pPr marL="0" marR="0" lvl="0" indent="0" algn="l" defTabSz="457200" rtl="0" eaLnBrk="1" fontAlgn="auto" latinLnBrk="0" hangingPunct="1">
              <a:lnSpc>
                <a:spcPct val="100000"/>
              </a:lnSpc>
              <a:spcBef>
                <a:spcPts val="1000"/>
              </a:spcBef>
              <a:spcAft>
                <a:spcPts val="0"/>
              </a:spcAft>
              <a:buClr>
                <a:srgbClr val="DDDDDD"/>
              </a:buClr>
              <a:buSzPct val="80000"/>
              <a:buFont typeface="Wingdings 3" charset="2"/>
              <a:buNone/>
              <a:tabLst/>
              <a:defRPr/>
            </a:pPr>
            <a:r>
              <a:rPr kumimoji="0" lang="en-US" sz="1500" b="0"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 - Incentives/ bonuses for achieving certain levels of productivity</a:t>
            </a:r>
          </a:p>
          <a:p>
            <a:pPr marL="0" marR="0" lvl="0" indent="0" algn="l" defTabSz="457200" rtl="0" eaLnBrk="1" fontAlgn="auto" latinLnBrk="0" hangingPunct="1">
              <a:lnSpc>
                <a:spcPct val="100000"/>
              </a:lnSpc>
              <a:spcBef>
                <a:spcPts val="1000"/>
              </a:spcBef>
              <a:spcAft>
                <a:spcPts val="0"/>
              </a:spcAft>
              <a:buClr>
                <a:srgbClr val="DDDDDD"/>
              </a:buClr>
              <a:buSzPct val="80000"/>
              <a:buFont typeface="Wingdings 3" charset="2"/>
              <a:buNone/>
              <a:tabLst/>
              <a:defRPr/>
            </a:pPr>
            <a:r>
              <a:rPr kumimoji="0" lang="en-US" sz="1500" b="1"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 Plans to evaluate your changes</a:t>
            </a:r>
          </a:p>
          <a:p>
            <a:pPr marL="0" marR="0" lvl="0" indent="0" algn="l" defTabSz="457200" rtl="0" eaLnBrk="1" fontAlgn="auto" latinLnBrk="0" hangingPunct="1">
              <a:lnSpc>
                <a:spcPct val="100000"/>
              </a:lnSpc>
              <a:spcBef>
                <a:spcPts val="1000"/>
              </a:spcBef>
              <a:spcAft>
                <a:spcPts val="0"/>
              </a:spcAft>
              <a:buClr>
                <a:srgbClr val="DDDDDD"/>
              </a:buClr>
              <a:buSzPct val="80000"/>
              <a:buFont typeface="Wingdings 3" charset="2"/>
              <a:buNone/>
              <a:tabLst/>
              <a:defRPr/>
            </a:pPr>
            <a:r>
              <a:rPr kumimoji="0" lang="en-US" sz="1500" b="0"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 - Review productivity on a weekly basis and make adjustments as necessary </a:t>
            </a:r>
          </a:p>
          <a:p>
            <a:pPr marL="0" indent="0">
              <a:buNone/>
            </a:pP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642D78CA-0DF8-36AA-1E26-648F289DE938}"/>
              </a:ext>
            </a:extLst>
          </p:cNvPr>
          <p:cNvGraphicFramePr>
            <a:graphicFrameLocks noGrp="1"/>
          </p:cNvGraphicFramePr>
          <p:nvPr>
            <p:ph sz="half" idx="2"/>
            <p:extLst>
              <p:ext uri="{D42A27DB-BD31-4B8C-83A1-F6EECF244321}">
                <p14:modId xmlns:p14="http://schemas.microsoft.com/office/powerpoint/2010/main" val="2772474864"/>
              </p:ext>
            </p:extLst>
          </p:nvPr>
        </p:nvGraphicFramePr>
        <p:xfrm>
          <a:off x="5089523" y="1175658"/>
          <a:ext cx="6228509" cy="4729398"/>
        </p:xfrm>
        <a:graphic>
          <a:graphicData uri="http://schemas.openxmlformats.org/drawingml/2006/table">
            <a:tbl>
              <a:tblPr/>
              <a:tblGrid>
                <a:gridCol w="511057">
                  <a:extLst>
                    <a:ext uri="{9D8B030D-6E8A-4147-A177-3AD203B41FA5}">
                      <a16:colId xmlns:a16="http://schemas.microsoft.com/office/drawing/2014/main" val="1581584656"/>
                    </a:ext>
                  </a:extLst>
                </a:gridCol>
                <a:gridCol w="979526">
                  <a:extLst>
                    <a:ext uri="{9D8B030D-6E8A-4147-A177-3AD203B41FA5}">
                      <a16:colId xmlns:a16="http://schemas.microsoft.com/office/drawing/2014/main" val="1484333768"/>
                    </a:ext>
                  </a:extLst>
                </a:gridCol>
                <a:gridCol w="883703">
                  <a:extLst>
                    <a:ext uri="{9D8B030D-6E8A-4147-A177-3AD203B41FA5}">
                      <a16:colId xmlns:a16="http://schemas.microsoft.com/office/drawing/2014/main" val="3170059522"/>
                    </a:ext>
                  </a:extLst>
                </a:gridCol>
                <a:gridCol w="511057">
                  <a:extLst>
                    <a:ext uri="{9D8B030D-6E8A-4147-A177-3AD203B41FA5}">
                      <a16:colId xmlns:a16="http://schemas.microsoft.com/office/drawing/2014/main" val="555194893"/>
                    </a:ext>
                  </a:extLst>
                </a:gridCol>
                <a:gridCol w="713351">
                  <a:extLst>
                    <a:ext uri="{9D8B030D-6E8A-4147-A177-3AD203B41FA5}">
                      <a16:colId xmlns:a16="http://schemas.microsoft.com/office/drawing/2014/main" val="3514246724"/>
                    </a:ext>
                  </a:extLst>
                </a:gridCol>
                <a:gridCol w="468469">
                  <a:extLst>
                    <a:ext uri="{9D8B030D-6E8A-4147-A177-3AD203B41FA5}">
                      <a16:colId xmlns:a16="http://schemas.microsoft.com/office/drawing/2014/main" val="3654010832"/>
                    </a:ext>
                  </a:extLst>
                </a:gridCol>
                <a:gridCol w="628175">
                  <a:extLst>
                    <a:ext uri="{9D8B030D-6E8A-4147-A177-3AD203B41FA5}">
                      <a16:colId xmlns:a16="http://schemas.microsoft.com/office/drawing/2014/main" val="3402632915"/>
                    </a:ext>
                  </a:extLst>
                </a:gridCol>
                <a:gridCol w="511057">
                  <a:extLst>
                    <a:ext uri="{9D8B030D-6E8A-4147-A177-3AD203B41FA5}">
                      <a16:colId xmlns:a16="http://schemas.microsoft.com/office/drawing/2014/main" val="4030987375"/>
                    </a:ext>
                  </a:extLst>
                </a:gridCol>
                <a:gridCol w="511057">
                  <a:extLst>
                    <a:ext uri="{9D8B030D-6E8A-4147-A177-3AD203B41FA5}">
                      <a16:colId xmlns:a16="http://schemas.microsoft.com/office/drawing/2014/main" val="3545797247"/>
                    </a:ext>
                  </a:extLst>
                </a:gridCol>
                <a:gridCol w="511057">
                  <a:extLst>
                    <a:ext uri="{9D8B030D-6E8A-4147-A177-3AD203B41FA5}">
                      <a16:colId xmlns:a16="http://schemas.microsoft.com/office/drawing/2014/main" val="3275425563"/>
                    </a:ext>
                  </a:extLst>
                </a:gridCol>
              </a:tblGrid>
              <a:tr h="146295">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402640902"/>
                  </a:ext>
                </a:extLst>
              </a:tr>
              <a:tr h="17442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800" b="1" i="0" u="none" strike="noStrike">
                          <a:solidFill>
                            <a:srgbClr val="000000"/>
                          </a:solidFill>
                          <a:effectLst/>
                          <a:latin typeface="Arial" panose="020B0604020202020204" pitchFamily="34" charset="0"/>
                        </a:rPr>
                        <a:t>NADA ACTUAL SERVICE ANALYSIS     </a:t>
                      </a:r>
                    </a:p>
                  </a:txBody>
                  <a:tcPr marL="4292" marR="4292" marT="4292"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7868054"/>
                  </a:ext>
                </a:extLst>
              </a:tr>
              <a:tr h="38261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Performance</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57791969"/>
                  </a:ext>
                </a:extLst>
              </a:tr>
              <a:tr h="208188">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Labor Sales / Month</a:t>
                      </a:r>
                    </a:p>
                  </a:txBody>
                  <a:tcPr marL="4292" marR="4292" marT="429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Effective Labor Rate</a:t>
                      </a:r>
                    </a:p>
                  </a:txBody>
                  <a:tcPr marL="4292" marR="4292" marT="429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Hours Billed</a:t>
                      </a:r>
                    </a:p>
                  </a:txBody>
                  <a:tcPr marL="4292" marR="4292" marT="429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671129505"/>
                  </a:ext>
                </a:extLst>
              </a:tr>
              <a:tr h="146295">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Customer Car*</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35,659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82.73 </a:t>
                      </a:r>
                    </a:p>
                  </a:txBody>
                  <a:tcPr marL="4292" marR="4292" marT="4292"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4292" marR="4292" marT="4292"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431.0</a:t>
                      </a:r>
                    </a:p>
                  </a:txBody>
                  <a:tcPr marL="4292" marR="4292" marT="4292"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354796801"/>
                  </a:ext>
                </a:extLst>
              </a:tr>
              <a:tr h="146295">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Customer Truck*</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0.00</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45271913"/>
                  </a:ext>
                </a:extLst>
              </a:tr>
              <a:tr h="146295">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Customer Other*</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0.00</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92246417"/>
                  </a:ext>
                </a:extLst>
              </a:tr>
              <a:tr h="146295">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Warranty</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10,994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124.64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88.2</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36095616"/>
                  </a:ext>
                </a:extLst>
              </a:tr>
              <a:tr h="146295">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Internal</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22,786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91.47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249.1</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16726952"/>
                  </a:ext>
                </a:extLst>
              </a:tr>
              <a:tr h="146295">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New Vehicle Prep</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0.00</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13410015"/>
                  </a:ext>
                </a:extLst>
              </a:tr>
              <a:tr h="140668">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Total</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69,439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768.3</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34505469"/>
                  </a:ext>
                </a:extLst>
              </a:tr>
              <a:tr h="146295">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6596053"/>
                  </a:ext>
                </a:extLst>
              </a:tr>
              <a:tr h="140668">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1" i="1" u="none" strike="noStrike">
                          <a:solidFill>
                            <a:srgbClr val="000000"/>
                          </a:solidFill>
                          <a:effectLst/>
                          <a:highlight>
                            <a:srgbClr val="FFFFFF"/>
                          </a:highlight>
                          <a:latin typeface="Arial" panose="020B0604020202020204" pitchFamily="34" charset="0"/>
                        </a:rPr>
                        <a:t>POTENTIAL</a:t>
                      </a:r>
                    </a:p>
                  </a:txBody>
                  <a:tcPr marL="4292" marR="4292" marT="4292" marB="0" anchor="b">
                    <a:lnL>
                      <a:noFill/>
                    </a:lnL>
                    <a:lnR>
                      <a:noFill/>
                    </a:lnR>
                    <a:lnT>
                      <a:noFill/>
                    </a:lnT>
                    <a:lnB>
                      <a:noFill/>
                    </a:lnB>
                    <a:solidFill>
                      <a:srgbClr val="FFFFFF"/>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0841839"/>
                  </a:ext>
                </a:extLst>
              </a:tr>
              <a:tr h="15192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00"/>
                          </a:highlight>
                          <a:latin typeface="Calibri" panose="020F0502020204030204" pitchFamily="34" charset="0"/>
                        </a:rPr>
                        <a:t> $                69,439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768.34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 $        90.37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294904327"/>
                  </a:ext>
                </a:extLst>
              </a:tr>
              <a:tr h="20542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Total labor sales for month</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solidFill>
                            <a:srgbClr val="000000"/>
                          </a:solidFill>
                          <a:effectLst/>
                          <a:latin typeface="Arial" panose="020B0604020202020204" pitchFamily="34" charset="0"/>
                        </a:rPr>
                        <a:t>Total hours billed</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12558190"/>
                  </a:ext>
                </a:extLst>
              </a:tr>
              <a:tr h="146295">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02782802"/>
                  </a:ext>
                </a:extLst>
              </a:tr>
              <a:tr h="13504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6.00</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9</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22</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Arial" panose="020B060402020202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1,188.0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highlight>
                            <a:srgbClr val="FFFFFF"/>
                          </a:highlight>
                          <a:latin typeface="Calibri" panose="020F0502020204030204" pitchFamily="34" charset="0"/>
                        </a:rPr>
                        <a:t> </a:t>
                      </a:r>
                    </a:p>
                  </a:txBody>
                  <a:tcPr marL="4292" marR="4292" marT="4292"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251537370"/>
                  </a:ext>
                </a:extLst>
              </a:tr>
              <a:tr h="20542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 Service mechanical technicians</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 Hours per day for one tech</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Working Days/Month</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Clock Hour Aval</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2184019683"/>
                  </a:ext>
                </a:extLst>
              </a:tr>
              <a:tr h="13504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26211064"/>
                  </a:ext>
                </a:extLst>
              </a:tr>
              <a:tr h="13504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1,188.0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x</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 $           90.37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00"/>
                          </a:highlight>
                          <a:latin typeface="Calibri" panose="020F0502020204030204" pitchFamily="34" charset="0"/>
                        </a:rPr>
                        <a:t> $    107,365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134206.8</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096068692"/>
                  </a:ext>
                </a:extLst>
              </a:tr>
              <a:tr h="21944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Clock Hours Available</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rowSpan="2">
                  <a:txBody>
                    <a:bodyPr/>
                    <a:lstStyle/>
                    <a:p>
                      <a:pPr algn="ctr" fontAlgn="b"/>
                      <a:r>
                        <a:rPr lang="en-US" sz="500" b="0" i="0" u="none" strike="noStrike">
                          <a:solidFill>
                            <a:srgbClr val="000000"/>
                          </a:solidFill>
                          <a:effectLst/>
                          <a:latin typeface="Arial" panose="020B0604020202020204" pitchFamily="34" charset="0"/>
                        </a:rPr>
                        <a:t>Labor sales potential @100%</a:t>
                      </a:r>
                    </a:p>
                  </a:txBody>
                  <a:tcPr marL="4292" marR="4292" marT="4292"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rowSpan="2">
                  <a:txBody>
                    <a:bodyPr/>
                    <a:lstStyle/>
                    <a:p>
                      <a:pPr algn="ctr" fontAlgn="b"/>
                      <a:r>
                        <a:rPr lang="en-US" sz="500" b="0" i="0" u="none" strike="noStrike">
                          <a:solidFill>
                            <a:srgbClr val="000000"/>
                          </a:solidFill>
                          <a:effectLst/>
                          <a:latin typeface="Calibri" panose="020F0502020204030204" pitchFamily="34" charset="0"/>
                        </a:rPr>
                        <a:t>Labor sales potential @ 125%</a:t>
                      </a:r>
                    </a:p>
                  </a:txBody>
                  <a:tcPr marL="4292" marR="4292" marT="4292"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61989182"/>
                  </a:ext>
                </a:extLst>
              </a:tr>
              <a:tr h="146295">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39926959"/>
                  </a:ext>
                </a:extLst>
              </a:tr>
              <a:tr h="13504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600" b="0" i="0" u="none" strike="noStrike">
                          <a:solidFill>
                            <a:srgbClr val="000000"/>
                          </a:solidFill>
                          <a:effectLst/>
                          <a:latin typeface="Calibri" panose="020F0502020204030204" pitchFamily="34" charset="0"/>
                        </a:rPr>
                        <a:t>How proficient are your technicians ?</a:t>
                      </a:r>
                    </a:p>
                  </a:txBody>
                  <a:tcPr marL="4292" marR="4292" marT="429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386917906"/>
                  </a:ext>
                </a:extLst>
              </a:tr>
              <a:tr h="13504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82011755"/>
                  </a:ext>
                </a:extLst>
              </a:tr>
              <a:tr h="146295">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768.3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1,188.00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64.67%</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43781701"/>
                  </a:ext>
                </a:extLst>
              </a:tr>
              <a:tr h="20542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Billed</a:t>
                      </a:r>
                    </a:p>
                  </a:txBody>
                  <a:tcPr marL="4292" marR="4292" marT="4292"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Available</a:t>
                      </a:r>
                    </a:p>
                  </a:txBody>
                  <a:tcPr marL="4292" marR="4292" marT="4292"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Tech Proficiency</a:t>
                      </a:r>
                    </a:p>
                  </a:txBody>
                  <a:tcPr marL="4292" marR="4292" marT="4292"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93827798"/>
                  </a:ext>
                </a:extLst>
              </a:tr>
              <a:tr h="13504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33655097"/>
                  </a:ext>
                </a:extLst>
              </a:tr>
              <a:tr h="13504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579635036"/>
                  </a:ext>
                </a:extLst>
              </a:tr>
              <a:tr h="140668">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dirty="0">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83209685"/>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14196"/>
            <a:ext cx="4184035" cy="4427165"/>
          </a:xfrm>
        </p:spPr>
        <p:txBody>
          <a:bodyPr>
            <a:normAutofit fontScale="77500" lnSpcReduction="20000"/>
          </a:bodyPr>
          <a:lstStyle/>
          <a:p>
            <a:pPr marL="0" indent="0">
              <a:buNone/>
            </a:pPr>
            <a:r>
              <a:rPr lang="en-US" sz="1800" b="1" i="0" u="none" strike="noStrike" baseline="0" dirty="0">
                <a:solidFill>
                  <a:srgbClr val="221E1F"/>
                </a:solidFill>
                <a:latin typeface="Calibri" panose="020F0502020204030204" pitchFamily="34" charset="0"/>
              </a:rPr>
              <a:t>Current practices</a:t>
            </a:r>
            <a:endParaRPr lang="en-US" sz="1800" b="1" dirty="0">
              <a:solidFill>
                <a:srgbClr val="221E1F"/>
              </a:solidFill>
              <a:latin typeface="Calibri" panose="020F0502020204030204" pitchFamily="34" charset="0"/>
            </a:endParaRPr>
          </a:p>
          <a:p>
            <a:pPr marL="0" indent="0">
              <a:buNone/>
            </a:pPr>
            <a:r>
              <a:rPr lang="en-US" sz="1800" dirty="0">
                <a:solidFill>
                  <a:srgbClr val="221E1F"/>
                </a:solidFill>
                <a:latin typeface="Calibri" panose="020F0502020204030204" pitchFamily="34" charset="0"/>
              </a:rPr>
              <a:t> - We currently have 8 Bays including the alignment rack. 6 Techs total, 4 of which are line techs, 2 are quick lube techs</a:t>
            </a:r>
          </a:p>
          <a:p>
            <a:pPr marL="0" indent="0">
              <a:buNone/>
            </a:pPr>
            <a:r>
              <a:rPr lang="en-US" sz="1800" b="0" i="0" u="none" strike="noStrike" baseline="0" dirty="0">
                <a:solidFill>
                  <a:srgbClr val="221E1F"/>
                </a:solidFill>
                <a:latin typeface="Calibri" panose="020F0502020204030204" pitchFamily="34" charset="0"/>
              </a:rPr>
              <a:t> </a:t>
            </a:r>
            <a:r>
              <a:rPr lang="en-US" sz="1800" b="1" i="0" u="none" strike="noStrike" baseline="0" dirty="0">
                <a:solidFill>
                  <a:srgbClr val="221E1F"/>
                </a:solidFill>
                <a:latin typeface="Calibri" panose="020F0502020204030204" pitchFamily="34" charset="0"/>
              </a:rPr>
              <a:t>Goals for improvement </a:t>
            </a:r>
            <a:endParaRPr lang="en-US" sz="1800" b="1" dirty="0">
              <a:solidFill>
                <a:srgbClr val="221E1F"/>
              </a:solidFill>
              <a:latin typeface="Calibri" panose="020F0502020204030204" pitchFamily="34" charset="0"/>
            </a:endParaRPr>
          </a:p>
          <a:p>
            <a:pPr marL="0" indent="0">
              <a:buNone/>
            </a:pPr>
            <a:r>
              <a:rPr lang="en-US" sz="1800" b="1" i="0" u="none" strike="noStrike" baseline="0" dirty="0">
                <a:solidFill>
                  <a:srgbClr val="221E1F"/>
                </a:solidFill>
                <a:latin typeface="Calibri" panose="020F0502020204030204" pitchFamily="34" charset="0"/>
              </a:rPr>
              <a:t> - </a:t>
            </a:r>
            <a:r>
              <a:rPr lang="en-US" sz="1800" i="0" u="none" strike="noStrike" baseline="0" dirty="0">
                <a:solidFill>
                  <a:srgbClr val="221E1F"/>
                </a:solidFill>
                <a:latin typeface="Calibri" panose="020F0502020204030204" pitchFamily="34" charset="0"/>
              </a:rPr>
              <a:t>Keeping the techs busy and setting more appointments</a:t>
            </a:r>
          </a:p>
          <a:p>
            <a:pPr marL="0" indent="0">
              <a:buNone/>
            </a:pPr>
            <a:r>
              <a:rPr lang="en-US" sz="1800" dirty="0">
                <a:solidFill>
                  <a:srgbClr val="221E1F"/>
                </a:solidFill>
                <a:latin typeface="Calibri" panose="020F0502020204030204" pitchFamily="34" charset="0"/>
              </a:rPr>
              <a:t> - Reaching 100% productivity for each tech</a:t>
            </a:r>
          </a:p>
          <a:p>
            <a:pPr marL="0" indent="0">
              <a:buNone/>
            </a:pPr>
            <a:r>
              <a:rPr lang="en-US" sz="1800" b="1" i="0" u="none" strike="noStrike" baseline="0" dirty="0">
                <a:solidFill>
                  <a:srgbClr val="221E1F"/>
                </a:solidFill>
                <a:latin typeface="Calibri" panose="020F0502020204030204" pitchFamily="34" charset="0"/>
              </a:rPr>
              <a:t>Plans to achieve your goals</a:t>
            </a:r>
          </a:p>
          <a:p>
            <a:pPr marL="0" indent="0">
              <a:buNone/>
            </a:pPr>
            <a:r>
              <a:rPr lang="en-US" sz="1800" dirty="0">
                <a:solidFill>
                  <a:srgbClr val="221E1F"/>
                </a:solidFill>
                <a:latin typeface="Calibri" panose="020F0502020204030204" pitchFamily="34" charset="0"/>
              </a:rPr>
              <a:t> - Taking walk-ins and/or overlapping scheduled appointments</a:t>
            </a:r>
          </a:p>
          <a:p>
            <a:pPr marL="0" indent="0">
              <a:buNone/>
            </a:pPr>
            <a:r>
              <a:rPr lang="en-US" sz="1800" i="0" u="none" strike="noStrike" baseline="0" dirty="0">
                <a:solidFill>
                  <a:srgbClr val="221E1F"/>
                </a:solidFill>
                <a:latin typeface="Calibri" panose="020F0502020204030204" pitchFamily="34" charset="0"/>
              </a:rPr>
              <a:t> - Pre-loading bays with overnight drop-offs as soon as they come in</a:t>
            </a:r>
          </a:p>
          <a:p>
            <a:pPr marL="0" indent="0">
              <a:buNone/>
            </a:pPr>
            <a:r>
              <a:rPr lang="en-US" sz="1800" i="0" u="none" strike="noStrike" baseline="0" dirty="0">
                <a:solidFill>
                  <a:srgbClr val="221E1F"/>
                </a:solidFill>
                <a:latin typeface="Calibri" panose="020F0502020204030204" pitchFamily="34" charset="0"/>
              </a:rPr>
              <a:t> - Having all techs working as soon as they come in</a:t>
            </a:r>
          </a:p>
          <a:p>
            <a:pPr marL="0" indent="0">
              <a:buNone/>
            </a:pPr>
            <a:r>
              <a:rPr lang="en-US" sz="1800" b="1" i="0" u="none" strike="noStrike" baseline="0" dirty="0">
                <a:solidFill>
                  <a:srgbClr val="221E1F"/>
                </a:solidFill>
                <a:latin typeface="Calibri" panose="020F0502020204030204" pitchFamily="34" charset="0"/>
              </a:rPr>
              <a:t>Plans to evaluate your changes </a:t>
            </a:r>
          </a:p>
          <a:p>
            <a:pPr marL="0" indent="0">
              <a:buNone/>
            </a:pPr>
            <a:r>
              <a:rPr lang="en-US" sz="1800" b="1" dirty="0">
                <a:solidFill>
                  <a:srgbClr val="221E1F"/>
                </a:solidFill>
                <a:latin typeface="Calibri" panose="020F0502020204030204" pitchFamily="34" charset="0"/>
              </a:rPr>
              <a:t> </a:t>
            </a:r>
            <a:r>
              <a:rPr lang="en-US" sz="1800" dirty="0">
                <a:solidFill>
                  <a:srgbClr val="221E1F"/>
                </a:solidFill>
                <a:latin typeface="Calibri" panose="020F0502020204030204" pitchFamily="34" charset="0"/>
              </a:rPr>
              <a:t>- Monitor Effective Labor Rate</a:t>
            </a:r>
          </a:p>
          <a:p>
            <a:pPr marL="0" indent="0">
              <a:buNone/>
            </a:pPr>
            <a:r>
              <a:rPr lang="en-US" sz="1800" u="none" strike="noStrike" baseline="0" dirty="0">
                <a:solidFill>
                  <a:srgbClr val="221E1F"/>
                </a:solidFill>
                <a:latin typeface="Calibri" panose="020F0502020204030204" pitchFamily="34" charset="0"/>
              </a:rPr>
              <a:t> - Review Productivity on frequent basis</a:t>
            </a:r>
          </a:p>
          <a:p>
            <a:pPr marL="0" indent="0">
              <a:buNone/>
            </a:pP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C2538823-3001-B934-F32B-86922ABEA820}"/>
              </a:ext>
            </a:extLst>
          </p:cNvPr>
          <p:cNvGraphicFramePr>
            <a:graphicFrameLocks noGrp="1"/>
          </p:cNvGraphicFramePr>
          <p:nvPr>
            <p:ph sz="half" idx="2"/>
            <p:extLst>
              <p:ext uri="{D42A27DB-BD31-4B8C-83A1-F6EECF244321}">
                <p14:modId xmlns:p14="http://schemas.microsoft.com/office/powerpoint/2010/main" val="3334283410"/>
              </p:ext>
            </p:extLst>
          </p:nvPr>
        </p:nvGraphicFramePr>
        <p:xfrm>
          <a:off x="5575973" y="1315616"/>
          <a:ext cx="4184035" cy="4726404"/>
        </p:xfrm>
        <a:graphic>
          <a:graphicData uri="http://schemas.openxmlformats.org/drawingml/2006/table">
            <a:tbl>
              <a:tblPr/>
              <a:tblGrid>
                <a:gridCol w="1662457">
                  <a:extLst>
                    <a:ext uri="{9D8B030D-6E8A-4147-A177-3AD203B41FA5}">
                      <a16:colId xmlns:a16="http://schemas.microsoft.com/office/drawing/2014/main" val="985356965"/>
                    </a:ext>
                  </a:extLst>
                </a:gridCol>
                <a:gridCol w="1093428">
                  <a:extLst>
                    <a:ext uri="{9D8B030D-6E8A-4147-A177-3AD203B41FA5}">
                      <a16:colId xmlns:a16="http://schemas.microsoft.com/office/drawing/2014/main" val="4045590470"/>
                    </a:ext>
                  </a:extLst>
                </a:gridCol>
                <a:gridCol w="714075">
                  <a:extLst>
                    <a:ext uri="{9D8B030D-6E8A-4147-A177-3AD203B41FA5}">
                      <a16:colId xmlns:a16="http://schemas.microsoft.com/office/drawing/2014/main" val="286797898"/>
                    </a:ext>
                  </a:extLst>
                </a:gridCol>
                <a:gridCol w="714075">
                  <a:extLst>
                    <a:ext uri="{9D8B030D-6E8A-4147-A177-3AD203B41FA5}">
                      <a16:colId xmlns:a16="http://schemas.microsoft.com/office/drawing/2014/main" val="2343739720"/>
                    </a:ext>
                  </a:extLst>
                </a:gridCol>
              </a:tblGrid>
              <a:tr h="257956">
                <a:tc gridSpan="4">
                  <a:txBody>
                    <a:bodyPr/>
                    <a:lstStyle/>
                    <a:p>
                      <a:pPr algn="ctr" fontAlgn="b"/>
                      <a:r>
                        <a:rPr lang="en-US" sz="900" b="1" i="0" u="none" strike="noStrike">
                          <a:solidFill>
                            <a:srgbClr val="FFFFFF"/>
                          </a:solidFill>
                          <a:effectLst/>
                          <a:highlight>
                            <a:srgbClr val="4472C4"/>
                          </a:highlight>
                          <a:latin typeface="Arial" panose="020B0604020202020204" pitchFamily="34" charset="0"/>
                        </a:rPr>
                        <a:t>FACILITY POTENTIAL</a:t>
                      </a:r>
                    </a:p>
                  </a:txBody>
                  <a:tcPr marL="6834" marR="6834" marT="683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53765229"/>
                  </a:ext>
                </a:extLst>
              </a:tr>
              <a:tr h="565838">
                <a:tc>
                  <a:txBody>
                    <a:bodyPr/>
                    <a:lstStyle/>
                    <a:p>
                      <a:pPr algn="l" fontAlgn="b"/>
                      <a:r>
                        <a:rPr lang="en-US" sz="900" b="0" i="0" u="none" strike="noStrike">
                          <a:solidFill>
                            <a:srgbClr val="FFFFFF"/>
                          </a:solidFill>
                          <a:effectLst/>
                          <a:highlight>
                            <a:srgbClr val="4472C4"/>
                          </a:highlight>
                          <a:latin typeface="Arial" panose="020B0604020202020204" pitchFamily="34" charset="0"/>
                        </a:rPr>
                        <a:t>Number of Bays</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FF"/>
                          </a:highlight>
                          <a:latin typeface="Calibri" panose="020F0502020204030204" pitchFamily="34" charset="0"/>
                        </a:rPr>
                        <a:t>8</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822084260"/>
                  </a:ext>
                </a:extLst>
              </a:tr>
              <a:tr h="208029">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highlight>
                            <a:srgbClr val="4472C4"/>
                          </a:highlight>
                          <a:latin typeface="Arial" panose="020B0604020202020204" pitchFamily="34" charset="0"/>
                        </a:rPr>
                        <a:t>x</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17225005"/>
                  </a:ext>
                </a:extLst>
              </a:tr>
              <a:tr h="216349">
                <a:tc>
                  <a:txBody>
                    <a:bodyPr/>
                    <a:lstStyle/>
                    <a:p>
                      <a:pPr algn="l" fontAlgn="b"/>
                      <a:r>
                        <a:rPr lang="en-US" sz="900" b="0" i="0" u="none" strike="noStrike">
                          <a:solidFill>
                            <a:srgbClr val="FFFFFF"/>
                          </a:solidFill>
                          <a:effectLst/>
                          <a:highlight>
                            <a:srgbClr val="4472C4"/>
                          </a:highlight>
                          <a:latin typeface="Arial" panose="020B0604020202020204" pitchFamily="34" charset="0"/>
                        </a:rPr>
                        <a:t>Number of Days</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FF"/>
                          </a:highlight>
                          <a:latin typeface="Calibri" panose="020F0502020204030204" pitchFamily="34" charset="0"/>
                        </a:rPr>
                        <a:t>22</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223217559"/>
                  </a:ext>
                </a:extLst>
              </a:tr>
              <a:tr h="216349">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highlight>
                            <a:srgbClr val="4472C4"/>
                          </a:highlight>
                          <a:latin typeface="Arial" panose="020B0604020202020204" pitchFamily="34" charset="0"/>
                        </a:rPr>
                        <a:t>x</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137941039"/>
                  </a:ext>
                </a:extLst>
              </a:tr>
              <a:tr h="216349">
                <a:tc>
                  <a:txBody>
                    <a:bodyPr/>
                    <a:lstStyle/>
                    <a:p>
                      <a:pPr algn="l" fontAlgn="b"/>
                      <a:r>
                        <a:rPr lang="en-US" sz="900" b="0" i="0" u="none" strike="noStrike">
                          <a:solidFill>
                            <a:srgbClr val="FFFFFF"/>
                          </a:solidFill>
                          <a:effectLst/>
                          <a:highlight>
                            <a:srgbClr val="4472C4"/>
                          </a:highlight>
                          <a:latin typeface="Arial" panose="020B0604020202020204" pitchFamily="34" charset="0"/>
                        </a:rPr>
                        <a:t>Number of Hours</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FF"/>
                          </a:highlight>
                          <a:latin typeface="Calibri" panose="020F0502020204030204" pitchFamily="34" charset="0"/>
                        </a:rPr>
                        <a:t>9</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241983989"/>
                  </a:ext>
                </a:extLst>
              </a:tr>
              <a:tr h="216349">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highlight>
                            <a:srgbClr val="4472C4"/>
                          </a:highlight>
                          <a:latin typeface="Arial" panose="020B0604020202020204" pitchFamily="34" charset="0"/>
                        </a:rPr>
                        <a:t>x</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02681624"/>
                  </a:ext>
                </a:extLst>
              </a:tr>
              <a:tr h="216349">
                <a:tc>
                  <a:txBody>
                    <a:bodyPr/>
                    <a:lstStyle/>
                    <a:p>
                      <a:pPr algn="l" fontAlgn="b"/>
                      <a:r>
                        <a:rPr lang="en-US" sz="900" b="0" i="0" u="none" strike="noStrike">
                          <a:solidFill>
                            <a:srgbClr val="FFFFFF"/>
                          </a:solidFill>
                          <a:effectLst/>
                          <a:highlight>
                            <a:srgbClr val="4472C4"/>
                          </a:highlight>
                          <a:latin typeface="Arial" panose="020B0604020202020204" pitchFamily="34" charset="0"/>
                        </a:rPr>
                        <a:t>Effective Labor Rate</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90.37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50070260"/>
                  </a:ext>
                </a:extLst>
              </a:tr>
              <a:tr h="216349">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highlight>
                            <a:srgbClr val="4472C4"/>
                          </a:highlight>
                          <a:latin typeface="Arial" panose="020B0604020202020204" pitchFamily="34" charset="0"/>
                        </a:rPr>
                        <a:t> </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5999775"/>
                  </a:ext>
                </a:extLst>
              </a:tr>
              <a:tr h="208029">
                <a:tc>
                  <a:txBody>
                    <a:bodyPr/>
                    <a:lstStyle/>
                    <a:p>
                      <a:pPr algn="l" fontAlgn="b"/>
                      <a:r>
                        <a:rPr lang="en-US" sz="900" b="0" i="0" u="none" strike="noStrike">
                          <a:solidFill>
                            <a:srgbClr val="FFFFFF"/>
                          </a:solidFill>
                          <a:effectLst/>
                          <a:highlight>
                            <a:srgbClr val="4472C4"/>
                          </a:highlight>
                          <a:latin typeface="Arial" panose="020B0604020202020204" pitchFamily="34" charset="0"/>
                        </a:rPr>
                        <a:t>FACILITY POTENTIAL</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143,154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259710635"/>
                  </a:ext>
                </a:extLst>
              </a:tr>
              <a:tr h="216349">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095137677"/>
                  </a:ext>
                </a:extLst>
              </a:tr>
              <a:tr h="208029">
                <a:tc>
                  <a:txBody>
                    <a:bodyPr/>
                    <a:lstStyle/>
                    <a:p>
                      <a:pPr algn="l" fontAlgn="b"/>
                      <a:endParaRPr lang="en-US" sz="1000" b="0" i="0" u="none" strike="noStrike">
                        <a:solidFill>
                          <a:srgbClr val="000000"/>
                        </a:solidFill>
                        <a:effectLst/>
                        <a:latin typeface="Calibri" panose="020F0502020204030204" pitchFamily="34" charset="0"/>
                      </a:endParaRPr>
                    </a:p>
                  </a:txBody>
                  <a:tcPr marL="6834" marR="6834" marT="68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6834" marR="6834" marT="68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6834" marR="6834" marT="68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6834" marR="6834" marT="68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25811734"/>
                  </a:ext>
                </a:extLst>
              </a:tr>
              <a:tr h="224671">
                <a:tc gridSpan="4">
                  <a:txBody>
                    <a:bodyPr/>
                    <a:lstStyle/>
                    <a:p>
                      <a:pPr algn="ctr" fontAlgn="b"/>
                      <a:r>
                        <a:rPr lang="en-US" sz="900" b="1" i="0" u="none" strike="noStrike">
                          <a:solidFill>
                            <a:srgbClr val="FFFFFF"/>
                          </a:solidFill>
                          <a:effectLst/>
                          <a:highlight>
                            <a:srgbClr val="4472C4"/>
                          </a:highlight>
                          <a:latin typeface="Arial" panose="020B0604020202020204" pitchFamily="34" charset="0"/>
                        </a:rPr>
                        <a:t>FACILITY UTILIZATION</a:t>
                      </a:r>
                    </a:p>
                  </a:txBody>
                  <a:tcPr marL="6834" marR="6834" marT="683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713172"/>
                  </a:ext>
                </a:extLst>
              </a:tr>
              <a:tr h="199707">
                <a:tc>
                  <a:txBody>
                    <a:bodyPr/>
                    <a:lstStyle/>
                    <a:p>
                      <a:pPr algn="l" fontAlgn="b"/>
                      <a:r>
                        <a:rPr lang="en-US" sz="900" b="0" i="0" u="none" strike="noStrike">
                          <a:solidFill>
                            <a:srgbClr val="FFFFFF"/>
                          </a:solidFill>
                          <a:effectLst/>
                          <a:highlight>
                            <a:srgbClr val="4472C4"/>
                          </a:highlight>
                          <a:latin typeface="Arial" panose="020B0604020202020204" pitchFamily="34" charset="0"/>
                        </a:rPr>
                        <a:t>Total Labor Sales</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69,439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632264554"/>
                  </a:ext>
                </a:extLst>
              </a:tr>
              <a:tr h="216349">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100" b="0" i="0" u="none" strike="noStrike">
                          <a:solidFill>
                            <a:srgbClr val="FFFFFF"/>
                          </a:solidFill>
                          <a:effectLst/>
                          <a:highlight>
                            <a:srgbClr val="4472C4"/>
                          </a:highlight>
                          <a:latin typeface="Arial" panose="020B0604020202020204" pitchFamily="34" charset="0"/>
                        </a:rPr>
                        <a:t>÷</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107476121"/>
                  </a:ext>
                </a:extLst>
              </a:tr>
              <a:tr h="199707">
                <a:tc>
                  <a:txBody>
                    <a:bodyPr/>
                    <a:lstStyle/>
                    <a:p>
                      <a:pPr algn="l" fontAlgn="b"/>
                      <a:r>
                        <a:rPr lang="en-US" sz="900" b="0" i="0" u="none" strike="noStrike">
                          <a:solidFill>
                            <a:srgbClr val="FFFFFF"/>
                          </a:solidFill>
                          <a:effectLst/>
                          <a:highlight>
                            <a:srgbClr val="4472C4"/>
                          </a:highlight>
                          <a:latin typeface="Arial" panose="020B0604020202020204" pitchFamily="34" charset="0"/>
                        </a:rPr>
                        <a:t>Facility Potential</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143,154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747183937"/>
                  </a:ext>
                </a:extLst>
              </a:tr>
              <a:tr h="199707">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highlight>
                            <a:srgbClr val="4472C4"/>
                          </a:highlight>
                          <a:latin typeface="Arial" panose="020B0604020202020204" pitchFamily="34" charset="0"/>
                        </a:rPr>
                        <a:t>equals</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980299310"/>
                  </a:ext>
                </a:extLst>
              </a:tr>
              <a:tr h="199707">
                <a:tc>
                  <a:txBody>
                    <a:bodyPr/>
                    <a:lstStyle/>
                    <a:p>
                      <a:pPr algn="l" fontAlgn="b"/>
                      <a:r>
                        <a:rPr lang="en-US" sz="900" b="0" i="0" u="none" strike="noStrike">
                          <a:solidFill>
                            <a:srgbClr val="FFFFFF"/>
                          </a:solidFill>
                          <a:effectLst/>
                          <a:highlight>
                            <a:srgbClr val="4472C4"/>
                          </a:highlight>
                          <a:latin typeface="Arial" panose="020B0604020202020204" pitchFamily="34" charset="0"/>
                        </a:rPr>
                        <a:t>FACILITY UTILIZATION</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00"/>
                          </a:highlight>
                          <a:latin typeface="Calibri" panose="020F0502020204030204" pitchFamily="34" charset="0"/>
                        </a:rPr>
                        <a:t>48.51%</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20276424"/>
                  </a:ext>
                </a:extLst>
              </a:tr>
              <a:tr h="199707">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198513912"/>
                  </a:ext>
                </a:extLst>
              </a:tr>
              <a:tr h="324525">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dirty="0">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173389877"/>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278294"/>
            <a:ext cx="4184035" cy="4763067"/>
          </a:xfrm>
        </p:spPr>
        <p:txBody>
          <a:bodyPr/>
          <a:lstStyle/>
          <a:p>
            <a:pPr marL="0" indent="0" algn="ctr">
              <a:buNone/>
            </a:pPr>
            <a:r>
              <a:rPr lang="en-US" dirty="0"/>
              <a:t>Takeaways from the RO Analysis with the Service Manager  </a:t>
            </a:r>
          </a:p>
          <a:p>
            <a:pPr marL="0" indent="0">
              <a:buNone/>
            </a:pPr>
            <a:r>
              <a:rPr lang="en-US" sz="1200" dirty="0"/>
              <a:t> - Percentage of Competitive rate work too high compared to maintenance and repair at 42.59%</a:t>
            </a:r>
          </a:p>
          <a:p>
            <a:pPr marL="0" indent="0">
              <a:buNone/>
            </a:pPr>
            <a:r>
              <a:rPr lang="en-US" sz="1200" dirty="0"/>
              <a:t> - Percentage of one item RO’s was at almost 74%, showing the need to sell additional items </a:t>
            </a:r>
          </a:p>
          <a:p>
            <a:pPr marL="0" indent="0">
              <a:buNone/>
            </a:pPr>
            <a:r>
              <a:rPr lang="en-US" sz="1200" dirty="0"/>
              <a:t> - Training the service advisors to sell more off the info in the video MPI (pay plan change incoming)</a:t>
            </a:r>
          </a:p>
          <a:p>
            <a:pPr marL="0" indent="0">
              <a:buNone/>
            </a:pPr>
            <a:r>
              <a:rPr lang="en-US" sz="1200" dirty="0"/>
              <a:t> - More consistent Video MPI</a:t>
            </a:r>
          </a:p>
          <a:p>
            <a:pPr marL="0" indent="0">
              <a:buNone/>
            </a:pPr>
            <a:r>
              <a:rPr lang="en-US" sz="1200" dirty="0"/>
              <a:t> - Customer ELR is $32 less than target </a:t>
            </a:r>
          </a:p>
          <a:p>
            <a:pPr marL="0" indent="0">
              <a:buNone/>
            </a:pPr>
            <a:r>
              <a:rPr lang="en-US" sz="1200" dirty="0"/>
              <a:t> - 1.17 FRH average, not enough maintenance and repair</a:t>
            </a:r>
          </a:p>
          <a:p>
            <a:pPr marL="0" indent="0">
              <a:buNone/>
            </a:pPr>
            <a:r>
              <a:rPr lang="en-US" sz="1200" dirty="0"/>
              <a:t> - Too much discounting on competitive repairs</a:t>
            </a:r>
          </a:p>
        </p:txBody>
      </p:sp>
      <p:graphicFrame>
        <p:nvGraphicFramePr>
          <p:cNvPr id="7" name="Content Placeholder 6">
            <a:extLst>
              <a:ext uri="{FF2B5EF4-FFF2-40B4-BE49-F238E27FC236}">
                <a16:creationId xmlns:a16="http://schemas.microsoft.com/office/drawing/2014/main" id="{4739FF9B-E7BC-90E1-48C7-A6DADFF335B1}"/>
              </a:ext>
            </a:extLst>
          </p:cNvPr>
          <p:cNvGraphicFramePr>
            <a:graphicFrameLocks noGrp="1"/>
          </p:cNvGraphicFramePr>
          <p:nvPr>
            <p:ph sz="half" idx="2"/>
            <p:extLst>
              <p:ext uri="{D42A27DB-BD31-4B8C-83A1-F6EECF244321}">
                <p14:modId xmlns:p14="http://schemas.microsoft.com/office/powerpoint/2010/main" val="3538457864"/>
              </p:ext>
            </p:extLst>
          </p:nvPr>
        </p:nvGraphicFramePr>
        <p:xfrm>
          <a:off x="5745931" y="1548883"/>
          <a:ext cx="4862975" cy="4068147"/>
        </p:xfrm>
        <a:graphic>
          <a:graphicData uri="http://schemas.openxmlformats.org/drawingml/2006/table">
            <a:tbl>
              <a:tblPr/>
              <a:tblGrid>
                <a:gridCol w="432472">
                  <a:extLst>
                    <a:ext uri="{9D8B030D-6E8A-4147-A177-3AD203B41FA5}">
                      <a16:colId xmlns:a16="http://schemas.microsoft.com/office/drawing/2014/main" val="149603657"/>
                    </a:ext>
                  </a:extLst>
                </a:gridCol>
                <a:gridCol w="466616">
                  <a:extLst>
                    <a:ext uri="{9D8B030D-6E8A-4147-A177-3AD203B41FA5}">
                      <a16:colId xmlns:a16="http://schemas.microsoft.com/office/drawing/2014/main" val="2908618053"/>
                    </a:ext>
                  </a:extLst>
                </a:gridCol>
                <a:gridCol w="529211">
                  <a:extLst>
                    <a:ext uri="{9D8B030D-6E8A-4147-A177-3AD203B41FA5}">
                      <a16:colId xmlns:a16="http://schemas.microsoft.com/office/drawing/2014/main" val="2797113331"/>
                    </a:ext>
                  </a:extLst>
                </a:gridCol>
                <a:gridCol w="136569">
                  <a:extLst>
                    <a:ext uri="{9D8B030D-6E8A-4147-A177-3AD203B41FA5}">
                      <a16:colId xmlns:a16="http://schemas.microsoft.com/office/drawing/2014/main" val="3220472420"/>
                    </a:ext>
                  </a:extLst>
                </a:gridCol>
                <a:gridCol w="644916">
                  <a:extLst>
                    <a:ext uri="{9D8B030D-6E8A-4147-A177-3AD203B41FA5}">
                      <a16:colId xmlns:a16="http://schemas.microsoft.com/office/drawing/2014/main" val="1696067267"/>
                    </a:ext>
                  </a:extLst>
                </a:gridCol>
                <a:gridCol w="136569">
                  <a:extLst>
                    <a:ext uri="{9D8B030D-6E8A-4147-A177-3AD203B41FA5}">
                      <a16:colId xmlns:a16="http://schemas.microsoft.com/office/drawing/2014/main" val="3496766518"/>
                    </a:ext>
                  </a:extLst>
                </a:gridCol>
                <a:gridCol w="449544">
                  <a:extLst>
                    <a:ext uri="{9D8B030D-6E8A-4147-A177-3AD203B41FA5}">
                      <a16:colId xmlns:a16="http://schemas.microsoft.com/office/drawing/2014/main" val="3746971901"/>
                    </a:ext>
                  </a:extLst>
                </a:gridCol>
                <a:gridCol w="534901">
                  <a:extLst>
                    <a:ext uri="{9D8B030D-6E8A-4147-A177-3AD203B41FA5}">
                      <a16:colId xmlns:a16="http://schemas.microsoft.com/office/drawing/2014/main" val="317774743"/>
                    </a:ext>
                  </a:extLst>
                </a:gridCol>
                <a:gridCol w="495067">
                  <a:extLst>
                    <a:ext uri="{9D8B030D-6E8A-4147-A177-3AD203B41FA5}">
                      <a16:colId xmlns:a16="http://schemas.microsoft.com/office/drawing/2014/main" val="3929520491"/>
                    </a:ext>
                  </a:extLst>
                </a:gridCol>
                <a:gridCol w="1037110">
                  <a:extLst>
                    <a:ext uri="{9D8B030D-6E8A-4147-A177-3AD203B41FA5}">
                      <a16:colId xmlns:a16="http://schemas.microsoft.com/office/drawing/2014/main" val="3256196725"/>
                    </a:ext>
                  </a:extLst>
                </a:gridCol>
              </a:tblGrid>
              <a:tr h="144567">
                <a:tc gridSpan="9">
                  <a:txBody>
                    <a:bodyPr/>
                    <a:lstStyle/>
                    <a:p>
                      <a:pPr algn="ctr" fontAlgn="b"/>
                      <a:r>
                        <a:rPr lang="en-US" sz="800" b="1" i="0" u="none" strike="noStrike">
                          <a:effectLst/>
                          <a:highlight>
                            <a:srgbClr val="D9D9D9"/>
                          </a:highligh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37345260"/>
                  </a:ext>
                </a:extLst>
              </a:tr>
              <a:tr h="144567">
                <a:tc gridSpan="9">
                  <a:txBody>
                    <a:bodyPr/>
                    <a:lstStyle/>
                    <a:p>
                      <a:pPr algn="ctr" fontAlgn="b"/>
                      <a:r>
                        <a:rPr lang="en-US" sz="800" b="1"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53417985"/>
                  </a:ext>
                </a:extLst>
              </a:tr>
              <a:tr h="108425">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highlight>
                            <a:srgbClr val="FABF8F"/>
                          </a:highligh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highlight>
                            <a:srgbClr val="FABF8F"/>
                          </a:highligh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22100075"/>
                  </a:ext>
                </a:extLst>
              </a:tr>
              <a:tr h="118012">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highlight>
                            <a:srgbClr val="FABF8F"/>
                          </a:highligh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430297434"/>
                  </a:ext>
                </a:extLst>
              </a:tr>
              <a:tr h="118012">
                <a:tc>
                  <a:txBody>
                    <a:bodyPr/>
                    <a:lstStyle/>
                    <a:p>
                      <a:pPr algn="l" fontAlgn="b"/>
                      <a:r>
                        <a:rPr lang="en-US" sz="600" b="0" i="0" u="none" strike="noStrike">
                          <a:effectLst/>
                          <a:highlight>
                            <a:srgbClr val="FFFFFF"/>
                          </a:highligh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3,035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47.40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64.02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18129834"/>
                  </a:ext>
                </a:extLst>
              </a:tr>
              <a:tr h="216851">
                <a:tc>
                  <a:txBody>
                    <a:bodyPr/>
                    <a:lstStyle/>
                    <a:p>
                      <a:pPr algn="l" fontAlgn="b"/>
                      <a:r>
                        <a:rPr lang="en-US" sz="600" b="0" i="0" u="none" strike="noStrike">
                          <a:effectLst/>
                          <a:highlight>
                            <a:srgbClr val="FFFFFF"/>
                          </a:highligh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3,421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34.70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98.60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56037052"/>
                  </a:ext>
                </a:extLst>
              </a:tr>
              <a:tr h="118012">
                <a:tc>
                  <a:txBody>
                    <a:bodyPr/>
                    <a:lstStyle/>
                    <a:p>
                      <a:pPr algn="l" fontAlgn="b"/>
                      <a:r>
                        <a:rPr lang="en-US" sz="600" b="0" i="0" u="none" strike="noStrike">
                          <a:effectLst/>
                          <a:highlight>
                            <a:srgbClr val="FFFFFF"/>
                          </a:highligh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3,966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29.20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135.82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835403613"/>
                  </a:ext>
                </a:extLst>
              </a:tr>
              <a:tr h="118012">
                <a:tc>
                  <a:txBody>
                    <a:bodyPr/>
                    <a:lstStyle/>
                    <a:p>
                      <a:pPr algn="l" fontAlgn="b"/>
                      <a:r>
                        <a:rPr lang="en-US" sz="600" b="0" i="0" u="none" strike="noStrike">
                          <a:effectLst/>
                          <a:highlight>
                            <a:srgbClr val="FFFFFF"/>
                          </a:highligh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10,422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111.30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93.64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79845441"/>
                  </a:ext>
                </a:extLst>
              </a:tr>
              <a:tr h="650551">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FF"/>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FF"/>
                          </a:highligh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126.33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49606025"/>
                  </a:ext>
                </a:extLst>
              </a:tr>
              <a:tr h="325275">
                <a:tc gridSpan="2">
                  <a:txBody>
                    <a:bodyPr/>
                    <a:lstStyle/>
                    <a:p>
                      <a:pPr algn="ctr" fontAlgn="b"/>
                      <a:r>
                        <a:rPr lang="en-US" sz="600" b="0" i="0" u="none" strike="noStrike">
                          <a:effectLst/>
                          <a:highlight>
                            <a:srgbClr val="FFFFFF"/>
                          </a:highlight>
                          <a:latin typeface="Arial" panose="020B0604020202020204" pitchFamily="34" charset="0"/>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highlight>
                            <a:srgbClr val="FFFFFF"/>
                          </a:highlight>
                          <a:latin typeface="Arial" panose="020B0604020202020204" pitchFamily="34" charset="0"/>
                        </a:rPr>
                        <a:t>95</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FF"/>
                          </a:highligh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00"/>
                          </a:highlight>
                          <a:latin typeface="Arial" panose="020B0604020202020204" pitchFamily="34" charset="0"/>
                        </a:rPr>
                        <a:t>-32.69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97359495"/>
                  </a:ext>
                </a:extLst>
              </a:tr>
              <a:tr h="108425">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19832164"/>
                  </a:ext>
                </a:extLst>
              </a:tr>
              <a:tr h="126496">
                <a:tc gridSpan="8">
                  <a:txBody>
                    <a:bodyPr/>
                    <a:lstStyle/>
                    <a:p>
                      <a:pPr algn="l" fontAlgn="b"/>
                      <a:r>
                        <a:rPr lang="en-US" sz="700" b="1" i="0" u="none" strike="noStrike">
                          <a:effectLst/>
                          <a:highlight>
                            <a:srgbClr val="D9D9D9"/>
                          </a:highligh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32457007"/>
                  </a:ext>
                </a:extLst>
              </a:tr>
              <a:tr h="108425">
                <a:tc gridSpan="2">
                  <a:txBody>
                    <a:bodyPr/>
                    <a:lstStyle/>
                    <a:p>
                      <a:pPr algn="l" fontAlgn="b"/>
                      <a:r>
                        <a:rPr lang="en-US" sz="6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3494.60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highlight>
                            <a:srgbClr val="FFFF00"/>
                          </a:highlight>
                          <a:latin typeface="Arial" panose="020B0604020202020204" pitchFamily="34" charset="0"/>
                        </a:rPr>
                        <a:t>33.53%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5697246"/>
                  </a:ext>
                </a:extLst>
              </a:tr>
              <a:tr h="108425">
                <a:tc gridSpan="2">
                  <a:txBody>
                    <a:bodyPr/>
                    <a:lstStyle/>
                    <a:p>
                      <a:pPr algn="l" fontAlgn="b"/>
                      <a:r>
                        <a:rPr lang="en-US" sz="6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3494.60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highlight>
                            <a:srgbClr val="FFFF00"/>
                          </a:highlight>
                          <a:latin typeface="Arial" panose="020B0604020202020204" pitchFamily="34" charset="0"/>
                        </a:rPr>
                        <a:t>31.40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67485016"/>
                  </a:ext>
                </a:extLst>
              </a:tr>
              <a:tr h="108425">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643389385"/>
                  </a:ext>
                </a:extLst>
              </a:tr>
              <a:tr h="126496">
                <a:tc gridSpan="8">
                  <a:txBody>
                    <a:bodyPr/>
                    <a:lstStyle/>
                    <a:p>
                      <a:pPr algn="l" fontAlgn="b"/>
                      <a:r>
                        <a:rPr lang="en-US" sz="700" b="1" i="0" u="none" strike="noStrike">
                          <a:effectLst/>
                          <a:highlight>
                            <a:srgbClr val="D9D9D9"/>
                          </a:highligh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55658788"/>
                  </a:ext>
                </a:extLst>
              </a:tr>
              <a:tr h="108425">
                <a:tc gridSpan="2">
                  <a:txBody>
                    <a:bodyPr/>
                    <a:lstStyle/>
                    <a:p>
                      <a:pPr algn="l" fontAlgn="b"/>
                      <a:r>
                        <a:rPr lang="en-US" sz="600" b="0" i="0" u="none" strike="noStrike">
                          <a:effectLst/>
                          <a:highlight>
                            <a:srgbClr val="FFFFFF"/>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10,421.92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109.70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082803135"/>
                  </a:ext>
                </a:extLst>
              </a:tr>
              <a:tr h="108425">
                <a:tc gridSpan="2">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111.30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04982467"/>
                  </a:ext>
                </a:extLst>
              </a:tr>
              <a:tr h="108425">
                <a:tc gridSpan="2">
                  <a:txBody>
                    <a:bodyPr/>
                    <a:lstStyle/>
                    <a:p>
                      <a:pPr algn="l" fontAlgn="b"/>
                      <a:r>
                        <a:rPr lang="en-US" sz="600" b="0" i="0" u="none" strike="noStrike">
                          <a:effectLst/>
                          <a:highlight>
                            <a:srgbClr val="FFFFFF"/>
                          </a:highligh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600" b="0" i="0" u="none" strike="noStrike">
                          <a:effectLst/>
                          <a:highlight>
                            <a:srgbClr val="FFFFFF"/>
                          </a:highligh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97440531"/>
                  </a:ext>
                </a:extLst>
              </a:tr>
              <a:tr h="108425">
                <a:tc gridSpan="2">
                  <a:txBody>
                    <a:bodyPr/>
                    <a:lstStyle/>
                    <a:p>
                      <a:pPr algn="l" fontAlgn="b"/>
                      <a:r>
                        <a:rPr lang="en-US" sz="600" b="0" i="0" u="none" strike="noStrike">
                          <a:effectLst/>
                          <a:highlight>
                            <a:srgbClr val="FFFFFF"/>
                          </a:highligh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47.40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42.59%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07189132"/>
                  </a:ext>
                </a:extLst>
              </a:tr>
              <a:tr h="108425">
                <a:tc gridSpan="2">
                  <a:txBody>
                    <a:bodyPr/>
                    <a:lstStyle/>
                    <a:p>
                      <a:pPr algn="l" fontAlgn="b"/>
                      <a:r>
                        <a:rPr lang="en-US" sz="600" b="0" i="0" u="none" strike="noStrike">
                          <a:effectLst/>
                          <a:highlight>
                            <a:srgbClr val="FFFFFF"/>
                          </a:highligh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34.70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31.18%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59948660"/>
                  </a:ext>
                </a:extLst>
              </a:tr>
              <a:tr h="108425">
                <a:tc gridSpan="2">
                  <a:txBody>
                    <a:bodyPr/>
                    <a:lstStyle/>
                    <a:p>
                      <a:pPr algn="l" fontAlgn="b"/>
                      <a:r>
                        <a:rPr lang="en-US" sz="600" b="0" i="0" u="none" strike="noStrike">
                          <a:effectLst/>
                          <a:highlight>
                            <a:srgbClr val="FFFFFF"/>
                          </a:highligh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29.20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26.24%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675330233"/>
                  </a:ext>
                </a:extLst>
              </a:tr>
              <a:tr h="108425">
                <a:tc gridSpan="2">
                  <a:txBody>
                    <a:bodyPr/>
                    <a:lstStyle/>
                    <a:p>
                      <a:pPr algn="l" fontAlgn="b"/>
                      <a:r>
                        <a:rPr lang="en-US" sz="600" b="0" i="0" u="none" strike="noStrike">
                          <a:effectLst/>
                          <a:highlight>
                            <a:srgbClr val="FFFFFF"/>
                          </a:highligh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73.68%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33307729"/>
                  </a:ext>
                </a:extLst>
              </a:tr>
              <a:tr h="108425">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61356011"/>
                  </a:ext>
                </a:extLst>
              </a:tr>
              <a:tr h="126496">
                <a:tc gridSpan="8">
                  <a:txBody>
                    <a:bodyPr/>
                    <a:lstStyle/>
                    <a:p>
                      <a:pPr algn="l" fontAlgn="b"/>
                      <a:r>
                        <a:rPr lang="en-US" sz="700" b="1" i="0" u="none" strike="noStrike">
                          <a:effectLst/>
                          <a:highlight>
                            <a:srgbClr val="D9D9D9"/>
                          </a:highligh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1381514906"/>
                  </a:ext>
                </a:extLst>
              </a:tr>
              <a:tr h="108425">
                <a:tc>
                  <a:txBody>
                    <a:bodyPr/>
                    <a:lstStyle/>
                    <a:p>
                      <a:pPr algn="ctr" fontAlgn="b"/>
                      <a:r>
                        <a:rPr lang="en-US" sz="600" b="1" i="0" u="none" strike="noStrike">
                          <a:effectLst/>
                          <a:highlight>
                            <a:srgbClr val="FABF8F"/>
                          </a:highligh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highlight>
                            <a:srgbClr val="FABF8F"/>
                          </a:highligh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highlight>
                            <a:srgbClr val="FABF8F"/>
                          </a:highligh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highlight>
                            <a:srgbClr val="FABF8F"/>
                          </a:highligh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highlight>
                            <a:srgbClr val="FABF8F"/>
                          </a:highligh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highlight>
                            <a:srgbClr val="FABF8F"/>
                          </a:highligh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2825748509"/>
                  </a:ext>
                </a:extLst>
              </a:tr>
              <a:tr h="108425">
                <a:tc>
                  <a:txBody>
                    <a:bodyPr/>
                    <a:lstStyle/>
                    <a:p>
                      <a:pPr algn="ctr" fontAlgn="b"/>
                      <a:r>
                        <a:rPr lang="en-US" sz="600" b="1" i="0" u="none" strike="noStrike">
                          <a:effectLst/>
                          <a:highlight>
                            <a:srgbClr val="FFFF00"/>
                          </a:highligh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a:effectLst/>
                          <a:highlight>
                            <a:srgbClr val="FFFF00"/>
                          </a:highlight>
                          <a:latin typeface="Arial" panose="020B0604020202020204" pitchFamily="34" charset="0"/>
                        </a:rPr>
                        <a:t>95</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62199202"/>
                  </a:ext>
                </a:extLst>
              </a:tr>
              <a:tr h="108425">
                <a:tc>
                  <a:txBody>
                    <a:bodyPr/>
                    <a:lstStyle/>
                    <a:p>
                      <a:pPr algn="ctr" fontAlgn="b"/>
                      <a:r>
                        <a:rPr lang="en-US" sz="600" b="1" i="0" u="none" strike="noStrike">
                          <a:effectLst/>
                          <a:highlight>
                            <a:srgbClr val="FFFF00"/>
                          </a:highligh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1.05%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4.21%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7.37%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highlight>
                            <a:srgbClr val="FFFF00"/>
                          </a:highlight>
                          <a:latin typeface="Arial" panose="020B0604020202020204" pitchFamily="34" charset="0"/>
                        </a:rPr>
                        <a:t>87.37%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3283903585"/>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 - Competitive pay</a:t>
            </a:r>
          </a:p>
          <a:p>
            <a:pPr marL="0" indent="0">
              <a:buNone/>
            </a:pPr>
            <a:r>
              <a:rPr lang="en-US" dirty="0"/>
              <a:t> - Knowledgeable techs</a:t>
            </a:r>
          </a:p>
          <a:p>
            <a:pPr marL="0" indent="0">
              <a:buNone/>
            </a:pPr>
            <a:r>
              <a:rPr lang="en-US" dirty="0"/>
              <a:t> - Flexible schedule – 5 day work week</a:t>
            </a:r>
          </a:p>
          <a:p>
            <a:pPr marL="0" indent="0">
              <a:buNone/>
            </a:pPr>
            <a:r>
              <a:rPr lang="en-US" dirty="0"/>
              <a:t> - Techs help each other out </a:t>
            </a:r>
          </a:p>
          <a:p>
            <a:pPr marL="0" indent="0">
              <a:buNone/>
            </a:pPr>
            <a:r>
              <a:rPr lang="en-US" dirty="0"/>
              <a:t> - Distribution of work – ability to do CP, warranty, and internal</a:t>
            </a:r>
          </a:p>
          <a:p>
            <a:pPr marL="0" indent="0">
              <a:buNone/>
            </a:pPr>
            <a:r>
              <a:rPr lang="en-US" dirty="0"/>
              <a:t> - Tools are accessible </a:t>
            </a:r>
          </a:p>
          <a:p>
            <a:pPr marL="0" indent="0">
              <a:buNone/>
            </a:pPr>
            <a:r>
              <a:rPr lang="en-US" dirty="0"/>
              <a:t> - Comfortable work environment (air conditioned shop)</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 - Not having Parts on hand </a:t>
            </a:r>
          </a:p>
          <a:p>
            <a:pPr marL="0" indent="0">
              <a:buNone/>
            </a:pPr>
            <a:r>
              <a:rPr lang="en-US" dirty="0"/>
              <a:t> - Short Staffed too often</a:t>
            </a:r>
          </a:p>
          <a:p>
            <a:pPr marL="0" indent="0">
              <a:buNone/>
            </a:pPr>
            <a:r>
              <a:rPr lang="en-US" dirty="0"/>
              <a:t> - Too much competitive work, not enough maintenance and repair</a:t>
            </a:r>
          </a:p>
          <a:p>
            <a:pPr marL="0" indent="0">
              <a:buNone/>
            </a:pPr>
            <a:r>
              <a:rPr lang="en-US" dirty="0"/>
              <a:t> - Low Tech proficiency (64%)</a:t>
            </a:r>
          </a:p>
          <a:p>
            <a:pPr marL="0" indent="0">
              <a:buNone/>
            </a:pPr>
            <a:r>
              <a:rPr lang="en-US" dirty="0"/>
              <a:t> - Limited time for Advisors to sell work</a:t>
            </a:r>
          </a:p>
          <a:p>
            <a:pPr marL="0" indent="0">
              <a:buNone/>
            </a:pPr>
            <a:r>
              <a:rPr lang="en-US" dirty="0"/>
              <a:t> - Limited time for training </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1342</TotalTime>
  <Words>2411</Words>
  <Application>Microsoft Office PowerPoint</Application>
  <PresentationFormat>Widescreen</PresentationFormat>
  <Paragraphs>719</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AJ Rydzewski</cp:lastModifiedBy>
  <cp:revision>9</cp:revision>
  <dcterms:created xsi:type="dcterms:W3CDTF">2022-12-04T13:10:55Z</dcterms:created>
  <dcterms:modified xsi:type="dcterms:W3CDTF">2024-05-17T18:26:07Z</dcterms:modified>
</cp:coreProperties>
</file>