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lsm" ContentType="application/vnd.ms-excel.sheet.macroEnabled.12"/>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59" d="100"/>
          <a:sy n="159" d="100"/>
        </p:scale>
        <p:origin x="384" y="1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5/19/2024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5/19/2024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5/19/2024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5/19/2024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5/19/2024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package" Target="../embeddings/Microsoft_Excel_Worksheet.xlsx"/><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package" Target="../embeddings/Microsoft_Excel_Worksheet1.xlsx"/><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package" Target="../embeddings/Microsoft_Excel_Worksheet2.xlsx"/><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package" Target="../embeddings/Microsoft_Excel_Worksheet3.xlsx"/><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package" Target="../embeddings/Microsoft_Excel_Macro-Enabled_Worksheet.xlsm"/><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Matthew Spitzer N440</a:t>
            </a:r>
          </a:p>
          <a:p>
            <a:pPr algn="ctr"/>
            <a:r>
              <a:rPr lang="en-US" sz="1200" dirty="0"/>
              <a:t>Based on Month of February Numbers</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Sending techs to more training</a:t>
            </a:r>
          </a:p>
          <a:p>
            <a:r>
              <a:rPr lang="en-US" dirty="0"/>
              <a:t>Better labor mix</a:t>
            </a: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Other shops with better pay and better benefits</a:t>
            </a:r>
          </a:p>
          <a:p>
            <a:r>
              <a:rPr lang="en-US" dirty="0"/>
              <a:t>Hard to get shop equipment fixed from vendors</a:t>
            </a:r>
          </a:p>
          <a:p>
            <a:r>
              <a:rPr lang="en-US" dirty="0"/>
              <a:t>Parts department ordering wrong parts</a:t>
            </a:r>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Make techs feel more appreciated</a:t>
            </a:r>
          </a:p>
          <a:p>
            <a:r>
              <a:rPr lang="en-US" dirty="0"/>
              <a:t>Get techs and writers to work together better</a:t>
            </a:r>
          </a:p>
          <a:p>
            <a:r>
              <a:rPr lang="en-US" dirty="0"/>
              <a:t>Get parts countermen to care more about tech productivity</a:t>
            </a:r>
          </a:p>
          <a:p>
            <a:r>
              <a:rPr lang="en-US" dirty="0"/>
              <a:t>Get handle on tools in the shop</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Remodel parts of the facility the techs use daily, break room and tech bathrooms for example</a:t>
            </a:r>
          </a:p>
          <a:p>
            <a:r>
              <a:rPr lang="en-US" dirty="0"/>
              <a:t>Create better tech/advisor communication processes, morning/evening check-ins, better dispatch process.</a:t>
            </a:r>
          </a:p>
          <a:p>
            <a:r>
              <a:rPr lang="en-US" dirty="0"/>
              <a:t>Bigger part of parts countermen pay tied to tech productivity and/or hours for the shop</a:t>
            </a:r>
          </a:p>
          <a:p>
            <a:r>
              <a:rPr lang="en-US" dirty="0"/>
              <a:t>Track parts problems in a spread sheet: wrong parts, parts not ordered, </a:t>
            </a:r>
            <a:r>
              <a:rPr lang="en-US" dirty="0" err="1"/>
              <a:t>etc</a:t>
            </a:r>
            <a:endParaRPr lang="en-US" dirty="0"/>
          </a:p>
          <a:p>
            <a:r>
              <a:rPr lang="en-US" dirty="0"/>
              <a:t>Create a new tool check-in/check-out process to track who breaks tools and when they are broken</a:t>
            </a:r>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endParaRPr lang="en-US" dirty="0"/>
          </a:p>
          <a:p>
            <a:r>
              <a:rPr lang="en-US" dirty="0"/>
              <a:t>Beginning with the break room, getting a new shop fridge, a break room the does not stink, and new tables and chairs to show we are willing to spend a bit of money (in process since I got back from class)</a:t>
            </a:r>
          </a:p>
          <a:p>
            <a:pPr lvl="1"/>
            <a:r>
              <a:rPr lang="en-US" dirty="0"/>
              <a:t>Next, I want to work on tech bathrooms as well</a:t>
            </a:r>
          </a:p>
          <a:p>
            <a:r>
              <a:rPr lang="en-US" dirty="0"/>
              <a:t>Revamping the dispatching process for the problem team that has trouble communicating between writers and techs so that techs are limited to holding on to 2 ROs so nothing gets lost or forgotten by writers or techs</a:t>
            </a:r>
          </a:p>
          <a:p>
            <a:r>
              <a:rPr lang="en-US" dirty="0"/>
              <a:t>Parts countermen pay is partially tied to hours but not enough, get with parts and service director to rework that bonus. </a:t>
            </a:r>
          </a:p>
          <a:p>
            <a:r>
              <a:rPr lang="en-US" dirty="0"/>
              <a:t>Track parts problems in shop and counsel countermen and/or tech that is at fault for issues.</a:t>
            </a:r>
          </a:p>
          <a:p>
            <a:r>
              <a:rPr lang="en-US" dirty="0"/>
              <a:t>Create tool tracking process and organize tool room, would like parts to check out special Ford tool boxes.</a:t>
            </a:r>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079190318"/>
              </p:ext>
            </p:extLst>
          </p:nvPr>
        </p:nvGraphicFramePr>
        <p:xfrm>
          <a:off x="677334" y="1818624"/>
          <a:ext cx="9132492" cy="4895412"/>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Finish remodel of break room</a:t>
                      </a:r>
                    </a:p>
                  </a:txBody>
                  <a:tcPr/>
                </a:tc>
                <a:tc>
                  <a:txBody>
                    <a:bodyPr/>
                    <a:lstStyle/>
                    <a:p>
                      <a:r>
                        <a:rPr lang="en-US" dirty="0"/>
                        <a:t>Service Manager/Me</a:t>
                      </a:r>
                    </a:p>
                  </a:txBody>
                  <a:tcPr/>
                </a:tc>
                <a:tc>
                  <a:txBody>
                    <a:bodyPr/>
                    <a:lstStyle/>
                    <a:p>
                      <a:r>
                        <a:rPr lang="en-US" dirty="0"/>
                        <a:t>6/31</a:t>
                      </a:r>
                    </a:p>
                    <a:p>
                      <a:endParaRPr lang="en-US" dirty="0"/>
                    </a:p>
                  </a:txBody>
                  <a:tcPr/>
                </a:tc>
                <a:extLst>
                  <a:ext uri="{0D108BD9-81ED-4DB2-BD59-A6C34878D82A}">
                    <a16:rowId xmlns:a16="http://schemas.microsoft.com/office/drawing/2014/main" val="2400365483"/>
                  </a:ext>
                </a:extLst>
              </a:tr>
              <a:tr h="565004">
                <a:tc>
                  <a:txBody>
                    <a:bodyPr/>
                    <a:lstStyle/>
                    <a:p>
                      <a:r>
                        <a:rPr lang="en-US" dirty="0"/>
                        <a:t>Reorganize Dispatch process for Team B</a:t>
                      </a:r>
                    </a:p>
                  </a:txBody>
                  <a:tcPr/>
                </a:tc>
                <a:tc>
                  <a:txBody>
                    <a:bodyPr/>
                    <a:lstStyle/>
                    <a:p>
                      <a:r>
                        <a:rPr lang="en-US" dirty="0"/>
                        <a:t>Service Manager/Me</a:t>
                      </a:r>
                    </a:p>
                  </a:txBody>
                  <a:tcPr/>
                </a:tc>
                <a:tc>
                  <a:txBody>
                    <a:bodyPr/>
                    <a:lstStyle/>
                    <a:p>
                      <a:r>
                        <a:rPr lang="en-US" dirty="0"/>
                        <a:t>5/31</a:t>
                      </a:r>
                    </a:p>
                  </a:txBody>
                  <a:tcPr/>
                </a:tc>
                <a:extLst>
                  <a:ext uri="{0D108BD9-81ED-4DB2-BD59-A6C34878D82A}">
                    <a16:rowId xmlns:a16="http://schemas.microsoft.com/office/drawing/2014/main" val="107845787"/>
                  </a:ext>
                </a:extLst>
              </a:tr>
              <a:tr h="565004">
                <a:tc>
                  <a:txBody>
                    <a:bodyPr/>
                    <a:lstStyle/>
                    <a:p>
                      <a:r>
                        <a:rPr lang="en-US" dirty="0"/>
                        <a:t>New parts pay bonus based on shop hours</a:t>
                      </a:r>
                    </a:p>
                  </a:txBody>
                  <a:tcPr/>
                </a:tc>
                <a:tc>
                  <a:txBody>
                    <a:bodyPr/>
                    <a:lstStyle/>
                    <a:p>
                      <a:r>
                        <a:rPr lang="en-US" dirty="0"/>
                        <a:t>Parts &amp; Service Director</a:t>
                      </a:r>
                    </a:p>
                  </a:txBody>
                  <a:tcPr/>
                </a:tc>
                <a:tc>
                  <a:txBody>
                    <a:bodyPr/>
                    <a:lstStyle/>
                    <a:p>
                      <a:r>
                        <a:rPr lang="en-US" dirty="0"/>
                        <a:t>6/31</a:t>
                      </a:r>
                    </a:p>
                    <a:p>
                      <a:endParaRPr lang="en-US" dirty="0"/>
                    </a:p>
                  </a:txBody>
                  <a:tcPr/>
                </a:tc>
                <a:extLst>
                  <a:ext uri="{0D108BD9-81ED-4DB2-BD59-A6C34878D82A}">
                    <a16:rowId xmlns:a16="http://schemas.microsoft.com/office/drawing/2014/main" val="1530126605"/>
                  </a:ext>
                </a:extLst>
              </a:tr>
              <a:tr h="565004">
                <a:tc>
                  <a:txBody>
                    <a:bodyPr/>
                    <a:lstStyle/>
                    <a:p>
                      <a:r>
                        <a:rPr lang="en-US" dirty="0"/>
                        <a:t>Track Parts issues in the shop</a:t>
                      </a:r>
                    </a:p>
                  </a:txBody>
                  <a:tcPr/>
                </a:tc>
                <a:tc>
                  <a:txBody>
                    <a:bodyPr/>
                    <a:lstStyle/>
                    <a:p>
                      <a:r>
                        <a:rPr lang="en-US" dirty="0"/>
                        <a:t>Parts manager &amp; Service manager</a:t>
                      </a:r>
                    </a:p>
                  </a:txBody>
                  <a:tcPr/>
                </a:tc>
                <a:tc>
                  <a:txBody>
                    <a:bodyPr/>
                    <a:lstStyle/>
                    <a:p>
                      <a:r>
                        <a:rPr lang="en-US" dirty="0"/>
                        <a:t>6/31</a:t>
                      </a:r>
                    </a:p>
                  </a:txBody>
                  <a:tcPr/>
                </a:tc>
                <a:extLst>
                  <a:ext uri="{0D108BD9-81ED-4DB2-BD59-A6C34878D82A}">
                    <a16:rowId xmlns:a16="http://schemas.microsoft.com/office/drawing/2014/main" val="1950345431"/>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endParaRPr lang="en-US" dirty="0"/>
          </a:p>
          <a:p>
            <a:r>
              <a:rPr lang="en-US" dirty="0"/>
              <a:t>By investing money in the facility, I can show the techs we are willing to spend money on things for comfort not just bare minimum.</a:t>
            </a:r>
          </a:p>
          <a:p>
            <a:r>
              <a:rPr lang="en-US" dirty="0"/>
              <a:t>If I can increase tech/advisor communication for Team B, then I can reduce their stress on that team, and they can work together more efficiently.</a:t>
            </a:r>
          </a:p>
          <a:p>
            <a:r>
              <a:rPr lang="en-US" dirty="0"/>
              <a:t>If I can get the parts countermen to care more through their pay then they should double check parts orders, ask questions of the tech to double check before ordering and try to find back ordered parts, then we would see more efficient parts orders.</a:t>
            </a:r>
          </a:p>
          <a:p>
            <a:r>
              <a:rPr lang="en-US" dirty="0"/>
              <a:t>If we can track and counsel the parts countermen and the techs on specific problems, then we can hold them accountable as well. </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chemeClr val="tx1"/>
                </a:solidFill>
                <a:latin typeface="Calibri" panose="020F0502020204030204" pitchFamily="34" charset="0"/>
              </a:rPr>
              <a:t>Currently was use email blasts, mailers and freeway advertising to market to retail customers. We have outside sales representatives to reach out to fleets as well.</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We will focus on more retail maintenance and competitive </a:t>
            </a:r>
            <a:r>
              <a:rPr lang="en-US" dirty="0">
                <a:solidFill>
                  <a:schemeClr val="tx1"/>
                </a:solidFill>
                <a:latin typeface="Calibri" panose="020F0502020204030204" pitchFamily="34" charset="0"/>
              </a:rPr>
              <a:t>labor to </a:t>
            </a:r>
            <a:r>
              <a:rPr lang="en-US" sz="1800" b="0" i="0" u="none" strike="noStrike" baseline="0" dirty="0">
                <a:solidFill>
                  <a:schemeClr val="tx1"/>
                </a:solidFill>
                <a:latin typeface="Calibri" panose="020F0502020204030204" pitchFamily="34" charset="0"/>
              </a:rPr>
              <a:t>try and even out our labor mix.</a:t>
            </a:r>
          </a:p>
          <a:p>
            <a:r>
              <a:rPr lang="en-US" sz="1800" b="0" i="0" u="none" strike="noStrike" baseline="0" dirty="0">
                <a:solidFill>
                  <a:schemeClr val="tx1"/>
                </a:solidFill>
                <a:latin typeface="Calibri" panose="020F0502020204030204" pitchFamily="34" charset="0"/>
              </a:rPr>
              <a:t>Monthly coupons and utilize other departments such as sales to hand out cards/coupons to new customers to encourage them to return to our service department. </a:t>
            </a:r>
          </a:p>
          <a:p>
            <a:r>
              <a:rPr lang="en-US" sz="1800" b="0" i="0" u="none" strike="noStrike" baseline="0" dirty="0">
                <a:solidFill>
                  <a:schemeClr val="tx1"/>
                </a:solidFill>
                <a:latin typeface="Calibri" panose="020F0502020204030204" pitchFamily="34" charset="0"/>
              </a:rPr>
              <a:t>Re analyze ROs monthly to monitor labor mix change.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878390" cy="3304117"/>
          </a:xfrm>
        </p:spPr>
        <p:txBody>
          <a:bodyPr>
            <a:normAutofit fontScale="92500" lnSpcReduction="10000"/>
          </a:bodyPr>
          <a:lstStyle/>
          <a:p>
            <a:r>
              <a:rPr lang="en-US" sz="1800" b="0" i="0" u="none" strike="noStrike" baseline="0" dirty="0">
                <a:solidFill>
                  <a:srgbClr val="221E1F"/>
                </a:solidFill>
                <a:latin typeface="Calibri" panose="020F0502020204030204" pitchFamily="34" charset="0"/>
              </a:rPr>
              <a:t>We currently raise our labor rate yearly to keep our GP % in line at 76% and refile for warranty labor rate increase.</a:t>
            </a:r>
          </a:p>
          <a:p>
            <a:r>
              <a:rPr lang="en-US" sz="1800" b="0" i="0" u="none" strike="noStrike" baseline="0" dirty="0">
                <a:solidFill>
                  <a:srgbClr val="221E1F"/>
                </a:solidFill>
                <a:latin typeface="Calibri" panose="020F0502020204030204" pitchFamily="34" charset="0"/>
              </a:rPr>
              <a:t>We can bump our internal rate slightly to bring that labor type to the ideal 76%</a:t>
            </a:r>
          </a:p>
          <a:p>
            <a:r>
              <a:rPr lang="en-US" sz="1800" b="0" i="0" u="none" strike="noStrike" baseline="0" dirty="0">
                <a:solidFill>
                  <a:srgbClr val="221E1F"/>
                </a:solidFill>
                <a:latin typeface="Calibri" panose="020F0502020204030204" pitchFamily="34" charset="0"/>
              </a:rPr>
              <a:t>We use our customer pay ELR for our internal rate to achieve 76% GP, we have not reupped it for this year. We can reanalyze our current ELR for customer pay and implement the change.</a:t>
            </a:r>
          </a:p>
          <a:p>
            <a:r>
              <a:rPr lang="en-US" sz="1800" b="0" i="0" u="none" strike="noStrike" baseline="0" dirty="0">
                <a:solidFill>
                  <a:srgbClr val="221E1F"/>
                </a:solidFill>
                <a:latin typeface="Calibri" panose="020F0502020204030204" pitchFamily="34" charset="0"/>
              </a:rPr>
              <a:t>Recalculate our GP% monthly to monitor the change.</a:t>
            </a:r>
          </a:p>
          <a:p>
            <a:endParaRPr lang="en-US" dirty="0"/>
          </a:p>
        </p:txBody>
      </p:sp>
      <p:graphicFrame>
        <p:nvGraphicFramePr>
          <p:cNvPr id="6" name="Object 5">
            <a:extLst>
              <a:ext uri="{FF2B5EF4-FFF2-40B4-BE49-F238E27FC236}">
                <a16:creationId xmlns:a16="http://schemas.microsoft.com/office/drawing/2014/main" id="{92649B77-F305-5562-A179-A2256FFC64BC}"/>
              </a:ext>
            </a:extLst>
          </p:cNvPr>
          <p:cNvGraphicFramePr>
            <a:graphicFrameLocks noChangeAspect="1"/>
          </p:cNvGraphicFramePr>
          <p:nvPr>
            <p:extLst>
              <p:ext uri="{D42A27DB-BD31-4B8C-83A1-F6EECF244321}">
                <p14:modId xmlns:p14="http://schemas.microsoft.com/office/powerpoint/2010/main" val="500864636"/>
              </p:ext>
            </p:extLst>
          </p:nvPr>
        </p:nvGraphicFramePr>
        <p:xfrm>
          <a:off x="6523566" y="1930400"/>
          <a:ext cx="4991100" cy="2781300"/>
        </p:xfrm>
        <a:graphic>
          <a:graphicData uri="http://schemas.openxmlformats.org/presentationml/2006/ole">
            <mc:AlternateContent xmlns:mc="http://schemas.openxmlformats.org/markup-compatibility/2006">
              <mc:Choice xmlns:v="urn:schemas-microsoft-com:vml" Requires="v">
                <p:oleObj name="Worksheet" r:id="rId2" imgW="4991164" imgH="2781164" progId="Excel.Sheet.12">
                  <p:embed/>
                </p:oleObj>
              </mc:Choice>
              <mc:Fallback>
                <p:oleObj name="Worksheet" r:id="rId2" imgW="4991164" imgH="2781164" progId="Excel.Sheet.12">
                  <p:embed/>
                  <p:pic>
                    <p:nvPicPr>
                      <p:cNvPr id="0" name=""/>
                      <p:cNvPicPr/>
                      <p:nvPr/>
                    </p:nvPicPr>
                    <p:blipFill>
                      <a:blip r:embed="rId3"/>
                      <a:stretch>
                        <a:fillRect/>
                      </a:stretch>
                    </p:blipFill>
                    <p:spPr>
                      <a:xfrm>
                        <a:off x="6523566" y="1930400"/>
                        <a:ext cx="4991100" cy="2781300"/>
                      </a:xfrm>
                      <a:prstGeom prst="rect">
                        <a:avLst/>
                      </a:prstGeom>
                    </p:spPr>
                  </p:pic>
                </p:oleObj>
              </mc:Fallback>
            </mc:AlternateContent>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marL="0" indent="0">
              <a:buNone/>
            </a:pPr>
            <a:endParaRPr lang="en-US"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are at 18% net profit</a:t>
            </a:r>
          </a:p>
          <a:p>
            <a:r>
              <a:rPr lang="en-US" sz="1800" b="0" i="0" u="none" strike="noStrike" baseline="0" dirty="0">
                <a:solidFill>
                  <a:srgbClr val="221E1F"/>
                </a:solidFill>
                <a:latin typeface="Calibri" panose="020F0502020204030204" pitchFamily="34" charset="0"/>
              </a:rPr>
              <a:t>Increase our net from 18% to 20%</a:t>
            </a:r>
          </a:p>
          <a:p>
            <a:r>
              <a:rPr lang="en-US" dirty="0">
                <a:solidFill>
                  <a:srgbClr val="221E1F"/>
                </a:solidFill>
                <a:latin typeface="Calibri" panose="020F0502020204030204" pitchFamily="34" charset="0"/>
              </a:rPr>
              <a:t>B</a:t>
            </a:r>
            <a:r>
              <a:rPr lang="en-US" sz="1800" b="0" i="0" u="none" strike="noStrike" baseline="0" dirty="0">
                <a:solidFill>
                  <a:srgbClr val="221E1F"/>
                </a:solidFill>
                <a:latin typeface="Calibri" panose="020F0502020204030204" pitchFamily="34" charset="0"/>
              </a:rPr>
              <a:t>eing in CA we can not charge a general fee for shop supplies to help cover shop supply expenses. But as I learned in class we can charge out partial shop supplies if we are specific on what they are and charge by the Oz.</a:t>
            </a:r>
          </a:p>
          <a:p>
            <a:r>
              <a:rPr lang="en-US" sz="1800" b="0" i="0" u="none" strike="noStrike" baseline="0" dirty="0">
                <a:solidFill>
                  <a:srgbClr val="221E1F"/>
                </a:solidFill>
                <a:latin typeface="Calibri" panose="020F0502020204030204" pitchFamily="34" charset="0"/>
              </a:rPr>
              <a:t>Post credit from shop supply sales onto the shop tag to counter shop supplies that the shop must purchase.</a:t>
            </a:r>
          </a:p>
          <a:p>
            <a:endParaRPr lang="en-US" dirty="0"/>
          </a:p>
        </p:txBody>
      </p:sp>
      <p:graphicFrame>
        <p:nvGraphicFramePr>
          <p:cNvPr id="7" name="Object 6">
            <a:extLst>
              <a:ext uri="{FF2B5EF4-FFF2-40B4-BE49-F238E27FC236}">
                <a16:creationId xmlns:a16="http://schemas.microsoft.com/office/drawing/2014/main" id="{570EE7C3-B64C-9799-5BCD-7F01FB2CCD72}"/>
              </a:ext>
            </a:extLst>
          </p:cNvPr>
          <p:cNvGraphicFramePr>
            <a:graphicFrameLocks noChangeAspect="1"/>
          </p:cNvGraphicFramePr>
          <p:nvPr>
            <p:extLst>
              <p:ext uri="{D42A27DB-BD31-4B8C-83A1-F6EECF244321}">
                <p14:modId xmlns:p14="http://schemas.microsoft.com/office/powerpoint/2010/main" val="2533657948"/>
              </p:ext>
            </p:extLst>
          </p:nvPr>
        </p:nvGraphicFramePr>
        <p:xfrm>
          <a:off x="6685547" y="1930400"/>
          <a:ext cx="3600450" cy="2981325"/>
        </p:xfrm>
        <a:graphic>
          <a:graphicData uri="http://schemas.openxmlformats.org/presentationml/2006/ole">
            <mc:AlternateContent xmlns:mc="http://schemas.openxmlformats.org/markup-compatibility/2006">
              <mc:Choice xmlns:v="urn:schemas-microsoft-com:vml" Requires="v">
                <p:oleObj name="Worksheet" r:id="rId2" imgW="3600418" imgH="2981189" progId="Excel.Sheet.12">
                  <p:embed/>
                </p:oleObj>
              </mc:Choice>
              <mc:Fallback>
                <p:oleObj name="Worksheet" r:id="rId2" imgW="3600418" imgH="2981189" progId="Excel.Sheet.12">
                  <p:embed/>
                  <p:pic>
                    <p:nvPicPr>
                      <p:cNvPr id="0" name=""/>
                      <p:cNvPicPr/>
                      <p:nvPr/>
                    </p:nvPicPr>
                    <p:blipFill>
                      <a:blip r:embed="rId3"/>
                      <a:stretch>
                        <a:fillRect/>
                      </a:stretch>
                    </p:blipFill>
                    <p:spPr>
                      <a:xfrm>
                        <a:off x="6685547" y="1930400"/>
                        <a:ext cx="3600450" cy="2981325"/>
                      </a:xfrm>
                      <a:prstGeom prst="rect">
                        <a:avLst/>
                      </a:prstGeom>
                    </p:spPr>
                  </p:pic>
                </p:oleObj>
              </mc:Fallback>
            </mc:AlternateContent>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r>
              <a:rPr lang="en-US" dirty="0">
                <a:solidFill>
                  <a:srgbClr val="221E1F"/>
                </a:solidFill>
                <a:latin typeface="Calibri" panose="020F0502020204030204" pitchFamily="34" charset="0"/>
              </a:rPr>
              <a:t>The shop productivity is currently at 68% and has much to improve on.</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Would like to get to 75% this year</a:t>
            </a:r>
          </a:p>
          <a:p>
            <a:r>
              <a:rPr lang="en-US" sz="1800" b="0" i="0" u="none" strike="noStrike" baseline="0" dirty="0">
                <a:solidFill>
                  <a:srgbClr val="221E1F"/>
                </a:solidFill>
                <a:latin typeface="Calibri" panose="020F0502020204030204" pitchFamily="34" charset="0"/>
              </a:rPr>
              <a:t>I will have individual tech meetings and goal settings for techs that are not productive, fix the labor mix to all techs can get work they are proficient at.</a:t>
            </a:r>
          </a:p>
          <a:p>
            <a:r>
              <a:rPr lang="en-US" dirty="0">
                <a:solidFill>
                  <a:srgbClr val="221E1F"/>
                </a:solidFill>
                <a:latin typeface="Calibri" panose="020F0502020204030204" pitchFamily="34" charset="0"/>
              </a:rPr>
              <a:t>Recalculate shop proficiency once a month. </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7" name="Object 6">
            <a:extLst>
              <a:ext uri="{FF2B5EF4-FFF2-40B4-BE49-F238E27FC236}">
                <a16:creationId xmlns:a16="http://schemas.microsoft.com/office/drawing/2014/main" id="{0F6D6055-2728-8137-C5B0-4DDFBF4E3700}"/>
              </a:ext>
            </a:extLst>
          </p:cNvPr>
          <p:cNvGraphicFramePr>
            <a:graphicFrameLocks noChangeAspect="1"/>
          </p:cNvGraphicFramePr>
          <p:nvPr>
            <p:extLst>
              <p:ext uri="{D42A27DB-BD31-4B8C-83A1-F6EECF244321}">
                <p14:modId xmlns:p14="http://schemas.microsoft.com/office/powerpoint/2010/main" val="46202070"/>
              </p:ext>
            </p:extLst>
          </p:nvPr>
        </p:nvGraphicFramePr>
        <p:xfrm>
          <a:off x="5757730" y="1270000"/>
          <a:ext cx="4827303" cy="4093495"/>
        </p:xfrm>
        <a:graphic>
          <a:graphicData uri="http://schemas.openxmlformats.org/presentationml/2006/ole">
            <mc:AlternateContent xmlns:mc="http://schemas.openxmlformats.org/markup-compatibility/2006">
              <mc:Choice xmlns:v="urn:schemas-microsoft-com:vml" Requires="v">
                <p:oleObj name="Worksheet" r:id="rId2" imgW="6391304" imgH="5419861" progId="Excel.Sheet.12">
                  <p:embed/>
                </p:oleObj>
              </mc:Choice>
              <mc:Fallback>
                <p:oleObj name="Worksheet" r:id="rId2" imgW="6391304" imgH="5419861" progId="Excel.Sheet.12">
                  <p:embed/>
                  <p:pic>
                    <p:nvPicPr>
                      <p:cNvPr id="0" name=""/>
                      <p:cNvPicPr/>
                      <p:nvPr/>
                    </p:nvPicPr>
                    <p:blipFill>
                      <a:blip r:embed="rId3"/>
                      <a:stretch>
                        <a:fillRect/>
                      </a:stretch>
                    </p:blipFill>
                    <p:spPr>
                      <a:xfrm>
                        <a:off x="5757730" y="1270000"/>
                        <a:ext cx="4827303" cy="4093495"/>
                      </a:xfrm>
                      <a:prstGeom prst="rect">
                        <a:avLst/>
                      </a:prstGeom>
                    </p:spPr>
                  </p:pic>
                </p:oleObj>
              </mc:Fallback>
            </mc:AlternateContent>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r>
              <a:rPr lang="en-US" sz="1800" b="0" i="0" u="none" strike="noStrike" baseline="0" dirty="0">
                <a:solidFill>
                  <a:srgbClr val="221E1F"/>
                </a:solidFill>
                <a:latin typeface="Calibri" panose="020F0502020204030204" pitchFamily="34" charset="0"/>
              </a:rPr>
              <a:t>We are open 7:30-5:30 with techs off at 4:30</a:t>
            </a:r>
          </a:p>
          <a:p>
            <a:r>
              <a:rPr lang="en-US" sz="1800" b="0" i="0" u="none" strike="noStrike" baseline="0" dirty="0">
                <a:solidFill>
                  <a:srgbClr val="221E1F"/>
                </a:solidFill>
                <a:latin typeface="Calibri" panose="020F0502020204030204" pitchFamily="34" charset="0"/>
              </a:rPr>
              <a:t>Increase facility utilization to 60%</a:t>
            </a:r>
          </a:p>
          <a:p>
            <a:r>
              <a:rPr lang="en-US" sz="1800" b="0" i="0" u="none" strike="noStrike" baseline="0" dirty="0">
                <a:solidFill>
                  <a:srgbClr val="221E1F"/>
                </a:solidFill>
                <a:latin typeface="Calibri" panose="020F0502020204030204" pitchFamily="34" charset="0"/>
              </a:rPr>
              <a:t>Survey customers on what days would be helpful to have extended hours, change schedule to reflect that and have staggered shifts with more techs to fill the time and increase utilization</a:t>
            </a:r>
          </a:p>
          <a:p>
            <a:r>
              <a:rPr lang="en-US" dirty="0">
                <a:solidFill>
                  <a:srgbClr val="221E1F"/>
                </a:solidFill>
                <a:latin typeface="Calibri" panose="020F0502020204030204" pitchFamily="34" charset="0"/>
              </a:rPr>
              <a:t>Recalculate Facility Utilization monthly and track.</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7" name="Object 6">
            <a:extLst>
              <a:ext uri="{FF2B5EF4-FFF2-40B4-BE49-F238E27FC236}">
                <a16:creationId xmlns:a16="http://schemas.microsoft.com/office/drawing/2014/main" id="{5EC89DD1-F225-44B4-D659-3CF619D58EC1}"/>
              </a:ext>
            </a:extLst>
          </p:cNvPr>
          <p:cNvGraphicFramePr>
            <a:graphicFrameLocks noChangeAspect="1"/>
          </p:cNvGraphicFramePr>
          <p:nvPr>
            <p:extLst>
              <p:ext uri="{D42A27DB-BD31-4B8C-83A1-F6EECF244321}">
                <p14:modId xmlns:p14="http://schemas.microsoft.com/office/powerpoint/2010/main" val="3589417287"/>
              </p:ext>
            </p:extLst>
          </p:nvPr>
        </p:nvGraphicFramePr>
        <p:xfrm>
          <a:off x="6096000" y="1270000"/>
          <a:ext cx="3524250" cy="4429125"/>
        </p:xfrm>
        <a:graphic>
          <a:graphicData uri="http://schemas.openxmlformats.org/presentationml/2006/ole">
            <mc:AlternateContent xmlns:mc="http://schemas.openxmlformats.org/markup-compatibility/2006">
              <mc:Choice xmlns:v="urn:schemas-microsoft-com:vml" Requires="v">
                <p:oleObj name="Worksheet" r:id="rId2" imgW="3524448" imgH="4429125" progId="Excel.Sheet.12">
                  <p:embed/>
                </p:oleObj>
              </mc:Choice>
              <mc:Fallback>
                <p:oleObj name="Worksheet" r:id="rId2" imgW="3524448" imgH="4429125" progId="Excel.Sheet.12">
                  <p:embed/>
                  <p:pic>
                    <p:nvPicPr>
                      <p:cNvPr id="0" name=""/>
                      <p:cNvPicPr/>
                      <p:nvPr/>
                    </p:nvPicPr>
                    <p:blipFill>
                      <a:blip r:embed="rId3"/>
                      <a:stretch>
                        <a:fillRect/>
                      </a:stretch>
                    </p:blipFill>
                    <p:spPr>
                      <a:xfrm>
                        <a:off x="6096000" y="1270000"/>
                        <a:ext cx="3524250" cy="4429125"/>
                      </a:xfrm>
                      <a:prstGeom prst="rect">
                        <a:avLst/>
                      </a:prstGeom>
                    </p:spPr>
                  </p:pic>
                </p:oleObj>
              </mc:Fallback>
            </mc:AlternateContent>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92500" lnSpcReduction="10000"/>
          </a:bodyPr>
          <a:lstStyle/>
          <a:p>
            <a:r>
              <a:rPr lang="en-US" dirty="0"/>
              <a:t>The most obvious issue with the analysis is that we have mostly repair work and the advisors rarely sell maintenance menus. We need to correct our labor mix, we are missing out on maintenance work for our C-D level techs that struggle with complicated repair work. </a:t>
            </a:r>
          </a:p>
          <a:p>
            <a:r>
              <a:rPr lang="en-US" dirty="0"/>
              <a:t>Fleet repair work is flooding the shop and making it hard to get retail maintenance work done. We need to dedicate a team or a shift to fleet work with extended hours to allow our regular customers to still get serviced. </a:t>
            </a:r>
          </a:p>
        </p:txBody>
      </p:sp>
      <p:graphicFrame>
        <p:nvGraphicFramePr>
          <p:cNvPr id="7" name="Object 6">
            <a:extLst>
              <a:ext uri="{FF2B5EF4-FFF2-40B4-BE49-F238E27FC236}">
                <a16:creationId xmlns:a16="http://schemas.microsoft.com/office/drawing/2014/main" id="{FB4288FC-E73A-2A1A-EE87-9FA2AB01411B}"/>
              </a:ext>
            </a:extLst>
          </p:cNvPr>
          <p:cNvGraphicFramePr>
            <a:graphicFrameLocks noChangeAspect="1"/>
          </p:cNvGraphicFramePr>
          <p:nvPr>
            <p:extLst>
              <p:ext uri="{D42A27DB-BD31-4B8C-83A1-F6EECF244321}">
                <p14:modId xmlns:p14="http://schemas.microsoft.com/office/powerpoint/2010/main" val="2967365609"/>
              </p:ext>
            </p:extLst>
          </p:nvPr>
        </p:nvGraphicFramePr>
        <p:xfrm>
          <a:off x="6096000" y="1270000"/>
          <a:ext cx="5295947" cy="4511091"/>
        </p:xfrm>
        <a:graphic>
          <a:graphicData uri="http://schemas.openxmlformats.org/presentationml/2006/ole">
            <mc:AlternateContent xmlns:mc="http://schemas.openxmlformats.org/markup-compatibility/2006">
              <mc:Choice xmlns:v="urn:schemas-microsoft-com:vml" Requires="v">
                <p:oleObj name="Macro-Enabled Worksheet" r:id="rId2" imgW="6876942" imgH="5857875" progId="Excel.SheetMacroEnabled.12">
                  <p:embed/>
                </p:oleObj>
              </mc:Choice>
              <mc:Fallback>
                <p:oleObj name="Macro-Enabled Worksheet" r:id="rId2" imgW="6876942" imgH="5857875" progId="Excel.SheetMacroEnabled.12">
                  <p:embed/>
                  <p:pic>
                    <p:nvPicPr>
                      <p:cNvPr id="0" name=""/>
                      <p:cNvPicPr/>
                      <p:nvPr/>
                    </p:nvPicPr>
                    <p:blipFill>
                      <a:blip r:embed="rId3"/>
                      <a:stretch>
                        <a:fillRect/>
                      </a:stretch>
                    </p:blipFill>
                    <p:spPr>
                      <a:xfrm>
                        <a:off x="6096000" y="1270000"/>
                        <a:ext cx="5295947" cy="4511091"/>
                      </a:xfrm>
                      <a:prstGeom prst="rect">
                        <a:avLst/>
                      </a:prstGeom>
                    </p:spPr>
                  </p:pic>
                </p:oleObj>
              </mc:Fallback>
            </mc:AlternateContent>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Certain coworkers have good energy and attitude</a:t>
            </a:r>
          </a:p>
          <a:p>
            <a:r>
              <a:rPr lang="en-US" dirty="0"/>
              <a:t>For the most part flexibility with schedules</a:t>
            </a:r>
          </a:p>
          <a:p>
            <a:r>
              <a:rPr lang="en-US" dirty="0"/>
              <a:t>Cool, out going, and understanding staff and management,</a:t>
            </a:r>
          </a:p>
          <a:p>
            <a:r>
              <a:rPr lang="en-US" dirty="0"/>
              <a:t>We have a lot of employees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dirty="0"/>
              <a:t>Communication</a:t>
            </a:r>
          </a:p>
          <a:p>
            <a:r>
              <a:rPr lang="en-US" dirty="0"/>
              <a:t>Accountability</a:t>
            </a:r>
          </a:p>
          <a:p>
            <a:r>
              <a:rPr lang="en-US" dirty="0"/>
              <a:t>Old shop</a:t>
            </a:r>
          </a:p>
          <a:p>
            <a:r>
              <a:rPr lang="en-US" dirty="0"/>
              <a:t>Not enough/broken equipment</a:t>
            </a:r>
          </a:p>
          <a:p>
            <a:r>
              <a:rPr lang="en-US" dirty="0"/>
              <a:t>Team system</a:t>
            </a:r>
          </a:p>
          <a:p>
            <a:r>
              <a:rPr lang="en-US" dirty="0"/>
              <a:t>Not enough training</a:t>
            </a:r>
          </a:p>
          <a:p>
            <a:r>
              <a:rPr lang="en-US" dirty="0"/>
              <a:t>Writers not buying enough time</a:t>
            </a:r>
          </a:p>
          <a:p>
            <a:r>
              <a:rPr lang="en-US" dirty="0"/>
              <a:t>Get the bare minimum</a:t>
            </a:r>
          </a:p>
          <a:p>
            <a:r>
              <a:rPr lang="en-US" dirty="0"/>
              <a:t>Employee retention</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929</TotalTime>
  <Words>1082</Words>
  <Application>Microsoft Office PowerPoint</Application>
  <PresentationFormat>Widescreen</PresentationFormat>
  <Paragraphs>97</Paragraphs>
  <Slides>16</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3</vt:i4>
      </vt:variant>
      <vt:variant>
        <vt:lpstr>Slide Titles</vt:lpstr>
      </vt:variant>
      <vt:variant>
        <vt:i4>16</vt:i4>
      </vt:variant>
    </vt:vector>
  </HeadingPairs>
  <TitlesOfParts>
    <vt:vector size="24" baseType="lpstr">
      <vt:lpstr>Arial</vt:lpstr>
      <vt:lpstr>Calibri</vt:lpstr>
      <vt:lpstr>Trebuchet MS</vt:lpstr>
      <vt:lpstr>Wingdings 3</vt:lpstr>
      <vt:lpstr>Facet</vt:lpstr>
      <vt:lpstr>Worksheet</vt:lpstr>
      <vt:lpstr>Microsoft Excel Macro-Enabled Worksheet</vt:lpstr>
      <vt:lpstr>Microsoft Excel Worksheet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Matthew Spitzer</cp:lastModifiedBy>
  <cp:revision>10</cp:revision>
  <dcterms:created xsi:type="dcterms:W3CDTF">2022-12-04T13:10:55Z</dcterms:created>
  <dcterms:modified xsi:type="dcterms:W3CDTF">2024-05-19T21:37:24Z</dcterms:modified>
</cp:coreProperties>
</file>