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9" autoAdjust="0"/>
    <p:restoredTop sz="94660"/>
  </p:normalViewPr>
  <p:slideViewPr>
    <p:cSldViewPr snapToGrid="0">
      <p:cViewPr varScale="1">
        <p:scale>
          <a:sx n="141" d="100"/>
          <a:sy n="141" d="100"/>
        </p:scale>
        <p:origin x="200" y="3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Kendra </a:t>
            </a:r>
            <a:r>
              <a:rPr lang="en-US" sz="3200" dirty="0" err="1"/>
              <a:t>Brassfield</a:t>
            </a:r>
            <a:r>
              <a:rPr lang="en-US" sz="3200" dirty="0"/>
              <a:t> N439</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Opportunities</a:t>
            </a:r>
          </a:p>
          <a:p>
            <a:r>
              <a:rPr lang="en-US" dirty="0"/>
              <a:t>Training and emphasis on interpersonal skills to enhance customer experience</a:t>
            </a:r>
          </a:p>
          <a:p>
            <a:r>
              <a:rPr lang="en-US" dirty="0"/>
              <a:t>Implement Smart Path tool for video recommendations for service</a:t>
            </a:r>
          </a:p>
          <a:p>
            <a:r>
              <a:rPr lang="en-US" dirty="0"/>
              <a:t>Generate more service revenue to increase facility utilization through initiatives focused on new customer acquisition… targeted ads, </a:t>
            </a:r>
            <a:r>
              <a:rPr lang="en-US" dirty="0" err="1"/>
              <a:t>winback</a:t>
            </a:r>
            <a:r>
              <a:rPr lang="en-US" dirty="0"/>
              <a:t> campaigns, asking for referrals, etc.</a:t>
            </a:r>
          </a:p>
          <a:p>
            <a:r>
              <a:rPr lang="en-US" dirty="0"/>
              <a:t>Update website – move service video to service landing page – currently buried</a:t>
            </a:r>
          </a:p>
          <a:p>
            <a:r>
              <a:rPr lang="en-US" dirty="0"/>
              <a:t>Price comparison charts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81397"/>
            <a:ext cx="8596668" cy="4667003"/>
          </a:xfrm>
        </p:spPr>
        <p:txBody>
          <a:bodyPr>
            <a:normAutofit/>
          </a:bodyPr>
          <a:lstStyle/>
          <a:p>
            <a:r>
              <a:rPr lang="en-US" sz="1600" b="1" dirty="0"/>
              <a:t>Threats</a:t>
            </a:r>
          </a:p>
          <a:p>
            <a:r>
              <a:rPr lang="en-US" sz="1600" dirty="0"/>
              <a:t>Increased crime in the area</a:t>
            </a:r>
          </a:p>
          <a:p>
            <a:r>
              <a:rPr lang="en-US" sz="1600" dirty="0">
                <a:effectLst/>
              </a:rPr>
              <a:t>California employment laws, employee claims, lawsuits</a:t>
            </a:r>
          </a:p>
          <a:p>
            <a:r>
              <a:rPr lang="en-US" sz="1600" dirty="0">
                <a:effectLst/>
              </a:rPr>
              <a:t>Independent repair shops and popular belief that they are cheaper</a:t>
            </a:r>
          </a:p>
          <a:p>
            <a:r>
              <a:rPr lang="en-US" sz="1600" dirty="0">
                <a:effectLst/>
              </a:rPr>
              <a:t>Interest rate risk exposure - floorplan/new car interest expense, debt servicing expense</a:t>
            </a:r>
          </a:p>
          <a:p>
            <a:r>
              <a:rPr lang="en-US" sz="1600" dirty="0">
                <a:effectLst/>
              </a:rPr>
              <a:t>Complacency – everyone knows we are one of the best and biggest, but that shouldn’t stop us from growing and breaking our own records. </a:t>
            </a:r>
          </a:p>
          <a:p>
            <a:r>
              <a:rPr lang="en-US" sz="1600" dirty="0"/>
              <a:t>Advisors and techs highest paid in the area so not hungry to win new business, lack of follow-up with potential customers, etc.</a:t>
            </a:r>
            <a:endParaRPr lang="en-US" sz="1600" dirty="0">
              <a:effectLst/>
            </a:endParaRPr>
          </a:p>
          <a:p>
            <a:r>
              <a:rPr lang="en-US" sz="1600" dirty="0">
                <a:effectLst/>
              </a:rPr>
              <a:t>Recalls before remedy available</a:t>
            </a:r>
          </a:p>
          <a:p>
            <a:r>
              <a:rPr lang="en-US" sz="1600" dirty="0"/>
              <a:t>Backordered parts</a:t>
            </a:r>
          </a:p>
          <a:p>
            <a:r>
              <a:rPr lang="en-US" sz="1600" dirty="0">
                <a:effectLst/>
              </a:rPr>
              <a:t>Inventory shortages, seasonality, changes in demand, </a:t>
            </a:r>
          </a:p>
          <a:p>
            <a:endParaRPr lang="en-US" sz="1600" dirty="0"/>
          </a:p>
          <a:p>
            <a:endParaRPr lang="en-US" sz="1600"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Objectives</a:t>
            </a:r>
          </a:p>
          <a:p>
            <a:r>
              <a:rPr lang="en-US" dirty="0"/>
              <a:t>Increase number of daily ROs and service revenue, therefore increasing number of technicians needed and increasing facility utilization </a:t>
            </a:r>
          </a:p>
          <a:p>
            <a:r>
              <a:rPr lang="en-US" dirty="0"/>
              <a:t>Decrease number of one item ROs </a:t>
            </a:r>
          </a:p>
          <a:p>
            <a:r>
              <a:rPr lang="en-US" dirty="0"/>
              <a:t>Increase technician proficiency to 130% (current range = 104% to 125%)</a:t>
            </a:r>
          </a:p>
          <a:p>
            <a:r>
              <a:rPr lang="en-US" dirty="0"/>
              <a:t>Improve customer service and CSI score</a:t>
            </a:r>
          </a:p>
          <a:p>
            <a:r>
              <a:rPr lang="en-US" dirty="0"/>
              <a:t>Impress the customer so much that they can’t help but refer their friends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Strategies</a:t>
            </a:r>
          </a:p>
          <a:p>
            <a:endParaRPr lang="en-US" dirty="0"/>
          </a:p>
          <a:p>
            <a:r>
              <a:rPr lang="en-US" dirty="0"/>
              <a:t>Drive new customer acquisition through ads and coupons for high volume jobs</a:t>
            </a:r>
          </a:p>
          <a:p>
            <a:r>
              <a:rPr lang="en-US" dirty="0"/>
              <a:t>Implement new technology – Smart Path video system, Reynolds &amp; Reynolds version</a:t>
            </a:r>
          </a:p>
          <a:p>
            <a:r>
              <a:rPr lang="en-US" dirty="0"/>
              <a:t>Weekly customer service training </a:t>
            </a:r>
          </a:p>
          <a:p>
            <a:r>
              <a:rPr lang="en-US" dirty="0"/>
              <a:t>Real-time accountability on goals and performance issues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Tactics</a:t>
            </a:r>
          </a:p>
          <a:p>
            <a:r>
              <a:rPr lang="en-US" dirty="0"/>
              <a:t>Secret shopper calls into service advisors to verify customer service training is being implemented</a:t>
            </a:r>
          </a:p>
          <a:p>
            <a:r>
              <a:rPr lang="en-US" dirty="0"/>
              <a:t>Targeted advertising of special discounts </a:t>
            </a:r>
          </a:p>
          <a:p>
            <a:r>
              <a:rPr lang="en-US" dirty="0"/>
              <a:t>Set weekly stretch goals for service manager </a:t>
            </a:r>
          </a:p>
          <a:p>
            <a:r>
              <a:rPr lang="en-US" dirty="0"/>
              <a:t>Weekly review of all key indicators</a:t>
            </a:r>
          </a:p>
          <a:p>
            <a:r>
              <a:rPr lang="en-US" dirty="0"/>
              <a:t>Encourage upskilling with additional training and certifications </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23546" y="286871"/>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23546" y="724099"/>
            <a:ext cx="8596668" cy="3880773"/>
          </a:xfrm>
        </p:spPr>
        <p:txBody>
          <a:bodyPr/>
          <a:lstStyle/>
          <a:p>
            <a:r>
              <a:rPr lang="en-US" b="1"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3108750"/>
              </p:ext>
            </p:extLst>
          </p:nvPr>
        </p:nvGraphicFramePr>
        <p:xfrm>
          <a:off x="450476" y="1197525"/>
          <a:ext cx="9426582" cy="5339491"/>
        </p:xfrm>
        <a:graphic>
          <a:graphicData uri="http://schemas.openxmlformats.org/drawingml/2006/table">
            <a:tbl>
              <a:tblPr firstRow="1" bandRow="1">
                <a:tableStyleId>{5C22544A-7EE6-4342-B048-85BDC9FD1C3A}</a:tableStyleId>
              </a:tblPr>
              <a:tblGrid>
                <a:gridCol w="3142194">
                  <a:extLst>
                    <a:ext uri="{9D8B030D-6E8A-4147-A177-3AD203B41FA5}">
                      <a16:colId xmlns:a16="http://schemas.microsoft.com/office/drawing/2014/main" val="2235853955"/>
                    </a:ext>
                  </a:extLst>
                </a:gridCol>
                <a:gridCol w="3142194">
                  <a:extLst>
                    <a:ext uri="{9D8B030D-6E8A-4147-A177-3AD203B41FA5}">
                      <a16:colId xmlns:a16="http://schemas.microsoft.com/office/drawing/2014/main" val="4174400132"/>
                    </a:ext>
                  </a:extLst>
                </a:gridCol>
                <a:gridCol w="3142194">
                  <a:extLst>
                    <a:ext uri="{9D8B030D-6E8A-4147-A177-3AD203B41FA5}">
                      <a16:colId xmlns:a16="http://schemas.microsoft.com/office/drawing/2014/main" val="1146395385"/>
                    </a:ext>
                  </a:extLst>
                </a:gridCol>
              </a:tblGrid>
              <a:tr h="560357">
                <a:tc>
                  <a:txBody>
                    <a:bodyPr/>
                    <a:lstStyle/>
                    <a:p>
                      <a:r>
                        <a:rPr lang="en-US" sz="1600" dirty="0"/>
                        <a:t>TASK</a:t>
                      </a:r>
                    </a:p>
                  </a:txBody>
                  <a:tcPr/>
                </a:tc>
                <a:tc>
                  <a:txBody>
                    <a:bodyPr/>
                    <a:lstStyle/>
                    <a:p>
                      <a:r>
                        <a:rPr lang="en-US" sz="1600" dirty="0"/>
                        <a:t>Position responsible</a:t>
                      </a:r>
                    </a:p>
                  </a:txBody>
                  <a:tcPr/>
                </a:tc>
                <a:tc>
                  <a:txBody>
                    <a:bodyPr/>
                    <a:lstStyle/>
                    <a:p>
                      <a:r>
                        <a:rPr lang="en-US" sz="1600" dirty="0"/>
                        <a:t>Check in/completion schedule</a:t>
                      </a:r>
                    </a:p>
                  </a:txBody>
                  <a:tcPr/>
                </a:tc>
                <a:extLst>
                  <a:ext uri="{0D108BD9-81ED-4DB2-BD59-A6C34878D82A}">
                    <a16:rowId xmlns:a16="http://schemas.microsoft.com/office/drawing/2014/main" val="1083418974"/>
                  </a:ext>
                </a:extLst>
              </a:tr>
              <a:tr h="320204">
                <a:tc>
                  <a:txBody>
                    <a:bodyPr/>
                    <a:lstStyle/>
                    <a:p>
                      <a:r>
                        <a:rPr lang="en-US" sz="1600" dirty="0"/>
                        <a:t>Ramp up Advertising</a:t>
                      </a:r>
                    </a:p>
                  </a:txBody>
                  <a:tcPr/>
                </a:tc>
                <a:tc>
                  <a:txBody>
                    <a:bodyPr/>
                    <a:lstStyle/>
                    <a:p>
                      <a:r>
                        <a:rPr lang="en-US" sz="1600" dirty="0"/>
                        <a:t>General Manager</a:t>
                      </a:r>
                    </a:p>
                  </a:txBody>
                  <a:tcPr/>
                </a:tc>
                <a:tc>
                  <a:txBody>
                    <a:bodyPr/>
                    <a:lstStyle/>
                    <a:p>
                      <a:r>
                        <a:rPr lang="en-US" sz="1600" dirty="0"/>
                        <a:t>April 1, 2024</a:t>
                      </a:r>
                    </a:p>
                  </a:txBody>
                  <a:tcPr/>
                </a:tc>
                <a:extLst>
                  <a:ext uri="{0D108BD9-81ED-4DB2-BD59-A6C34878D82A}">
                    <a16:rowId xmlns:a16="http://schemas.microsoft.com/office/drawing/2014/main" val="2400365483"/>
                  </a:ext>
                </a:extLst>
              </a:tr>
              <a:tr h="560357">
                <a:tc>
                  <a:txBody>
                    <a:bodyPr/>
                    <a:lstStyle/>
                    <a:p>
                      <a:r>
                        <a:rPr lang="en-US" sz="1600" dirty="0"/>
                        <a:t>Advertising ROI analysis</a:t>
                      </a:r>
                    </a:p>
                  </a:txBody>
                  <a:tcPr/>
                </a:tc>
                <a:tc>
                  <a:txBody>
                    <a:bodyPr/>
                    <a:lstStyle/>
                    <a:p>
                      <a:r>
                        <a:rPr lang="en-US" sz="1600" dirty="0"/>
                        <a:t>General Manager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Weekly starting April 1</a:t>
                      </a:r>
                    </a:p>
                    <a:p>
                      <a:endParaRPr lang="en-US" sz="1600" dirty="0"/>
                    </a:p>
                  </a:txBody>
                  <a:tcPr/>
                </a:tc>
                <a:extLst>
                  <a:ext uri="{0D108BD9-81ED-4DB2-BD59-A6C34878D82A}">
                    <a16:rowId xmlns:a16="http://schemas.microsoft.com/office/drawing/2014/main" val="107845787"/>
                  </a:ext>
                </a:extLst>
              </a:tr>
              <a:tr h="1040662">
                <a:tc>
                  <a:txBody>
                    <a:bodyPr/>
                    <a:lstStyle/>
                    <a:p>
                      <a:r>
                        <a:rPr lang="en-US" sz="1600" dirty="0"/>
                        <a:t>Implement new Smart Path tool</a:t>
                      </a:r>
                    </a:p>
                  </a:txBody>
                  <a:tcPr/>
                </a:tc>
                <a:tc>
                  <a:txBody>
                    <a:bodyPr/>
                    <a:lstStyle/>
                    <a:p>
                      <a:r>
                        <a:rPr lang="en-US" sz="1600" dirty="0"/>
                        <a:t>Service Manager</a:t>
                      </a:r>
                    </a:p>
                    <a:p>
                      <a:endParaRPr lang="en-US" sz="1600" dirty="0"/>
                    </a:p>
                  </a:txBody>
                  <a:tcPr/>
                </a:tc>
                <a:tc>
                  <a:txBody>
                    <a:bodyPr/>
                    <a:lstStyle/>
                    <a:p>
                      <a:r>
                        <a:rPr lang="en-US" sz="1600" dirty="0"/>
                        <a:t>Start April 1, 2024</a:t>
                      </a:r>
                    </a:p>
                    <a:p>
                      <a:r>
                        <a:rPr lang="en-US" sz="1600" dirty="0"/>
                        <a:t>Testing by Oct 1, 2024</a:t>
                      </a:r>
                    </a:p>
                    <a:p>
                      <a:r>
                        <a:rPr lang="en-US" sz="1600" dirty="0"/>
                        <a:t>Fully operational by November 1, 2024</a:t>
                      </a:r>
                    </a:p>
                  </a:txBody>
                  <a:tcPr/>
                </a:tc>
                <a:extLst>
                  <a:ext uri="{0D108BD9-81ED-4DB2-BD59-A6C34878D82A}">
                    <a16:rowId xmlns:a16="http://schemas.microsoft.com/office/drawing/2014/main" val="1530126605"/>
                  </a:ext>
                </a:extLst>
              </a:tr>
              <a:tr h="587232">
                <a:tc>
                  <a:txBody>
                    <a:bodyPr/>
                    <a:lstStyle/>
                    <a:p>
                      <a:r>
                        <a:rPr lang="en-US" sz="1600" dirty="0"/>
                        <a:t>Customer service training for advisors &amp; technicians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Service Manager</a:t>
                      </a:r>
                    </a:p>
                    <a:p>
                      <a:endParaRPr lang="en-US" sz="1600" dirty="0"/>
                    </a:p>
                  </a:txBody>
                  <a:tcPr/>
                </a:tc>
                <a:tc>
                  <a:txBody>
                    <a:bodyPr/>
                    <a:lstStyle/>
                    <a:p>
                      <a:r>
                        <a:rPr lang="en-US" sz="1600" dirty="0"/>
                        <a:t>Weekly starting April 1</a:t>
                      </a:r>
                    </a:p>
                  </a:txBody>
                  <a:tcPr/>
                </a:tc>
                <a:extLst>
                  <a:ext uri="{0D108BD9-81ED-4DB2-BD59-A6C34878D82A}">
                    <a16:rowId xmlns:a16="http://schemas.microsoft.com/office/drawing/2014/main" val="1950345431"/>
                  </a:ext>
                </a:extLst>
              </a:tr>
              <a:tr h="587232">
                <a:tc>
                  <a:txBody>
                    <a:bodyPr/>
                    <a:lstStyle/>
                    <a:p>
                      <a:r>
                        <a:rPr lang="en-US" sz="1600" dirty="0"/>
                        <a:t>Display non-dealer competitive pricing boards</a:t>
                      </a:r>
                    </a:p>
                  </a:txBody>
                  <a:tcPr/>
                </a:tc>
                <a:tc>
                  <a:txBody>
                    <a:bodyPr/>
                    <a:lstStyle/>
                    <a:p>
                      <a:r>
                        <a:rPr lang="en-US" sz="1600" dirty="0"/>
                        <a:t>Service Manager</a:t>
                      </a:r>
                    </a:p>
                  </a:txBody>
                  <a:tcPr/>
                </a:tc>
                <a:tc>
                  <a:txBody>
                    <a:bodyPr/>
                    <a:lstStyle/>
                    <a:p>
                      <a:r>
                        <a:rPr lang="en-US" sz="1600" dirty="0"/>
                        <a:t>April 1, 2024</a:t>
                      </a:r>
                    </a:p>
                  </a:txBody>
                  <a:tcPr/>
                </a:tc>
                <a:extLst>
                  <a:ext uri="{0D108BD9-81ED-4DB2-BD59-A6C34878D82A}">
                    <a16:rowId xmlns:a16="http://schemas.microsoft.com/office/drawing/2014/main" val="1960891333"/>
                  </a:ext>
                </a:extLst>
              </a:tr>
              <a:tr h="800510">
                <a:tc>
                  <a:txBody>
                    <a:bodyPr/>
                    <a:lstStyle/>
                    <a:p>
                      <a:r>
                        <a:rPr lang="en-US" sz="1600" dirty="0"/>
                        <a:t>Put monthly service video on service landing page on website</a:t>
                      </a:r>
                    </a:p>
                  </a:txBody>
                  <a:tcPr/>
                </a:tc>
                <a:tc>
                  <a:txBody>
                    <a:bodyPr/>
                    <a:lstStyle/>
                    <a:p>
                      <a:r>
                        <a:rPr lang="en-US" sz="1600" dirty="0"/>
                        <a:t>Service Manager &amp; tech team</a:t>
                      </a:r>
                    </a:p>
                  </a:txBody>
                  <a:tcPr/>
                </a:tc>
                <a:tc>
                  <a:txBody>
                    <a:bodyPr/>
                    <a:lstStyle/>
                    <a:p>
                      <a:r>
                        <a:rPr lang="en-US" sz="1600" dirty="0"/>
                        <a:t>April 1, 2024 and update monthly</a:t>
                      </a:r>
                    </a:p>
                  </a:txBody>
                  <a:tcPr/>
                </a:tc>
                <a:extLst>
                  <a:ext uri="{0D108BD9-81ED-4DB2-BD59-A6C34878D82A}">
                    <a16:rowId xmlns:a16="http://schemas.microsoft.com/office/drawing/2014/main" val="4137224325"/>
                  </a:ext>
                </a:extLst>
              </a:tr>
              <a:tr h="800510">
                <a:tc>
                  <a:txBody>
                    <a:bodyPr/>
                    <a:lstStyle/>
                    <a:p>
                      <a:r>
                        <a:rPr lang="en-US" sz="1600" dirty="0"/>
                        <a:t>Implement video recommendations on their iPads. Don’t wait for fancy tool</a:t>
                      </a:r>
                    </a:p>
                  </a:txBody>
                  <a:tcPr/>
                </a:tc>
                <a:tc>
                  <a:txBody>
                    <a:bodyPr/>
                    <a:lstStyle/>
                    <a:p>
                      <a:r>
                        <a:rPr lang="en-US" sz="1600" dirty="0"/>
                        <a:t>Service Manager</a:t>
                      </a:r>
                    </a:p>
                  </a:txBody>
                  <a:tcPr/>
                </a:tc>
                <a:tc>
                  <a:txBody>
                    <a:bodyPr/>
                    <a:lstStyle/>
                    <a:p>
                      <a:r>
                        <a:rPr lang="en-US" sz="1600" dirty="0"/>
                        <a:t>April 15, 2024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 – (what you learned from the exercise)</a:t>
            </a:r>
          </a:p>
          <a:p>
            <a:r>
              <a:rPr lang="en-US" dirty="0"/>
              <a:t>Great exercises to get to understand the service department better. My initial hunches were verified… we have room to improve on customer service, but overall the department is run very well, profitable, great people, good processes in place and numbers are in line with guides. </a:t>
            </a:r>
          </a:p>
          <a:p>
            <a:r>
              <a:rPr lang="en-US" dirty="0"/>
              <a:t>Also good for getting to know the Service Manager and I am very impressed. </a:t>
            </a:r>
          </a:p>
          <a:p>
            <a:r>
              <a:rPr lang="en-US" dirty="0"/>
              <a:t>Interesting to understand how the ROs work and areas that can be improved. </a:t>
            </a:r>
          </a:p>
          <a:p>
            <a:r>
              <a:rPr lang="en-US" dirty="0"/>
              <a:t>Team is excited to get the Smart Path tool up and running</a:t>
            </a:r>
          </a:p>
          <a:p>
            <a:r>
              <a:rPr lang="en-US" dirty="0"/>
              <a:t>Aiming to be #1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r>
              <a:rPr lang="en-US" sz="1800" b="0" i="0" u="none" strike="noStrike" baseline="0" dirty="0">
                <a:solidFill>
                  <a:srgbClr val="221E1F"/>
                </a:solidFill>
                <a:latin typeface="Calibri" panose="020F0502020204030204" pitchFamily="34" charset="0"/>
              </a:rPr>
              <a:t>Current practices – mostly digital like google and social media, radio ads and mailers</a:t>
            </a:r>
          </a:p>
          <a:p>
            <a:r>
              <a:rPr lang="en-US" sz="1800" b="0" i="0" u="none" strike="noStrike" baseline="0" dirty="0">
                <a:solidFill>
                  <a:srgbClr val="221E1F"/>
                </a:solidFill>
                <a:latin typeface="Calibri" panose="020F0502020204030204" pitchFamily="34" charset="0"/>
              </a:rPr>
              <a:t>Goals for improvement – by April 1 2024 implement monthly audit on $ spend and ROI. Just caught someone stealing money and hiding it under marketing spend. </a:t>
            </a:r>
          </a:p>
          <a:p>
            <a:r>
              <a:rPr lang="en-US" sz="1800" b="0" i="0" u="none" strike="noStrike" baseline="0" dirty="0">
                <a:solidFill>
                  <a:srgbClr val="221E1F"/>
                </a:solidFill>
                <a:latin typeface="Calibri" panose="020F0502020204030204" pitchFamily="34" charset="0"/>
              </a:rPr>
              <a:t>Plans to achieve your goals – head of operations to implement new process and report to board of directors</a:t>
            </a:r>
          </a:p>
          <a:p>
            <a:r>
              <a:rPr lang="en-US" sz="1800" b="0" i="0" u="none" strike="noStrike" baseline="0" dirty="0">
                <a:solidFill>
                  <a:srgbClr val="221E1F"/>
                </a:solidFill>
                <a:latin typeface="Calibri" panose="020F0502020204030204" pitchFamily="34" charset="0"/>
              </a:rPr>
              <a:t>Plans to evaluate your changes – will review monthly to establish actual baseline spend and ROI, then create improvement goals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service advisors earn a % of gross, up to 12%. Techs paid hourly rate at flat rate time. January was a slow month, but usually they get paid 13 hours for every 10 hour shift. </a:t>
            </a:r>
          </a:p>
          <a:p>
            <a:r>
              <a:rPr lang="en-US" sz="1800" b="0" i="0" u="none" strike="noStrike" baseline="0" dirty="0">
                <a:solidFill>
                  <a:srgbClr val="221E1F"/>
                </a:solidFill>
                <a:latin typeface="Calibri" panose="020F0502020204030204" pitchFamily="34" charset="0"/>
              </a:rPr>
              <a:t>Goals for improvement – focus on better customer service to get more sales</a:t>
            </a:r>
          </a:p>
          <a:p>
            <a:r>
              <a:rPr lang="en-US" sz="1800" b="0" i="0" u="none" strike="noStrike" baseline="0" dirty="0">
                <a:solidFill>
                  <a:srgbClr val="221E1F"/>
                </a:solidFill>
                <a:latin typeface="Calibri" panose="020F0502020204030204" pitchFamily="34" charset="0"/>
              </a:rPr>
              <a:t>Plans to achieve your goals – training on customer care</a:t>
            </a:r>
          </a:p>
          <a:p>
            <a:r>
              <a:rPr lang="en-US" sz="1800" b="0" i="0" u="none" strike="noStrike" baseline="0" dirty="0">
                <a:solidFill>
                  <a:srgbClr val="221E1F"/>
                </a:solidFill>
                <a:latin typeface="Calibri" panose="020F0502020204030204" pitchFamily="34" charset="0"/>
              </a:rPr>
              <a:t>Plans to evaluate your changes – CSI score will increase. Evaluate monthly. </a:t>
            </a:r>
          </a:p>
          <a:p>
            <a:endParaRPr lang="en-US" dirty="0"/>
          </a:p>
        </p:txBody>
      </p:sp>
      <p:pic>
        <p:nvPicPr>
          <p:cNvPr id="6" name="Picture 5">
            <a:extLst>
              <a:ext uri="{FF2B5EF4-FFF2-40B4-BE49-F238E27FC236}">
                <a16:creationId xmlns:a16="http://schemas.microsoft.com/office/drawing/2014/main" id="{434A9F5C-AE0C-F829-A17C-ABFB59C8229A}"/>
              </a:ext>
            </a:extLst>
          </p:cNvPr>
          <p:cNvPicPr>
            <a:picLocks noChangeAspect="1"/>
          </p:cNvPicPr>
          <p:nvPr/>
        </p:nvPicPr>
        <p:blipFill>
          <a:blip r:embed="rId2"/>
          <a:stretch>
            <a:fillRect/>
          </a:stretch>
        </p:blipFill>
        <p:spPr>
          <a:xfrm>
            <a:off x="4940500" y="1664236"/>
            <a:ext cx="7263929" cy="383644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expenses reviewed by manager, GM, and dealer group execs. </a:t>
            </a:r>
          </a:p>
          <a:p>
            <a:r>
              <a:rPr lang="en-US" sz="1800" b="0" i="0" u="none" strike="noStrike" baseline="0" dirty="0">
                <a:solidFill>
                  <a:srgbClr val="221E1F"/>
                </a:solidFill>
                <a:latin typeface="Calibri" panose="020F0502020204030204" pitchFamily="34" charset="0"/>
              </a:rPr>
              <a:t>Goals for improvement – expenses are </a:t>
            </a:r>
            <a:r>
              <a:rPr lang="en-US" dirty="0">
                <a:solidFill>
                  <a:srgbClr val="221E1F"/>
                </a:solidFill>
                <a:latin typeface="Calibri" panose="020F0502020204030204" pitchFamily="34" charset="0"/>
              </a:rPr>
              <a:t>healthy. I would rather not focus on expenses and instead focus on increasing revenue.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none, not a good use of time right now. </a:t>
            </a:r>
          </a:p>
          <a:p>
            <a:r>
              <a:rPr lang="en-US" sz="1800" b="0" i="0" u="none" strike="noStrike" baseline="0" dirty="0">
                <a:solidFill>
                  <a:srgbClr val="221E1F"/>
                </a:solidFill>
                <a:latin typeface="Calibri" panose="020F0502020204030204" pitchFamily="34" charset="0"/>
              </a:rPr>
              <a:t>Plans to evaluate your changes - none</a:t>
            </a:r>
          </a:p>
          <a:p>
            <a:endParaRPr lang="en-US" dirty="0"/>
          </a:p>
        </p:txBody>
      </p:sp>
      <p:pic>
        <p:nvPicPr>
          <p:cNvPr id="4" name="Picture 3">
            <a:extLst>
              <a:ext uri="{FF2B5EF4-FFF2-40B4-BE49-F238E27FC236}">
                <a16:creationId xmlns:a16="http://schemas.microsoft.com/office/drawing/2014/main" id="{A666C48C-36F0-1BF3-9FBD-0E1418318A8F}"/>
              </a:ext>
            </a:extLst>
          </p:cNvPr>
          <p:cNvPicPr>
            <a:picLocks noChangeAspect="1"/>
          </p:cNvPicPr>
          <p:nvPr/>
        </p:nvPicPr>
        <p:blipFill>
          <a:blip r:embed="rId2"/>
          <a:stretch>
            <a:fillRect/>
          </a:stretch>
        </p:blipFill>
        <p:spPr>
          <a:xfrm>
            <a:off x="6760740" y="1488614"/>
            <a:ext cx="5026524" cy="388077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39520"/>
            <a:ext cx="4184035" cy="3880772"/>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try to allocate the low-skill jobs to the maintenance  technicians bu</a:t>
            </a:r>
            <a:r>
              <a:rPr lang="en-US" dirty="0">
                <a:solidFill>
                  <a:srgbClr val="221E1F"/>
                </a:solidFill>
                <a:latin typeface="Calibri" panose="020F0502020204030204" pitchFamily="34" charset="0"/>
              </a:rPr>
              <a:t>t not always possible because of ROs that also have more complex jobs attached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January was a slow month, typically proficiency is typically 115-125%, so goal to have a rolling 6 month average of 130% tech proficiency</a:t>
            </a:r>
          </a:p>
          <a:p>
            <a:r>
              <a:rPr lang="en-US" sz="1800" b="0" i="0" u="none" strike="noStrike" baseline="0" dirty="0">
                <a:solidFill>
                  <a:srgbClr val="221E1F"/>
                </a:solidFill>
                <a:latin typeface="Calibri" panose="020F0502020204030204" pitchFamily="34" charset="0"/>
              </a:rPr>
              <a:t>Plans to achieve your goals – video recommendations, advertising, training best practices and time clock discipline,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4" name="Picture 3">
            <a:extLst>
              <a:ext uri="{FF2B5EF4-FFF2-40B4-BE49-F238E27FC236}">
                <a16:creationId xmlns:a16="http://schemas.microsoft.com/office/drawing/2014/main" id="{2C382DA1-979D-50FC-1728-9A2C2000EE83}"/>
              </a:ext>
            </a:extLst>
          </p:cNvPr>
          <p:cNvPicPr>
            <a:picLocks noChangeAspect="1"/>
          </p:cNvPicPr>
          <p:nvPr/>
        </p:nvPicPr>
        <p:blipFill>
          <a:blip r:embed="rId2"/>
          <a:stretch>
            <a:fillRect/>
          </a:stretch>
        </p:blipFill>
        <p:spPr>
          <a:xfrm>
            <a:off x="5040434" y="609600"/>
            <a:ext cx="6946900" cy="535940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15983"/>
            <a:ext cx="4184035"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are only using 48 bays currently. </a:t>
            </a:r>
          </a:p>
          <a:p>
            <a:r>
              <a:rPr lang="en-US" sz="1800" b="0" i="0" u="none" strike="noStrike" baseline="0" dirty="0">
                <a:solidFill>
                  <a:srgbClr val="221E1F"/>
                </a:solidFill>
                <a:latin typeface="Calibri" panose="020F0502020204030204" pitchFamily="34" charset="0"/>
              </a:rPr>
              <a:t>Goals for improvement – increase revenue and number of daily ROs to drive higher facility utilization </a:t>
            </a:r>
          </a:p>
          <a:p>
            <a:r>
              <a:rPr lang="en-US" sz="1800" b="0" i="0" u="none" strike="noStrike" baseline="0" dirty="0">
                <a:solidFill>
                  <a:srgbClr val="221E1F"/>
                </a:solidFill>
                <a:latin typeface="Calibri" panose="020F0502020204030204" pitchFamily="34" charset="0"/>
              </a:rPr>
              <a:t>Plans to achieve your goals - video recommendations, advertising, training best practices and customer service, coupons </a:t>
            </a:r>
          </a:p>
          <a:p>
            <a:r>
              <a:rPr lang="en-US" sz="1800" b="0" i="0" u="none" strike="noStrike" baseline="0" dirty="0">
                <a:solidFill>
                  <a:srgbClr val="221E1F"/>
                </a:solidFill>
                <a:latin typeface="Calibri" panose="020F0502020204030204" pitchFamily="34" charset="0"/>
              </a:rPr>
              <a:t>Plans to evaluate your changes  - each one will be measured weekly</a:t>
            </a:r>
          </a:p>
          <a:p>
            <a:endParaRPr lang="en-US" dirty="0"/>
          </a:p>
        </p:txBody>
      </p:sp>
      <p:pic>
        <p:nvPicPr>
          <p:cNvPr id="7" name="Picture 6">
            <a:extLst>
              <a:ext uri="{FF2B5EF4-FFF2-40B4-BE49-F238E27FC236}">
                <a16:creationId xmlns:a16="http://schemas.microsoft.com/office/drawing/2014/main" id="{65D1E605-64CA-347B-81DD-AD2445993AFA}"/>
              </a:ext>
            </a:extLst>
          </p:cNvPr>
          <p:cNvPicPr>
            <a:picLocks noChangeAspect="1"/>
          </p:cNvPicPr>
          <p:nvPr/>
        </p:nvPicPr>
        <p:blipFill>
          <a:blip r:embed="rId2"/>
          <a:stretch>
            <a:fillRect/>
          </a:stretch>
        </p:blipFill>
        <p:spPr>
          <a:xfrm>
            <a:off x="6234037" y="845038"/>
            <a:ext cx="4299148" cy="491784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85900"/>
            <a:ext cx="4184035" cy="4555461"/>
          </a:xfrm>
        </p:spPr>
        <p:txBody>
          <a:bodyPr>
            <a:normAutofit fontScale="85000" lnSpcReduction="20000"/>
          </a:bodyPr>
          <a:lstStyle/>
          <a:p>
            <a:r>
              <a:rPr lang="en-US" dirty="0"/>
              <a:t>Details from discussions that you had with the service manager about your repair order analysis.</a:t>
            </a:r>
          </a:p>
          <a:p>
            <a:pPr marL="304800" marR="0" indent="0" fontAlgn="base">
              <a:spcBef>
                <a:spcPts val="0"/>
              </a:spcBef>
              <a:spcAft>
                <a:spcPts val="0"/>
              </a:spcAft>
              <a:buNone/>
            </a:pPr>
            <a:endParaRPr lang="en-US" sz="1800" kern="0" dirty="0">
              <a:solidFill>
                <a:srgbClr val="000000"/>
              </a:solidFill>
              <a:effectLst/>
              <a:latin typeface="Calibri" panose="020F0502020204030204" pitchFamily="34" charset="0"/>
              <a:ea typeface="Times New Roman" panose="02020603050405020304" pitchFamily="18" charset="0"/>
              <a:cs typeface="Times New Roman (Body CS)"/>
            </a:endParaRPr>
          </a:p>
          <a:p>
            <a:pPr marL="304800" marR="0" indent="0" fontAlgn="base">
              <a:spcBef>
                <a:spcPts val="0"/>
              </a:spcBef>
              <a:spcAft>
                <a:spcPts val="0"/>
              </a:spcAft>
              <a:buNone/>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How does your repair labor rate compare to your posted door rate?</a:t>
            </a:r>
            <a:endParaRPr lang="en-US" sz="1800" kern="100" dirty="0">
              <a:effectLst/>
              <a:latin typeface="Noto Sans" panose="020B0502040504020204" pitchFamily="34" charset="0"/>
              <a:ea typeface="Calibri" panose="020F0502020204030204" pitchFamily="34" charset="0"/>
              <a:cs typeface="Times New Roman (Body CS)"/>
            </a:endParaRPr>
          </a:p>
          <a:p>
            <a:pPr marL="647700" marR="0" fontAlgn="base">
              <a:spcBef>
                <a:spcPts val="0"/>
              </a:spcBef>
              <a:spcAft>
                <a:spcPts val="0"/>
              </a:spcAft>
              <a:buFont typeface="Arial" panose="020B0604020202020204" pitchFamily="34" charset="0"/>
              <a:buChar char="•"/>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Repair labor rate = $248.27, door rate $260. It’s lower. </a:t>
            </a:r>
            <a:endParaRPr lang="en-US" sz="1800" kern="100" dirty="0">
              <a:effectLst/>
              <a:latin typeface="Noto Sans" panose="020B0502040504020204" pitchFamily="34" charset="0"/>
              <a:ea typeface="Calibri" panose="020F0502020204030204" pitchFamily="34" charset="0"/>
              <a:cs typeface="Times New Roman (Body CS)"/>
            </a:endParaRPr>
          </a:p>
          <a:p>
            <a:pPr marL="304800" marR="0" indent="0" fontAlgn="base">
              <a:spcBef>
                <a:spcPts val="0"/>
              </a:spcBef>
              <a:spcAft>
                <a:spcPts val="0"/>
              </a:spcAft>
              <a:buNone/>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 </a:t>
            </a:r>
            <a:endParaRPr lang="en-US" sz="1800" kern="100" dirty="0">
              <a:effectLst/>
              <a:latin typeface="Noto Sans" panose="020B0502040504020204" pitchFamily="34" charset="0"/>
              <a:ea typeface="Calibri" panose="020F0502020204030204" pitchFamily="34" charset="0"/>
              <a:cs typeface="Times New Roman (Body CS)"/>
            </a:endParaRPr>
          </a:p>
          <a:p>
            <a:pPr marL="304800" marR="0" indent="0" fontAlgn="base">
              <a:spcBef>
                <a:spcPts val="0"/>
              </a:spcBef>
              <a:spcAft>
                <a:spcPts val="0"/>
              </a:spcAft>
              <a:buNone/>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Is there discounting?</a:t>
            </a:r>
            <a:endParaRPr lang="en-US" sz="1800" kern="100" dirty="0">
              <a:effectLst/>
              <a:latin typeface="Noto Sans" panose="020B0502040504020204" pitchFamily="34" charset="0"/>
              <a:ea typeface="Calibri" panose="020F0502020204030204" pitchFamily="34" charset="0"/>
              <a:cs typeface="Times New Roman (Body CS)"/>
            </a:endParaRPr>
          </a:p>
          <a:p>
            <a:pPr marL="647700" marR="0" fontAlgn="base">
              <a:spcBef>
                <a:spcPts val="0"/>
              </a:spcBef>
              <a:spcAft>
                <a:spcPts val="0"/>
              </a:spcAft>
              <a:buFont typeface="Arial" panose="020B0604020202020204" pitchFamily="34" charset="0"/>
              <a:buChar char="•"/>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Yes there is discounting and sometimes we deal with insurance companies that demand a discount. Our goal is to never let a car leave.</a:t>
            </a:r>
            <a:endParaRPr lang="en-US" sz="1800" kern="100" dirty="0">
              <a:effectLst/>
              <a:latin typeface="Noto Sans" panose="020B0502040504020204" pitchFamily="34" charset="0"/>
              <a:ea typeface="Calibri" panose="020F0502020204030204" pitchFamily="34" charset="0"/>
              <a:cs typeface="Times New Roman (Body CS)"/>
            </a:endParaRPr>
          </a:p>
          <a:p>
            <a:pPr marL="647700" marR="0" fontAlgn="base">
              <a:spcBef>
                <a:spcPts val="0"/>
              </a:spcBef>
              <a:spcAft>
                <a:spcPts val="0"/>
              </a:spcAft>
              <a:buFont typeface="Arial" panose="020B0604020202020204" pitchFamily="34" charset="0"/>
              <a:buChar char="•"/>
            </a:pPr>
            <a:endParaRPr lang="en-US" sz="1800" kern="100" dirty="0">
              <a:effectLst/>
              <a:latin typeface="Noto Sans" panose="020B0502040504020204" pitchFamily="34" charset="0"/>
              <a:ea typeface="Calibri" panose="020F0502020204030204" pitchFamily="34" charset="0"/>
              <a:cs typeface="Times New Roman (Body CS)"/>
            </a:endParaRPr>
          </a:p>
          <a:p>
            <a:pPr marL="304800" marR="0" indent="0" fontAlgn="base">
              <a:spcBef>
                <a:spcPts val="0"/>
              </a:spcBef>
              <a:spcAft>
                <a:spcPts val="0"/>
              </a:spcAft>
              <a:buNone/>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What are the hours per R. O.?</a:t>
            </a:r>
            <a:endParaRPr lang="en-US" sz="1800" kern="100" dirty="0">
              <a:effectLst/>
              <a:latin typeface="Noto Sans" panose="020B0502040504020204" pitchFamily="34" charset="0"/>
              <a:ea typeface="Calibri" panose="020F0502020204030204" pitchFamily="34" charset="0"/>
              <a:cs typeface="Times New Roman (Body CS)"/>
            </a:endParaRPr>
          </a:p>
          <a:p>
            <a:pPr marL="647700" marR="0" fontAlgn="base">
              <a:spcBef>
                <a:spcPts val="0"/>
              </a:spcBef>
              <a:spcAft>
                <a:spcPts val="0"/>
              </a:spcAft>
              <a:buFont typeface="Arial" panose="020B0604020202020204" pitchFamily="34" charset="0"/>
              <a:buChar char="•"/>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1.6 hours</a:t>
            </a:r>
            <a:endParaRPr lang="en-US" sz="1800" kern="100" dirty="0">
              <a:effectLst/>
              <a:latin typeface="Noto Sans" panose="020B0502040504020204" pitchFamily="34" charset="0"/>
              <a:ea typeface="Calibri" panose="020F0502020204030204" pitchFamily="34" charset="0"/>
              <a:cs typeface="Times New Roman (Body CS)"/>
            </a:endParaRPr>
          </a:p>
          <a:p>
            <a:pPr marL="304800" marR="0" indent="0" fontAlgn="base">
              <a:spcBef>
                <a:spcPts val="0"/>
              </a:spcBef>
              <a:spcAft>
                <a:spcPts val="0"/>
              </a:spcAft>
              <a:buNone/>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 </a:t>
            </a:r>
            <a:endParaRPr lang="en-US" sz="1800" kern="100" dirty="0">
              <a:effectLst/>
              <a:latin typeface="Noto Sans" panose="020B0502040504020204" pitchFamily="34" charset="0"/>
              <a:ea typeface="Calibri" panose="020F0502020204030204" pitchFamily="34" charset="0"/>
              <a:cs typeface="Times New Roman (Body CS)"/>
            </a:endParaRPr>
          </a:p>
          <a:p>
            <a:pPr marL="304800" marR="0" indent="0" fontAlgn="base">
              <a:spcBef>
                <a:spcPts val="0"/>
              </a:spcBef>
              <a:spcAft>
                <a:spcPts val="0"/>
              </a:spcAft>
              <a:buNone/>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What is the percent of one-line ROs?</a:t>
            </a:r>
            <a:endParaRPr lang="en-US" sz="1800" kern="100" dirty="0">
              <a:effectLst/>
              <a:latin typeface="Noto Sans" panose="020B0502040504020204" pitchFamily="34" charset="0"/>
              <a:ea typeface="Calibri" panose="020F0502020204030204" pitchFamily="34" charset="0"/>
              <a:cs typeface="Times New Roman (Body CS)"/>
            </a:endParaRPr>
          </a:p>
          <a:p>
            <a:pPr marL="647700" marR="0" fontAlgn="base">
              <a:spcBef>
                <a:spcPts val="0"/>
              </a:spcBef>
              <a:spcAft>
                <a:spcPts val="0"/>
              </a:spcAft>
              <a:buFont typeface="Arial" panose="020B0604020202020204" pitchFamily="34" charset="0"/>
              <a:buChar char="•"/>
            </a:pP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76% … about 30% of business is </a:t>
            </a:r>
            <a:r>
              <a:rPr lang="en-US" sz="1800" kern="0" dirty="0" err="1">
                <a:solidFill>
                  <a:srgbClr val="000000"/>
                </a:solidFill>
                <a:effectLst/>
                <a:latin typeface="Calibri" panose="020F0502020204030204" pitchFamily="34" charset="0"/>
                <a:ea typeface="Times New Roman" panose="02020603050405020304" pitchFamily="18" charset="0"/>
                <a:cs typeface="Times New Roman (Body CS)"/>
              </a:rPr>
              <a:t>ToyotaCare</a:t>
            </a:r>
            <a:r>
              <a:rPr lang="en-US" sz="1800" kern="0" dirty="0">
                <a:solidFill>
                  <a:srgbClr val="000000"/>
                </a:solidFill>
                <a:effectLst/>
                <a:latin typeface="Calibri" panose="020F0502020204030204" pitchFamily="34" charset="0"/>
                <a:ea typeface="Times New Roman" panose="02020603050405020304" pitchFamily="18" charset="0"/>
                <a:cs typeface="Times New Roman (Body CS)"/>
              </a:rPr>
              <a:t> and that includes first 5 complimentary services. The cars also don’t need anything else done because they are new.</a:t>
            </a:r>
            <a:endParaRPr lang="en-US" sz="1800" kern="100" dirty="0">
              <a:effectLst/>
              <a:latin typeface="Noto Sans" panose="020B0502040504020204" pitchFamily="34" charset="0"/>
              <a:ea typeface="Calibri" panose="020F0502020204030204" pitchFamily="34" charset="0"/>
              <a:cs typeface="Times New Roman (Body CS)"/>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0A4D0E80-6D4A-4D06-61B6-85F60BCDB8F9}"/>
              </a:ext>
            </a:extLst>
          </p:cNvPr>
          <p:cNvPicPr>
            <a:picLocks noChangeAspect="1"/>
          </p:cNvPicPr>
          <p:nvPr/>
        </p:nvPicPr>
        <p:blipFill>
          <a:blip r:embed="rId2"/>
          <a:stretch>
            <a:fillRect/>
          </a:stretch>
        </p:blipFill>
        <p:spPr>
          <a:xfrm>
            <a:off x="5117401" y="1270000"/>
            <a:ext cx="7074599" cy="548480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normAutofit fontScale="85000" lnSpcReduction="10000"/>
          </a:bodyPr>
          <a:lstStyle/>
          <a:p>
            <a:r>
              <a:rPr lang="en-US" b="1" dirty="0"/>
              <a:t>Strengths</a:t>
            </a:r>
          </a:p>
          <a:p>
            <a:r>
              <a:rPr lang="en-US" dirty="0"/>
              <a:t>No issues finding technicians or any kind of talent because they are guaranteed to be paid well due to larger sales volume and new store</a:t>
            </a:r>
          </a:p>
          <a:p>
            <a:r>
              <a:rPr lang="en-US" dirty="0"/>
              <a:t>Newly remodeled dealership with latest technology and excess capacity so ready to scale</a:t>
            </a:r>
          </a:p>
          <a:p>
            <a:r>
              <a:rPr lang="en-US" dirty="0"/>
              <a:t>Strong gross profit, in line with guides </a:t>
            </a:r>
          </a:p>
          <a:p>
            <a:r>
              <a:rPr lang="en-US" dirty="0"/>
              <a:t>Higher than guide fixed absorption percentage (68.50%)</a:t>
            </a:r>
          </a:p>
          <a:p>
            <a:r>
              <a:rPr lang="en-US" dirty="0"/>
              <a:t>One of the biggest PMAs (Primary market area) in the country so large potential customer base</a:t>
            </a:r>
          </a:p>
          <a:p>
            <a:r>
              <a:rPr lang="en-US" dirty="0"/>
              <a:t>Big UIO (units in operation) so large service demand</a:t>
            </a:r>
          </a:p>
          <a:p>
            <a:r>
              <a:rPr lang="en-US" dirty="0"/>
              <a:t>Excellent leadership team and skilled service team</a:t>
            </a:r>
          </a:p>
          <a:p>
            <a:r>
              <a:rPr lang="en-US" dirty="0"/>
              <a:t>Low turnover/good retention which is unusual for the bay area</a:t>
            </a:r>
          </a:p>
          <a:p>
            <a:r>
              <a:rPr lang="en-US" dirty="0"/>
              <a:t>Large stock of parts so almost 100% FTFR</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lstStyle/>
          <a:p>
            <a:r>
              <a:rPr lang="en-US" b="1" dirty="0"/>
              <a:t>Weaknesses</a:t>
            </a:r>
          </a:p>
          <a:p>
            <a:r>
              <a:rPr lang="en-US" dirty="0"/>
              <a:t>Room for improvement in customer service skills across the dealership</a:t>
            </a:r>
          </a:p>
          <a:p>
            <a:r>
              <a:rPr lang="en-US" dirty="0"/>
              <a:t>Not using video to make recommendations for service work</a:t>
            </a:r>
          </a:p>
          <a:p>
            <a:r>
              <a:rPr lang="en-US" dirty="0"/>
              <a:t>Low facility utilization</a:t>
            </a:r>
          </a:p>
          <a:p>
            <a:r>
              <a:rPr lang="en-US" dirty="0"/>
              <a:t>At 64.55% of owner base potential… should be higher</a:t>
            </a:r>
          </a:p>
          <a:p>
            <a:r>
              <a:rPr lang="en-US" dirty="0"/>
              <a:t>Phone system is clunky for the customer</a:t>
            </a:r>
          </a:p>
          <a:p>
            <a:r>
              <a:rPr lang="en-US" dirty="0"/>
              <a:t>Lower than desired used vehicle sales and Low online sales </a:t>
            </a:r>
          </a:p>
          <a:p>
            <a:r>
              <a:rPr lang="en-US" dirty="0"/>
              <a:t>Don’t really service other makes of cars unless they buy from us – 99% Toyota, maybe lost opportunity</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1757</TotalTime>
  <Words>1264</Words>
  <Application>Microsoft Macintosh PowerPoint</Application>
  <PresentationFormat>Widescreen</PresentationFormat>
  <Paragraphs>147</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Noto Sans</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Kendra Brassfield</cp:lastModifiedBy>
  <cp:revision>17</cp:revision>
  <dcterms:created xsi:type="dcterms:W3CDTF">2022-12-04T13:10:55Z</dcterms:created>
  <dcterms:modified xsi:type="dcterms:W3CDTF">2024-03-22T00:19:04Z</dcterms:modified>
</cp:coreProperties>
</file>