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3" d="100"/>
          <a:sy n="123" d="100"/>
        </p:scale>
        <p:origin x="114" y="2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chemeClr val="bg1"/>
                </a:solidFill>
              </a:rPr>
              <a:t>TOBYUS SIMMONS</a:t>
            </a:r>
            <a:br>
              <a:rPr lang="en-US" dirty="0">
                <a:solidFill>
                  <a:schemeClr val="bg1"/>
                </a:solidFill>
              </a:rPr>
            </a:br>
            <a:r>
              <a:rPr lang="en-US" dirty="0">
                <a:solidFill>
                  <a:schemeClr val="bg1"/>
                </a:solidFill>
              </a:rPr>
              <a:t>LEGACY WESTBANK BUICK GMC</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FIXED OPERATIONS 2 SERVICE POST CLASS HOMEWORK 439</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Opportunities</a:t>
            </a:r>
          </a:p>
          <a:p>
            <a:r>
              <a:rPr lang="en-US" dirty="0"/>
              <a:t>Reduce obsolescence: </a:t>
            </a:r>
          </a:p>
          <a:p>
            <a:r>
              <a:rPr lang="en-US" dirty="0"/>
              <a:t>We can reduce obsolescence by implementing and maintaining a special-order system that focuses on eliminating special order parts from sitting. We can establish policies that eliminate wholesale accounts that are not performing well. We can also schedule monthly training on our parts catalog with our front/back counter team and technicians to help reduce the number of incorrect parts begin ordered.</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r>
              <a:rPr lang="en-US" dirty="0"/>
              <a:t>Untrained advisors and technicians are the biggest threat at our store. Experience is key, but I believe ongoing training is the cure for creating bad habits. </a:t>
            </a:r>
          </a:p>
          <a:p>
            <a:r>
              <a:rPr lang="en-US" dirty="0"/>
              <a:t>We nee to focus on KPI’s: </a:t>
            </a:r>
          </a:p>
          <a:p>
            <a:r>
              <a:rPr lang="en-US" dirty="0"/>
              <a:t>What gets measured gets done, what doesn’t get measured gets forgotten. We will exceed our YTD gross expectations if we continuously focus on keeping this departments KPI’s at or above NADA’s guide.</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r>
              <a:rPr lang="en-US" dirty="0"/>
              <a:t>Sales training for Services Advisors. I believe our service advisors are doing a great job juggling multiple customers, but because their time with each customer is limited, I think we are not effectively upselling customers due to lack of time. We should train each advisor on presenting a menu efficiently.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t>My plan is to implement monthly training on presenting a service menu to customers. I would like my master technician to be involved to help advisors with certain word tracks they should use to explain vehicle issues to customers more accurately.</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r>
              <a:rPr lang="en-US" dirty="0"/>
              <a:t>Increase RO fill rate.</a:t>
            </a:r>
          </a:p>
          <a:p>
            <a:r>
              <a:rPr lang="en-US" dirty="0"/>
              <a:t>Stock 100 most frequently used parts.</a:t>
            </a:r>
          </a:p>
          <a:p>
            <a:r>
              <a:rPr lang="en-US" dirty="0"/>
              <a:t>Establish system for techs to request common parts.</a:t>
            </a:r>
          </a:p>
          <a:p>
            <a:r>
              <a:rPr lang="en-US" dirty="0"/>
              <a:t>Change customers impressions within the first 7 seconds.</a:t>
            </a:r>
          </a:p>
          <a:p>
            <a:r>
              <a:rPr lang="en-US" dirty="0"/>
              <a:t>Train advisors on product and warranty knowledge.</a:t>
            </a:r>
          </a:p>
          <a:p>
            <a:r>
              <a:rPr lang="en-US" dirty="0"/>
              <a:t>Listening to our customers.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867617491"/>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Improve fixed absorption from 37.42% to 60%</a:t>
                      </a:r>
                    </a:p>
                  </a:txBody>
                  <a:tcPr/>
                </a:tc>
                <a:tc>
                  <a:txBody>
                    <a:bodyPr/>
                    <a:lstStyle/>
                    <a:p>
                      <a:r>
                        <a:rPr lang="en-US" dirty="0"/>
                        <a:t>Service Manager</a:t>
                      </a:r>
                    </a:p>
                  </a:txBody>
                  <a:tcPr/>
                </a:tc>
                <a:tc>
                  <a:txBody>
                    <a:bodyPr/>
                    <a:lstStyle/>
                    <a:p>
                      <a:r>
                        <a:rPr lang="en-US" dirty="0"/>
                        <a:t>12/31/2024</a:t>
                      </a:r>
                    </a:p>
                  </a:txBody>
                  <a:tcPr/>
                </a:tc>
                <a:extLst>
                  <a:ext uri="{0D108BD9-81ED-4DB2-BD59-A6C34878D82A}">
                    <a16:rowId xmlns:a16="http://schemas.microsoft.com/office/drawing/2014/main" val="2400365483"/>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7845787"/>
                  </a:ext>
                </a:extLst>
              </a:tr>
              <a:tr h="565004">
                <a:tc>
                  <a:txBody>
                    <a:bodyPr/>
                    <a:lstStyle/>
                    <a:p>
                      <a:r>
                        <a:rPr lang="en-US" dirty="0"/>
                        <a:t>Increase P&amp;A YTD Gross from 569,501 to 659,501</a:t>
                      </a:r>
                    </a:p>
                  </a:txBody>
                  <a:tcPr/>
                </a:tc>
                <a:tc>
                  <a:txBody>
                    <a:bodyPr/>
                    <a:lstStyle/>
                    <a:p>
                      <a:r>
                        <a:rPr lang="en-US" dirty="0"/>
                        <a:t>Parts Manager</a:t>
                      </a:r>
                    </a:p>
                  </a:txBody>
                  <a:tcPr/>
                </a:tc>
                <a:tc>
                  <a:txBody>
                    <a:bodyPr/>
                    <a:lstStyle/>
                    <a:p>
                      <a:r>
                        <a:rPr lang="en-US" dirty="0"/>
                        <a:t>12/31/2024</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r>
              <a:rPr lang="en-US" dirty="0"/>
              <a:t>There is always room for growth. I believe with proper training and commitment from our service team to follow the process we have in place; our service department will continue to be successful.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current practice is advertising more through social media platforms rather than commercials or billboards.</a:t>
            </a: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goal for improvement is to interact more with our customers before and after their service via social media.</a:t>
            </a: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plan to achieve our goal is to get our services advisors and technicians </a:t>
            </a:r>
            <a:r>
              <a:rPr lang="en-US" sz="1800" b="0" i="0" u="none" strike="noStrike" baseline="0" dirty="0" err="1">
                <a:solidFill>
                  <a:schemeClr val="tx1"/>
                </a:solidFill>
                <a:latin typeface="Calibri" panose="020F0502020204030204" pitchFamily="34" charset="0"/>
              </a:rPr>
              <a:t>envolved</a:t>
            </a:r>
            <a:r>
              <a:rPr lang="en-US" sz="1800" b="0" i="0" u="none" strike="noStrike" baseline="0" dirty="0">
                <a:solidFill>
                  <a:schemeClr val="tx1"/>
                </a:solidFill>
                <a:latin typeface="Calibri" panose="020F0502020204030204" pitchFamily="34" charset="0"/>
              </a:rPr>
              <a:t> with creating post introducing themselves to customers.</a:t>
            </a: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plan to evaluate our changes is to have our waiting customers to fill out a short survey to keep them engaged while they wait with simple question about how they heard about our service department.</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practice is to maximize our resources to provide quality service at a value the exceeds our customers expectations.</a:t>
            </a:r>
          </a:p>
          <a:p>
            <a:r>
              <a:rPr lang="en-US" sz="1800" b="0" i="0" u="none" strike="noStrike" baseline="0" dirty="0">
                <a:solidFill>
                  <a:srgbClr val="221E1F"/>
                </a:solidFill>
                <a:latin typeface="Calibri" panose="020F0502020204030204" pitchFamily="34" charset="0"/>
              </a:rPr>
              <a:t>Our goal for improvement requires that we offer competitive customer pay labor prices in our market.</a:t>
            </a:r>
          </a:p>
          <a:p>
            <a:r>
              <a:rPr lang="en-US" sz="1800" b="0" i="0" u="none" strike="noStrike" baseline="0" dirty="0">
                <a:solidFill>
                  <a:srgbClr val="221E1F"/>
                </a:solidFill>
                <a:latin typeface="Calibri" panose="020F0502020204030204" pitchFamily="34" charset="0"/>
              </a:rPr>
              <a:t>To achieve our goal, we will regularly perform a dealer and non-dealer surveys along with quarterly RO analysis. (Price alone won't make a business successful but it is a key ingredient.</a:t>
            </a:r>
          </a:p>
          <a:p>
            <a:r>
              <a:rPr lang="en-US" sz="1800" b="0" i="0" u="none" strike="noStrike" baseline="0" dirty="0">
                <a:solidFill>
                  <a:srgbClr val="221E1F"/>
                </a:solidFill>
                <a:latin typeface="Calibri" panose="020F0502020204030204" pitchFamily="34" charset="0"/>
              </a:rPr>
              <a:t>To evaluate our changes, we will survey our competitors’ prices regularly.</a:t>
            </a:r>
          </a:p>
          <a:p>
            <a:endParaRPr lang="en-US" dirty="0"/>
          </a:p>
        </p:txBody>
      </p:sp>
      <p:pic>
        <p:nvPicPr>
          <p:cNvPr id="15" name="Content Placeholder 14" descr="A screenshot of a computer screen&#10;&#10;Description automatically generated">
            <a:extLst>
              <a:ext uri="{FF2B5EF4-FFF2-40B4-BE49-F238E27FC236}">
                <a16:creationId xmlns:a16="http://schemas.microsoft.com/office/drawing/2014/main" id="{295D2414-728D-81E5-8493-34DF117ECED5}"/>
              </a:ext>
            </a:extLst>
          </p:cNvPr>
          <p:cNvPicPr>
            <a:picLocks noGrp="1" noChangeAspect="1"/>
          </p:cNvPicPr>
          <p:nvPr>
            <p:ph sz="quarter" idx="4"/>
          </p:nvPr>
        </p:nvPicPr>
        <p:blipFill>
          <a:blip r:embed="rId2"/>
          <a:stretch>
            <a:fillRect/>
          </a:stretch>
        </p:blipFill>
        <p:spPr>
          <a:xfrm>
            <a:off x="6096000" y="1930399"/>
            <a:ext cx="5305955" cy="330411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practice is monitoring our expenses use our financial statement monthly.</a:t>
            </a:r>
          </a:p>
          <a:p>
            <a:r>
              <a:rPr lang="en-US" sz="1800" b="0" i="0" u="none" strike="noStrike" baseline="0" dirty="0">
                <a:solidFill>
                  <a:srgbClr val="221E1F"/>
                </a:solidFill>
                <a:latin typeface="Calibri" panose="020F0502020204030204" pitchFamily="34" charset="0"/>
              </a:rPr>
              <a:t>Our goal for improvement is to exceed the nada guide of 60% absorption every month.</a:t>
            </a:r>
          </a:p>
          <a:p>
            <a:r>
              <a:rPr lang="en-US" sz="1800" b="0" i="0" u="none" strike="noStrike" baseline="0" dirty="0">
                <a:solidFill>
                  <a:srgbClr val="221E1F"/>
                </a:solidFill>
                <a:latin typeface="Calibri" panose="020F0502020204030204" pitchFamily="34" charset="0"/>
              </a:rPr>
              <a:t>To achieve this goal will focus on our allocation of department expense such as shop supplies, policy work, uniforms, etc.</a:t>
            </a:r>
          </a:p>
          <a:p>
            <a:r>
              <a:rPr lang="en-US" sz="1800" b="0" i="0" u="none" strike="noStrike" baseline="0" dirty="0">
                <a:solidFill>
                  <a:srgbClr val="221E1F"/>
                </a:solidFill>
                <a:latin typeface="Calibri" panose="020F0502020204030204" pitchFamily="34" charset="0"/>
              </a:rPr>
              <a:t>To evaluate our changes, we will use our financial statement to make sure our personnel expense amounts to 45-50% of the gross and all other expenses to 25-30%.</a:t>
            </a:r>
          </a:p>
          <a:p>
            <a:endParaRPr lang="en-US" dirty="0"/>
          </a:p>
        </p:txBody>
      </p:sp>
      <p:graphicFrame>
        <p:nvGraphicFramePr>
          <p:cNvPr id="7" name="Content Placeholder 6">
            <a:extLst>
              <a:ext uri="{FF2B5EF4-FFF2-40B4-BE49-F238E27FC236}">
                <a16:creationId xmlns:a16="http://schemas.microsoft.com/office/drawing/2014/main" id="{C693B1F6-0565-9BB3-61D1-C3358538678B}"/>
              </a:ext>
            </a:extLst>
          </p:cNvPr>
          <p:cNvGraphicFramePr>
            <a:graphicFrameLocks noGrp="1"/>
          </p:cNvGraphicFramePr>
          <p:nvPr>
            <p:ph sz="half" idx="2"/>
            <p:extLst>
              <p:ext uri="{D42A27DB-BD31-4B8C-83A1-F6EECF244321}">
                <p14:modId xmlns:p14="http://schemas.microsoft.com/office/powerpoint/2010/main" val="3630103568"/>
              </p:ext>
            </p:extLst>
          </p:nvPr>
        </p:nvGraphicFramePr>
        <p:xfrm>
          <a:off x="4975668" y="1930406"/>
          <a:ext cx="5418665" cy="4110955"/>
        </p:xfrm>
        <a:graphic>
          <a:graphicData uri="http://schemas.openxmlformats.org/drawingml/2006/table">
            <a:tbl>
              <a:tblPr/>
              <a:tblGrid>
                <a:gridCol w="422976">
                  <a:extLst>
                    <a:ext uri="{9D8B030D-6E8A-4147-A177-3AD203B41FA5}">
                      <a16:colId xmlns:a16="http://schemas.microsoft.com/office/drawing/2014/main" val="2223526072"/>
                    </a:ext>
                  </a:extLst>
                </a:gridCol>
                <a:gridCol w="1829086">
                  <a:extLst>
                    <a:ext uri="{9D8B030D-6E8A-4147-A177-3AD203B41FA5}">
                      <a16:colId xmlns:a16="http://schemas.microsoft.com/office/drawing/2014/main" val="619431053"/>
                    </a:ext>
                  </a:extLst>
                </a:gridCol>
                <a:gridCol w="1326087">
                  <a:extLst>
                    <a:ext uri="{9D8B030D-6E8A-4147-A177-3AD203B41FA5}">
                      <a16:colId xmlns:a16="http://schemas.microsoft.com/office/drawing/2014/main" val="3465819283"/>
                    </a:ext>
                  </a:extLst>
                </a:gridCol>
                <a:gridCol w="937407">
                  <a:extLst>
                    <a:ext uri="{9D8B030D-6E8A-4147-A177-3AD203B41FA5}">
                      <a16:colId xmlns:a16="http://schemas.microsoft.com/office/drawing/2014/main" val="3111634699"/>
                    </a:ext>
                  </a:extLst>
                </a:gridCol>
                <a:gridCol w="903109">
                  <a:extLst>
                    <a:ext uri="{9D8B030D-6E8A-4147-A177-3AD203B41FA5}">
                      <a16:colId xmlns:a16="http://schemas.microsoft.com/office/drawing/2014/main" val="1409357274"/>
                    </a:ext>
                  </a:extLst>
                </a:gridCol>
              </a:tblGrid>
              <a:tr h="259800">
                <a:tc gridSpan="5">
                  <a:txBody>
                    <a:bodyPr/>
                    <a:lstStyle/>
                    <a:p>
                      <a:pPr algn="ctr" fontAlgn="b"/>
                      <a:r>
                        <a:rPr lang="en-US" sz="9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26116596"/>
                  </a:ext>
                </a:extLst>
              </a:tr>
              <a:tr h="275083">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408958431"/>
                  </a:ext>
                </a:extLst>
              </a:tr>
              <a:tr h="397341">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37573378"/>
                  </a:ext>
                </a:extLst>
              </a:tr>
              <a:tr h="534882">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800" b="0" i="0" u="none" strike="noStrike" dirty="0">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dirty="0">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3544589090"/>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highlight>
                            <a:srgbClr val="FFFF00"/>
                          </a:highlight>
                          <a:latin typeface="Arial" panose="020B0604020202020204" pitchFamily="34" charset="0"/>
                        </a:rPr>
                        <a:t> $            100,202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dirty="0">
                          <a:solidFill>
                            <a:srgbClr val="FFFFFF"/>
                          </a:solidFill>
                          <a:effectLst/>
                          <a:highlight>
                            <a:srgbClr val="366092"/>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dirty="0">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46057790"/>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8141355"/>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1340799"/>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72,803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72.66%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98664479"/>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32,397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32.33%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96258586"/>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22,648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22.60%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42826766"/>
                  </a:ext>
                </a:extLst>
              </a:tr>
              <a:tr h="275083">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33586082"/>
                  </a:ext>
                </a:extLst>
              </a:tr>
              <a:tr h="259800">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94013207"/>
                  </a:ext>
                </a:extLst>
              </a:tr>
              <a:tr h="275083">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highlight>
                            <a:srgbClr val="FFFF00"/>
                          </a:highlight>
                          <a:latin typeface="Arial" panose="020B0604020202020204" pitchFamily="34" charset="0"/>
                        </a:rPr>
                        <a:t> $            127,848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effectLst/>
                          <a:highlight>
                            <a:srgbClr val="FFFF00"/>
                          </a:highlight>
                          <a:latin typeface="Arial" panose="020B0604020202020204" pitchFamily="34" charset="0"/>
                        </a:rPr>
                        <a:t>127.59%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24546065"/>
                  </a:ext>
                </a:extLst>
              </a:tr>
              <a:tr h="275083">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highlight>
                            <a:srgbClr val="FFFF00"/>
                          </a:highlight>
                          <a:latin typeface="Arial" panose="020B0604020202020204" pitchFamily="34" charset="0"/>
                        </a:rPr>
                        <a:t> $             (27,646)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effectLst/>
                          <a:highlight>
                            <a:srgbClr val="FFFF00"/>
                          </a:highlight>
                          <a:latin typeface="Arial" panose="020B0604020202020204" pitchFamily="34" charset="0"/>
                        </a:rPr>
                        <a:t>-27.59%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79857534"/>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practice is presenting a menu to every customer after the MPI has been completed to increase hours billed per RO. </a:t>
            </a:r>
          </a:p>
          <a:p>
            <a:r>
              <a:rPr lang="en-US" sz="1800" b="0" i="0" u="none" strike="noStrike" baseline="0" dirty="0">
                <a:solidFill>
                  <a:srgbClr val="221E1F"/>
                </a:solidFill>
                <a:latin typeface="Calibri" panose="020F0502020204030204" pitchFamily="34" charset="0"/>
              </a:rPr>
              <a:t>Our goal for improvement is making sure we are price aggressively, especially customer pay rate.</a:t>
            </a:r>
          </a:p>
          <a:p>
            <a:r>
              <a:rPr lang="en-US" sz="1800" b="0" i="0" u="none" strike="noStrike" baseline="0" dirty="0">
                <a:solidFill>
                  <a:srgbClr val="221E1F"/>
                </a:solidFill>
                <a:latin typeface="Calibri" panose="020F0502020204030204" pitchFamily="34" charset="0"/>
              </a:rPr>
              <a:t>To achieve this goal, we plan to have advisors do as many customer follow-ups as possible via text, email, video, etc. for customers how did not come back for recommended service.</a:t>
            </a:r>
          </a:p>
          <a:p>
            <a:r>
              <a:rPr lang="en-US" sz="1800" b="0" i="0" u="none" strike="noStrike" baseline="0" dirty="0">
                <a:solidFill>
                  <a:srgbClr val="221E1F"/>
                </a:solidFill>
                <a:latin typeface="Calibri" panose="020F0502020204030204" pitchFamily="34" charset="0"/>
              </a:rPr>
              <a:t>To evaluate our changes, we will evaluate our stores monthly performance and compare it to our stores calculated potential.</a:t>
            </a:r>
          </a:p>
          <a:p>
            <a:endParaRPr lang="en-US" dirty="0"/>
          </a:p>
        </p:txBody>
      </p:sp>
      <p:graphicFrame>
        <p:nvGraphicFramePr>
          <p:cNvPr id="7" name="Content Placeholder 6">
            <a:extLst>
              <a:ext uri="{FF2B5EF4-FFF2-40B4-BE49-F238E27FC236}">
                <a16:creationId xmlns:a16="http://schemas.microsoft.com/office/drawing/2014/main" id="{1DEA7EB4-8F72-7734-2A24-FF367FF687E5}"/>
              </a:ext>
            </a:extLst>
          </p:cNvPr>
          <p:cNvGraphicFramePr>
            <a:graphicFrameLocks noGrp="1"/>
          </p:cNvGraphicFramePr>
          <p:nvPr>
            <p:ph sz="half" idx="2"/>
            <p:extLst>
              <p:ext uri="{D42A27DB-BD31-4B8C-83A1-F6EECF244321}">
                <p14:modId xmlns:p14="http://schemas.microsoft.com/office/powerpoint/2010/main" val="1787687430"/>
              </p:ext>
            </p:extLst>
          </p:nvPr>
        </p:nvGraphicFramePr>
        <p:xfrm>
          <a:off x="5089525" y="2160590"/>
          <a:ext cx="4184036" cy="3373641"/>
        </p:xfrm>
        <a:graphic>
          <a:graphicData uri="http://schemas.openxmlformats.org/drawingml/2006/table">
            <a:tbl>
              <a:tblPr/>
              <a:tblGrid>
                <a:gridCol w="118758">
                  <a:extLst>
                    <a:ext uri="{9D8B030D-6E8A-4147-A177-3AD203B41FA5}">
                      <a16:colId xmlns:a16="http://schemas.microsoft.com/office/drawing/2014/main" val="2596399842"/>
                    </a:ext>
                  </a:extLst>
                </a:gridCol>
                <a:gridCol w="759012">
                  <a:extLst>
                    <a:ext uri="{9D8B030D-6E8A-4147-A177-3AD203B41FA5}">
                      <a16:colId xmlns:a16="http://schemas.microsoft.com/office/drawing/2014/main" val="3716209297"/>
                    </a:ext>
                  </a:extLst>
                </a:gridCol>
                <a:gridCol w="736638">
                  <a:extLst>
                    <a:ext uri="{9D8B030D-6E8A-4147-A177-3AD203B41FA5}">
                      <a16:colId xmlns:a16="http://schemas.microsoft.com/office/drawing/2014/main" val="2681475722"/>
                    </a:ext>
                  </a:extLst>
                </a:gridCol>
                <a:gridCol w="220303">
                  <a:extLst>
                    <a:ext uri="{9D8B030D-6E8A-4147-A177-3AD203B41FA5}">
                      <a16:colId xmlns:a16="http://schemas.microsoft.com/office/drawing/2014/main" val="959808862"/>
                    </a:ext>
                  </a:extLst>
                </a:gridCol>
                <a:gridCol w="407904">
                  <a:extLst>
                    <a:ext uri="{9D8B030D-6E8A-4147-A177-3AD203B41FA5}">
                      <a16:colId xmlns:a16="http://schemas.microsoft.com/office/drawing/2014/main" val="3513081598"/>
                    </a:ext>
                  </a:extLst>
                </a:gridCol>
                <a:gridCol w="199650">
                  <a:extLst>
                    <a:ext uri="{9D8B030D-6E8A-4147-A177-3AD203B41FA5}">
                      <a16:colId xmlns:a16="http://schemas.microsoft.com/office/drawing/2014/main" val="1313281992"/>
                    </a:ext>
                  </a:extLst>
                </a:gridCol>
                <a:gridCol w="557642">
                  <a:extLst>
                    <a:ext uri="{9D8B030D-6E8A-4147-A177-3AD203B41FA5}">
                      <a16:colId xmlns:a16="http://schemas.microsoft.com/office/drawing/2014/main" val="599350896"/>
                    </a:ext>
                  </a:extLst>
                </a:gridCol>
                <a:gridCol w="172112">
                  <a:extLst>
                    <a:ext uri="{9D8B030D-6E8A-4147-A177-3AD203B41FA5}">
                      <a16:colId xmlns:a16="http://schemas.microsoft.com/office/drawing/2014/main" val="1210104664"/>
                    </a:ext>
                  </a:extLst>
                </a:gridCol>
                <a:gridCol w="571411">
                  <a:extLst>
                    <a:ext uri="{9D8B030D-6E8A-4147-A177-3AD203B41FA5}">
                      <a16:colId xmlns:a16="http://schemas.microsoft.com/office/drawing/2014/main" val="3831023031"/>
                    </a:ext>
                  </a:extLst>
                </a:gridCol>
                <a:gridCol w="440606">
                  <a:extLst>
                    <a:ext uri="{9D8B030D-6E8A-4147-A177-3AD203B41FA5}">
                      <a16:colId xmlns:a16="http://schemas.microsoft.com/office/drawing/2014/main" val="2835998063"/>
                    </a:ext>
                  </a:extLst>
                </a:gridCol>
              </a:tblGrid>
              <a:tr h="109560">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616112506"/>
                  </a:ext>
                </a:extLst>
              </a:tr>
              <a:tr h="15216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dirty="0">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63402784"/>
                  </a:ext>
                </a:extLst>
              </a:tr>
              <a:tr h="11564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46773863"/>
                  </a:ext>
                </a:extLst>
              </a:tr>
              <a:tr h="179404">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dirty="0">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79557629"/>
                  </a:ext>
                </a:extLst>
              </a:tr>
              <a:tr h="125582">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88,076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dirty="0">
                          <a:effectLst/>
                          <a:highlight>
                            <a:srgbClr val="FFFFFF"/>
                          </a:highlight>
                          <a:latin typeface="Arial" panose="020B0604020202020204" pitchFamily="34" charset="0"/>
                        </a:rPr>
                        <a:t>160.00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550.5</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77684444"/>
                  </a:ext>
                </a:extLst>
              </a:tr>
              <a:tr h="125582">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12165001"/>
                  </a:ext>
                </a:extLst>
              </a:tr>
              <a:tr h="125582">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78400838"/>
                  </a:ext>
                </a:extLst>
              </a:tr>
              <a:tr h="125582">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37,063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dirty="0">
                          <a:effectLst/>
                          <a:highlight>
                            <a:srgbClr val="FFFFFF"/>
                          </a:highlight>
                          <a:latin typeface="Arial" panose="020B0604020202020204" pitchFamily="34" charset="0"/>
                        </a:rPr>
                        <a:t>136.00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272.5</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4376639"/>
                  </a:ext>
                </a:extLst>
              </a:tr>
              <a:tr h="182600">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19,055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dirty="0">
                          <a:effectLst/>
                          <a:highlight>
                            <a:srgbClr val="FFFFFF"/>
                          </a:highlight>
                          <a:latin typeface="Arial" panose="020B0604020202020204" pitchFamily="34" charset="0"/>
                        </a:rPr>
                        <a:t>135.00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141.1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48291493"/>
                  </a:ext>
                </a:extLst>
              </a:tr>
              <a:tr h="125582">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62320945"/>
                  </a:ext>
                </a:extLst>
              </a:tr>
              <a:tr h="121733">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highlight>
                            <a:srgbClr val="FFFF00"/>
                          </a:highlight>
                          <a:latin typeface="Arial" panose="020B0604020202020204" pitchFamily="34" charset="0"/>
                        </a:rPr>
                        <a:t> $                   144,194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highlight>
                            <a:srgbClr val="FFFF00"/>
                          </a:highlight>
                          <a:latin typeface="Arial" panose="020B0604020202020204" pitchFamily="34" charset="0"/>
                        </a:rPr>
                        <a:t>964.1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48255640"/>
                  </a:ext>
                </a:extLst>
              </a:tr>
              <a:tr h="27998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10937629"/>
                  </a:ext>
                </a:extLst>
              </a:tr>
              <a:tr h="11564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1" i="1" u="none" strike="noStrike" dirty="0">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83391814"/>
                  </a:ext>
                </a:extLst>
              </a:tr>
              <a:tr h="13390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00"/>
                          </a:highlight>
                          <a:latin typeface="Arial" panose="020B0604020202020204" pitchFamily="34" charset="0"/>
                        </a:rPr>
                        <a:t> $                   144,194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964.15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 $            149.56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67990314"/>
                  </a:ext>
                </a:extLst>
              </a:tr>
              <a:tr h="109560">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dirty="0">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dirty="0">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08671376"/>
                  </a:ext>
                </a:extLst>
              </a:tr>
              <a:tr h="103473">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70427791"/>
                  </a:ext>
                </a:extLst>
              </a:tr>
              <a:tr h="127819">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dirty="0">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dirty="0">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2,080.0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442754657"/>
                  </a:ext>
                </a:extLst>
              </a:tr>
              <a:tr h="109560">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dirty="0">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dirty="0">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dirty="0">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dirty="0">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1897819878"/>
                  </a:ext>
                </a:extLst>
              </a:tr>
              <a:tr h="103473">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69623136"/>
                  </a:ext>
                </a:extLst>
              </a:tr>
              <a:tr h="103473">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2,080.0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dirty="0">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 $     149.56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00"/>
                          </a:highlight>
                          <a:latin typeface="Arial" panose="020B0604020202020204" pitchFamily="34" charset="0"/>
                        </a:rPr>
                        <a:t> $          311,077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highlight>
                            <a:srgbClr val="FFFF00"/>
                          </a:highlight>
                          <a:latin typeface="Arial" panose="020B0604020202020204" pitchFamily="34" charset="0"/>
                        </a:rPr>
                        <a:t> $      388,846.41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567856"/>
                  </a:ext>
                </a:extLst>
              </a:tr>
              <a:tr h="103473">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dirty="0">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dirty="0">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dirty="0">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937031446"/>
                  </a:ext>
                </a:extLst>
              </a:tr>
              <a:tr h="109560">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49760366"/>
                  </a:ext>
                </a:extLst>
              </a:tr>
              <a:tr h="11564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500" b="0" i="0" u="none" strike="noStrike" dirty="0">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40833412"/>
                  </a:ext>
                </a:extLst>
              </a:tr>
              <a:tr h="115646">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27931990"/>
                  </a:ext>
                </a:extLst>
              </a:tr>
              <a:tr h="125582">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964.1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2,080.00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highlight>
                            <a:srgbClr val="FFFF00"/>
                          </a:highlight>
                          <a:latin typeface="Arial" panose="020B0604020202020204" pitchFamily="34" charset="0"/>
                        </a:rPr>
                        <a:t>46.35%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9439695"/>
                  </a:ext>
                </a:extLst>
              </a:tr>
              <a:tr h="127819">
                <a:tc>
                  <a:txBody>
                    <a:bodyPr/>
                    <a:lstStyle/>
                    <a:p>
                      <a:pPr algn="l" fontAlgn="b"/>
                      <a:r>
                        <a:rPr lang="en-US" sz="5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dirty="0">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400" b="0" i="0" u="none" strike="noStrike" dirty="0">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400" b="0" i="0" u="none" strike="noStrike" dirty="0">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36486102"/>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practices is to occupy all bays with as many labor hours as possible. </a:t>
            </a:r>
          </a:p>
          <a:p>
            <a:r>
              <a:rPr lang="en-US" dirty="0">
                <a:solidFill>
                  <a:srgbClr val="221E1F"/>
                </a:solidFill>
                <a:latin typeface="Calibri" panose="020F0502020204030204" pitchFamily="34" charset="0"/>
              </a:rPr>
              <a:t>Our goal for improvement is to reach our facilities potential by increasing our utilization to the nada guide of 75%.</a:t>
            </a:r>
          </a:p>
          <a:p>
            <a:r>
              <a:rPr lang="en-US" sz="1800" b="0" i="0" u="none" strike="noStrike" baseline="0" dirty="0">
                <a:solidFill>
                  <a:srgbClr val="221E1F"/>
                </a:solidFill>
                <a:latin typeface="Calibri" panose="020F0502020204030204" pitchFamily="34" charset="0"/>
              </a:rPr>
              <a:t>To achieve this goal our advisors should not only up sale but also provide skill level information so the jobs can be assigned to the popper technician.</a:t>
            </a:r>
          </a:p>
          <a:p>
            <a:r>
              <a:rPr lang="en-US" sz="1800" b="0" i="0" u="none" strike="noStrike" baseline="0" dirty="0">
                <a:solidFill>
                  <a:srgbClr val="221E1F"/>
                </a:solidFill>
                <a:latin typeface="Calibri" panose="020F0502020204030204" pitchFamily="34" charset="0"/>
              </a:rPr>
              <a:t>To evaluate our changes, we will evaluate each techs average weighted cost monthly.</a:t>
            </a:r>
          </a:p>
          <a:p>
            <a:endParaRPr lang="en-US" dirty="0"/>
          </a:p>
        </p:txBody>
      </p:sp>
      <p:graphicFrame>
        <p:nvGraphicFramePr>
          <p:cNvPr id="7" name="Content Placeholder 6">
            <a:extLst>
              <a:ext uri="{FF2B5EF4-FFF2-40B4-BE49-F238E27FC236}">
                <a16:creationId xmlns:a16="http://schemas.microsoft.com/office/drawing/2014/main" id="{5D9E0BC9-26A0-8B53-BF89-3D9EBA26A77A}"/>
              </a:ext>
            </a:extLst>
          </p:cNvPr>
          <p:cNvGraphicFramePr>
            <a:graphicFrameLocks noGrp="1"/>
          </p:cNvGraphicFramePr>
          <p:nvPr>
            <p:ph sz="half" idx="2"/>
          </p:nvPr>
        </p:nvGraphicFramePr>
        <p:xfrm>
          <a:off x="5127324" y="2160588"/>
          <a:ext cx="4109051" cy="3881438"/>
        </p:xfrm>
        <a:graphic>
          <a:graphicData uri="http://schemas.openxmlformats.org/drawingml/2006/table">
            <a:tbl>
              <a:tblPr/>
              <a:tblGrid>
                <a:gridCol w="1279573">
                  <a:extLst>
                    <a:ext uri="{9D8B030D-6E8A-4147-A177-3AD203B41FA5}">
                      <a16:colId xmlns:a16="http://schemas.microsoft.com/office/drawing/2014/main" val="505704860"/>
                    </a:ext>
                  </a:extLst>
                </a:gridCol>
                <a:gridCol w="1009241">
                  <a:extLst>
                    <a:ext uri="{9D8B030D-6E8A-4147-A177-3AD203B41FA5}">
                      <a16:colId xmlns:a16="http://schemas.microsoft.com/office/drawing/2014/main" val="4176445686"/>
                    </a:ext>
                  </a:extLst>
                </a:gridCol>
                <a:gridCol w="910119">
                  <a:extLst>
                    <a:ext uri="{9D8B030D-6E8A-4147-A177-3AD203B41FA5}">
                      <a16:colId xmlns:a16="http://schemas.microsoft.com/office/drawing/2014/main" val="695707930"/>
                    </a:ext>
                  </a:extLst>
                </a:gridCol>
                <a:gridCol w="576709">
                  <a:extLst>
                    <a:ext uri="{9D8B030D-6E8A-4147-A177-3AD203B41FA5}">
                      <a16:colId xmlns:a16="http://schemas.microsoft.com/office/drawing/2014/main" val="1675500903"/>
                    </a:ext>
                  </a:extLst>
                </a:gridCol>
                <a:gridCol w="162199">
                  <a:extLst>
                    <a:ext uri="{9D8B030D-6E8A-4147-A177-3AD203B41FA5}">
                      <a16:colId xmlns:a16="http://schemas.microsoft.com/office/drawing/2014/main" val="3858168672"/>
                    </a:ext>
                  </a:extLst>
                </a:gridCol>
                <a:gridCol w="171210">
                  <a:extLst>
                    <a:ext uri="{9D8B030D-6E8A-4147-A177-3AD203B41FA5}">
                      <a16:colId xmlns:a16="http://schemas.microsoft.com/office/drawing/2014/main" val="1669678775"/>
                    </a:ext>
                  </a:extLst>
                </a:gridCol>
              </a:tblGrid>
              <a:tr h="170711">
                <a:tc gridSpan="6">
                  <a:txBody>
                    <a:bodyPr/>
                    <a:lstStyle/>
                    <a:p>
                      <a:pPr algn="ctr" fontAlgn="b"/>
                      <a:r>
                        <a:rPr lang="en-US" sz="900" b="1"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2614050"/>
                  </a:ext>
                </a:extLst>
              </a:tr>
              <a:tr h="161727">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dirty="0">
                          <a:effectLst/>
                          <a:highlight>
                            <a:srgbClr val="FFFFFF"/>
                          </a:highligh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237666"/>
                  </a:ext>
                </a:extLst>
              </a:tr>
              <a:tr h="179696">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dirty="0">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101838130"/>
                  </a:ext>
                </a:extLst>
              </a:tr>
              <a:tr h="179696">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dirty="0">
                          <a:effectLst/>
                          <a:highlight>
                            <a:srgbClr val="FFFFFF"/>
                          </a:highligh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58407034"/>
                  </a:ext>
                </a:extLst>
              </a:tr>
              <a:tr h="179696">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dirty="0">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77392501"/>
                  </a:ext>
                </a:extLst>
              </a:tr>
              <a:tr h="179696">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dirty="0">
                          <a:effectLst/>
                          <a:highlight>
                            <a:srgbClr val="FFFFFF"/>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78077737"/>
                  </a:ext>
                </a:extLst>
              </a:tr>
              <a:tr h="269544">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dirty="0">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958270910"/>
                  </a:ext>
                </a:extLst>
              </a:tr>
              <a:tr h="179696">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highlight>
                            <a:srgbClr val="FFFF00"/>
                          </a:highlight>
                          <a:latin typeface="Arial" panose="020B0604020202020204" pitchFamily="34" charset="0"/>
                        </a:rPr>
                        <a:t> $             149.56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994373707"/>
                  </a:ext>
                </a:extLst>
              </a:tr>
              <a:tr h="179696">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dirty="0">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73518252"/>
                  </a:ext>
                </a:extLst>
              </a:tr>
              <a:tr h="413301">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highlight>
                            <a:srgbClr val="FFFF00"/>
                          </a:highlight>
                          <a:latin typeface="Arial" panose="020B0604020202020204" pitchFamily="34" charset="0"/>
                        </a:rPr>
                        <a:t> $        622,154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115824114"/>
                  </a:ext>
                </a:extLst>
              </a:tr>
              <a:tr h="170711">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290917421"/>
                  </a:ext>
                </a:extLst>
              </a:tr>
              <a:tr h="197666">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1880369"/>
                  </a:ext>
                </a:extLst>
              </a:tr>
              <a:tr h="161727">
                <a:tc gridSpan="6">
                  <a:txBody>
                    <a:bodyPr/>
                    <a:lstStyle/>
                    <a:p>
                      <a:pPr algn="ctr" fontAlgn="b"/>
                      <a:r>
                        <a:rPr lang="en-US" sz="900" b="1" i="0" u="none" strike="noStrike" dirty="0">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2420899"/>
                  </a:ext>
                </a:extLst>
              </a:tr>
              <a:tr h="152742">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highlight>
                            <a:srgbClr val="FFFF00"/>
                          </a:highlight>
                          <a:latin typeface="Arial" panose="020B0604020202020204" pitchFamily="34" charset="0"/>
                        </a:rPr>
                        <a:t> $           144,194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8427486"/>
                  </a:ext>
                </a:extLst>
              </a:tr>
              <a:tr h="188681">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dirty="0">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97504468"/>
                  </a:ext>
                </a:extLst>
              </a:tr>
              <a:tr h="161727">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dirty="0">
                          <a:effectLst/>
                          <a:highlight>
                            <a:srgbClr val="FFFF00"/>
                          </a:highlight>
                          <a:latin typeface="Arial" panose="020B0604020202020204" pitchFamily="34" charset="0"/>
                        </a:rPr>
                        <a:t> $           622,154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872555823"/>
                  </a:ext>
                </a:extLst>
              </a:tr>
              <a:tr h="152742">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dirty="0">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854462827"/>
                  </a:ext>
                </a:extLst>
              </a:tr>
              <a:tr h="287514">
                <a:tc>
                  <a:txBody>
                    <a:bodyPr/>
                    <a:lstStyle/>
                    <a:p>
                      <a:pPr algn="l" fontAlgn="b"/>
                      <a:r>
                        <a:rPr lang="en-US" sz="900" b="0" i="0" u="none" strike="noStrike" dirty="0">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dirty="0">
                          <a:effectLst/>
                          <a:highlight>
                            <a:srgbClr val="FFFF00"/>
                          </a:highlight>
                          <a:latin typeface="Arial" panose="020B0604020202020204" pitchFamily="34" charset="0"/>
                        </a:rPr>
                        <a:t>23.18%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63037785"/>
                  </a:ext>
                </a:extLst>
              </a:tr>
              <a:tr h="152742">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5403988"/>
                  </a:ext>
                </a:extLst>
              </a:tr>
              <a:tr h="161727">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605895509"/>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My service manger is proud of how far our service department has come considering all threats that  general motors has faced this past year. He strives to build a relationship with the customers in our community which he believes has resulted in the high number of competitive work we done. He would like to implement more training with our advisors to decrease the high number of one-line RO’s as much as possible. He believes our techs can get the job done.</a:t>
            </a:r>
          </a:p>
        </p:txBody>
      </p:sp>
      <p:graphicFrame>
        <p:nvGraphicFramePr>
          <p:cNvPr id="7" name="Content Placeholder 6">
            <a:extLst>
              <a:ext uri="{FF2B5EF4-FFF2-40B4-BE49-F238E27FC236}">
                <a16:creationId xmlns:a16="http://schemas.microsoft.com/office/drawing/2014/main" id="{6E9EF5AD-F346-EC3C-4E7F-A1BF6D218B8E}"/>
              </a:ext>
            </a:extLst>
          </p:cNvPr>
          <p:cNvGraphicFramePr>
            <a:graphicFrameLocks noGrp="1"/>
          </p:cNvGraphicFramePr>
          <p:nvPr>
            <p:ph sz="half" idx="2"/>
            <p:extLst>
              <p:ext uri="{D42A27DB-BD31-4B8C-83A1-F6EECF244321}">
                <p14:modId xmlns:p14="http://schemas.microsoft.com/office/powerpoint/2010/main" val="947329021"/>
              </p:ext>
            </p:extLst>
          </p:nvPr>
        </p:nvGraphicFramePr>
        <p:xfrm>
          <a:off x="5931552" y="1371354"/>
          <a:ext cx="3342450" cy="4115291"/>
        </p:xfrm>
        <a:graphic>
          <a:graphicData uri="http://schemas.openxmlformats.org/drawingml/2006/table">
            <a:tbl>
              <a:tblPr/>
              <a:tblGrid>
                <a:gridCol w="342578">
                  <a:extLst>
                    <a:ext uri="{9D8B030D-6E8A-4147-A177-3AD203B41FA5}">
                      <a16:colId xmlns:a16="http://schemas.microsoft.com/office/drawing/2014/main" val="1416051452"/>
                    </a:ext>
                  </a:extLst>
                </a:gridCol>
                <a:gridCol w="365725">
                  <a:extLst>
                    <a:ext uri="{9D8B030D-6E8A-4147-A177-3AD203B41FA5}">
                      <a16:colId xmlns:a16="http://schemas.microsoft.com/office/drawing/2014/main" val="2592412601"/>
                    </a:ext>
                  </a:extLst>
                </a:gridCol>
                <a:gridCol w="416649">
                  <a:extLst>
                    <a:ext uri="{9D8B030D-6E8A-4147-A177-3AD203B41FA5}">
                      <a16:colId xmlns:a16="http://schemas.microsoft.com/office/drawing/2014/main" val="557383171"/>
                    </a:ext>
                  </a:extLst>
                </a:gridCol>
                <a:gridCol w="106477">
                  <a:extLst>
                    <a:ext uri="{9D8B030D-6E8A-4147-A177-3AD203B41FA5}">
                      <a16:colId xmlns:a16="http://schemas.microsoft.com/office/drawing/2014/main" val="381912868"/>
                    </a:ext>
                  </a:extLst>
                </a:gridCol>
                <a:gridCol w="413563">
                  <a:extLst>
                    <a:ext uri="{9D8B030D-6E8A-4147-A177-3AD203B41FA5}">
                      <a16:colId xmlns:a16="http://schemas.microsoft.com/office/drawing/2014/main" val="2216498191"/>
                    </a:ext>
                  </a:extLst>
                </a:gridCol>
                <a:gridCol w="106477">
                  <a:extLst>
                    <a:ext uri="{9D8B030D-6E8A-4147-A177-3AD203B41FA5}">
                      <a16:colId xmlns:a16="http://schemas.microsoft.com/office/drawing/2014/main" val="3665228049"/>
                    </a:ext>
                  </a:extLst>
                </a:gridCol>
                <a:gridCol w="356466">
                  <a:extLst>
                    <a:ext uri="{9D8B030D-6E8A-4147-A177-3AD203B41FA5}">
                      <a16:colId xmlns:a16="http://schemas.microsoft.com/office/drawing/2014/main" val="2866768435"/>
                    </a:ext>
                  </a:extLst>
                </a:gridCol>
                <a:gridCol w="421278">
                  <a:extLst>
                    <a:ext uri="{9D8B030D-6E8A-4147-A177-3AD203B41FA5}">
                      <a16:colId xmlns:a16="http://schemas.microsoft.com/office/drawing/2014/main" val="2121369691"/>
                    </a:ext>
                  </a:extLst>
                </a:gridCol>
                <a:gridCol w="393502">
                  <a:extLst>
                    <a:ext uri="{9D8B030D-6E8A-4147-A177-3AD203B41FA5}">
                      <a16:colId xmlns:a16="http://schemas.microsoft.com/office/drawing/2014/main" val="2776965940"/>
                    </a:ext>
                  </a:extLst>
                </a:gridCol>
                <a:gridCol w="419735">
                  <a:extLst>
                    <a:ext uri="{9D8B030D-6E8A-4147-A177-3AD203B41FA5}">
                      <a16:colId xmlns:a16="http://schemas.microsoft.com/office/drawing/2014/main" val="3065001017"/>
                    </a:ext>
                  </a:extLst>
                </a:gridCol>
              </a:tblGrid>
              <a:tr h="175756">
                <a:tc gridSpan="9">
                  <a:txBody>
                    <a:bodyPr/>
                    <a:lstStyle/>
                    <a:p>
                      <a:pPr algn="ctr" fontAlgn="b"/>
                      <a:r>
                        <a:rPr lang="en-US" sz="8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42187877"/>
                  </a:ext>
                </a:extLst>
              </a:tr>
              <a:tr h="118404">
                <a:tc gridSpan="9">
                  <a:txBody>
                    <a:bodyPr/>
                    <a:lstStyle/>
                    <a:p>
                      <a:pPr algn="ctr" fontAlgn="b"/>
                      <a:r>
                        <a:rPr lang="en-US" sz="800" b="1"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80891548"/>
                  </a:ext>
                </a:extLst>
              </a:tr>
              <a:tr h="97128">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dirty="0">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dirty="0">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dirty="0">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28917688"/>
                  </a:ext>
                </a:extLst>
              </a:tr>
              <a:tr h="97128">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dirty="0">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dirty="0">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15518432"/>
                  </a:ext>
                </a:extLst>
              </a:tr>
              <a:tr h="177606">
                <a:tc>
                  <a:txBody>
                    <a:bodyPr/>
                    <a:lstStyle/>
                    <a:p>
                      <a:pPr algn="l" fontAlgn="b"/>
                      <a:r>
                        <a:rPr lang="en-US" sz="600" b="0" i="0" u="none" strike="noStrike" dirty="0">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00"/>
                          </a:highlight>
                          <a:latin typeface="Arial" panose="020B0604020202020204" pitchFamily="34" charset="0"/>
                        </a:rPr>
                        <a:t> $      2,537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81.84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47037027"/>
                  </a:ext>
                </a:extLst>
              </a:tr>
              <a:tr h="177606">
                <a:tc>
                  <a:txBody>
                    <a:bodyPr/>
                    <a:lstStyle/>
                    <a:p>
                      <a:pPr algn="l" fontAlgn="b"/>
                      <a:r>
                        <a:rPr lang="en-US" sz="600" b="0" i="0" u="none" strike="noStrike" dirty="0">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00"/>
                          </a:highlight>
                          <a:latin typeface="Arial" panose="020B0604020202020204" pitchFamily="34" charset="0"/>
                        </a:rPr>
                        <a:t> $      1,779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10.85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163.96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09863804"/>
                  </a:ext>
                </a:extLst>
              </a:tr>
              <a:tr h="177606">
                <a:tc>
                  <a:txBody>
                    <a:bodyPr/>
                    <a:lstStyle/>
                    <a:p>
                      <a:pPr algn="l" fontAlgn="b"/>
                      <a:r>
                        <a:rPr lang="en-US" sz="600" b="0" i="0" u="none" strike="noStrike" dirty="0">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00"/>
                          </a:highlight>
                          <a:latin typeface="Arial" panose="020B0604020202020204" pitchFamily="34" charset="0"/>
                        </a:rPr>
                        <a:t> $      1,735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91.32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81543338"/>
                  </a:ext>
                </a:extLst>
              </a:tr>
              <a:tr h="177606">
                <a:tc>
                  <a:txBody>
                    <a:bodyPr/>
                    <a:lstStyle/>
                    <a:p>
                      <a:pPr algn="l" fontAlgn="b"/>
                      <a:r>
                        <a:rPr lang="en-US" sz="600" b="0" i="0" u="none" strike="noStrike" dirty="0">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00"/>
                          </a:highlight>
                          <a:latin typeface="Arial" panose="020B0604020202020204" pitchFamily="34" charset="0"/>
                        </a:rPr>
                        <a:t> $      6,051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60.85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99.44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54863839"/>
                  </a:ext>
                </a:extLst>
              </a:tr>
              <a:tr h="532819">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dirty="0">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71467559"/>
                  </a:ext>
                </a:extLst>
              </a:tr>
              <a:tr h="355213">
                <a:tc gridSpan="2">
                  <a:txBody>
                    <a:bodyPr/>
                    <a:lstStyle/>
                    <a:p>
                      <a:pPr algn="ctr" fontAlgn="b"/>
                      <a:r>
                        <a:rPr lang="en-US" sz="600" b="0" i="0" u="none" strike="noStrike" dirty="0">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dirty="0">
                          <a:effectLst/>
                          <a:highlight>
                            <a:srgbClr val="FFFFFF"/>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dirty="0">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dirty="0">
                          <a:effectLst/>
                          <a:highlight>
                            <a:srgbClr val="FFFF00"/>
                          </a:highlight>
                          <a:latin typeface="Arial" panose="020B0604020202020204" pitchFamily="34" charset="0"/>
                        </a:rPr>
                        <a:t>99.44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dirty="0">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97470086"/>
                  </a:ext>
                </a:extLst>
              </a:tr>
              <a:tr h="97128">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28670760"/>
                  </a:ext>
                </a:extLst>
              </a:tr>
              <a:tr h="115629">
                <a:tc gridSpan="8">
                  <a:txBody>
                    <a:bodyPr/>
                    <a:lstStyle/>
                    <a:p>
                      <a:pPr algn="l" fontAlgn="b"/>
                      <a:r>
                        <a:rPr lang="en-US" sz="700" b="1" i="0" u="none" strike="noStrike" dirty="0">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02638151"/>
                  </a:ext>
                </a:extLst>
              </a:tr>
              <a:tr h="97128">
                <a:tc gridSpan="2">
                  <a:txBody>
                    <a:bodyPr/>
                    <a:lstStyle/>
                    <a:p>
                      <a:pPr algn="l" fontAlgn="b"/>
                      <a:r>
                        <a:rPr lang="en-US" sz="600" b="0" i="0" u="none" strike="noStrike" dirty="0">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2071.75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dirty="0">
                          <a:effectLst/>
                          <a:highlight>
                            <a:srgbClr val="FFFF00"/>
                          </a:highlight>
                          <a:latin typeface="Arial" panose="020B0604020202020204" pitchFamily="34" charset="0"/>
                        </a:rPr>
                        <a:t>34.24%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26878788"/>
                  </a:ext>
                </a:extLst>
              </a:tr>
              <a:tr h="97128">
                <a:tc gridSpan="2">
                  <a:txBody>
                    <a:bodyPr/>
                    <a:lstStyle/>
                    <a:p>
                      <a:pPr algn="l" fontAlgn="b"/>
                      <a:r>
                        <a:rPr lang="en-US" sz="600" b="0" i="0" u="none" strike="noStrike" dirty="0">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2071.75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dirty="0">
                          <a:effectLst/>
                          <a:highlight>
                            <a:srgbClr val="FFFF00"/>
                          </a:highlight>
                          <a:latin typeface="Arial" panose="020B0604020202020204" pitchFamily="34" charset="0"/>
                        </a:rPr>
                        <a:t>34.05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08336008"/>
                  </a:ext>
                </a:extLst>
              </a:tr>
              <a:tr h="97128">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11210471"/>
                  </a:ext>
                </a:extLst>
              </a:tr>
              <a:tr h="115629">
                <a:tc gridSpan="8">
                  <a:txBody>
                    <a:bodyPr/>
                    <a:lstStyle/>
                    <a:p>
                      <a:pPr algn="l" fontAlgn="b"/>
                      <a:r>
                        <a:rPr lang="en-US" sz="700" b="1" i="0" u="none" strike="noStrike" dirty="0">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47537245"/>
                  </a:ext>
                </a:extLst>
              </a:tr>
              <a:tr h="97128">
                <a:tc gridSpan="2">
                  <a:txBody>
                    <a:bodyPr/>
                    <a:lstStyle/>
                    <a:p>
                      <a:pPr algn="l" fontAlgn="b"/>
                      <a:r>
                        <a:rPr lang="en-US" sz="600" b="0" i="0" u="none" strike="noStrike" dirty="0">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6,051.00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2889037"/>
                  </a:ext>
                </a:extLst>
              </a:tr>
              <a:tr h="92503">
                <a:tc gridSpan="2">
                  <a:txBody>
                    <a:bodyPr/>
                    <a:lstStyle/>
                    <a:p>
                      <a:pPr algn="l" fontAlgn="b"/>
                      <a:r>
                        <a:rPr lang="en-US" sz="600" b="0" i="0" u="none" strike="noStrike" dirty="0">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60.85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50194719"/>
                  </a:ext>
                </a:extLst>
              </a:tr>
              <a:tr h="92503">
                <a:tc gridSpan="2">
                  <a:txBody>
                    <a:bodyPr/>
                    <a:lstStyle/>
                    <a:p>
                      <a:pPr algn="l" fontAlgn="b"/>
                      <a:r>
                        <a:rPr lang="en-US" sz="600" b="0" i="0" u="none" strike="noStrike" dirty="0">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dirty="0">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98429530"/>
                  </a:ext>
                </a:extLst>
              </a:tr>
              <a:tr h="92503">
                <a:tc gridSpan="2">
                  <a:txBody>
                    <a:bodyPr/>
                    <a:lstStyle/>
                    <a:p>
                      <a:pPr algn="l" fontAlgn="b"/>
                      <a:r>
                        <a:rPr lang="en-US" sz="600" b="0" i="0" u="none" strike="noStrike" dirty="0">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50.94%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9479811"/>
                  </a:ext>
                </a:extLst>
              </a:tr>
              <a:tr h="92503">
                <a:tc gridSpan="2">
                  <a:txBody>
                    <a:bodyPr/>
                    <a:lstStyle/>
                    <a:p>
                      <a:pPr algn="l" fontAlgn="b"/>
                      <a:r>
                        <a:rPr lang="en-US" sz="600" b="0" i="0" u="none" strike="noStrike" dirty="0">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10.85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17.83%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83036342"/>
                  </a:ext>
                </a:extLst>
              </a:tr>
              <a:tr h="92503">
                <a:tc gridSpan="2">
                  <a:txBody>
                    <a:bodyPr/>
                    <a:lstStyle/>
                    <a:p>
                      <a:pPr algn="l" fontAlgn="b"/>
                      <a:r>
                        <a:rPr lang="en-US" sz="600" b="0" i="0" u="none" strike="noStrike" dirty="0">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highlight>
                            <a:srgbClr val="FFFF00"/>
                          </a:highlight>
                          <a:latin typeface="Arial" panose="020B0604020202020204" pitchFamily="34" charset="0"/>
                        </a:rPr>
                        <a:t>31.22%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28807979"/>
                  </a:ext>
                </a:extLst>
              </a:tr>
              <a:tr h="97128">
                <a:tc gridSpan="2">
                  <a:txBody>
                    <a:bodyPr/>
                    <a:lstStyle/>
                    <a:p>
                      <a:pPr algn="l" fontAlgn="b"/>
                      <a:r>
                        <a:rPr lang="en-US" sz="600" b="0" i="0" u="none" strike="noStrike" dirty="0">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dirty="0">
                          <a:effectLst/>
                          <a:highlight>
                            <a:srgbClr val="FFFF00"/>
                          </a:highligh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highlight>
                            <a:srgbClr val="FFFF00"/>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dirty="0">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07504319"/>
                  </a:ext>
                </a:extLst>
              </a:tr>
              <a:tr h="97128">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96405704"/>
                  </a:ext>
                </a:extLst>
              </a:tr>
              <a:tr h="115629">
                <a:tc gridSpan="8">
                  <a:txBody>
                    <a:bodyPr/>
                    <a:lstStyle/>
                    <a:p>
                      <a:pPr algn="l" fontAlgn="b"/>
                      <a:r>
                        <a:rPr lang="en-US" sz="700" b="1" i="0" u="none" strike="noStrike" dirty="0">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706090378"/>
                  </a:ext>
                </a:extLst>
              </a:tr>
              <a:tr h="106379">
                <a:tc>
                  <a:txBody>
                    <a:bodyPr/>
                    <a:lstStyle/>
                    <a:p>
                      <a:pPr algn="ctr" fontAlgn="b"/>
                      <a:r>
                        <a:rPr lang="en-US" sz="600" b="1" i="0" u="none" strike="noStrike" dirty="0">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dirty="0">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dirty="0">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dirty="0">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dirty="0">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dirty="0">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dirty="0">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dirty="0">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332818959"/>
                  </a:ext>
                </a:extLst>
              </a:tr>
              <a:tr h="97128">
                <a:tc>
                  <a:txBody>
                    <a:bodyPr/>
                    <a:lstStyle/>
                    <a:p>
                      <a:pPr algn="ctr" fontAlgn="b"/>
                      <a:r>
                        <a:rPr lang="en-US" sz="600" b="1" i="0" u="none" strike="noStrike" dirty="0">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dirty="0">
                          <a:effectLst/>
                          <a:highlight>
                            <a:srgbClr val="FFFF00"/>
                          </a:highligh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dirty="0">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dirty="0">
                          <a:effectLst/>
                          <a:highlight>
                            <a:srgbClr val="FFFF00"/>
                          </a:highligh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dirty="0">
                          <a:effectLst/>
                          <a:highlight>
                            <a:srgbClr val="FFFF00"/>
                          </a:highligh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dirty="0">
                          <a:effectLst/>
                          <a:highlight>
                            <a:srgbClr val="FFFF00"/>
                          </a:highligh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8800654"/>
                  </a:ext>
                </a:extLst>
              </a:tr>
              <a:tr h="101754">
                <a:tc>
                  <a:txBody>
                    <a:bodyPr/>
                    <a:lstStyle/>
                    <a:p>
                      <a:pPr algn="ctr" fontAlgn="b"/>
                      <a:r>
                        <a:rPr lang="en-US" sz="600" b="1" i="0" u="none" strike="noStrike" dirty="0">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dirty="0">
                          <a:effectLst/>
                          <a:highlight>
                            <a:srgbClr val="FFFF00"/>
                          </a:highligh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dirty="0">
                          <a:effectLst/>
                          <a:highlight>
                            <a:srgbClr val="FFFF00"/>
                          </a:highligh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dirty="0">
                          <a:effectLst/>
                          <a:highlight>
                            <a:srgbClr val="FFFF00"/>
                          </a:highlight>
                          <a:latin typeface="Arial" panose="020B0604020202020204" pitchFamily="34" charset="0"/>
                        </a:rPr>
                        <a:t>24.00%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dirty="0">
                          <a:effectLst/>
                          <a:highlight>
                            <a:srgbClr val="FFFF00"/>
                          </a:highligh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437615775"/>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endParaRPr lang="en-US" dirty="0"/>
          </a:p>
          <a:p>
            <a:r>
              <a:rPr lang="en-US" dirty="0"/>
              <a:t>I believe our current advisors are the correct people for the role. They all have great attitudes and are willing to learn. One of our advisors is bilingual which is huge asset. All 3 of our advisors have less than 5 years of experience in the service department, so it is imperative that they continue ongoing training in product and warranty knowledge.</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a:p>
            <a:r>
              <a:rPr lang="en-US" dirty="0"/>
              <a:t>Our services advisors need to always obtain customers contact information.  I think we need to have at least one training session where we address how an effective phone call should be taken. No new tools will be necessary for this process, neither will there be an additional expense associated.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366</TotalTime>
  <Words>1860</Words>
  <Application>Microsoft Office PowerPoint</Application>
  <PresentationFormat>Widescreen</PresentationFormat>
  <Paragraphs>629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TOBYUS SIMMONS LEGACY WESTBANK BUICK GMC</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Tobyus Simmons</cp:lastModifiedBy>
  <cp:revision>32</cp:revision>
  <dcterms:created xsi:type="dcterms:W3CDTF">2022-12-04T13:10:55Z</dcterms:created>
  <dcterms:modified xsi:type="dcterms:W3CDTF">2024-04-30T01:08:58Z</dcterms:modified>
</cp:coreProperties>
</file>