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5" d="100"/>
          <a:sy n="95" d="100"/>
        </p:scale>
        <p:origin x="2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N439 - Pier-Luc Couture</a:t>
            </a:r>
            <a:br>
              <a:rPr lang="en-US" sz="3200" dirty="0"/>
            </a:br>
            <a:r>
              <a:rPr lang="en-US" sz="3200" dirty="0"/>
              <a:t>El </a:t>
            </a:r>
            <a:r>
              <a:rPr lang="en-US" sz="3200" dirty="0" err="1"/>
              <a:t>Prezidente</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Getting more training from the sales department to the Service Advisors</a:t>
            </a:r>
          </a:p>
          <a:p>
            <a:r>
              <a:rPr lang="en-US" dirty="0"/>
              <a:t>2. Marketing being upscaled.</a:t>
            </a:r>
          </a:p>
          <a:p>
            <a:r>
              <a:rPr lang="en-US" dirty="0"/>
              <a:t>3. Customers opinion changing from negative to positive.</a:t>
            </a:r>
          </a:p>
          <a:p>
            <a:r>
              <a:rPr lang="en-US" dirty="0"/>
              <a:t>4. Creating a positive customer experience.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Uncooperative Staff</a:t>
            </a:r>
          </a:p>
          <a:p>
            <a:r>
              <a:rPr lang="en-US" dirty="0"/>
              <a:t>2. Negative Customer Reviews</a:t>
            </a:r>
          </a:p>
          <a:p>
            <a:r>
              <a:rPr lang="en-US" dirty="0"/>
              <a:t>3. OEM Shortage of Parts (Making longer wait times for customers)</a:t>
            </a:r>
          </a:p>
          <a:p>
            <a:r>
              <a:rPr lang="en-US" dirty="0"/>
              <a:t>4. Gross Profit is low and needs to increase.</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Improve GP on customer-pay RO parts and labor sales.</a:t>
            </a:r>
          </a:p>
          <a:p>
            <a:r>
              <a:rPr lang="en-US" dirty="0"/>
              <a:t>2. Improve technician productivity, efficiency, and proficiency.</a:t>
            </a:r>
          </a:p>
          <a:p>
            <a:r>
              <a:rPr lang="en-US" dirty="0"/>
              <a:t>3. Train new Advisors and Current Advisors </a:t>
            </a:r>
          </a:p>
          <a:p>
            <a:r>
              <a:rPr lang="en-US" dirty="0"/>
              <a:t>4. Have Advisors sit with sales staff for an hour each 2</a:t>
            </a:r>
            <a:r>
              <a:rPr lang="en-US" baseline="30000" dirty="0"/>
              <a:t>nd</a:t>
            </a:r>
            <a:r>
              <a:rPr lang="en-US" dirty="0"/>
              <a:t> day to be able to learn how to sell.</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Increase the amount of work in the shop by working on all makes and models.</a:t>
            </a:r>
          </a:p>
          <a:p>
            <a:r>
              <a:rPr lang="en-US" dirty="0"/>
              <a:t>2. Hold a shop meeting with all technicians to discuss where they are in their GRID.</a:t>
            </a:r>
          </a:p>
          <a:p>
            <a:r>
              <a:rPr lang="en-US" dirty="0"/>
              <a:t>3. Produce a better dispatching system, to be able to dispatch jobs better to the correct technician.</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Advertise special discounts to attract customers.</a:t>
            </a:r>
          </a:p>
          <a:p>
            <a:r>
              <a:rPr lang="en-US" dirty="0"/>
              <a:t>2. Have weekly meetings with Service Staff (Technicians, SA, and Warranty Administrator) to discuss where the current state </a:t>
            </a:r>
          </a:p>
          <a:p>
            <a:r>
              <a:rPr lang="en-US" dirty="0"/>
              <a:t>3. All parts' mark-up factors to be checked against all pricing guides.</a:t>
            </a:r>
          </a:p>
          <a:p>
            <a:r>
              <a:rPr lang="en-US" dirty="0"/>
              <a:t>4. Increasing Mix-up of repair work in the shop to increase ELR</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97472204"/>
              </p:ext>
            </p:extLst>
          </p:nvPr>
        </p:nvGraphicFramePr>
        <p:xfrm>
          <a:off x="677334" y="1818624"/>
          <a:ext cx="9132492" cy="536897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Staff Training</a:t>
                      </a:r>
                    </a:p>
                  </a:txBody>
                  <a:tcPr/>
                </a:tc>
                <a:tc>
                  <a:txBody>
                    <a:bodyPr/>
                    <a:lstStyle/>
                    <a:p>
                      <a:r>
                        <a:rPr lang="en-US" dirty="0"/>
                        <a:t>Service </a:t>
                      </a:r>
                      <a:r>
                        <a:rPr lang="en-US" dirty="0" err="1"/>
                        <a:t>Mgr</a:t>
                      </a:r>
                      <a:r>
                        <a:rPr lang="en-US" dirty="0"/>
                        <a:t> / Sales </a:t>
                      </a:r>
                      <a:r>
                        <a:rPr lang="en-US" dirty="0" err="1"/>
                        <a:t>Mgr</a:t>
                      </a:r>
                      <a:endParaRPr lang="en-US" dirty="0"/>
                    </a:p>
                  </a:txBody>
                  <a:tcPr/>
                </a:tc>
                <a:tc>
                  <a:txBody>
                    <a:bodyPr/>
                    <a:lstStyle/>
                    <a:p>
                      <a:r>
                        <a:rPr lang="en-US" dirty="0"/>
                        <a:t>On-going</a:t>
                      </a:r>
                    </a:p>
                  </a:txBody>
                  <a:tcPr/>
                </a:tc>
                <a:extLst>
                  <a:ext uri="{0D108BD9-81ED-4DB2-BD59-A6C34878D82A}">
                    <a16:rowId xmlns:a16="http://schemas.microsoft.com/office/drawing/2014/main" val="2400365483"/>
                  </a:ext>
                </a:extLst>
              </a:tr>
              <a:tr h="565004">
                <a:tc>
                  <a:txBody>
                    <a:bodyPr/>
                    <a:lstStyle/>
                    <a:p>
                      <a:r>
                        <a:rPr lang="en-US" dirty="0"/>
                        <a:t>Adjust Mark-up factors</a:t>
                      </a:r>
                    </a:p>
                  </a:txBody>
                  <a:tcPr/>
                </a:tc>
                <a:tc>
                  <a:txBody>
                    <a:bodyPr/>
                    <a:lstStyle/>
                    <a:p>
                      <a:r>
                        <a:rPr lang="en-US" dirty="0"/>
                        <a:t>Parts Manager</a:t>
                      </a:r>
                    </a:p>
                  </a:txBody>
                  <a:tcPr/>
                </a:tc>
                <a:tc>
                  <a:txBody>
                    <a:bodyPr/>
                    <a:lstStyle/>
                    <a:p>
                      <a:r>
                        <a:rPr lang="en-US" dirty="0"/>
                        <a:t>June 1</a:t>
                      </a:r>
                      <a:r>
                        <a:rPr lang="en-US" baseline="30000" dirty="0"/>
                        <a:t>st</a:t>
                      </a:r>
                      <a:endParaRPr lang="en-US" dirty="0"/>
                    </a:p>
                  </a:txBody>
                  <a:tcPr/>
                </a:tc>
                <a:extLst>
                  <a:ext uri="{0D108BD9-81ED-4DB2-BD59-A6C34878D82A}">
                    <a16:rowId xmlns:a16="http://schemas.microsoft.com/office/drawing/2014/main" val="107845787"/>
                  </a:ext>
                </a:extLst>
              </a:tr>
              <a:tr h="565004">
                <a:tc>
                  <a:txBody>
                    <a:bodyPr/>
                    <a:lstStyle/>
                    <a:p>
                      <a:r>
                        <a:rPr lang="en-US" dirty="0"/>
                        <a:t>Look into Extending Service hours</a:t>
                      </a:r>
                    </a:p>
                  </a:txBody>
                  <a:tcPr/>
                </a:tc>
                <a:tc>
                  <a:txBody>
                    <a:bodyPr/>
                    <a:lstStyle/>
                    <a:p>
                      <a:r>
                        <a:rPr lang="en-US" dirty="0"/>
                        <a:t>GM / Service Manager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June 1</a:t>
                      </a:r>
                      <a:r>
                        <a:rPr lang="en-US" baseline="30000" dirty="0"/>
                        <a:t>st</a:t>
                      </a:r>
                      <a:r>
                        <a:rPr lang="en-US" dirty="0"/>
                        <a:t> / Check-in |August 1</a:t>
                      </a:r>
                      <a:r>
                        <a:rPr lang="en-US" baseline="30000" dirty="0"/>
                        <a:t>st</a:t>
                      </a:r>
                      <a:r>
                        <a:rPr lang="en-US" dirty="0"/>
                        <a:t> / Completion</a:t>
                      </a:r>
                    </a:p>
                    <a:p>
                      <a:endParaRPr lang="en-US" dirty="0"/>
                    </a:p>
                  </a:txBody>
                  <a:tcPr/>
                </a:tc>
                <a:extLst>
                  <a:ext uri="{0D108BD9-81ED-4DB2-BD59-A6C34878D82A}">
                    <a16:rowId xmlns:a16="http://schemas.microsoft.com/office/drawing/2014/main" val="1530126605"/>
                  </a:ext>
                </a:extLst>
              </a:tr>
              <a:tr h="565004">
                <a:tc>
                  <a:txBody>
                    <a:bodyPr/>
                    <a:lstStyle/>
                    <a:p>
                      <a:r>
                        <a:rPr lang="en-US" dirty="0"/>
                        <a:t>Come up with Marketing Plan for the future with promotions</a:t>
                      </a:r>
                    </a:p>
                  </a:txBody>
                  <a:tcPr/>
                </a:tc>
                <a:tc>
                  <a:txBody>
                    <a:bodyPr/>
                    <a:lstStyle/>
                    <a:p>
                      <a:r>
                        <a:rPr lang="en-US" dirty="0"/>
                        <a:t>Service Manager</a:t>
                      </a:r>
                    </a:p>
                  </a:txBody>
                  <a:tcPr/>
                </a:tc>
                <a:tc>
                  <a:txBody>
                    <a:bodyPr/>
                    <a:lstStyle/>
                    <a:p>
                      <a:r>
                        <a:rPr lang="en-US" dirty="0"/>
                        <a:t>May 1</a:t>
                      </a:r>
                      <a:r>
                        <a:rPr lang="en-US" baseline="30000" dirty="0"/>
                        <a:t>st</a:t>
                      </a:r>
                      <a:endParaRPr lang="en-US" dirty="0"/>
                    </a:p>
                  </a:txBody>
                  <a:tcPr/>
                </a:tc>
                <a:extLst>
                  <a:ext uri="{0D108BD9-81ED-4DB2-BD59-A6C34878D82A}">
                    <a16:rowId xmlns:a16="http://schemas.microsoft.com/office/drawing/2014/main" val="1950345431"/>
                  </a:ext>
                </a:extLst>
              </a:tr>
              <a:tr h="565004">
                <a:tc>
                  <a:txBody>
                    <a:bodyPr/>
                    <a:lstStyle/>
                    <a:p>
                      <a:r>
                        <a:rPr lang="en-US" dirty="0"/>
                        <a:t>Weekly performance meeting</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960891333"/>
                  </a:ext>
                </a:extLst>
              </a:tr>
              <a:tr h="565004">
                <a:tc>
                  <a:txBody>
                    <a:bodyPr/>
                    <a:lstStyle/>
                    <a:p>
                      <a:r>
                        <a:rPr lang="en-US" dirty="0"/>
                        <a:t>Increase Technician Count</a:t>
                      </a:r>
                    </a:p>
                  </a:txBody>
                  <a:tcPr/>
                </a:tc>
                <a:tc>
                  <a:txBody>
                    <a:bodyPr/>
                    <a:lstStyle/>
                    <a:p>
                      <a:r>
                        <a:rPr lang="en-US" dirty="0"/>
                        <a:t>Service Manager</a:t>
                      </a:r>
                    </a:p>
                  </a:txBody>
                  <a:tcPr/>
                </a:tc>
                <a:tc>
                  <a:txBody>
                    <a:bodyPr/>
                    <a:lstStyle/>
                    <a:p>
                      <a:r>
                        <a:rPr lang="en-US" dirty="0"/>
                        <a:t>August 1</a:t>
                      </a:r>
                      <a:r>
                        <a:rPr lang="en-US" baseline="30000" dirty="0"/>
                        <a:t>st</a:t>
                      </a:r>
                      <a:endParaRPr lang="en-US" dirty="0"/>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5559"/>
            <a:ext cx="8596668" cy="4685804"/>
          </a:xfrm>
        </p:spPr>
        <p:txBody>
          <a:bodyPr>
            <a:normAutofit fontScale="92500" lnSpcReduction="20000"/>
          </a:bodyPr>
          <a:lstStyle/>
          <a:p>
            <a:r>
              <a:rPr lang="en-US" dirty="0"/>
              <a:t>Evidently with lack of marketing for our Service Department is causing us to be forgotten by the customers. Implementing short, clean Facebook ads to promote service offerings and tire sales without any pricing details will cause customers to inquire about said promotions. Also, short ads about being able to service other vehicles that are not OEM is paramount to increasing our customer retention and adding new customers to our Service Department.</a:t>
            </a:r>
          </a:p>
          <a:p>
            <a:r>
              <a:rPr lang="en-US" dirty="0"/>
              <a:t>With shifting our focus on bring in more Gross Profit into our Service Department this will have a direct effect on our fixed absorption percentage increasing.</a:t>
            </a:r>
          </a:p>
          <a:p>
            <a:r>
              <a:rPr lang="en-US" dirty="0"/>
              <a:t>Additional Sales Training + General Service Advisor training being implemented will increase morale in our Service Department and increasing the confidence of our Service Advisors to being able to upsell to a customer and learning the importance of grabbing all the information from the customer over the phone when they call with a certain question which will give the opportunity for those customers to be followed up with and close the sale from the Advisors side.</a:t>
            </a:r>
          </a:p>
          <a:p>
            <a:r>
              <a:rPr lang="en-US" dirty="0"/>
              <a:t>If we start losing customers our business will be under threat of no being able to operate.</a:t>
            </a:r>
          </a:p>
          <a:p>
            <a:r>
              <a:rPr lang="en-US" dirty="0"/>
              <a:t>With all these steps and plans being put into motion we’re looking forward to seeing some significant increase and growth from our Service Department. Looking to a brighter future!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56085"/>
            <a:ext cx="8596668" cy="4485278"/>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t>Currently we do not have any Marketing campaigns or plans for our Service Department. Our goal in short term is getting our Service Department back on the map by pushing some short and clean Facebook ads where we can show a service menu without any pricing and/or showcase reminders to customers that we do sell tires + we service all makes and models not just FCA to drive more non-OEM / Warranty work through the Service Department.</a:t>
            </a:r>
          </a:p>
          <a:p>
            <a:r>
              <a:rPr lang="en-US" dirty="0"/>
              <a:t>We plan on tracking this through Facebook’s Analytics and by simply asking the customer if they saw are you Facebook ad or not. Service Manager will be closely working with our dedicated Marketing Person in house to create / monitor all new Marketing going through social media / radio.</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163053"/>
            <a:ext cx="4185623" cy="5518484"/>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For the month of February </a:t>
            </a:r>
            <a:r>
              <a:rPr lang="en-US" dirty="0">
                <a:solidFill>
                  <a:srgbClr val="221E1F"/>
                </a:solidFill>
                <a:latin typeface="Calibri" panose="020F0502020204030204" pitchFamily="34" charset="0"/>
              </a:rPr>
              <a:t>2024, we are at 75.19% Gross of Sales, which this number is not terrible. But we would need to increase our GP % to at least 85% to start off-setting our Expenses more accurately.</a:t>
            </a:r>
          </a:p>
          <a:p>
            <a:r>
              <a:rPr lang="en-US" dirty="0">
                <a:solidFill>
                  <a:srgbClr val="221E1F"/>
                </a:solidFill>
                <a:latin typeface="Calibri" panose="020F0502020204030204" pitchFamily="34" charset="0"/>
              </a:rPr>
              <a:t>Our target would be to increase more items from of 1-line RO’s to 2 or 3 lines.</a:t>
            </a:r>
          </a:p>
          <a:p>
            <a:r>
              <a:rPr lang="en-US" sz="1800" b="0" i="0" u="none" strike="noStrike" baseline="0" dirty="0">
                <a:solidFill>
                  <a:srgbClr val="221E1F"/>
                </a:solidFill>
                <a:latin typeface="Calibri" panose="020F0502020204030204" pitchFamily="34" charset="0"/>
              </a:rPr>
              <a:t>We’ve already </a:t>
            </a:r>
            <a:r>
              <a:rPr lang="en-US" dirty="0">
                <a:solidFill>
                  <a:srgbClr val="221E1F"/>
                </a:solidFill>
                <a:latin typeface="Calibri" panose="020F0502020204030204" pitchFamily="34" charset="0"/>
              </a:rPr>
              <a:t>made a big change since our Parts Class where we’ve increased out Internal Rate to CP (We had it at a discounted rate for the longest time and no one really noticed the change)</a:t>
            </a:r>
          </a:p>
          <a:p>
            <a:r>
              <a:rPr lang="en-US" sz="1800" b="0" i="0" u="none" strike="noStrike" baseline="0" dirty="0">
                <a:solidFill>
                  <a:srgbClr val="221E1F"/>
                </a:solidFill>
                <a:latin typeface="Calibri" panose="020F0502020204030204" pitchFamily="34" charset="0"/>
              </a:rPr>
              <a:t>Tracking these goals will be on the Service Manager to monitor these numbers daily/weekly/monthly by evaluating where the need is.</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12" name="Picture 11">
            <a:extLst>
              <a:ext uri="{FF2B5EF4-FFF2-40B4-BE49-F238E27FC236}">
                <a16:creationId xmlns:a16="http://schemas.microsoft.com/office/drawing/2014/main" id="{311A7192-AE90-CEA2-8EDE-46CF6B7A2781}"/>
              </a:ext>
            </a:extLst>
          </p:cNvPr>
          <p:cNvPicPr>
            <a:picLocks noChangeAspect="1"/>
          </p:cNvPicPr>
          <p:nvPr/>
        </p:nvPicPr>
        <p:blipFill>
          <a:blip r:embed="rId3"/>
          <a:stretch>
            <a:fillRect/>
          </a:stretch>
        </p:blipFill>
        <p:spPr>
          <a:xfrm>
            <a:off x="4918518" y="2207025"/>
            <a:ext cx="5090601" cy="272057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64314"/>
            <a:ext cx="4184035" cy="4984086"/>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in our Service Department we are seeing a high policy / write off in our expenses.</a:t>
            </a:r>
          </a:p>
          <a:p>
            <a:r>
              <a:rPr lang="en-US" dirty="0">
                <a:solidFill>
                  <a:srgbClr val="221E1F"/>
                </a:solidFill>
                <a:latin typeface="Calibri" panose="020F0502020204030204" pitchFamily="34" charset="0"/>
              </a:rPr>
              <a:t>We are currently in the works on planning to lower our Service Policy / write off expenses by implementing a stricter approval process on the Manager’s behalf on what gets charged to the service department and what is considered a tech’s responsibility for breaking a part on a customer’s vehicle.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plan to achieve / evaluate our goal + changes is conducting a weekly review of our policy / write off account and see where the major concerns are and address them in a weekly staff meeting with tech’s &amp; advisors. Also having a department head meeting once every 2 weeks.</a:t>
            </a:r>
            <a:endParaRPr lang="en-US" sz="1800" b="0" i="0" u="none" strike="noStrike" baseline="0" dirty="0">
              <a:solidFill>
                <a:srgbClr val="221E1F"/>
              </a:solidFill>
              <a:latin typeface="Calibri" panose="020F0502020204030204" pitchFamily="34" charset="0"/>
            </a:endParaRPr>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76A18C13-226F-D182-E1BF-731BA4827F81}"/>
              </a:ext>
            </a:extLst>
          </p:cNvPr>
          <p:cNvPicPr>
            <a:picLocks noChangeAspect="1"/>
          </p:cNvPicPr>
          <p:nvPr/>
        </p:nvPicPr>
        <p:blipFill>
          <a:blip r:embed="rId3"/>
          <a:stretch>
            <a:fillRect/>
          </a:stretch>
        </p:blipFill>
        <p:spPr>
          <a:xfrm>
            <a:off x="5089524" y="1930400"/>
            <a:ext cx="4860074" cy="385176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949" y="1236580"/>
            <a:ext cx="4184035" cy="494247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As you can see our tech proficiency is at 58.33%, this leaves a lot of room for improvement. I feel that our current ELR in CP and Warranty can be increased with a bit more focus on dispatching + scheduling jobs more appropriately from our Advisors, training them on understanding which jobs should be assigned to which Tech.</a:t>
            </a:r>
          </a:p>
          <a:p>
            <a:r>
              <a:rPr lang="en-US" sz="1800" b="0" i="0" u="none" strike="noStrike" baseline="0" dirty="0">
                <a:solidFill>
                  <a:srgbClr val="221E1F"/>
                </a:solidFill>
                <a:latin typeface="Calibri" panose="020F0502020204030204" pitchFamily="34" charset="0"/>
              </a:rPr>
              <a:t>Also,</a:t>
            </a:r>
            <a:r>
              <a:rPr lang="en-US" dirty="0">
                <a:solidFill>
                  <a:srgbClr val="221E1F"/>
                </a:solidFill>
                <a:latin typeface="Calibri" panose="020F0502020204030204" pitchFamily="34" charset="0"/>
              </a:rPr>
              <a:t> we would be meeting with the technicians to give them a bit more understanding why idle time is not good for Service, the Dealership and them. As we do have a grid that they can reach a higher pay (bonus) by selling more time than they are there to work for that day.</a:t>
            </a:r>
            <a:br>
              <a:rPr lang="en-US" dirty="0">
                <a:solidFill>
                  <a:srgbClr val="221E1F"/>
                </a:solidFill>
                <a:latin typeface="Calibri" panose="020F0502020204030204" pitchFamily="34" charset="0"/>
              </a:rPr>
            </a:br>
            <a:r>
              <a:rPr lang="en-US" dirty="0">
                <a:solidFill>
                  <a:srgbClr val="221E1F"/>
                </a:solidFill>
                <a:latin typeface="Calibri" panose="020F0502020204030204" pitchFamily="34" charset="0"/>
              </a:rPr>
              <a:t>I think that there is a bit of a misunderstanding of that grid, and it will be explained to them by our Service Manager, and they will be followed up by a portion of their weekly meeting going over the Grid results and brainstorm at solutions to increase proficiency.</a:t>
            </a:r>
            <a:endParaRPr lang="en-US" sz="1800" b="0" i="0" u="none" strike="noStrike" baseline="0" dirty="0">
              <a:solidFill>
                <a:srgbClr val="221E1F"/>
              </a:solidFill>
              <a:latin typeface="Calibri" panose="020F0502020204030204" pitchFamily="34" charset="0"/>
            </a:endParaRPr>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CFC84EA5-63F0-AD66-0FD3-C457B1C37C6F}"/>
              </a:ext>
            </a:extLst>
          </p:cNvPr>
          <p:cNvPicPr>
            <a:picLocks noChangeAspect="1"/>
          </p:cNvPicPr>
          <p:nvPr/>
        </p:nvPicPr>
        <p:blipFill>
          <a:blip r:embed="rId3"/>
          <a:stretch>
            <a:fillRect/>
          </a:stretch>
        </p:blipFill>
        <p:spPr>
          <a:xfrm>
            <a:off x="4975668" y="1236580"/>
            <a:ext cx="5967455" cy="479107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70000"/>
            <a:ext cx="4184035" cy="4966540"/>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We currently have 13 available bays for our techs to work in and we only have 4 techs always working. Given that we currently don’t have the budget or the GP to afford to bring in more technicians to increase productivity in terms of the facility utilization. We’re looking into the longer term with this specific plan. We currently have the amount of work for the techs we have now. We’re looking into new ways to be able to bring them more work (Refer to previous Marketing Tab) </a:t>
            </a:r>
          </a:p>
          <a:p>
            <a:r>
              <a:rPr lang="en-US" dirty="0"/>
              <a:t>From the Sales Department side we are looking at potentially including a complimentary Oil Change for new/used vehicle purchase to be able to drive traffic into the service department (This will be billed to the stock# at CP Price not discounted from Service).</a:t>
            </a:r>
          </a:p>
          <a:p>
            <a:r>
              <a:rPr lang="en-US" dirty="0"/>
              <a:t>We are hoping to increase our Facility Utilization from now into the new year.</a:t>
            </a:r>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E29312F8-BC07-CD5C-90B6-B7788C48616C}"/>
              </a:ext>
            </a:extLst>
          </p:cNvPr>
          <p:cNvPicPr>
            <a:picLocks noChangeAspect="1"/>
          </p:cNvPicPr>
          <p:nvPr/>
        </p:nvPicPr>
        <p:blipFill>
          <a:blip r:embed="rId3"/>
          <a:stretch>
            <a:fillRect/>
          </a:stretch>
        </p:blipFill>
        <p:spPr>
          <a:xfrm>
            <a:off x="5614987" y="1143000"/>
            <a:ext cx="3747955" cy="489836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70000"/>
            <a:ext cx="4184035" cy="5499768"/>
          </a:xfrm>
        </p:spPr>
        <p:txBody>
          <a:bodyPr>
            <a:normAutofit fontScale="92500"/>
          </a:bodyPr>
          <a:lstStyle/>
          <a:p>
            <a:r>
              <a:rPr lang="en-US" dirty="0"/>
              <a:t>After reviewing this RO Analysis with my Service Manager, the discussion was a bit short, but she is aware that we have some serious room for improvement in our Service Department, the biggest concern is that out of 25 ROs. we have 24 of these that are all 1 Item ROs.</a:t>
            </a:r>
          </a:p>
          <a:p>
            <a:r>
              <a:rPr lang="en-US" dirty="0"/>
              <a:t>Currently the target for her is to increase our FRH average up as per the above calculation we are 7.03 per FRH in difference with our target labor rate (which is only Warranty not even door rate yet).</a:t>
            </a:r>
          </a:p>
          <a:p>
            <a:r>
              <a:rPr lang="en-US" dirty="0"/>
              <a:t>Next portion of attack for my Service Department as mentioned in previous slide is to increase the proficiency of our technicians which will in turn increase our sales dollars.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B2490AEE-7D97-F622-E306-D8BCE98E3DAA}"/>
              </a:ext>
            </a:extLst>
          </p:cNvPr>
          <p:cNvPicPr>
            <a:picLocks noChangeAspect="1"/>
          </p:cNvPicPr>
          <p:nvPr/>
        </p:nvPicPr>
        <p:blipFill>
          <a:blip r:embed="rId3"/>
          <a:stretch>
            <a:fillRect/>
          </a:stretch>
        </p:blipFill>
        <p:spPr>
          <a:xfrm>
            <a:off x="5089525" y="1270000"/>
            <a:ext cx="5923533" cy="482752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 Having long term Master Technicians.</a:t>
            </a:r>
          </a:p>
          <a:p>
            <a:r>
              <a:rPr lang="en-US" dirty="0"/>
              <a:t>2. Amazing teamwork with our Service Advisors and Technicians.</a:t>
            </a:r>
          </a:p>
          <a:p>
            <a:r>
              <a:rPr lang="en-US" dirty="0"/>
              <a:t>3. Abundance of workspace.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Fresh Service Advisors.</a:t>
            </a:r>
          </a:p>
          <a:p>
            <a:r>
              <a:rPr lang="en-US" dirty="0"/>
              <a:t>2. Poorly sales trained Service Advisors.</a:t>
            </a:r>
          </a:p>
          <a:p>
            <a:r>
              <a:rPr lang="en-US" dirty="0"/>
              <a:t>3. Low Local Customer Support.</a:t>
            </a:r>
          </a:p>
          <a:p>
            <a:r>
              <a:rPr lang="en-US" dirty="0"/>
              <a:t>4. No Marketing.</a:t>
            </a:r>
          </a:p>
          <a:p>
            <a:r>
              <a:rPr lang="en-US" dirty="0"/>
              <a:t>5. Customer Knowledge of being able to maintenance non-branded vehicles is non-existent.</a:t>
            </a:r>
          </a:p>
          <a:p>
            <a:r>
              <a:rPr lang="en-US" dirty="0"/>
              <a:t>6. Service hours do not match Sales Department; they open earlier than sales but close before sales M-F at 5PM.</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597</TotalTime>
  <Words>1535</Words>
  <Application>Microsoft Office PowerPoint</Application>
  <PresentationFormat>Widescreen</PresentationFormat>
  <Paragraphs>102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Pier-Luc Couture</cp:lastModifiedBy>
  <cp:revision>18</cp:revision>
  <dcterms:created xsi:type="dcterms:W3CDTF">2022-12-04T13:10:55Z</dcterms:created>
  <dcterms:modified xsi:type="dcterms:W3CDTF">2024-03-22T20:24:37Z</dcterms:modified>
</cp:coreProperties>
</file>