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media/image5.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5" d="100"/>
          <a:sy n="115" d="100"/>
        </p:scale>
        <p:origin x="43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4/26/2024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07067" y="2952980"/>
            <a:ext cx="7766936" cy="1646302"/>
          </a:xfrm>
        </p:spPr>
        <p:txBody>
          <a:bodyPr/>
          <a:lstStyle/>
          <a:p>
            <a:r>
              <a:rPr lang="en-US" dirty="0" smtClean="0">
                <a:solidFill>
                  <a:schemeClr val="bg1"/>
                </a:solidFill>
              </a:rPr>
              <a:t>NADA </a:t>
            </a:r>
            <a:r>
              <a:rPr lang="en-US" dirty="0">
                <a:solidFill>
                  <a:schemeClr val="bg1"/>
                </a:solidFill>
              </a:rPr>
              <a:t>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4807291"/>
            <a:ext cx="7766936" cy="1096899"/>
          </a:xfrm>
        </p:spPr>
        <p:txBody>
          <a:bodyPr>
            <a:normAutofit lnSpcReduction="10000"/>
          </a:bodyPr>
          <a:lstStyle/>
          <a:p>
            <a:pPr algn="ctr"/>
            <a:r>
              <a:rPr lang="en-US" sz="3200" dirty="0"/>
              <a:t>Section N439</a:t>
            </a:r>
          </a:p>
          <a:p>
            <a:pPr algn="ctr"/>
            <a:r>
              <a:rPr lang="en-US" sz="3200" dirty="0"/>
              <a:t>Completed by Danny Haggerty</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9953" y="600515"/>
            <a:ext cx="7167418" cy="2958544"/>
          </a:xfrm>
          <a:prstGeom prst="rect">
            <a:avLst/>
          </a:prstGeom>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b="1" i="1" dirty="0">
                <a:solidFill>
                  <a:srgbClr val="FF0000"/>
                </a:solidFill>
              </a:rPr>
              <a:t>Offer heavy-duty truck repairs.  </a:t>
            </a:r>
            <a:r>
              <a:rPr lang="en-US" dirty="0"/>
              <a:t>The Chevrolet location in our dealer group has sold and maintained a wide HD fleet of vehicles for 20+ years.  During COVID, our [GMC] location was able to have some production allocated from Chevrolet to GMC, resulting in a new customer base; this customer type typically provides higher GP sales.</a:t>
            </a:r>
          </a:p>
          <a:p>
            <a:r>
              <a:rPr lang="en-US" b="1" i="1" dirty="0">
                <a:solidFill>
                  <a:srgbClr val="FF0000"/>
                </a:solidFill>
              </a:rPr>
              <a:t>Utilize facility potential.  </a:t>
            </a:r>
            <a:r>
              <a:rPr lang="en-US" dirty="0"/>
              <a:t>As previously mentioned, the body shop at this location moved to Chevrolet, resulting in additional real estate available to service technicians.  </a:t>
            </a:r>
          </a:p>
          <a:p>
            <a:r>
              <a:rPr lang="en-US" b="1" i="1" dirty="0">
                <a:solidFill>
                  <a:srgbClr val="FF0000"/>
                </a:solidFill>
              </a:rPr>
              <a:t>Retain / grow customer base.  </a:t>
            </a:r>
            <a:r>
              <a:rPr lang="en-US" dirty="0"/>
              <a:t>While we have a loyal customer base, our dealership could do a better job of service retention after warranty expiration.  Additionally, our advisor team could do a better job of encouraging customers to bring their non-GM vehicles to us for maintenance.</a:t>
            </a:r>
          </a:p>
          <a:p>
            <a:r>
              <a:rPr lang="en-US" b="1" i="1" dirty="0">
                <a:solidFill>
                  <a:srgbClr val="FF0000"/>
                </a:solidFill>
              </a:rPr>
              <a:t>Tap into local municipalities.  </a:t>
            </a:r>
            <a:r>
              <a:rPr lang="en-US" dirty="0"/>
              <a:t>Currently, we provide service work for a portion of municipal vehicles.  Our location in the Chicago suburbs would be convenient for a number of local townships to service their vehicles.  </a:t>
            </a:r>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753266"/>
            <a:ext cx="8596668" cy="3880773"/>
          </a:xfrm>
        </p:spPr>
        <p:txBody>
          <a:bodyPr>
            <a:normAutofit fontScale="92500"/>
          </a:bodyPr>
          <a:lstStyle/>
          <a:p>
            <a:r>
              <a:rPr lang="en-US" b="1" i="1" dirty="0">
                <a:solidFill>
                  <a:srgbClr val="FF0000"/>
                </a:solidFill>
              </a:rPr>
              <a:t>Local competition.  </a:t>
            </a:r>
            <a:r>
              <a:rPr lang="en-US" dirty="0"/>
              <a:t>Being in the Chicago suburbs, there is dense competition of both GM-franchise stores and independent service locations (Discount Tire, Mavis, AJ’s, DuPage Tire and Belle Tire are </a:t>
            </a:r>
            <a:r>
              <a:rPr lang="en-US" u="sng" dirty="0"/>
              <a:t>all with 0.3 miles</a:t>
            </a:r>
            <a:r>
              <a:rPr lang="en-US" dirty="0"/>
              <a:t> of our dealership).</a:t>
            </a:r>
          </a:p>
          <a:p>
            <a:r>
              <a:rPr lang="en-US" b="1" i="1" dirty="0">
                <a:solidFill>
                  <a:srgbClr val="FF0000"/>
                </a:solidFill>
              </a:rPr>
              <a:t>Limited hours of business.  </a:t>
            </a:r>
            <a:r>
              <a:rPr lang="en-US" dirty="0"/>
              <a:t>Our limited weekend hours could potentially encourage an existing customer to go elsewhere for repairs, and run the risk of not coming back at all.  </a:t>
            </a:r>
          </a:p>
          <a:p>
            <a:r>
              <a:rPr lang="en-US" b="1" i="1" dirty="0">
                <a:solidFill>
                  <a:srgbClr val="FF0000"/>
                </a:solidFill>
              </a:rPr>
              <a:t>Union cost(s).  </a:t>
            </a:r>
            <a:r>
              <a:rPr lang="en-US" dirty="0"/>
              <a:t>Being a Union shop can be a double-edged sword at times; to our disadvantage, Union contracts are re-negotiated every 3-4 years and our personnel expense increases without increased productivity to offset the raise(s).</a:t>
            </a:r>
          </a:p>
          <a:p>
            <a:r>
              <a:rPr lang="en-US" b="1" i="1" dirty="0">
                <a:solidFill>
                  <a:srgbClr val="FF0000"/>
                </a:solidFill>
              </a:rPr>
              <a:t>Improved vehicle reliability + </a:t>
            </a:r>
            <a:r>
              <a:rPr lang="en-US" b="1" i="1" dirty="0" smtClean="0">
                <a:solidFill>
                  <a:srgbClr val="FF0000"/>
                </a:solidFill>
              </a:rPr>
              <a:t>trend </a:t>
            </a:r>
            <a:r>
              <a:rPr lang="en-US" b="1" i="1" dirty="0">
                <a:solidFill>
                  <a:srgbClr val="FF0000"/>
                </a:solidFill>
              </a:rPr>
              <a:t>towards EV’s</a:t>
            </a:r>
            <a:r>
              <a:rPr lang="en-US" b="1" i="1" dirty="0" smtClean="0">
                <a:solidFill>
                  <a:srgbClr val="FF0000"/>
                </a:solidFill>
              </a:rPr>
              <a:t>.  </a:t>
            </a:r>
            <a:r>
              <a:rPr lang="en-US" dirty="0" smtClean="0"/>
              <a:t>Vehicles are made ‘better’ today and require fewer service intervals at the dealership, leaving us with fewer opportunities to sell service and parts dollars.  Additionally, the introduction of electric vehicles poses an additional threat to future maintenance schedules.</a:t>
            </a:r>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smtClean="0"/>
              <a:t>Improve gross profit by selling richer mix of labor </a:t>
            </a:r>
          </a:p>
          <a:p>
            <a:r>
              <a:rPr lang="en-US" dirty="0" smtClean="0"/>
              <a:t>Minimize unallocated expense </a:t>
            </a:r>
          </a:p>
          <a:p>
            <a:r>
              <a:rPr lang="en-US" dirty="0" smtClean="0"/>
              <a:t>Increase number of daily ROs written</a:t>
            </a:r>
          </a:p>
          <a:p>
            <a:r>
              <a:rPr lang="en-US" dirty="0" smtClean="0"/>
              <a:t>Improve tech productivity by utilizing shop capacity</a:t>
            </a:r>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smtClean="0"/>
              <a:t>Utilize menu selling to generate higher $$ per RO (with greater GP)</a:t>
            </a:r>
          </a:p>
          <a:p>
            <a:r>
              <a:rPr lang="en-US" dirty="0" smtClean="0"/>
              <a:t>Increase the scope of work for lube techs (now skilled tech position) to allow more senior techs to work on larger jobs and meet guarantee</a:t>
            </a:r>
          </a:p>
          <a:p>
            <a:r>
              <a:rPr lang="en-US" dirty="0" smtClean="0"/>
              <a:t>Increase marketing strategies to include text and straight-to-voicemail messaging</a:t>
            </a:r>
          </a:p>
          <a:p>
            <a:r>
              <a:rPr lang="en-US" dirty="0" smtClean="0"/>
              <a:t>Reassess Saturday hours to accommodate customers’ needs and potentially spiff higher level tech(s) to work weekends</a:t>
            </a:r>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smtClean="0"/>
              <a:t>Adjust service advisors’ spiff amounts to mirror labor sales objectives</a:t>
            </a:r>
          </a:p>
          <a:p>
            <a:r>
              <a:rPr lang="en-US" dirty="0" smtClean="0"/>
              <a:t>Advertise special discounts to former customers (5+ year old models) who we have not seen recently</a:t>
            </a:r>
          </a:p>
          <a:p>
            <a:r>
              <a:rPr lang="en-US" dirty="0" smtClean="0"/>
              <a:t>Schedule weekly meetings with service manager to track progress; particularly focus on guarantee / unallocated expense trends</a:t>
            </a: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94482279"/>
              </p:ext>
            </p:extLst>
          </p:nvPr>
        </p:nvGraphicFramePr>
        <p:xfrm>
          <a:off x="677332" y="1818624"/>
          <a:ext cx="10312092" cy="4723492"/>
        </p:xfrm>
        <a:graphic>
          <a:graphicData uri="http://schemas.openxmlformats.org/drawingml/2006/table">
            <a:tbl>
              <a:tblPr firstRow="1" bandRow="1">
                <a:tableStyleId>{5C22544A-7EE6-4342-B048-85BDC9FD1C3A}</a:tableStyleId>
              </a:tblPr>
              <a:tblGrid>
                <a:gridCol w="3437364">
                  <a:extLst>
                    <a:ext uri="{9D8B030D-6E8A-4147-A177-3AD203B41FA5}">
                      <a16:colId xmlns:a16="http://schemas.microsoft.com/office/drawing/2014/main" val="2235853955"/>
                    </a:ext>
                  </a:extLst>
                </a:gridCol>
                <a:gridCol w="3437364">
                  <a:extLst>
                    <a:ext uri="{9D8B030D-6E8A-4147-A177-3AD203B41FA5}">
                      <a16:colId xmlns:a16="http://schemas.microsoft.com/office/drawing/2014/main" val="4174400132"/>
                    </a:ext>
                  </a:extLst>
                </a:gridCol>
                <a:gridCol w="3437364">
                  <a:extLst>
                    <a:ext uri="{9D8B030D-6E8A-4147-A177-3AD203B41FA5}">
                      <a16:colId xmlns:a16="http://schemas.microsoft.com/office/drawing/2014/main" val="1146395385"/>
                    </a:ext>
                  </a:extLst>
                </a:gridCol>
              </a:tblGrid>
              <a:tr h="512983">
                <a:tc>
                  <a:txBody>
                    <a:bodyPr/>
                    <a:lstStyle/>
                    <a:p>
                      <a:endParaRPr lang="en-US" dirty="0">
                        <a:solidFill>
                          <a:schemeClr val="tx1"/>
                        </a:solidFill>
                      </a:endParaRP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946933">
                <a:tc>
                  <a:txBody>
                    <a:bodyPr/>
                    <a:lstStyle/>
                    <a:p>
                      <a:r>
                        <a:rPr lang="en-US" dirty="0" smtClean="0"/>
                        <a:t>Adjust tech schedule to</a:t>
                      </a:r>
                      <a:r>
                        <a:rPr lang="en-US" baseline="0" dirty="0" smtClean="0"/>
                        <a:t> capture potential higher GP dollars on weekends</a:t>
                      </a:r>
                      <a:endParaRPr lang="en-US" dirty="0"/>
                    </a:p>
                  </a:txBody>
                  <a:tcPr/>
                </a:tc>
                <a:tc>
                  <a:txBody>
                    <a:bodyPr/>
                    <a:lstStyle/>
                    <a:p>
                      <a:r>
                        <a:rPr lang="en-US" dirty="0" smtClean="0"/>
                        <a:t>Service manager</a:t>
                      </a:r>
                      <a:endParaRPr lang="en-US" dirty="0"/>
                    </a:p>
                  </a:txBody>
                  <a:tcPr/>
                </a:tc>
                <a:tc>
                  <a:txBody>
                    <a:bodyPr/>
                    <a:lstStyle/>
                    <a:p>
                      <a:r>
                        <a:rPr lang="en-US" dirty="0" smtClean="0"/>
                        <a:t>June 1</a:t>
                      </a:r>
                      <a:endParaRPr lang="en-US" dirty="0"/>
                    </a:p>
                  </a:txBody>
                  <a:tcPr/>
                </a:tc>
                <a:extLst>
                  <a:ext uri="{0D108BD9-81ED-4DB2-BD59-A6C34878D82A}">
                    <a16:rowId xmlns:a16="http://schemas.microsoft.com/office/drawing/2014/main" val="2400365483"/>
                  </a:ext>
                </a:extLst>
              </a:tr>
              <a:tr h="732832">
                <a:tc>
                  <a:txBody>
                    <a:bodyPr/>
                    <a:lstStyle/>
                    <a:p>
                      <a:r>
                        <a:rPr lang="en-US" dirty="0" smtClean="0"/>
                        <a:t>Solicit previous customers (5+ year old models) with specials</a:t>
                      </a:r>
                      <a:r>
                        <a:rPr lang="en-US" baseline="0" dirty="0" smtClean="0"/>
                        <a:t> </a:t>
                      </a:r>
                      <a:endParaRPr lang="en-US" dirty="0"/>
                    </a:p>
                  </a:txBody>
                  <a:tcPr/>
                </a:tc>
                <a:tc>
                  <a:txBody>
                    <a:bodyPr/>
                    <a:lstStyle/>
                    <a:p>
                      <a:r>
                        <a:rPr lang="en-US" dirty="0" smtClean="0"/>
                        <a:t>Service manager / BDC</a:t>
                      </a:r>
                      <a:endParaRPr lang="en-US" dirty="0"/>
                    </a:p>
                  </a:txBody>
                  <a:tcPr/>
                </a:tc>
                <a:tc>
                  <a:txBody>
                    <a:bodyPr/>
                    <a:lstStyle/>
                    <a:p>
                      <a:r>
                        <a:rPr lang="en-US" dirty="0" smtClean="0"/>
                        <a:t>June 1</a:t>
                      </a:r>
                      <a:endParaRPr lang="en-US" dirty="0"/>
                    </a:p>
                  </a:txBody>
                  <a:tcPr/>
                </a:tc>
                <a:extLst>
                  <a:ext uri="{0D108BD9-81ED-4DB2-BD59-A6C34878D82A}">
                    <a16:rowId xmlns:a16="http://schemas.microsoft.com/office/drawing/2014/main" val="107845787"/>
                  </a:ext>
                </a:extLst>
              </a:tr>
              <a:tr h="946933">
                <a:tc>
                  <a:txBody>
                    <a:bodyPr/>
                    <a:lstStyle/>
                    <a:p>
                      <a:r>
                        <a:rPr lang="en-US" dirty="0" smtClean="0"/>
                        <a:t>Solicit</a:t>
                      </a:r>
                      <a:r>
                        <a:rPr lang="en-US" baseline="0" dirty="0" smtClean="0"/>
                        <a:t> local businesses and municipalities for heavy duty repair work</a:t>
                      </a:r>
                      <a:endParaRPr lang="en-US" dirty="0"/>
                    </a:p>
                  </a:txBody>
                  <a:tcPr/>
                </a:tc>
                <a:tc>
                  <a:txBody>
                    <a:bodyPr/>
                    <a:lstStyle/>
                    <a:p>
                      <a:r>
                        <a:rPr lang="en-US" dirty="0" smtClean="0"/>
                        <a:t>Service manager / BDC / Fleet manager</a:t>
                      </a:r>
                      <a:endParaRPr lang="en-US" dirty="0"/>
                    </a:p>
                  </a:txBody>
                  <a:tcPr/>
                </a:tc>
                <a:tc>
                  <a:txBody>
                    <a:bodyPr/>
                    <a:lstStyle/>
                    <a:p>
                      <a:r>
                        <a:rPr lang="en-US" dirty="0" smtClean="0"/>
                        <a:t>June 1</a:t>
                      </a:r>
                      <a:endParaRPr lang="en-US" dirty="0"/>
                    </a:p>
                  </a:txBody>
                  <a:tcPr/>
                </a:tc>
                <a:extLst>
                  <a:ext uri="{0D108BD9-81ED-4DB2-BD59-A6C34878D82A}">
                    <a16:rowId xmlns:a16="http://schemas.microsoft.com/office/drawing/2014/main" val="1530126605"/>
                  </a:ext>
                </a:extLst>
              </a:tr>
              <a:tr h="662853">
                <a:tc>
                  <a:txBody>
                    <a:bodyPr/>
                    <a:lstStyle/>
                    <a:p>
                      <a:r>
                        <a:rPr lang="en-US" dirty="0" smtClean="0"/>
                        <a:t>Weekly service manager meeting</a:t>
                      </a:r>
                      <a:endParaRPr lang="en-US" dirty="0"/>
                    </a:p>
                  </a:txBody>
                  <a:tcPr/>
                </a:tc>
                <a:tc>
                  <a:txBody>
                    <a:bodyPr/>
                    <a:lstStyle/>
                    <a:p>
                      <a:r>
                        <a:rPr lang="en-US" dirty="0" smtClean="0"/>
                        <a:t>GM</a:t>
                      </a:r>
                      <a:endParaRPr lang="en-US" dirty="0"/>
                    </a:p>
                  </a:txBody>
                  <a:tcPr/>
                </a:tc>
                <a:tc>
                  <a:txBody>
                    <a:bodyPr/>
                    <a:lstStyle/>
                    <a:p>
                      <a:r>
                        <a:rPr lang="en-US" dirty="0" smtClean="0"/>
                        <a:t>Weekly</a:t>
                      </a:r>
                      <a:endParaRPr lang="en-US" dirty="0"/>
                    </a:p>
                  </a:txBody>
                  <a:tcPr/>
                </a:tc>
                <a:extLst>
                  <a:ext uri="{0D108BD9-81ED-4DB2-BD59-A6C34878D82A}">
                    <a16:rowId xmlns:a16="http://schemas.microsoft.com/office/drawing/2014/main" val="1950345431"/>
                  </a:ext>
                </a:extLst>
              </a:tr>
              <a:tr h="542185">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960891333"/>
                  </a:ext>
                </a:extLst>
              </a:tr>
              <a:tr h="378773">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4137224325"/>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smtClean="0"/>
              <a:t>In summary, our greatest opportunity to improve department profitability lies in selling more maintenance / repair hours.  A stronger labor mix will simultaneously bring us closer to our target labor rate and minimize our unallocated expense.  </a:t>
            </a:r>
          </a:p>
          <a:p>
            <a:r>
              <a:rPr lang="en-US" dirty="0" smtClean="0"/>
              <a:t>To achieve this goal, we must focus efforts on both retaining long-term customers (driving 5+ year old models) and growing our existing customer base (through targeted marketing and soliciting to a fleet/commercial customer base).  In consideration of these efforts, we must also reassess weekend service hours and technician schedules.</a:t>
            </a:r>
            <a:r>
              <a:rPr lang="en-US" dirty="0" smtClean="0"/>
              <a:t>    </a:t>
            </a:r>
          </a:p>
          <a:p>
            <a:r>
              <a:rPr lang="en-US" dirty="0" smtClean="0"/>
              <a:t>If successful in these efforts, our dealership should see a very quick improvement in gross profit and stronger fixed coverage ratio.  </a:t>
            </a:r>
          </a:p>
          <a:p>
            <a:r>
              <a:rPr lang="en-US" dirty="0" smtClean="0"/>
              <a:t>Fortunately, our dealership benefits from low employee turnover and high customer satisfaction.  Given this information, our employees should ‘buy-in’ to these recommendations and customers should also be receptive; the relatively minor changes we enact should go a long way in profitability while still maintaining the existing culture we have in place.</a:t>
            </a: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dirty="0" smtClean="0">
                <a:solidFill>
                  <a:schemeClr val="tx1"/>
                </a:solidFill>
                <a:latin typeface="Calibri" panose="020F0502020204030204" pitchFamily="34" charset="0"/>
              </a:rPr>
              <a:t>Currently enrolled in CSSR (Customer Sales &amp; Service Retention) which is a dynamic lifecycle customer retention program; run by General Motors, we pay for this complete suite of marketing solutions communicated via direct mail, email and digital marketing.</a:t>
            </a:r>
          </a:p>
          <a:p>
            <a:r>
              <a:rPr lang="en-US" sz="1800" b="0" i="0" u="none" strike="noStrike" baseline="0" dirty="0" smtClean="0">
                <a:solidFill>
                  <a:schemeClr val="tx1"/>
                </a:solidFill>
                <a:latin typeface="Calibri" panose="020F0502020204030204" pitchFamily="34" charset="0"/>
              </a:rPr>
              <a:t>Additionally, we employ </a:t>
            </a:r>
            <a:r>
              <a:rPr lang="en-US" sz="1800" b="0" i="0" u="none" strike="noStrike" baseline="0" dirty="0" err="1" smtClean="0">
                <a:solidFill>
                  <a:schemeClr val="tx1"/>
                </a:solidFill>
                <a:latin typeface="Calibri" panose="020F0502020204030204" pitchFamily="34" charset="0"/>
              </a:rPr>
              <a:t>magnetiQ</a:t>
            </a:r>
            <a:r>
              <a:rPr lang="en-US" sz="1800" b="0" i="0" u="none" strike="noStrike" dirty="0" smtClean="0">
                <a:solidFill>
                  <a:schemeClr val="tx1"/>
                </a:solidFill>
                <a:latin typeface="Calibri" panose="020F0502020204030204" pitchFamily="34" charset="0"/>
              </a:rPr>
              <a:t> brands for SEO / SEM expertise and Google My Business advertising and management.  Most recently, we have had a meeting with Advantage Concepts to learn about direct text message options as well as no-ring voicemail marketing.  </a:t>
            </a:r>
          </a:p>
          <a:p>
            <a:r>
              <a:rPr lang="en-US" sz="1800" b="0" i="0" u="none" strike="noStrike" baseline="0" dirty="0" smtClean="0">
                <a:solidFill>
                  <a:schemeClr val="tx1"/>
                </a:solidFill>
                <a:latin typeface="Calibri" panose="020F0502020204030204" pitchFamily="34" charset="0"/>
              </a:rPr>
              <a:t>In short,</a:t>
            </a:r>
            <a:r>
              <a:rPr lang="en-US" sz="1800" b="0" i="0" u="none" strike="noStrike" dirty="0" smtClean="0">
                <a:solidFill>
                  <a:schemeClr val="tx1"/>
                </a:solidFill>
                <a:latin typeface="Calibri" panose="020F0502020204030204" pitchFamily="34" charset="0"/>
              </a:rPr>
              <a:t> every marketing effort made is to drive new business.  </a:t>
            </a:r>
            <a:r>
              <a:rPr lang="en-US" dirty="0" smtClean="0">
                <a:solidFill>
                  <a:schemeClr val="tx1"/>
                </a:solidFill>
                <a:latin typeface="Calibri" panose="020F0502020204030204" pitchFamily="34" charset="0"/>
              </a:rPr>
              <a:t>The dealer group’s director of operations has a quarterly meeting with each service &amp; parts managers to each location; all parties compare practices / successes / failures and adjust marketing plans based on these meetings.</a:t>
            </a:r>
            <a:endParaRPr lang="en-US" dirty="0"/>
          </a:p>
        </p:txBody>
      </p:sp>
      <p:pic>
        <p:nvPicPr>
          <p:cNvPr id="1026" name="Picture 2" descr="Welcom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7908" y="753534"/>
            <a:ext cx="2698461" cy="140705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agnetiq Agenc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2620" y="952082"/>
            <a:ext cx="2846243" cy="100995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stretch>
            <a:fillRect/>
          </a:stretch>
        </p:blipFill>
        <p:spPr>
          <a:xfrm>
            <a:off x="9395114" y="753534"/>
            <a:ext cx="2552615" cy="2663921"/>
          </a:xfrm>
          <a:prstGeom prst="rect">
            <a:avLst/>
          </a:prstGeom>
        </p:spPr>
      </p:pic>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790045" y="609600"/>
            <a:ext cx="8596668" cy="1320800"/>
          </a:xfrm>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Service advisors are spiffed</a:t>
            </a:r>
            <a:r>
              <a:rPr lang="en-US" sz="1800" b="0" i="0" u="none" strike="noStrike" dirty="0" smtClean="0">
                <a:solidFill>
                  <a:srgbClr val="221E1F"/>
                </a:solidFill>
                <a:latin typeface="Calibri" panose="020F0502020204030204" pitchFamily="34" charset="0"/>
              </a:rPr>
              <a:t> various dollar amounts based on the category of labor ‘sold’; the highest spiff is paid for maintenance work, which is most profitable to the dealership.</a:t>
            </a:r>
          </a:p>
          <a:p>
            <a:r>
              <a:rPr lang="en-US" dirty="0" smtClean="0">
                <a:solidFill>
                  <a:srgbClr val="221E1F"/>
                </a:solidFill>
                <a:latin typeface="Calibri" panose="020F0502020204030204" pitchFamily="34" charset="0"/>
              </a:rPr>
              <a:t>Unapplied time is a persistent issue at our dealership; we have Union shop, so it is imperative that service work is dispatched to the appropriate tech while keeping in mind each tech’s talent level and historical hours booked per week.  </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It should be mentioned these figures are based on January 2024 financial statement; since taking N439 Fixed Ops 1, we have adjusted our internal labor rate to match customer pay – slightly improving our GP as a % of sales.</a:t>
            </a:r>
            <a:endParaRPr lang="en-US" sz="1800" b="0" i="0" u="none" strike="noStrike" baseline="0" dirty="0" smtClean="0">
              <a:solidFill>
                <a:srgbClr val="221E1F"/>
              </a:solidFill>
              <a:latin typeface="Calibri" panose="020F0502020204030204" pitchFamily="34" charset="0"/>
            </a:endParaRPr>
          </a:p>
          <a:p>
            <a:endParaRPr lang="en-US" dirty="0"/>
          </a:p>
        </p:txBody>
      </p:sp>
      <p:graphicFrame>
        <p:nvGraphicFramePr>
          <p:cNvPr id="11" name="Content Placeholder 10">
            <a:extLst>
              <a:ext uri="{FF2B5EF4-FFF2-40B4-BE49-F238E27FC236}">
                <a16:creationId xmlns:a16="http://schemas.microsoft.com/office/drawing/2014/main" id="{DFA53797-E3C0-6A2E-46BA-97B84528A236}"/>
              </a:ext>
            </a:extLst>
          </p:cNvPr>
          <p:cNvGraphicFramePr>
            <a:graphicFrameLocks noGrp="1"/>
          </p:cNvGraphicFramePr>
          <p:nvPr>
            <p:ph sz="quarter" idx="4"/>
            <p:extLst>
              <p:ext uri="{D42A27DB-BD31-4B8C-83A1-F6EECF244321}">
                <p14:modId xmlns:p14="http://schemas.microsoft.com/office/powerpoint/2010/main" val="1532127470"/>
              </p:ext>
            </p:extLst>
          </p:nvPr>
        </p:nvGraphicFramePr>
        <p:xfrm>
          <a:off x="5785461" y="2065843"/>
          <a:ext cx="5081830" cy="2060680"/>
        </p:xfrm>
        <a:graphic>
          <a:graphicData uri="http://schemas.openxmlformats.org/drawingml/2006/table">
            <a:tbl>
              <a:tblPr/>
              <a:tblGrid>
                <a:gridCol w="525141">
                  <a:extLst>
                    <a:ext uri="{9D8B030D-6E8A-4147-A177-3AD203B41FA5}">
                      <a16:colId xmlns:a16="http://schemas.microsoft.com/office/drawing/2014/main" val="625052441"/>
                    </a:ext>
                  </a:extLst>
                </a:gridCol>
                <a:gridCol w="1641065">
                  <a:extLst>
                    <a:ext uri="{9D8B030D-6E8A-4147-A177-3AD203B41FA5}">
                      <a16:colId xmlns:a16="http://schemas.microsoft.com/office/drawing/2014/main" val="4176588220"/>
                    </a:ext>
                  </a:extLst>
                </a:gridCol>
                <a:gridCol w="951817">
                  <a:extLst>
                    <a:ext uri="{9D8B030D-6E8A-4147-A177-3AD203B41FA5}">
                      <a16:colId xmlns:a16="http://schemas.microsoft.com/office/drawing/2014/main" val="1250449953"/>
                    </a:ext>
                  </a:extLst>
                </a:gridCol>
                <a:gridCol w="836943">
                  <a:extLst>
                    <a:ext uri="{9D8B030D-6E8A-4147-A177-3AD203B41FA5}">
                      <a16:colId xmlns:a16="http://schemas.microsoft.com/office/drawing/2014/main" val="3134173194"/>
                    </a:ext>
                  </a:extLst>
                </a:gridCol>
                <a:gridCol w="601723">
                  <a:extLst>
                    <a:ext uri="{9D8B030D-6E8A-4147-A177-3AD203B41FA5}">
                      <a16:colId xmlns:a16="http://schemas.microsoft.com/office/drawing/2014/main" val="3407465796"/>
                    </a:ext>
                  </a:extLst>
                </a:gridCol>
                <a:gridCol w="525141">
                  <a:extLst>
                    <a:ext uri="{9D8B030D-6E8A-4147-A177-3AD203B41FA5}">
                      <a16:colId xmlns:a16="http://schemas.microsoft.com/office/drawing/2014/main" val="626584038"/>
                    </a:ext>
                  </a:extLst>
                </a:gridCol>
              </a:tblGrid>
              <a:tr h="148965">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gridSpan="5">
                  <a:txBody>
                    <a:bodyPr/>
                    <a:lstStyle/>
                    <a:p>
                      <a:pPr algn="ctr" fontAlgn="b"/>
                      <a:r>
                        <a:rPr lang="en-US" sz="700" b="1" i="0" u="none" strike="noStrike">
                          <a:effectLst/>
                          <a:latin typeface="Arial" panose="020B0604020202020204" pitchFamily="34" charset="0"/>
                        </a:rPr>
                        <a:t>Service Department Sales And Gross  (Labor Only)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80190109"/>
                  </a:ext>
                </a:extLst>
              </a:tr>
              <a:tr h="215171">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6619144"/>
                  </a:ext>
                </a:extLst>
              </a:tr>
              <a:tr h="289654">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700" b="0" i="0" u="none" strike="noStrike">
                          <a:solidFill>
                            <a:srgbClr val="FFFFFF"/>
                          </a:solidFill>
                          <a:effectLst/>
                          <a:highlight>
                            <a:srgbClr val="366092"/>
                          </a:highligh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700" b="0" i="0" u="none" strike="noStrike">
                          <a:solidFill>
                            <a:srgbClr val="FFFFFF"/>
                          </a:solidFill>
                          <a:effectLst/>
                          <a:highlight>
                            <a:srgbClr val="366092"/>
                          </a:highligh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700" b="0" i="0" u="none" strike="noStrike">
                          <a:solidFill>
                            <a:srgbClr val="FFFFFF"/>
                          </a:solidFill>
                          <a:effectLst/>
                          <a:highlight>
                            <a:srgbClr val="366092"/>
                          </a:highligh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700" b="0" i="0" u="none" strike="noStrike">
                          <a:solidFill>
                            <a:srgbClr val="FFFFFF"/>
                          </a:solidFill>
                          <a:effectLst/>
                          <a:highlight>
                            <a:srgbClr val="366092"/>
                          </a:highligh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600" b="0" i="0" u="none" strike="noStrike">
                          <a:solidFill>
                            <a:srgbClr val="FFFFFF"/>
                          </a:solidFill>
                          <a:effectLst/>
                          <a:highlight>
                            <a:srgbClr val="366092"/>
                          </a:highligh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3609120131"/>
                  </a:ext>
                </a:extLst>
              </a:tr>
              <a:tr h="140689">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Cust. Lab Cars &amp; LD Trucks</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73,074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52,260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highlight>
                            <a:srgbClr val="FFFF00"/>
                          </a:highlight>
                          <a:latin typeface="Arial" panose="020B0604020202020204" pitchFamily="34" charset="0"/>
                        </a:rPr>
                        <a:t>71.52%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highlight>
                            <a:srgbClr val="FFFF00"/>
                          </a:highlight>
                          <a:latin typeface="Arial" panose="020B0604020202020204" pitchFamily="34" charset="0"/>
                        </a:rPr>
                        <a:t>56.17%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0054325"/>
                  </a:ext>
                </a:extLst>
              </a:tr>
              <a:tr h="140689">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S/CNTER Lab Cars &amp; LD Trucks</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124881891"/>
                  </a:ext>
                </a:extLst>
              </a:tr>
              <a:tr h="140689">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39464080"/>
                  </a:ext>
                </a:extLst>
              </a:tr>
              <a:tr h="140689">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Warranty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42,840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33,390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highlight>
                            <a:srgbClr val="FFFF00"/>
                          </a:highlight>
                          <a:latin typeface="Arial" panose="020B0604020202020204" pitchFamily="34" charset="0"/>
                        </a:rPr>
                        <a:t>77.94%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highlight>
                            <a:srgbClr val="FFFF00"/>
                          </a:highlight>
                          <a:latin typeface="Arial" panose="020B0604020202020204" pitchFamily="34" charset="0"/>
                        </a:rPr>
                        <a:t>32.93%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19876174"/>
                  </a:ext>
                </a:extLst>
              </a:tr>
              <a:tr h="140689">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937631931"/>
                  </a:ext>
                </a:extLst>
              </a:tr>
              <a:tr h="140689">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Internal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8,411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5,637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highlight>
                            <a:srgbClr val="FFFF00"/>
                          </a:highlight>
                          <a:latin typeface="Arial" panose="020B0604020202020204" pitchFamily="34" charset="0"/>
                        </a:rPr>
                        <a:t>67.02%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highlight>
                            <a:srgbClr val="FFFF00"/>
                          </a:highlight>
                          <a:latin typeface="Arial" panose="020B0604020202020204" pitchFamily="34" charset="0"/>
                        </a:rPr>
                        <a:t>6.46%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22169266"/>
                  </a:ext>
                </a:extLst>
              </a:tr>
              <a:tr h="148965">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New Veh Insp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5,777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4,581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highlight>
                            <a:srgbClr val="FFFF00"/>
                          </a:highlight>
                          <a:latin typeface="Arial" panose="020B0604020202020204" pitchFamily="34" charset="0"/>
                        </a:rPr>
                        <a:t>79.30%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highlight>
                            <a:srgbClr val="FFFF00"/>
                          </a:highlight>
                          <a:latin typeface="Arial" panose="020B0604020202020204" pitchFamily="34" charset="0"/>
                        </a:rPr>
                        <a:t>4.44%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30142582"/>
                  </a:ext>
                </a:extLst>
              </a:tr>
              <a:tr h="264826">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Unapplied Time/Adj.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           (7,282)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37971108"/>
                  </a:ext>
                </a:extLst>
              </a:tr>
              <a:tr h="148965">
                <a:tc>
                  <a:txBody>
                    <a:bodyPr/>
                    <a:lstStyle/>
                    <a:p>
                      <a:pPr algn="l" fontAlgn="b"/>
                      <a:r>
                        <a:rPr lang="en-US" sz="700" b="0" i="0" u="none" strike="noStrike">
                          <a:effectLst/>
                          <a:highlight>
                            <a:srgbClr val="366092"/>
                          </a:highligh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7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highlight>
                            <a:srgbClr val="FFFF00"/>
                          </a:highlight>
                          <a:latin typeface="Arial" panose="020B0604020202020204" pitchFamily="34" charset="0"/>
                        </a:rPr>
                        <a:t> $            130,102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highlight>
                            <a:srgbClr val="FFFF00"/>
                          </a:highlight>
                          <a:latin typeface="Arial" panose="020B0604020202020204" pitchFamily="34" charset="0"/>
                        </a:rPr>
                        <a:t> $          88,586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highlight>
                            <a:srgbClr val="FFFF00"/>
                          </a:highlight>
                          <a:latin typeface="Arial" panose="020B0604020202020204" pitchFamily="34" charset="0"/>
                        </a:rPr>
                        <a:t>68.09%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dirty="0">
                          <a:effectLst/>
                          <a:highlight>
                            <a:srgbClr val="FFFF00"/>
                          </a:highligh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77956517"/>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As previously noted, our greatest opportunity to reduce expense is to minimize and</a:t>
            </a:r>
            <a:r>
              <a:rPr lang="en-US" sz="1800" b="0" i="0" u="none" strike="noStrike" dirty="0" smtClean="0">
                <a:solidFill>
                  <a:srgbClr val="221E1F"/>
                </a:solidFill>
                <a:latin typeface="Calibri" panose="020F0502020204030204" pitchFamily="34" charset="0"/>
              </a:rPr>
              <a:t> / or eliminate unallocated expense.  </a:t>
            </a:r>
          </a:p>
          <a:p>
            <a:r>
              <a:rPr lang="en-US" dirty="0" smtClean="0">
                <a:solidFill>
                  <a:srgbClr val="221E1F"/>
                </a:solidFill>
                <a:latin typeface="Calibri" panose="020F0502020204030204" pitchFamily="34" charset="0"/>
              </a:rPr>
              <a:t>To minimize unallocated expense, our hourly lube techs have been promoted to a skilled tech position; in doing so, the Union will allow said individuals to perform additional work (PDI, </a:t>
            </a:r>
            <a:r>
              <a:rPr lang="en-US" dirty="0" err="1" smtClean="0">
                <a:solidFill>
                  <a:srgbClr val="221E1F"/>
                </a:solidFill>
                <a:latin typeface="Calibri" panose="020F0502020204030204" pitchFamily="34" charset="0"/>
              </a:rPr>
              <a:t>etc</a:t>
            </a:r>
            <a:r>
              <a:rPr lang="en-US" dirty="0" smtClean="0">
                <a:solidFill>
                  <a:srgbClr val="221E1F"/>
                </a:solidFill>
                <a:latin typeface="Calibri" panose="020F0502020204030204" pitchFamily="34" charset="0"/>
              </a:rPr>
              <a:t>) and our more senior / skilled techs can dedicate their time to heavier repair jobs.</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The goal is for each technician to book a minimum of 40 hours per week; the service manager provides a weekly report to the GM tracking hours booked by tech.</a:t>
            </a:r>
          </a:p>
          <a:p>
            <a:r>
              <a:rPr lang="en-US" sz="1800" b="0" i="0" u="none" strike="noStrike" baseline="0" dirty="0" smtClean="0">
                <a:solidFill>
                  <a:srgbClr val="221E1F"/>
                </a:solidFill>
                <a:latin typeface="Calibri" panose="020F0502020204030204" pitchFamily="34" charset="0"/>
              </a:rPr>
              <a:t>With the volume and</a:t>
            </a:r>
            <a:r>
              <a:rPr lang="en-US" sz="1800" b="0" i="0" u="none" strike="noStrike" dirty="0" smtClean="0">
                <a:solidFill>
                  <a:srgbClr val="221E1F"/>
                </a:solidFill>
                <a:latin typeface="Calibri" panose="020F0502020204030204" pitchFamily="34" charset="0"/>
              </a:rPr>
              <a:t> diversity of work flowing through the service department, changes can be made quickly to adjust the plan we have set forth.</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11" name="Content Placeholder 10">
            <a:extLst>
              <a:ext uri="{FF2B5EF4-FFF2-40B4-BE49-F238E27FC236}">
                <a16:creationId xmlns:a16="http://schemas.microsoft.com/office/drawing/2014/main" id="{6E9E9F50-0CD4-3CBB-9421-2D6EE0D7BBB1}"/>
              </a:ext>
            </a:extLst>
          </p:cNvPr>
          <p:cNvGraphicFramePr>
            <a:graphicFrameLocks noGrp="1"/>
          </p:cNvGraphicFramePr>
          <p:nvPr>
            <p:ph sz="half" idx="2"/>
            <p:extLst>
              <p:ext uri="{D42A27DB-BD31-4B8C-83A1-F6EECF244321}">
                <p14:modId xmlns:p14="http://schemas.microsoft.com/office/powerpoint/2010/main" val="452261588"/>
              </p:ext>
            </p:extLst>
          </p:nvPr>
        </p:nvGraphicFramePr>
        <p:xfrm>
          <a:off x="6286500" y="1790547"/>
          <a:ext cx="4410809" cy="3276906"/>
        </p:xfrm>
        <a:graphic>
          <a:graphicData uri="http://schemas.openxmlformats.org/drawingml/2006/table">
            <a:tbl>
              <a:tblPr/>
              <a:tblGrid>
                <a:gridCol w="424331">
                  <a:extLst>
                    <a:ext uri="{9D8B030D-6E8A-4147-A177-3AD203B41FA5}">
                      <a16:colId xmlns:a16="http://schemas.microsoft.com/office/drawing/2014/main" val="3556498205"/>
                    </a:ext>
                  </a:extLst>
                </a:gridCol>
                <a:gridCol w="1786657">
                  <a:extLst>
                    <a:ext uri="{9D8B030D-6E8A-4147-A177-3AD203B41FA5}">
                      <a16:colId xmlns:a16="http://schemas.microsoft.com/office/drawing/2014/main" val="2846964511"/>
                    </a:ext>
                  </a:extLst>
                </a:gridCol>
                <a:gridCol w="1295326">
                  <a:extLst>
                    <a:ext uri="{9D8B030D-6E8A-4147-A177-3AD203B41FA5}">
                      <a16:colId xmlns:a16="http://schemas.microsoft.com/office/drawing/2014/main" val="978122852"/>
                    </a:ext>
                  </a:extLst>
                </a:gridCol>
                <a:gridCol w="904495">
                  <a:extLst>
                    <a:ext uri="{9D8B030D-6E8A-4147-A177-3AD203B41FA5}">
                      <a16:colId xmlns:a16="http://schemas.microsoft.com/office/drawing/2014/main" val="1336981534"/>
                    </a:ext>
                  </a:extLst>
                </a:gridCol>
              </a:tblGrid>
              <a:tr h="234065">
                <a:tc gridSpan="4">
                  <a:txBody>
                    <a:bodyPr/>
                    <a:lstStyle/>
                    <a:p>
                      <a:pPr algn="ctr" fontAlgn="b"/>
                      <a:r>
                        <a:rPr lang="en-US" sz="1000" b="1" i="0" u="none" strike="noStrike" dirty="0">
                          <a:effectLst/>
                          <a:latin typeface="Arial" panose="020B0604020202020204" pitchFamily="34" charset="0"/>
                        </a:rPr>
                        <a:t>Service Department Profit Centering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99020655"/>
                  </a:ext>
                </a:extLst>
              </a:tr>
              <a:tr h="338093">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958737"/>
                  </a:ext>
                </a:extLst>
              </a:tr>
              <a:tr h="455126">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solidFill>
                            <a:srgbClr val="FFFFFF"/>
                          </a:solidFill>
                          <a:effectLst/>
                          <a:highlight>
                            <a:srgbClr val="366092"/>
                          </a:highligh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2615005193"/>
                  </a:ext>
                </a:extLst>
              </a:tr>
              <a:tr h="221061">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highlight>
                            <a:srgbClr val="FFFF00"/>
                          </a:highlight>
                          <a:latin typeface="Arial" panose="020B0604020202020204" pitchFamily="34" charset="0"/>
                        </a:rPr>
                        <a:t> $              88,586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1469013695"/>
                  </a:ext>
                </a:extLst>
              </a:tr>
              <a:tr h="221061">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34055537"/>
                  </a:ext>
                </a:extLst>
              </a:tr>
              <a:tr h="221061">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624054754"/>
                  </a:ext>
                </a:extLst>
              </a:tr>
              <a:tr h="221061">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101,222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114.26%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24753226"/>
                  </a:ext>
                </a:extLst>
              </a:tr>
              <a:tr h="221061">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18,685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21.09%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67554168"/>
                  </a:ext>
                </a:extLst>
              </a:tr>
              <a:tr h="221061">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25,494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28.78%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696940590"/>
                  </a:ext>
                </a:extLst>
              </a:tr>
              <a:tr h="234065">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(28,915)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-32.64%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92489522"/>
                  </a:ext>
                </a:extLst>
              </a:tr>
              <a:tr h="221061">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848974405"/>
                  </a:ext>
                </a:extLst>
              </a:tr>
              <a:tr h="234065">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highlight>
                            <a:srgbClr val="FFFF00"/>
                          </a:highlight>
                          <a:latin typeface="Arial" panose="020B0604020202020204" pitchFamily="34" charset="0"/>
                        </a:rPr>
                        <a:t> $            116,486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131.49%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847366294"/>
                  </a:ext>
                </a:extLst>
              </a:tr>
              <a:tr h="234065">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highlight>
                            <a:srgbClr val="FFFF00"/>
                          </a:highlight>
                          <a:latin typeface="Arial" panose="020B0604020202020204" pitchFamily="34" charset="0"/>
                        </a:rPr>
                        <a:t> $             (27,900)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dirty="0">
                          <a:effectLst/>
                          <a:highlight>
                            <a:srgbClr val="FFFF00"/>
                          </a:highlight>
                          <a:latin typeface="Arial" panose="020B0604020202020204" pitchFamily="34" charset="0"/>
                        </a:rPr>
                        <a:t>-31.49%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35466199"/>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Currently utilize an appointment-based</a:t>
            </a:r>
            <a:r>
              <a:rPr lang="en-US" sz="1800" b="0" i="0" u="none" strike="noStrike" dirty="0" smtClean="0">
                <a:solidFill>
                  <a:srgbClr val="221E1F"/>
                </a:solidFill>
                <a:latin typeface="Calibri" panose="020F0502020204030204" pitchFamily="34" charset="0"/>
              </a:rPr>
              <a:t> schedule.  We employ an individual as a hybrid service scheduling / BDC representative; aside from fielding calls to schedule service, she utilizes GM-provided manifest lists + </a:t>
            </a:r>
            <a:r>
              <a:rPr lang="en-US" sz="1800" b="0" i="0" u="none" strike="noStrike" dirty="0" err="1" smtClean="0">
                <a:solidFill>
                  <a:srgbClr val="221E1F"/>
                </a:solidFill>
                <a:latin typeface="Calibri" panose="020F0502020204030204" pitchFamily="34" charset="0"/>
              </a:rPr>
              <a:t>AutoAlert</a:t>
            </a:r>
            <a:r>
              <a:rPr lang="en-US" sz="1800" b="0" i="0" u="none" strike="noStrike" dirty="0" smtClean="0">
                <a:solidFill>
                  <a:srgbClr val="221E1F"/>
                </a:solidFill>
                <a:latin typeface="Calibri" panose="020F0502020204030204" pitchFamily="34" charset="0"/>
              </a:rPr>
              <a:t> equity mining tools to proactively contact customers and schedule recalls / special campaigns, etc.</a:t>
            </a:r>
          </a:p>
          <a:p>
            <a:r>
              <a:rPr lang="en-US" baseline="0" dirty="0" smtClean="0">
                <a:solidFill>
                  <a:srgbClr val="221E1F"/>
                </a:solidFill>
                <a:latin typeface="Calibri" panose="020F0502020204030204" pitchFamily="34" charset="0"/>
              </a:rPr>
              <a:t>On</a:t>
            </a:r>
            <a:r>
              <a:rPr lang="en-US" dirty="0" smtClean="0">
                <a:solidFill>
                  <a:srgbClr val="221E1F"/>
                </a:solidFill>
                <a:latin typeface="Calibri" panose="020F0502020204030204" pitchFamily="34" charset="0"/>
              </a:rPr>
              <a:t> a best-efforts basis, our service advisors have begun scheduling future maintenance appointments while the customer is across the desk from them.  </a:t>
            </a:r>
          </a:p>
          <a:p>
            <a:r>
              <a:rPr lang="en-US" dirty="0" smtClean="0">
                <a:solidFill>
                  <a:srgbClr val="221E1F"/>
                </a:solidFill>
                <a:latin typeface="Calibri" panose="020F0502020204030204" pitchFamily="34" charset="0"/>
              </a:rPr>
              <a:t>The F&amp;I department highly promotes prepaid maintenance.  Historically, our customers who purchased prepaid maintenance not only become our most loyal service customers, but also end up spending additional RO dollars while redeeming the basic prepaid maintenance they purchased.</a:t>
            </a:r>
            <a:endParaRPr lang="en-US" sz="1800" b="0" i="0" u="none" strike="noStrike" baseline="0" dirty="0" smtClean="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The overarching goal is to increase RO count; to achieve this, we must continue the efforts above as well as fine tune our marketing to introduce new customers to our service department.  RO count is one of the metrics compared in our quarterly fixed ops meeting. </a:t>
            </a:r>
            <a:endParaRPr lang="en-US" sz="1800" b="0" i="0" u="none" strike="noStrike" baseline="0" dirty="0">
              <a:solidFill>
                <a:srgbClr val="221E1F"/>
              </a:solidFill>
              <a:latin typeface="Calibri" panose="020F0502020204030204" pitchFamily="34" charset="0"/>
            </a:endParaRPr>
          </a:p>
        </p:txBody>
      </p:sp>
      <p:graphicFrame>
        <p:nvGraphicFramePr>
          <p:cNvPr id="7" name="Content Placeholder 6">
            <a:extLst>
              <a:ext uri="{FF2B5EF4-FFF2-40B4-BE49-F238E27FC236}">
                <a16:creationId xmlns:a16="http://schemas.microsoft.com/office/drawing/2014/main" id="{B1508BC6-7EC1-BCFB-A0E9-76617E3A1E96}"/>
              </a:ext>
            </a:extLst>
          </p:cNvPr>
          <p:cNvGraphicFramePr>
            <a:graphicFrameLocks noGrp="1"/>
          </p:cNvGraphicFramePr>
          <p:nvPr>
            <p:ph sz="half" idx="2"/>
            <p:extLst>
              <p:ext uri="{D42A27DB-BD31-4B8C-83A1-F6EECF244321}">
                <p14:modId xmlns:p14="http://schemas.microsoft.com/office/powerpoint/2010/main" val="4101192136"/>
              </p:ext>
            </p:extLst>
          </p:nvPr>
        </p:nvGraphicFramePr>
        <p:xfrm>
          <a:off x="5435356" y="1698638"/>
          <a:ext cx="5437799" cy="3488820"/>
        </p:xfrm>
        <a:graphic>
          <a:graphicData uri="http://schemas.openxmlformats.org/drawingml/2006/table">
            <a:tbl>
              <a:tblPr/>
              <a:tblGrid>
                <a:gridCol w="1018721">
                  <a:extLst>
                    <a:ext uri="{9D8B030D-6E8A-4147-A177-3AD203B41FA5}">
                      <a16:colId xmlns:a16="http://schemas.microsoft.com/office/drawing/2014/main" val="1124876513"/>
                    </a:ext>
                  </a:extLst>
                </a:gridCol>
                <a:gridCol w="991001">
                  <a:extLst>
                    <a:ext uri="{9D8B030D-6E8A-4147-A177-3AD203B41FA5}">
                      <a16:colId xmlns:a16="http://schemas.microsoft.com/office/drawing/2014/main" val="2113838173"/>
                    </a:ext>
                  </a:extLst>
                </a:gridCol>
                <a:gridCol w="291063">
                  <a:extLst>
                    <a:ext uri="{9D8B030D-6E8A-4147-A177-3AD203B41FA5}">
                      <a16:colId xmlns:a16="http://schemas.microsoft.com/office/drawing/2014/main" val="2210391463"/>
                    </a:ext>
                  </a:extLst>
                </a:gridCol>
                <a:gridCol w="554406">
                  <a:extLst>
                    <a:ext uri="{9D8B030D-6E8A-4147-A177-3AD203B41FA5}">
                      <a16:colId xmlns:a16="http://schemas.microsoft.com/office/drawing/2014/main" val="4143076765"/>
                    </a:ext>
                  </a:extLst>
                </a:gridCol>
                <a:gridCol w="263343">
                  <a:extLst>
                    <a:ext uri="{9D8B030D-6E8A-4147-A177-3AD203B41FA5}">
                      <a16:colId xmlns:a16="http://schemas.microsoft.com/office/drawing/2014/main" val="3082642020"/>
                    </a:ext>
                  </a:extLst>
                </a:gridCol>
                <a:gridCol w="748448">
                  <a:extLst>
                    <a:ext uri="{9D8B030D-6E8A-4147-A177-3AD203B41FA5}">
                      <a16:colId xmlns:a16="http://schemas.microsoft.com/office/drawing/2014/main" val="3539814226"/>
                    </a:ext>
                  </a:extLst>
                </a:gridCol>
                <a:gridCol w="221763">
                  <a:extLst>
                    <a:ext uri="{9D8B030D-6E8A-4147-A177-3AD203B41FA5}">
                      <a16:colId xmlns:a16="http://schemas.microsoft.com/office/drawing/2014/main" val="55870547"/>
                    </a:ext>
                  </a:extLst>
                </a:gridCol>
                <a:gridCol w="757688">
                  <a:extLst>
                    <a:ext uri="{9D8B030D-6E8A-4147-A177-3AD203B41FA5}">
                      <a16:colId xmlns:a16="http://schemas.microsoft.com/office/drawing/2014/main" val="2971330007"/>
                    </a:ext>
                  </a:extLst>
                </a:gridCol>
                <a:gridCol w="591366">
                  <a:extLst>
                    <a:ext uri="{9D8B030D-6E8A-4147-A177-3AD203B41FA5}">
                      <a16:colId xmlns:a16="http://schemas.microsoft.com/office/drawing/2014/main" val="1156168866"/>
                    </a:ext>
                  </a:extLst>
                </a:gridCol>
              </a:tblGrid>
              <a:tr h="161220">
                <a:tc gridSpan="7">
                  <a:txBody>
                    <a:bodyPr/>
                    <a:lstStyle/>
                    <a:p>
                      <a:pPr algn="ctr" fontAlgn="b"/>
                      <a:r>
                        <a:rPr lang="en-US" sz="800" b="1" i="0" u="none" strike="noStrike">
                          <a:effectLst/>
                          <a:latin typeface="Arial" panose="020B0604020202020204" pitchFamily="34" charset="0"/>
                        </a:rPr>
                        <a:t>SERVICE INVENTORY ANALYSIS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00587144"/>
                  </a:ext>
                </a:extLst>
              </a:tr>
              <a:tr h="122527">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98100289"/>
                  </a:ext>
                </a:extLst>
              </a:tr>
              <a:tr h="185725">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Labor Sales / Month</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Effective Labor Rates</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Hours Billed</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73394348"/>
                  </a:ext>
                </a:extLst>
              </a:tr>
              <a:tr h="129108">
                <a:tc>
                  <a:txBody>
                    <a:bodyPr/>
                    <a:lstStyle/>
                    <a:p>
                      <a:pPr algn="l" fontAlgn="b"/>
                      <a:r>
                        <a:rPr lang="en-US" sz="600" b="0" i="0" u="none" strike="noStrike">
                          <a:effectLst/>
                          <a:highlight>
                            <a:srgbClr val="FFFFFF"/>
                          </a:highlight>
                          <a:latin typeface="Arial" panose="020B0604020202020204" pitchFamily="34" charset="0"/>
                        </a:rPr>
                        <a:t>Customer Pay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73,074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highlight>
                            <a:srgbClr val="FFFFFF"/>
                          </a:highlight>
                          <a:latin typeface="Arial" panose="020B0604020202020204" pitchFamily="34" charset="0"/>
                        </a:rPr>
                        <a:t>132.54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600" b="0" i="0" u="none" strike="noStrike">
                          <a:effectLst/>
                          <a:highlight>
                            <a:srgbClr val="FFFF00"/>
                          </a:highlight>
                          <a:latin typeface="Arial" panose="020B0604020202020204" pitchFamily="34" charset="0"/>
                        </a:rPr>
                        <a:t>551.3</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21758632"/>
                  </a:ext>
                </a:extLst>
              </a:tr>
              <a:tr h="129108">
                <a:tc>
                  <a:txBody>
                    <a:bodyPr/>
                    <a:lstStyle/>
                    <a:p>
                      <a:pPr algn="l" fontAlgn="b"/>
                      <a:r>
                        <a:rPr lang="en-US" sz="600" b="0" i="0" u="none" strike="noStrike">
                          <a:effectLst/>
                          <a:highlight>
                            <a:srgbClr val="FFFFFF"/>
                          </a:highlight>
                          <a:latin typeface="Arial" panose="020B0604020202020204" pitchFamily="34" charset="0"/>
                        </a:rPr>
                        <a:t>Customer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highlight>
                            <a:srgbClr val="FFFFFF"/>
                          </a:highlight>
                          <a:latin typeface="Arial" panose="020B0604020202020204" pitchFamily="34" charset="0"/>
                        </a:rPr>
                        <a:t>0.00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600" b="0" i="0" u="none" strike="noStrike">
                          <a:effectLst/>
                          <a:highlight>
                            <a:srgbClr val="FFFF00"/>
                          </a:highligh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28785430"/>
                  </a:ext>
                </a:extLst>
              </a:tr>
              <a:tr h="129108">
                <a:tc>
                  <a:txBody>
                    <a:bodyPr/>
                    <a:lstStyle/>
                    <a:p>
                      <a:pPr algn="l" fontAlgn="b"/>
                      <a:r>
                        <a:rPr lang="en-US" sz="600" b="0" i="0" u="none" strike="noStrike">
                          <a:effectLst/>
                          <a:highlight>
                            <a:srgbClr val="FFFFFF"/>
                          </a:highlight>
                          <a:latin typeface="Arial" panose="020B0604020202020204" pitchFamily="34" charset="0"/>
                        </a:rPr>
                        <a:t>Customer Other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highlight>
                            <a:srgbClr val="FFFFFF"/>
                          </a:highlight>
                          <a:latin typeface="Arial" panose="020B0604020202020204" pitchFamily="34" charset="0"/>
                        </a:rPr>
                        <a:t>0.00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600" b="0" i="0" u="none" strike="noStrike">
                          <a:effectLst/>
                          <a:highlight>
                            <a:srgbClr val="FFFF00"/>
                          </a:highligh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15767220"/>
                  </a:ext>
                </a:extLst>
              </a:tr>
              <a:tr h="129108">
                <a:tc>
                  <a:txBody>
                    <a:bodyPr/>
                    <a:lstStyle/>
                    <a:p>
                      <a:pPr algn="l" fontAlgn="b"/>
                      <a:r>
                        <a:rPr lang="en-US" sz="600" b="0" i="0" u="none" strike="noStrike">
                          <a:effectLst/>
                          <a:highlight>
                            <a:srgbClr val="FFFFFF"/>
                          </a:highlight>
                          <a:latin typeface="Arial" panose="020B0604020202020204" pitchFamily="34" charset="0"/>
                        </a:rPr>
                        <a:t>Warranty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42,840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highlight>
                            <a:srgbClr val="FFFFFF"/>
                          </a:highlight>
                          <a:latin typeface="Arial" panose="020B0604020202020204" pitchFamily="34" charset="0"/>
                        </a:rPr>
                        <a:t>173.36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600" b="0" i="0" u="none" strike="noStrike">
                          <a:effectLst/>
                          <a:highlight>
                            <a:srgbClr val="FFFF00"/>
                          </a:highlight>
                          <a:latin typeface="Arial" panose="020B0604020202020204" pitchFamily="34" charset="0"/>
                        </a:rPr>
                        <a:t>247.1</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40672779"/>
                  </a:ext>
                </a:extLst>
              </a:tr>
              <a:tr h="193463">
                <a:tc>
                  <a:txBody>
                    <a:bodyPr/>
                    <a:lstStyle/>
                    <a:p>
                      <a:pPr algn="l" fontAlgn="b"/>
                      <a:r>
                        <a:rPr lang="en-US" sz="600" b="0" i="0" u="none" strike="noStrike">
                          <a:effectLst/>
                          <a:highlight>
                            <a:srgbClr val="FFFFFF"/>
                          </a:highlight>
                          <a:latin typeface="Arial" panose="020B0604020202020204" pitchFamily="34" charset="0"/>
                        </a:rPr>
                        <a:t>Internal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8,411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highlight>
                            <a:srgbClr val="FFFFFF"/>
                          </a:highlight>
                          <a:latin typeface="Arial" panose="020B0604020202020204" pitchFamily="34" charset="0"/>
                        </a:rPr>
                        <a:t>122.55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600" b="0" i="0" u="none" strike="noStrike">
                          <a:effectLst/>
                          <a:highlight>
                            <a:srgbClr val="FFFF00"/>
                          </a:highlight>
                          <a:latin typeface="Arial" panose="020B0604020202020204" pitchFamily="34" charset="0"/>
                        </a:rPr>
                        <a:t>68.6</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54485256"/>
                  </a:ext>
                </a:extLst>
              </a:tr>
              <a:tr h="129108">
                <a:tc>
                  <a:txBody>
                    <a:bodyPr/>
                    <a:lstStyle/>
                    <a:p>
                      <a:pPr algn="l" fontAlgn="b"/>
                      <a:r>
                        <a:rPr lang="en-US" sz="600" b="0" i="0" u="none" strike="noStrike">
                          <a:effectLst/>
                          <a:highlight>
                            <a:srgbClr val="FFFFFF"/>
                          </a:highlight>
                          <a:latin typeface="Arial" panose="020B0604020202020204" pitchFamily="34" charset="0"/>
                        </a:rPr>
                        <a:t>New Vehicle Prep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5,777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highlight>
                            <a:srgbClr val="FFFFFF"/>
                          </a:highlight>
                          <a:latin typeface="Arial" panose="020B0604020202020204" pitchFamily="34" charset="0"/>
                        </a:rPr>
                        <a:t>173.36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600" b="0" i="0" u="none" strike="noStrike">
                          <a:effectLst/>
                          <a:highlight>
                            <a:srgbClr val="FFFF00"/>
                          </a:highlight>
                          <a:latin typeface="Arial" panose="020B0604020202020204" pitchFamily="34" charset="0"/>
                        </a:rPr>
                        <a:t>33.3</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58275559"/>
                  </a:ext>
                </a:extLst>
              </a:tr>
              <a:tr h="128975">
                <a:tc>
                  <a:txBody>
                    <a:bodyPr/>
                    <a:lstStyle/>
                    <a:p>
                      <a:pPr algn="l" fontAlgn="b"/>
                      <a:r>
                        <a:rPr lang="en-US" sz="600" b="0" i="0" u="none" strike="noStrike">
                          <a:effectLst/>
                          <a:highlight>
                            <a:srgbClr val="FFFFF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130,102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600" b="0" i="0" u="none" strike="noStrike">
                          <a:effectLst/>
                          <a:highlight>
                            <a:srgbClr val="FFFF00"/>
                          </a:highlight>
                          <a:latin typeface="Arial" panose="020B0604020202020204" pitchFamily="34" charset="0"/>
                        </a:rPr>
                        <a:t>900.4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82545394"/>
                  </a:ext>
                </a:extLst>
              </a:tr>
              <a:tr h="296643">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902279551"/>
                  </a:ext>
                </a:extLst>
              </a:tr>
              <a:tr h="122527">
                <a:tc>
                  <a:txBody>
                    <a:bodyPr/>
                    <a:lstStyle/>
                    <a:p>
                      <a:pPr algn="l" fontAlgn="b"/>
                      <a:r>
                        <a:rPr lang="en-US" sz="600" b="1" i="1" u="none" strike="noStrike">
                          <a:effectLst/>
                          <a:highlight>
                            <a:srgbClr val="FFFFFF"/>
                          </a:highligh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96227066"/>
                  </a:ext>
                </a:extLst>
              </a:tr>
              <a:tr h="141873">
                <a:tc>
                  <a:txBody>
                    <a:bodyPr/>
                    <a:lstStyle/>
                    <a:p>
                      <a:pPr algn="l" fontAlgn="b"/>
                      <a:endParaRPr lang="en-US" sz="6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highlight>
                            <a:srgbClr val="FFFF00"/>
                          </a:highlight>
                          <a:latin typeface="Arial" panose="020B0604020202020204" pitchFamily="34" charset="0"/>
                        </a:rPr>
                        <a:t> $                   130,102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highlight>
                            <a:srgbClr val="FFFF00"/>
                          </a:highlight>
                          <a:latin typeface="Arial" panose="020B0604020202020204" pitchFamily="34" charset="0"/>
                        </a:rPr>
                        <a:t>900.41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highlight>
                            <a:srgbClr val="FFFF00"/>
                          </a:highlight>
                          <a:latin typeface="Arial" panose="020B0604020202020204" pitchFamily="34" charset="0"/>
                        </a:rPr>
                        <a:t> $            144.49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94031454"/>
                  </a:ext>
                </a:extLst>
              </a:tr>
              <a:tr h="116078">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400" b="0" i="0" u="none" strike="noStrike">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400" b="0" i="0" u="none" strike="noStrike">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91021017"/>
                  </a:ext>
                </a:extLst>
              </a:tr>
              <a:tr h="110664">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274754669"/>
                  </a:ext>
                </a:extLst>
              </a:tr>
              <a:tr h="135425">
                <a:tc>
                  <a:txBody>
                    <a:bodyPr/>
                    <a:lstStyle/>
                    <a:p>
                      <a:pPr algn="l" fontAlgn="b"/>
                      <a:endParaRPr lang="en-US" sz="6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22.0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highlight>
                            <a:srgbClr val="FFFF00"/>
                          </a:highlight>
                          <a:latin typeface="Arial" panose="020B0604020202020204" pitchFamily="34" charset="0"/>
                        </a:rPr>
                        <a:t>1,584.0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dirty="0">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686808438"/>
                  </a:ext>
                </a:extLst>
              </a:tr>
              <a:tr h="116078">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4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400" b="0" i="0" u="none" strike="noStrike">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400" b="0" i="0" u="none" strike="noStrike">
                          <a:effectLst/>
                          <a:latin typeface="Arial" panose="020B0604020202020204" pitchFamily="34" charset="0"/>
                        </a:rPr>
                        <a:t>Hours Available to Sell</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2122116297"/>
                  </a:ext>
                </a:extLst>
              </a:tr>
              <a:tr h="110664">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43518637"/>
                  </a:ext>
                </a:extLst>
              </a:tr>
              <a:tr h="110664">
                <a:tc>
                  <a:txBody>
                    <a:bodyPr/>
                    <a:lstStyle/>
                    <a:p>
                      <a:pPr algn="l" fontAlgn="b"/>
                      <a:endParaRPr lang="en-US" sz="6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highlight>
                            <a:srgbClr val="FFFF00"/>
                          </a:highlight>
                          <a:latin typeface="Arial" panose="020B0604020202020204" pitchFamily="34" charset="0"/>
                        </a:rPr>
                        <a:t>1,584.0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highlight>
                            <a:srgbClr val="FFFF00"/>
                          </a:highlight>
                          <a:latin typeface="Arial" panose="020B0604020202020204" pitchFamily="34" charset="0"/>
                        </a:rPr>
                        <a:t> $     144.49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highlight>
                            <a:srgbClr val="FFFF00"/>
                          </a:highlight>
                          <a:latin typeface="Arial" panose="020B0604020202020204" pitchFamily="34" charset="0"/>
                        </a:rPr>
                        <a:t> $          228,876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highlight>
                            <a:srgbClr val="FFFF00"/>
                          </a:highlight>
                          <a:latin typeface="Arial" panose="020B0604020202020204" pitchFamily="34" charset="0"/>
                        </a:rPr>
                        <a:t> $      286,094.64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73779334"/>
                  </a:ext>
                </a:extLst>
              </a:tr>
              <a:tr h="165089">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4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4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400" b="0" i="0" u="none" strike="noStrike">
                          <a:effectLst/>
                          <a:latin typeface="Arial" panose="020B0604020202020204" pitchFamily="34" charset="0"/>
                        </a:rPr>
                        <a:t>Labor sales potential @100%</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400" b="0" i="0" u="none" strike="noStrike">
                          <a:effectLst/>
                          <a:latin typeface="Arial" panose="020B0604020202020204" pitchFamily="34" charset="0"/>
                        </a:rPr>
                        <a:t>Labor sales potential @ 125%</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3583849211"/>
                  </a:ext>
                </a:extLst>
              </a:tr>
              <a:tr h="116078">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60353439"/>
                  </a:ext>
                </a:extLst>
              </a:tr>
              <a:tr h="122527">
                <a:tc gridSpan="8">
                  <a:txBody>
                    <a:bodyPr/>
                    <a:lstStyle/>
                    <a:p>
                      <a:pPr algn="l" fontAlgn="b"/>
                      <a:r>
                        <a:rPr lang="en-US" sz="600" b="0" i="0" u="none" strike="noStrike">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47137139"/>
                  </a:ext>
                </a:extLst>
              </a:tr>
              <a:tr h="122527">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11082215"/>
                  </a:ext>
                </a:extLst>
              </a:tr>
              <a:tr h="129108">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highlight>
                            <a:srgbClr val="FFFF00"/>
                          </a:highlight>
                          <a:latin typeface="Arial" panose="020B0604020202020204" pitchFamily="34" charset="0"/>
                        </a:rPr>
                        <a:t>900.4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highlight>
                            <a:srgbClr val="FFFF00"/>
                          </a:highlight>
                          <a:latin typeface="Arial" panose="020B0604020202020204" pitchFamily="34" charset="0"/>
                        </a:rPr>
                        <a:t>1,584.00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highlight>
                            <a:srgbClr val="FFFF00"/>
                          </a:highlight>
                          <a:latin typeface="Arial" panose="020B0604020202020204" pitchFamily="34" charset="0"/>
                        </a:rPr>
                        <a:t>56.84%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42228746"/>
                  </a:ext>
                </a:extLst>
              </a:tr>
              <a:tr h="135425">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effectLst/>
                          <a:latin typeface="Arial" panose="020B0604020202020204" pitchFamily="34" charset="0"/>
                        </a:rPr>
                        <a:t>Total Hours Billed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ctr" fontAlgn="b"/>
                      <a:r>
                        <a:rPr lang="en-US" sz="400" b="0" i="0" u="none" strike="noStrike">
                          <a:effectLst/>
                          <a:latin typeface="Arial" panose="020B0604020202020204" pitchFamily="34" charset="0"/>
                        </a:rPr>
                        <a:t>Hours Available to Sell</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a:txBody>
                    <a:bodyPr/>
                    <a:lstStyle/>
                    <a:p>
                      <a:pPr algn="ctr" fontAlgn="t"/>
                      <a:r>
                        <a:rPr lang="en-US" sz="400" b="0" i="0" u="none" strike="noStrike">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20930030"/>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dirty="0" smtClean="0">
                <a:solidFill>
                  <a:srgbClr val="221E1F"/>
                </a:solidFill>
                <a:latin typeface="Calibri" panose="020F0502020204030204" pitchFamily="34" charset="0"/>
              </a:rPr>
              <a:t>The facility is under-utilized.  This location previously had a sizable body shop (accounting for nearly half of the real estate in the back end) which was absorbed into another location in the dealer group during COVID.  As a result, each technician has access to multiple stalls at almost any given time; our goal would be to increase facility utilization by increasing RO count.  </a:t>
            </a:r>
            <a:endParaRPr lang="en-US" dirty="0"/>
          </a:p>
        </p:txBody>
      </p:sp>
      <p:graphicFrame>
        <p:nvGraphicFramePr>
          <p:cNvPr id="7" name="Content Placeholder 6">
            <a:extLst>
              <a:ext uri="{FF2B5EF4-FFF2-40B4-BE49-F238E27FC236}">
                <a16:creationId xmlns:a16="http://schemas.microsoft.com/office/drawing/2014/main" id="{40A38847-FDD8-B796-42BC-748FD3FA1F81}"/>
              </a:ext>
            </a:extLst>
          </p:cNvPr>
          <p:cNvGraphicFramePr>
            <a:graphicFrameLocks noGrp="1"/>
          </p:cNvGraphicFramePr>
          <p:nvPr>
            <p:ph sz="half" idx="2"/>
            <p:extLst>
              <p:ext uri="{D42A27DB-BD31-4B8C-83A1-F6EECF244321}">
                <p14:modId xmlns:p14="http://schemas.microsoft.com/office/powerpoint/2010/main" val="738730327"/>
              </p:ext>
            </p:extLst>
          </p:nvPr>
        </p:nvGraphicFramePr>
        <p:xfrm>
          <a:off x="5652233" y="1446579"/>
          <a:ext cx="4546843" cy="4508742"/>
        </p:xfrm>
        <a:graphic>
          <a:graphicData uri="http://schemas.openxmlformats.org/drawingml/2006/table">
            <a:tbl>
              <a:tblPr/>
              <a:tblGrid>
                <a:gridCol w="1425875">
                  <a:extLst>
                    <a:ext uri="{9D8B030D-6E8A-4147-A177-3AD203B41FA5}">
                      <a16:colId xmlns:a16="http://schemas.microsoft.com/office/drawing/2014/main" val="605991593"/>
                    </a:ext>
                  </a:extLst>
                </a:gridCol>
                <a:gridCol w="1116769">
                  <a:extLst>
                    <a:ext uri="{9D8B030D-6E8A-4147-A177-3AD203B41FA5}">
                      <a16:colId xmlns:a16="http://schemas.microsoft.com/office/drawing/2014/main" val="2550899446"/>
                    </a:ext>
                  </a:extLst>
                </a:gridCol>
                <a:gridCol w="1007086">
                  <a:extLst>
                    <a:ext uri="{9D8B030D-6E8A-4147-A177-3AD203B41FA5}">
                      <a16:colId xmlns:a16="http://schemas.microsoft.com/office/drawing/2014/main" val="1200845232"/>
                    </a:ext>
                  </a:extLst>
                </a:gridCol>
                <a:gridCol w="638153">
                  <a:extLst>
                    <a:ext uri="{9D8B030D-6E8A-4147-A177-3AD203B41FA5}">
                      <a16:colId xmlns:a16="http://schemas.microsoft.com/office/drawing/2014/main" val="2445890353"/>
                    </a:ext>
                  </a:extLst>
                </a:gridCol>
                <a:gridCol w="179480">
                  <a:extLst>
                    <a:ext uri="{9D8B030D-6E8A-4147-A177-3AD203B41FA5}">
                      <a16:colId xmlns:a16="http://schemas.microsoft.com/office/drawing/2014/main" val="626189569"/>
                    </a:ext>
                  </a:extLst>
                </a:gridCol>
                <a:gridCol w="179480">
                  <a:extLst>
                    <a:ext uri="{9D8B030D-6E8A-4147-A177-3AD203B41FA5}">
                      <a16:colId xmlns:a16="http://schemas.microsoft.com/office/drawing/2014/main" val="719964807"/>
                    </a:ext>
                  </a:extLst>
                </a:gridCol>
              </a:tblGrid>
              <a:tr h="197701">
                <a:tc gridSpan="6">
                  <a:txBody>
                    <a:bodyPr/>
                    <a:lstStyle/>
                    <a:p>
                      <a:pPr algn="ctr" fontAlgn="b"/>
                      <a:r>
                        <a:rPr lang="en-US" sz="1000" b="1" i="0" u="none" strike="noStrike">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64226982"/>
                  </a:ext>
                </a:extLst>
              </a:tr>
              <a:tr h="187296">
                <a:tc>
                  <a:txBody>
                    <a:bodyPr/>
                    <a:lstStyle/>
                    <a:p>
                      <a:pPr algn="l" fontAlgn="b"/>
                      <a:r>
                        <a:rPr lang="en-US" sz="1000" b="0" i="0" u="none" strike="noStrike">
                          <a:solidFill>
                            <a:srgbClr val="FFFFFF"/>
                          </a:solidFill>
                          <a:effectLst/>
                          <a:highlight>
                            <a:srgbClr val="366092"/>
                          </a:highligh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a:effectLst/>
                          <a:highlight>
                            <a:srgbClr val="FFFFFF"/>
                          </a:highlight>
                          <a:latin typeface="Arial" panose="020B0604020202020204" pitchFamily="34" charset="0"/>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980962713"/>
                  </a:ext>
                </a:extLst>
              </a:tr>
              <a:tr h="208106">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000" b="1" i="0" u="none" strike="noStrike">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4037674220"/>
                  </a:ext>
                </a:extLst>
              </a:tr>
              <a:tr h="208106">
                <a:tc>
                  <a:txBody>
                    <a:bodyPr/>
                    <a:lstStyle/>
                    <a:p>
                      <a:pPr algn="l" fontAlgn="b"/>
                      <a:r>
                        <a:rPr lang="en-US" sz="1000" b="0" i="0" u="none" strike="noStrike">
                          <a:solidFill>
                            <a:srgbClr val="FFFFFF"/>
                          </a:solidFill>
                          <a:effectLst/>
                          <a:highlight>
                            <a:srgbClr val="366092"/>
                          </a:highligh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a:effectLst/>
                          <a:highlight>
                            <a:srgbClr val="FFFFFF"/>
                          </a:highligh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307776219"/>
                  </a:ext>
                </a:extLst>
              </a:tr>
              <a:tr h="208106">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000" b="1" i="0" u="none" strike="noStrike">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749944139"/>
                  </a:ext>
                </a:extLst>
              </a:tr>
              <a:tr h="208106">
                <a:tc>
                  <a:txBody>
                    <a:bodyPr/>
                    <a:lstStyle/>
                    <a:p>
                      <a:pPr algn="l" fontAlgn="b"/>
                      <a:r>
                        <a:rPr lang="en-US" sz="1000" b="0" i="0" u="none" strike="noStrike">
                          <a:solidFill>
                            <a:srgbClr val="FFFFFF"/>
                          </a:solidFill>
                          <a:effectLst/>
                          <a:highlight>
                            <a:srgbClr val="366092"/>
                          </a:highligh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a:effectLst/>
                          <a:highlight>
                            <a:srgbClr val="FFFFFF"/>
                          </a:highlight>
                          <a:latin typeface="Arial" panose="020B0604020202020204" pitchFamily="34" charset="0"/>
                        </a:rPr>
                        <a:t>1584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711479214"/>
                  </a:ext>
                </a:extLst>
              </a:tr>
              <a:tr h="312160">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000" b="1" i="0" u="none" strike="noStrike">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451154437"/>
                  </a:ext>
                </a:extLst>
              </a:tr>
              <a:tr h="208106">
                <a:tc>
                  <a:txBody>
                    <a:bodyPr/>
                    <a:lstStyle/>
                    <a:p>
                      <a:pPr algn="l" fontAlgn="b"/>
                      <a:r>
                        <a:rPr lang="en-US" sz="1000" b="0" i="0" u="none" strike="noStrike">
                          <a:solidFill>
                            <a:srgbClr val="FFFFFF"/>
                          </a:solidFill>
                          <a:effectLst/>
                          <a:highlight>
                            <a:srgbClr val="366092"/>
                          </a:highligh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highlight>
                            <a:srgbClr val="FFFF00"/>
                          </a:highlight>
                          <a:latin typeface="Arial" panose="020B0604020202020204" pitchFamily="34" charset="0"/>
                        </a:rPr>
                        <a:t> $             144.49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606341159"/>
                  </a:ext>
                </a:extLst>
              </a:tr>
              <a:tr h="208106">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a:solidFill>
                            <a:srgbClr val="FFFFFF"/>
                          </a:solidFill>
                          <a:effectLst/>
                          <a:highlight>
                            <a:srgbClr val="366092"/>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031047350"/>
                  </a:ext>
                </a:extLst>
              </a:tr>
              <a:tr h="478645">
                <a:tc>
                  <a:txBody>
                    <a:bodyPr/>
                    <a:lstStyle/>
                    <a:p>
                      <a:pPr algn="l" fontAlgn="b"/>
                      <a:r>
                        <a:rPr lang="en-US" sz="1000" b="0" i="0" u="none" strike="noStrike">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highlight>
                            <a:srgbClr val="FFFF00"/>
                          </a:highlight>
                          <a:latin typeface="Arial" panose="020B0604020202020204" pitchFamily="34" charset="0"/>
                        </a:rPr>
                        <a:t> $  105,740,578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404210761"/>
                  </a:ext>
                </a:extLst>
              </a:tr>
              <a:tr h="197701">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3102438829"/>
                  </a:ext>
                </a:extLst>
              </a:tr>
              <a:tr h="228917">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50520081"/>
                  </a:ext>
                </a:extLst>
              </a:tr>
              <a:tr h="187296">
                <a:tc gridSpan="6">
                  <a:txBody>
                    <a:bodyPr/>
                    <a:lstStyle/>
                    <a:p>
                      <a:pPr algn="ctr" fontAlgn="b"/>
                      <a:r>
                        <a:rPr lang="en-US" sz="1000" b="1" i="0" u="none" strike="noStrike">
                          <a:solidFill>
                            <a:srgbClr val="FFFFFF"/>
                          </a:solidFill>
                          <a:effectLst/>
                          <a:highlight>
                            <a:srgbClr val="366092"/>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48328547"/>
                  </a:ext>
                </a:extLst>
              </a:tr>
              <a:tr h="176891">
                <a:tc>
                  <a:txBody>
                    <a:bodyPr/>
                    <a:lstStyle/>
                    <a:p>
                      <a:pPr algn="l" fontAlgn="b"/>
                      <a:r>
                        <a:rPr lang="en-US" sz="1000" b="0" i="0" u="none" strike="noStrike">
                          <a:solidFill>
                            <a:srgbClr val="FFFFFF"/>
                          </a:solidFill>
                          <a:effectLst/>
                          <a:highlight>
                            <a:srgbClr val="366092"/>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highlight>
                            <a:srgbClr val="FFFF00"/>
                          </a:highlight>
                          <a:latin typeface="Arial" panose="020B0604020202020204" pitchFamily="34" charset="0"/>
                        </a:rPr>
                        <a:t> $           130,102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392103657"/>
                  </a:ext>
                </a:extLst>
              </a:tr>
              <a:tr h="218512">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615556665"/>
                  </a:ext>
                </a:extLst>
              </a:tr>
              <a:tr h="187296">
                <a:tc>
                  <a:txBody>
                    <a:bodyPr/>
                    <a:lstStyle/>
                    <a:p>
                      <a:pPr algn="l" fontAlgn="b"/>
                      <a:r>
                        <a:rPr lang="en-US" sz="1000" b="0" i="0" u="none" strike="noStrike">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highlight>
                            <a:srgbClr val="FFFF00"/>
                          </a:highlight>
                          <a:latin typeface="Arial" panose="020B0604020202020204" pitchFamily="34" charset="0"/>
                        </a:rPr>
                        <a:t> $     105,740,578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005218182"/>
                  </a:ext>
                </a:extLst>
              </a:tr>
              <a:tr h="176891">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a:solidFill>
                            <a:srgbClr val="FFFFFF"/>
                          </a:solidFill>
                          <a:effectLst/>
                          <a:highlight>
                            <a:srgbClr val="366092"/>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761436828"/>
                  </a:ext>
                </a:extLst>
              </a:tr>
              <a:tr h="346613">
                <a:tc>
                  <a:txBody>
                    <a:bodyPr/>
                    <a:lstStyle/>
                    <a:p>
                      <a:pPr algn="l" fontAlgn="b"/>
                      <a:r>
                        <a:rPr lang="en-US" sz="1000" b="0" i="0" u="none" strike="noStrike">
                          <a:solidFill>
                            <a:srgbClr val="FFFFFF"/>
                          </a:solidFill>
                          <a:effectLst/>
                          <a:highlight>
                            <a:srgbClr val="366092"/>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a:effectLst/>
                          <a:highlight>
                            <a:srgbClr val="FFFF00"/>
                          </a:highlight>
                          <a:latin typeface="Arial" panose="020B0604020202020204" pitchFamily="34" charset="0"/>
                        </a:rPr>
                        <a:t>0.12%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387557175"/>
                  </a:ext>
                </a:extLst>
              </a:tr>
              <a:tr h="176891">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578349970"/>
                  </a:ext>
                </a:extLst>
              </a:tr>
              <a:tr h="187296">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689787922"/>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Service manager conversation</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77500" lnSpcReduction="20000"/>
          </a:bodyPr>
          <a:lstStyle/>
          <a:p>
            <a:endParaRPr lang="en-US" dirty="0" smtClean="0"/>
          </a:p>
          <a:p>
            <a:r>
              <a:rPr lang="en-US" dirty="0" smtClean="0"/>
              <a:t>Based on a limited RO analysis, our advisors need to focus on selling beyond a one line repair order.  Knowing this, I brought Cindy Lentz’s (class N439) recommendation of having a menu printed and ready for every appointment set for the day to our own service manager; our service manager took to this recommendation as it should improve results in a ‘soft selling’ type of manner as he put it.  </a:t>
            </a:r>
          </a:p>
          <a:p>
            <a:r>
              <a:rPr lang="en-US" dirty="0" smtClean="0"/>
              <a:t>Based on our conversation, the service manager is going to additionally focus on 1) raising the average FRH for maintenance labor type and 2) retaining the customer who drives a 5+ year old model.  These goals should mostly work hand in hand, whereby retaining customers with older models are the same customers who will raise the average FRH on maintenance.  </a:t>
            </a:r>
            <a:endParaRPr lang="en-US" dirty="0"/>
          </a:p>
        </p:txBody>
      </p:sp>
      <p:sp>
        <p:nvSpPr>
          <p:cNvPr id="6" name="AutoShape 6" descr="Chevrolet Buick GMC Service Greer SC | Auto Repair Greenvill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4303" y="2273346"/>
            <a:ext cx="5563988" cy="3699512"/>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35369"/>
            <a:ext cx="8596668" cy="4405993"/>
          </a:xfrm>
        </p:spPr>
        <p:txBody>
          <a:bodyPr>
            <a:normAutofit fontScale="92500" lnSpcReduction="10000"/>
          </a:bodyPr>
          <a:lstStyle/>
          <a:p>
            <a:r>
              <a:rPr lang="en-US" b="1" i="1" dirty="0">
                <a:solidFill>
                  <a:srgbClr val="FF0000"/>
                </a:solidFill>
              </a:rPr>
              <a:t>Strong leadership</a:t>
            </a:r>
            <a:r>
              <a:rPr lang="en-US" i="1" dirty="0">
                <a:solidFill>
                  <a:srgbClr val="FF0000"/>
                </a:solidFill>
              </a:rPr>
              <a:t>.  </a:t>
            </a:r>
            <a:r>
              <a:rPr lang="en-US" dirty="0"/>
              <a:t>Our parts and service managers have been with us for 35+ and 15+ years, respectively.  Both individuals are extremely reliable, consistent and easy to work with.  We also benefit from minimal employee turnover in the back end.  </a:t>
            </a:r>
          </a:p>
          <a:p>
            <a:r>
              <a:rPr lang="en-US" b="1" i="1" dirty="0">
                <a:solidFill>
                  <a:srgbClr val="FF0000"/>
                </a:solidFill>
              </a:rPr>
              <a:t>Loyal customer base.  </a:t>
            </a:r>
            <a:r>
              <a:rPr lang="en-US" dirty="0"/>
              <a:t>We have been in the same location for 49 years; we have customers who have been coming here for decades, and a few who even continue to service here after they have bought a non-GM brand.  </a:t>
            </a:r>
          </a:p>
          <a:p>
            <a:r>
              <a:rPr lang="en-US" b="1" i="1" dirty="0">
                <a:solidFill>
                  <a:srgbClr val="FF0000"/>
                </a:solidFill>
              </a:rPr>
              <a:t>Location.  </a:t>
            </a:r>
            <a:r>
              <a:rPr lang="en-US" dirty="0"/>
              <a:t>We are located in the Western suburbs of Chicago, amongst a dense population of various economic backgrounds.  We try to capitalize on this by offering shuttle service and courtesy transportation vehicles for eligible customers.  </a:t>
            </a:r>
          </a:p>
          <a:p>
            <a:r>
              <a:rPr lang="en-US" b="1" i="1" dirty="0">
                <a:solidFill>
                  <a:srgbClr val="FF0000"/>
                </a:solidFill>
              </a:rPr>
              <a:t>Shop capacity.  </a:t>
            </a:r>
            <a:r>
              <a:rPr lang="en-US" dirty="0"/>
              <a:t>During COVID, the dealer group decided to centralize body shop operations at our Chevrolet location; as a result, our service department absorbed additional real estate within the building here.  The additional stalls have allowed for increased efficiency (i.e. techs are able to move to a second stall if their current job becomes paused due to parts delays, warranty inspectors </a:t>
            </a:r>
            <a:r>
              <a:rPr lang="en-US" dirty="0" err="1"/>
              <a:t>etc</a:t>
            </a:r>
            <a:r>
              <a:rPr lang="en-US" dirty="0"/>
              <a:t>).</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29509"/>
            <a:ext cx="8596668" cy="4411854"/>
          </a:xfrm>
        </p:spPr>
        <p:txBody>
          <a:bodyPr>
            <a:normAutofit fontScale="92500" lnSpcReduction="20000"/>
          </a:bodyPr>
          <a:lstStyle/>
          <a:p>
            <a:r>
              <a:rPr lang="en-US" b="1" i="1" dirty="0">
                <a:solidFill>
                  <a:srgbClr val="FF0000"/>
                </a:solidFill>
              </a:rPr>
              <a:t>Below Guide GP %.  </a:t>
            </a:r>
            <a:r>
              <a:rPr lang="en-US" dirty="0"/>
              <a:t>Based on our in-class RO Analysis, our service department needs to improve on selling a stronger mix of labor (specifically focus on repair work).  In doing so, higher overall GP will be retained which will translate to additional income for the store as well as improved advisor / tech / back-end take home pay.</a:t>
            </a:r>
          </a:p>
          <a:p>
            <a:r>
              <a:rPr lang="en-US" b="1" i="1" dirty="0">
                <a:solidFill>
                  <a:srgbClr val="FF0000"/>
                </a:solidFill>
              </a:rPr>
              <a:t>High unallocated expense.  </a:t>
            </a:r>
            <a:r>
              <a:rPr lang="en-US" dirty="0"/>
              <a:t>We operate as a Union shop, whereby our less efficient technicians are still guaranteed 40 hours of pay; at times, Union guidelines can present a challenge for management to boost productivity amongst our underperforming technicians.</a:t>
            </a:r>
          </a:p>
          <a:p>
            <a:r>
              <a:rPr lang="en-US" b="1" i="1" dirty="0">
                <a:solidFill>
                  <a:srgbClr val="FF0000"/>
                </a:solidFill>
              </a:rPr>
              <a:t>Limited service hours.  </a:t>
            </a:r>
            <a:r>
              <a:rPr lang="en-US" dirty="0"/>
              <a:t>Our service and parts departments close by 6:00 PM on weekdays and 3:00 PM on Saturday (closed Sunday, Illinois state law).  Our service department is not at full staff on Saturdays – and those technicians who are scheduled are not our most senior / talented coworkers.  As a result, we have limited our income and GP potential for the convenience of our staff.</a:t>
            </a:r>
          </a:p>
          <a:p>
            <a:r>
              <a:rPr lang="en-US" b="1" i="1" dirty="0">
                <a:solidFill>
                  <a:srgbClr val="FF0000"/>
                </a:solidFill>
              </a:rPr>
              <a:t>Limited marketing efforts.  </a:t>
            </a:r>
            <a:r>
              <a:rPr lang="en-US" dirty="0" smtClean="0"/>
              <a:t>The dealership has relied on CSSR marketing (via GM) for many years; while this marketing partner has the best quality data on our own customer base, it is not ‘cutting edge’ when it comes to communication type.  We are currently exploring text message + no ring voicemail options to better communicate with customers.</a:t>
            </a:r>
            <a:endParaRPr lang="en-US" dirty="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577</TotalTime>
  <Words>2417</Words>
  <Application>Microsoft Office PowerPoint</Application>
  <PresentationFormat>Widescreen</PresentationFormat>
  <Paragraphs>437</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Service manager conversation</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Sales</cp:lastModifiedBy>
  <cp:revision>71</cp:revision>
  <dcterms:created xsi:type="dcterms:W3CDTF">2022-12-04T13:10:55Z</dcterms:created>
  <dcterms:modified xsi:type="dcterms:W3CDTF">2024-04-26T15:49:41Z</dcterms:modified>
</cp:coreProperties>
</file>