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9" r:id="rId6"/>
    <p:sldId id="270" r:id="rId7"/>
    <p:sldId id="271" r:id="rId8"/>
    <p:sldId id="272" r:id="rId9"/>
    <p:sldId id="273" r:id="rId10"/>
    <p:sldId id="258" r:id="rId11"/>
    <p:sldId id="257" r:id="rId12"/>
    <p:sldId id="262" r:id="rId13"/>
    <p:sldId id="263" r:id="rId14"/>
    <p:sldId id="264" r:id="rId15"/>
    <p:sldId id="265" r:id="rId16"/>
    <p:sldId id="266" r:id="rId17"/>
    <p:sldId id="267" r:id="rId18"/>
    <p:sldId id="268" r:id="rId19"/>
    <p:sldId id="26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4/24/2024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4/24/2024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4/24/2024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4/24/2024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4/24/2024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4/24/2024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Joseph Walsh</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dirty="0"/>
              <a:t>Improve service department marketing.</a:t>
            </a:r>
          </a:p>
          <a:p>
            <a:pPr lvl="1"/>
            <a:r>
              <a:rPr lang="en-US" dirty="0"/>
              <a:t>Create tiers for technician pay depending on the type of job they are doing. For example, pay them a flat amount for an oil change instead of their regular rate.</a:t>
            </a:r>
          </a:p>
          <a:p>
            <a:pPr lvl="1"/>
            <a:r>
              <a:rPr lang="en-US" dirty="0"/>
              <a:t>Install a non-dealer competitive pricing board in the service drive.</a:t>
            </a:r>
          </a:p>
          <a:p>
            <a:pPr lvl="1"/>
            <a:r>
              <a:rPr lang="en-US" dirty="0"/>
              <a:t>Coach customers on using the service drive so can perform a walk around on all vehicles and sell maintenance at the time of write-up.</a:t>
            </a:r>
          </a:p>
          <a:p>
            <a:pPr lvl="1"/>
            <a:r>
              <a:rPr lang="en-US" dirty="0"/>
              <a:t>Add additional service hours. Weekends, and evenings for sure. Maybe a second shift.</a:t>
            </a:r>
          </a:p>
          <a:p>
            <a:pPr lvl="1"/>
            <a:r>
              <a:rPr lang="en-US" dirty="0"/>
              <a:t>Add on to the the service department.</a:t>
            </a:r>
          </a:p>
          <a:p>
            <a:pPr lvl="1"/>
            <a:r>
              <a:rPr lang="en-US" dirty="0"/>
              <a:t>Growing population with people moving into the area.</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r>
              <a:rPr lang="en-US" dirty="0"/>
              <a:t>There are too many same make dealerships in our area when you take into consideration the current population.</a:t>
            </a:r>
          </a:p>
          <a:p>
            <a:pPr lvl="1"/>
            <a:r>
              <a:rPr lang="en-US" dirty="0"/>
              <a:t>Other shops in our area are open evenings and weekends.</a:t>
            </a:r>
          </a:p>
          <a:p>
            <a:pPr lvl="1"/>
            <a:r>
              <a:rPr lang="en-US" dirty="0"/>
              <a:t>Warranty and internal labor dollars are dropping.</a:t>
            </a:r>
          </a:p>
          <a:p>
            <a:pPr lvl="1"/>
            <a:r>
              <a:rPr lang="en-US" dirty="0"/>
              <a:t>Costs for everything are going up so customers really have to be cost conscience.</a:t>
            </a:r>
          </a:p>
          <a:p>
            <a:pPr lvl="1"/>
            <a:r>
              <a:rPr lang="en-US" dirty="0"/>
              <a:t>Longer service maintenance intervals for current models. EV’s require almost no routine maintenance.</a:t>
            </a:r>
          </a:p>
          <a:p>
            <a:pPr lvl="1"/>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Increase technician proficiency.</a:t>
            </a:r>
          </a:p>
          <a:p>
            <a:pPr lvl="1"/>
            <a:r>
              <a:rPr lang="en-US" dirty="0"/>
              <a:t>Increase CP repair order parts and labor sales.</a:t>
            </a:r>
          </a:p>
          <a:p>
            <a:pPr lvl="1"/>
            <a:r>
              <a:rPr lang="en-US" dirty="0"/>
              <a:t>Increase the amount of maintenance we sell.</a:t>
            </a:r>
          </a:p>
          <a:p>
            <a:pPr lvl="1"/>
            <a:r>
              <a:rPr lang="en-US" dirty="0"/>
              <a:t>Increase hours of operation.</a:t>
            </a:r>
          </a:p>
          <a:p>
            <a:pPr lvl="1"/>
            <a:r>
              <a:rPr lang="en-US" dirty="0"/>
              <a:t>Change advisor and manager pay plans to commission with draw.</a:t>
            </a:r>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Implement labor pricing matrix to drive effective labor rate above the door rate.</a:t>
            </a:r>
          </a:p>
          <a:p>
            <a:pPr lvl="1"/>
            <a:r>
              <a:rPr lang="en-US" dirty="0"/>
              <a:t>Add a service advisor and some lube technicians so we can increase our hours of operation for express and maintenance types of services.</a:t>
            </a:r>
          </a:p>
          <a:p>
            <a:pPr lvl="1"/>
            <a:r>
              <a:rPr lang="en-US" dirty="0"/>
              <a:t>Coach customers on using the service drive and implement a walk around process with menu presentation to decrease the shops reliance on competitive and repair types of work.</a:t>
            </a:r>
          </a:p>
          <a:p>
            <a:pPr lvl="1"/>
            <a:r>
              <a:rPr lang="en-US" dirty="0"/>
              <a:t>Reduce cost of labor by implementing tiered pay structure for technicians</a:t>
            </a:r>
          </a:p>
          <a:p>
            <a:pPr lvl="1"/>
            <a:r>
              <a:rPr lang="en-US" dirty="0"/>
              <a:t>Monitor overrides to make sure prices aren’t being changed on repair orders.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lvl="1"/>
            <a:r>
              <a:rPr lang="en-US" dirty="0"/>
              <a:t>Implement a bonus for advisors who sell maintenance on the drive. </a:t>
            </a:r>
          </a:p>
          <a:p>
            <a:pPr lvl="1"/>
            <a:r>
              <a:rPr lang="en-US" dirty="0"/>
              <a:t>Advertise meaningful specials that customers will want to take advantage of.</a:t>
            </a:r>
          </a:p>
          <a:p>
            <a:pPr lvl="1"/>
            <a:r>
              <a:rPr lang="en-US" dirty="0"/>
              <a:t>Incentive customers to come in during extended hours by offering addition specials for those time slots.</a:t>
            </a:r>
          </a:p>
          <a:p>
            <a:pPr lvl="1"/>
            <a:r>
              <a:rPr lang="en-US" dirty="0"/>
              <a:t>A lot of what I put in strategies would fall into this category as well.</a:t>
            </a:r>
          </a:p>
          <a:p>
            <a:pPr lvl="1"/>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772882310"/>
              </p:ext>
            </p:extLst>
          </p:nvPr>
        </p:nvGraphicFramePr>
        <p:xfrm>
          <a:off x="677334" y="1818624"/>
          <a:ext cx="9132492" cy="566928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15413">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15413">
                <a:tc>
                  <a:txBody>
                    <a:bodyPr/>
                    <a:lstStyle/>
                    <a:p>
                      <a:r>
                        <a:rPr lang="en-US" dirty="0"/>
                        <a:t>Finalize maintenance menus</a:t>
                      </a:r>
                    </a:p>
                  </a:txBody>
                  <a:tcPr/>
                </a:tc>
                <a:tc>
                  <a:txBody>
                    <a:bodyPr/>
                    <a:lstStyle/>
                    <a:p>
                      <a:r>
                        <a:rPr lang="en-US" dirty="0"/>
                        <a:t>Service Manager</a:t>
                      </a:r>
                    </a:p>
                  </a:txBody>
                  <a:tcPr/>
                </a:tc>
                <a:tc>
                  <a:txBody>
                    <a:bodyPr/>
                    <a:lstStyle/>
                    <a:p>
                      <a:r>
                        <a:rPr lang="en-US" dirty="0"/>
                        <a:t>05/01/2024</a:t>
                      </a:r>
                    </a:p>
                    <a:p>
                      <a:endParaRPr lang="en-US" dirty="0"/>
                    </a:p>
                  </a:txBody>
                  <a:tcPr/>
                </a:tc>
                <a:extLst>
                  <a:ext uri="{0D108BD9-81ED-4DB2-BD59-A6C34878D82A}">
                    <a16:rowId xmlns:a16="http://schemas.microsoft.com/office/drawing/2014/main" val="2400365483"/>
                  </a:ext>
                </a:extLst>
              </a:tr>
              <a:tr h="736304">
                <a:tc>
                  <a:txBody>
                    <a:bodyPr/>
                    <a:lstStyle/>
                    <a:p>
                      <a:r>
                        <a:rPr lang="en-US" dirty="0"/>
                        <a:t>Create script for coaching customers on using the service drive</a:t>
                      </a:r>
                    </a:p>
                  </a:txBody>
                  <a:tcPr/>
                </a:tc>
                <a:tc>
                  <a:txBody>
                    <a:bodyPr/>
                    <a:lstStyle/>
                    <a:p>
                      <a:r>
                        <a:rPr lang="en-US" dirty="0"/>
                        <a:t>Service Manager</a:t>
                      </a:r>
                    </a:p>
                  </a:txBody>
                  <a:tcPr/>
                </a:tc>
                <a:tc>
                  <a:txBody>
                    <a:bodyPr/>
                    <a:lstStyle/>
                    <a:p>
                      <a:r>
                        <a:rPr lang="en-US" dirty="0"/>
                        <a:t>05/15/2024</a:t>
                      </a:r>
                    </a:p>
                  </a:txBody>
                  <a:tcPr/>
                </a:tc>
                <a:extLst>
                  <a:ext uri="{0D108BD9-81ED-4DB2-BD59-A6C34878D82A}">
                    <a16:rowId xmlns:a16="http://schemas.microsoft.com/office/drawing/2014/main" val="107845787"/>
                  </a:ext>
                </a:extLst>
              </a:tr>
              <a:tr h="515413">
                <a:tc>
                  <a:txBody>
                    <a:bodyPr/>
                    <a:lstStyle/>
                    <a:p>
                      <a:r>
                        <a:rPr lang="en-US" dirty="0"/>
                        <a:t>Extend service hours of operation</a:t>
                      </a:r>
                    </a:p>
                  </a:txBody>
                  <a:tcPr/>
                </a:tc>
                <a:tc>
                  <a:txBody>
                    <a:bodyPr/>
                    <a:lstStyle/>
                    <a:p>
                      <a:r>
                        <a:rPr lang="en-US" dirty="0"/>
                        <a:t>GM</a:t>
                      </a:r>
                    </a:p>
                  </a:txBody>
                  <a:tcPr/>
                </a:tc>
                <a:tc>
                  <a:txBody>
                    <a:bodyPr/>
                    <a:lstStyle/>
                    <a:p>
                      <a:r>
                        <a:rPr lang="en-US" dirty="0"/>
                        <a:t>07/01/2024</a:t>
                      </a:r>
                    </a:p>
                    <a:p>
                      <a:endParaRPr lang="en-US" dirty="0"/>
                    </a:p>
                  </a:txBody>
                  <a:tcPr/>
                </a:tc>
                <a:extLst>
                  <a:ext uri="{0D108BD9-81ED-4DB2-BD59-A6C34878D82A}">
                    <a16:rowId xmlns:a16="http://schemas.microsoft.com/office/drawing/2014/main" val="1530126605"/>
                  </a:ext>
                </a:extLst>
              </a:tr>
              <a:tr h="515413">
                <a:tc>
                  <a:txBody>
                    <a:bodyPr/>
                    <a:lstStyle/>
                    <a:p>
                      <a:r>
                        <a:rPr lang="en-US" dirty="0"/>
                        <a:t>Hire 2 additional techs and 1 additional service advisor</a:t>
                      </a:r>
                    </a:p>
                  </a:txBody>
                  <a:tcPr/>
                </a:tc>
                <a:tc>
                  <a:txBody>
                    <a:bodyPr/>
                    <a:lstStyle/>
                    <a:p>
                      <a:r>
                        <a:rPr lang="en-US" dirty="0"/>
                        <a:t>Service Manager</a:t>
                      </a:r>
                    </a:p>
                  </a:txBody>
                  <a:tcPr/>
                </a:tc>
                <a:tc>
                  <a:txBody>
                    <a:bodyPr/>
                    <a:lstStyle/>
                    <a:p>
                      <a:r>
                        <a:rPr lang="en-US" dirty="0"/>
                        <a:t>06/15/2024</a:t>
                      </a:r>
                    </a:p>
                  </a:txBody>
                  <a:tcPr/>
                </a:tc>
                <a:extLst>
                  <a:ext uri="{0D108BD9-81ED-4DB2-BD59-A6C34878D82A}">
                    <a16:rowId xmlns:a16="http://schemas.microsoft.com/office/drawing/2014/main" val="1950345431"/>
                  </a:ext>
                </a:extLst>
              </a:tr>
              <a:tr h="515413">
                <a:tc>
                  <a:txBody>
                    <a:bodyPr/>
                    <a:lstStyle/>
                    <a:p>
                      <a:r>
                        <a:rPr lang="en-US" dirty="0"/>
                        <a:t>Implement labor pricing matrix</a:t>
                      </a:r>
                    </a:p>
                  </a:txBody>
                  <a:tcPr/>
                </a:tc>
                <a:tc>
                  <a:txBody>
                    <a:bodyPr/>
                    <a:lstStyle/>
                    <a:p>
                      <a:r>
                        <a:rPr lang="en-US" dirty="0"/>
                        <a:t>Fixed Ops. Director</a:t>
                      </a:r>
                    </a:p>
                  </a:txBody>
                  <a:tcPr/>
                </a:tc>
                <a:tc>
                  <a:txBody>
                    <a:bodyPr/>
                    <a:lstStyle/>
                    <a:p>
                      <a:r>
                        <a:rPr lang="en-US" dirty="0"/>
                        <a:t>05/01/2024</a:t>
                      </a:r>
                    </a:p>
                  </a:txBody>
                  <a:tcPr/>
                </a:tc>
                <a:extLst>
                  <a:ext uri="{0D108BD9-81ED-4DB2-BD59-A6C34878D82A}">
                    <a16:rowId xmlns:a16="http://schemas.microsoft.com/office/drawing/2014/main" val="1960891333"/>
                  </a:ext>
                </a:extLst>
              </a:tr>
              <a:tr h="515413">
                <a:tc>
                  <a:txBody>
                    <a:bodyPr/>
                    <a:lstStyle/>
                    <a:p>
                      <a:r>
                        <a:rPr lang="en-US" dirty="0"/>
                        <a:t>Implement parts pricing grip</a:t>
                      </a:r>
                    </a:p>
                  </a:txBody>
                  <a:tcPr/>
                </a:tc>
                <a:tc>
                  <a:txBody>
                    <a:bodyPr/>
                    <a:lstStyle/>
                    <a:p>
                      <a:r>
                        <a:rPr lang="en-US" dirty="0"/>
                        <a:t>Fixed Ops. Director</a:t>
                      </a:r>
                    </a:p>
                  </a:txBody>
                  <a:tcPr/>
                </a:tc>
                <a:tc>
                  <a:txBody>
                    <a:bodyPr/>
                    <a:lstStyle/>
                    <a:p>
                      <a:r>
                        <a:rPr lang="en-US" dirty="0"/>
                        <a:t>05/01/2024</a:t>
                      </a:r>
                    </a:p>
                  </a:txBody>
                  <a:tcPr/>
                </a:tc>
                <a:extLst>
                  <a:ext uri="{0D108BD9-81ED-4DB2-BD59-A6C34878D82A}">
                    <a16:rowId xmlns:a16="http://schemas.microsoft.com/office/drawing/2014/main" val="4137224325"/>
                  </a:ext>
                </a:extLst>
              </a:tr>
              <a:tr h="736304">
                <a:tc>
                  <a:txBody>
                    <a:bodyPr/>
                    <a:lstStyle/>
                    <a:p>
                      <a:r>
                        <a:rPr lang="en-US" dirty="0"/>
                        <a:t>Create commission based pay plans for service employees</a:t>
                      </a:r>
                    </a:p>
                  </a:txBody>
                  <a:tcPr/>
                </a:tc>
                <a:tc>
                  <a:txBody>
                    <a:bodyPr/>
                    <a:lstStyle/>
                    <a:p>
                      <a:r>
                        <a:rPr lang="en-US" dirty="0"/>
                        <a:t>Fixed Ops. Director</a:t>
                      </a:r>
                    </a:p>
                  </a:txBody>
                  <a:tcPr/>
                </a:tc>
                <a:tc>
                  <a:txBody>
                    <a:bodyPr/>
                    <a:lstStyle/>
                    <a:p>
                      <a:r>
                        <a:rPr lang="en-US" dirty="0"/>
                        <a:t>06/01/2024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Synopsis</a:t>
            </a:r>
          </a:p>
          <a:p>
            <a:pPr lvl="1"/>
            <a:r>
              <a:rPr lang="en-US" dirty="0"/>
              <a:t>Based on my analysis the lack of a formal walk around process, lack of selling maintenance menus, and our lack of extended and weekend service hours is negatively impacting the profitability of the service and parts departments.</a:t>
            </a:r>
          </a:p>
          <a:p>
            <a:pPr lvl="1"/>
            <a:r>
              <a:rPr lang="en-US" dirty="0"/>
              <a:t>To increase our service hours to 8:00 p.m. Monday – Friday and start opening from 9:00 a.m. to 3:00 p.m. on Saturday we will need to hire more staff, but it will make us more convenient to our customers. </a:t>
            </a:r>
          </a:p>
          <a:p>
            <a:pPr lvl="1"/>
            <a:r>
              <a:rPr lang="en-US" dirty="0"/>
              <a:t>When we implement the walk around process and start selling maintenance packages from menus, we will see a decrees on our reliance of competitive type of work which will help increase tech proficiency and gross profit. </a:t>
            </a:r>
          </a:p>
          <a:p>
            <a:pPr lvl="1"/>
            <a:r>
              <a:rPr lang="en-US" dirty="0"/>
              <a:t>Couple that with the new labor pricing matrix and our CP ELR will soon be higher than our door rate. When this happens we can submit to the manufacturer for an increase in our warranty labor rate and additional gross profit for the service department.</a:t>
            </a:r>
          </a:p>
          <a:p>
            <a:pPr lvl="1"/>
            <a:r>
              <a:rPr lang="en-US" dirty="0"/>
              <a:t>All together we have a solid service department. It is staffed with some really strong people and gets a lot of things right. Once we make these tweaks to our business model and processes I have no doubt we will have a truly world class </a:t>
            </a:r>
            <a:r>
              <a:rPr lang="en-US"/>
              <a:t>service department. </a:t>
            </a:r>
            <a:endParaRPr lang="en-US" dirty="0"/>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we market through direct mail, Facebook, Google, and billboards.</a:t>
            </a:r>
          </a:p>
          <a:p>
            <a:r>
              <a:rPr lang="en-US" dirty="0">
                <a:solidFill>
                  <a:srgbClr val="221E1F"/>
                </a:solidFill>
                <a:latin typeface="Calibri" panose="020F0502020204030204" pitchFamily="34" charset="0"/>
              </a:rPr>
              <a:t>We would like to include more marketing to existing customers using tools like the GM credit card, and OnStar to help build customer retention.</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We will train the service advisors to talk about both programs with our customer and be more proactive in getting them to sign up for both.</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We will track the results by looking at our customer retention numbers on Service Smarts Online and by tracking customer pay repair order counts month over month.</a:t>
            </a:r>
            <a:r>
              <a:rPr lang="en-US" sz="1800" b="0" i="0" u="none" strike="noStrike" baseline="0" dirty="0">
                <a:solidFill>
                  <a:srgbClr val="221E1F"/>
                </a:solidFill>
                <a:latin typeface="Calibri" panose="020F0502020204030204" pitchFamily="34" charset="0"/>
              </a:rPr>
              <a:t>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have a set door rate without a matrix. We charge retail for internal, and for warranty.</a:t>
            </a:r>
            <a:r>
              <a:rPr lang="en-US" sz="1800" b="0" i="0" u="none" strike="noStrike" baseline="0" dirty="0">
                <a:solidFill>
                  <a:srgbClr val="221E1F"/>
                </a:solidFill>
                <a:latin typeface="Calibri" panose="020F0502020204030204" pitchFamily="34" charset="0"/>
              </a:rPr>
              <a:t> We pay our technicians flat-rate except for one lube tech who is hourly. We are only open Monday-Friday with extended hours on Monday only.</a:t>
            </a:r>
          </a:p>
          <a:p>
            <a:r>
              <a:rPr lang="en-US" dirty="0">
                <a:solidFill>
                  <a:srgbClr val="221E1F"/>
                </a:solidFill>
                <a:latin typeface="Calibri" panose="020F0502020204030204" pitchFamily="34" charset="0"/>
              </a:rPr>
              <a:t>We would like to be above 70% retention.</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We will implement a labor price matrix to drive our customer pay ELR above our normal door rate. This will allow us to retain a higher percentage of labor on those jobs. Next, we will resubmit to GM to increase our warranty labor rate to match our new, and higher CP rate.</a:t>
            </a:r>
            <a:r>
              <a:rPr lang="en-US" sz="1800" b="0" i="0" u="none" strike="noStrike" baseline="0" dirty="0">
                <a:solidFill>
                  <a:srgbClr val="221E1F"/>
                </a:solidFill>
                <a:latin typeface="Calibri" panose="020F0502020204030204" pitchFamily="34" charset="0"/>
              </a:rPr>
              <a:t> Finally, we will </a:t>
            </a:r>
            <a:r>
              <a:rPr lang="en-US" dirty="0">
                <a:solidFill>
                  <a:srgbClr val="221E1F"/>
                </a:solidFill>
                <a:latin typeface="Calibri" panose="020F0502020204030204" pitchFamily="34" charset="0"/>
              </a:rPr>
              <a:t>add weekend hours and </a:t>
            </a:r>
            <a:r>
              <a:rPr lang="en-US" sz="1800" b="0" i="0" u="none" strike="noStrike" baseline="0" dirty="0">
                <a:solidFill>
                  <a:srgbClr val="221E1F"/>
                </a:solidFill>
                <a:latin typeface="Calibri" panose="020F0502020204030204" pitchFamily="34" charset="0"/>
              </a:rPr>
              <a:t>extended quick lube hours during the week.</a:t>
            </a:r>
          </a:p>
          <a:p>
            <a:r>
              <a:rPr lang="en-US" dirty="0">
                <a:solidFill>
                  <a:srgbClr val="221E1F"/>
                </a:solidFill>
                <a:latin typeface="Calibri" panose="020F0502020204030204" pitchFamily="34" charset="0"/>
              </a:rPr>
              <a:t>We will track this weekly using the reporting available to us in our DMS.</a:t>
            </a:r>
            <a:endParaRPr lang="en-US" sz="1800" b="0" i="0" u="none" strike="noStrike" baseline="0" dirty="0">
              <a:solidFill>
                <a:srgbClr val="221E1F"/>
              </a:solidFill>
              <a:latin typeface="Calibri" panose="020F0502020204030204" pitchFamily="34" charset="0"/>
            </a:endParaRPr>
          </a:p>
          <a:p>
            <a:endParaRPr lang="en-US" dirty="0"/>
          </a:p>
        </p:txBody>
      </p:sp>
      <p:pic>
        <p:nvPicPr>
          <p:cNvPr id="7" name="Content Placeholder 6" descr="A screenshot of a spreadsheet">
            <a:extLst>
              <a:ext uri="{FF2B5EF4-FFF2-40B4-BE49-F238E27FC236}">
                <a16:creationId xmlns:a16="http://schemas.microsoft.com/office/drawing/2014/main" id="{1716D328-7813-F01C-F66A-E1AA2C5B47C2}"/>
              </a:ext>
            </a:extLst>
          </p:cNvPr>
          <p:cNvPicPr>
            <a:picLocks noGrp="1" noChangeAspect="1"/>
          </p:cNvPicPr>
          <p:nvPr>
            <p:ph sz="quarter" idx="4"/>
          </p:nvPr>
        </p:nvPicPr>
        <p:blipFill>
          <a:blip r:embed="rId2"/>
          <a:stretch>
            <a:fillRect/>
          </a:stretch>
        </p:blipFill>
        <p:spPr>
          <a:xfrm>
            <a:off x="5532319" y="2296913"/>
            <a:ext cx="4186237" cy="2189630"/>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use normal split accounts to divide shared expenses among the different departments. </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Our total expenses are high but only because our gross was low. We are very careful with our expenses already and don’t spend the money unless we need to. We really need to increase our gross to help keep our expenses in line.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We will be implementing a labor pricing matrix as discussed on the previous slide and adding weekend hours and extended hours for quick service during the week to drive additional sales.</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We will use reporting available in our DMS to track our progress at reaching our new goals.</a:t>
            </a:r>
            <a:r>
              <a:rPr lang="en-US" sz="1800" b="0" i="0" u="none" strike="noStrike" baseline="0" dirty="0">
                <a:solidFill>
                  <a:srgbClr val="221E1F"/>
                </a:solidFill>
                <a:latin typeface="Calibri" panose="020F0502020204030204" pitchFamily="34" charset="0"/>
              </a:rPr>
              <a:t> </a:t>
            </a:r>
          </a:p>
          <a:p>
            <a:endParaRPr lang="en-US" dirty="0"/>
          </a:p>
        </p:txBody>
      </p:sp>
      <p:pic>
        <p:nvPicPr>
          <p:cNvPr id="8" name="Content Placeholder 7" descr="A screenshot of a spreadsheet&#10;&#10;Description automatically generated">
            <a:extLst>
              <a:ext uri="{FF2B5EF4-FFF2-40B4-BE49-F238E27FC236}">
                <a16:creationId xmlns:a16="http://schemas.microsoft.com/office/drawing/2014/main" id="{8D5895E7-C909-07F9-550E-52A644F4FE83}"/>
              </a:ext>
            </a:extLst>
          </p:cNvPr>
          <p:cNvPicPr>
            <a:picLocks noGrp="1" noChangeAspect="1"/>
          </p:cNvPicPr>
          <p:nvPr>
            <p:ph sz="half" idx="2"/>
          </p:nvPr>
        </p:nvPicPr>
        <p:blipFill>
          <a:blip r:embed="rId2"/>
          <a:stretch>
            <a:fillRect/>
          </a:stretch>
        </p:blipFill>
        <p:spPr>
          <a:xfrm>
            <a:off x="5904461" y="1954530"/>
            <a:ext cx="3718560" cy="294894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Information from previous slides applies here as well. Also, we use manual dispatching and parts requests. The techs then go to the parts counter to retrieve their own parts.</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Our goal would be to increase our technician proficiency to 125% which is the NADA guide.</a:t>
            </a:r>
          </a:p>
          <a:p>
            <a:r>
              <a:rPr lang="en-US" dirty="0">
                <a:solidFill>
                  <a:srgbClr val="221E1F"/>
                </a:solidFill>
                <a:latin typeface="Calibri" panose="020F0502020204030204" pitchFamily="34" charset="0"/>
              </a:rPr>
              <a:t>Increasing our effective labor rate by introducing a labor pricing matrix will help to increase sales which will increase proficiency. Also, having increase hours of operation should help increase sales as well. </a:t>
            </a:r>
            <a:r>
              <a:rPr lang="en-US" sz="1800" b="0" i="0" u="none" strike="noStrike" baseline="0" dirty="0">
                <a:solidFill>
                  <a:srgbClr val="221E1F"/>
                </a:solidFill>
                <a:latin typeface="Calibri" panose="020F0502020204030204" pitchFamily="34" charset="0"/>
              </a:rPr>
              <a:t>We will also be switching our DMS system. The new system will include automated dispatching, and parts request/estimating. We will also be training our parts counter person to deliver the p arts to the technicians.</a:t>
            </a:r>
          </a:p>
          <a:p>
            <a:r>
              <a:rPr lang="en-US" sz="1800" b="0" i="0" u="none" strike="noStrike" baseline="0" dirty="0">
                <a:solidFill>
                  <a:srgbClr val="221E1F"/>
                </a:solidFill>
                <a:latin typeface="Calibri" panose="020F0502020204030204" pitchFamily="34" charset="0"/>
              </a:rPr>
              <a:t>Monthly we will use the resources provided by this class to track proficiency and make adjustments as necessary.</a:t>
            </a:r>
          </a:p>
          <a:p>
            <a:endParaRPr lang="en-US" dirty="0"/>
          </a:p>
        </p:txBody>
      </p:sp>
      <p:pic>
        <p:nvPicPr>
          <p:cNvPr id="8" name="Content Placeholder 7" descr="A screenshot of a service report&#10;&#10;Description automatically generated">
            <a:extLst>
              <a:ext uri="{FF2B5EF4-FFF2-40B4-BE49-F238E27FC236}">
                <a16:creationId xmlns:a16="http://schemas.microsoft.com/office/drawing/2014/main" id="{7BE107E5-E5B7-849B-C173-A6EFDCD3E773}"/>
              </a:ext>
            </a:extLst>
          </p:cNvPr>
          <p:cNvPicPr>
            <a:picLocks noGrp="1" noChangeAspect="1"/>
          </p:cNvPicPr>
          <p:nvPr>
            <p:ph sz="half" idx="2"/>
          </p:nvPr>
        </p:nvPicPr>
        <p:blipFill>
          <a:blip r:embed="rId2"/>
          <a:stretch>
            <a:fillRect/>
          </a:stretch>
        </p:blipFill>
        <p:spPr>
          <a:xfrm>
            <a:off x="5456995" y="1726718"/>
            <a:ext cx="4184650" cy="3404563"/>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currently only run one shift during the week with no extended/weekend hours.</a:t>
            </a:r>
            <a:r>
              <a:rPr lang="en-US" sz="1800" b="0" i="0" u="none" strike="noStrike" baseline="0" dirty="0">
                <a:solidFill>
                  <a:srgbClr val="221E1F"/>
                </a:solidFill>
                <a:latin typeface="Calibri" panose="020F0502020204030204" pitchFamily="34" charset="0"/>
              </a:rPr>
              <a:t> </a:t>
            </a:r>
            <a:endParaRPr lang="en-US"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goal is to increase our facility utilization to at least the 75% guide number .</a:t>
            </a:r>
          </a:p>
          <a:p>
            <a:r>
              <a:rPr lang="en-US" dirty="0">
                <a:solidFill>
                  <a:srgbClr val="221E1F"/>
                </a:solidFill>
                <a:latin typeface="Calibri" panose="020F0502020204030204" pitchFamily="34" charset="0"/>
              </a:rPr>
              <a:t>We will achieve this by increase our hours of operation during the week and weekend to increase sales. Also, increasing our labor sales by implementing a labor pricing matrix will help with these numbers as well.</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We will track this goal by using the resources provided in the class monthly to calculate the facility utilization and make adjustments as needed.</a:t>
            </a:r>
          </a:p>
          <a:p>
            <a:endParaRPr lang="en-US" dirty="0"/>
          </a:p>
        </p:txBody>
      </p:sp>
      <p:pic>
        <p:nvPicPr>
          <p:cNvPr id="8" name="Content Placeholder 7" descr="A screenshot of a computer&#10;&#10;Description automatically generated">
            <a:extLst>
              <a:ext uri="{FF2B5EF4-FFF2-40B4-BE49-F238E27FC236}">
                <a16:creationId xmlns:a16="http://schemas.microsoft.com/office/drawing/2014/main" id="{3A112F5C-4C85-B2E1-9232-642B2F335E87}"/>
              </a:ext>
            </a:extLst>
          </p:cNvPr>
          <p:cNvPicPr>
            <a:picLocks noGrp="1" noChangeAspect="1"/>
          </p:cNvPicPr>
          <p:nvPr>
            <p:ph sz="half" idx="2"/>
          </p:nvPr>
        </p:nvPicPr>
        <p:blipFill>
          <a:blip r:embed="rId2"/>
          <a:stretch>
            <a:fillRect/>
          </a:stretch>
        </p:blipFill>
        <p:spPr>
          <a:xfrm>
            <a:off x="6721302" y="1882140"/>
            <a:ext cx="2552700" cy="3093720"/>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62500" lnSpcReduction="20000"/>
          </a:bodyPr>
          <a:lstStyle/>
          <a:p>
            <a:r>
              <a:rPr lang="en-US" dirty="0"/>
              <a:t>I discussed the repair order analysis summary report with my service manager, and we came to the following conclusions.</a:t>
            </a:r>
          </a:p>
          <a:p>
            <a:pPr lvl="1"/>
            <a:r>
              <a:rPr lang="en-US" dirty="0"/>
              <a:t>We rely too heavily on competitive services and don’t sell enough maintenance. </a:t>
            </a:r>
          </a:p>
          <a:p>
            <a:pPr lvl="1"/>
            <a:r>
              <a:rPr lang="en-US" dirty="0"/>
              <a:t>Our customer pay ELR is too low. </a:t>
            </a:r>
          </a:p>
          <a:p>
            <a:pPr lvl="1"/>
            <a:r>
              <a:rPr lang="en-US" dirty="0"/>
              <a:t>There are too many one-line repair orders.</a:t>
            </a:r>
          </a:p>
          <a:p>
            <a:r>
              <a:rPr lang="en-US" dirty="0"/>
              <a:t>We are going to do the following things to correct this situation.</a:t>
            </a:r>
          </a:p>
          <a:p>
            <a:pPr lvl="1"/>
            <a:r>
              <a:rPr lang="en-US" dirty="0"/>
              <a:t>Develop a good, better, best maintenance menu presentation to perform on all customer vehicles at the time of drop off.</a:t>
            </a:r>
          </a:p>
          <a:p>
            <a:pPr lvl="1"/>
            <a:r>
              <a:rPr lang="en-US" dirty="0"/>
              <a:t>Perform a walk around on all customer vehicles in the service drive when they are being checked in.</a:t>
            </a:r>
          </a:p>
          <a:p>
            <a:pPr lvl="1"/>
            <a:r>
              <a:rPr lang="en-US" dirty="0"/>
              <a:t>Implement a labor pricing matrix to help increase our overall CP ELR.</a:t>
            </a:r>
          </a:p>
          <a:p>
            <a:r>
              <a:rPr lang="en-US" dirty="0"/>
              <a:t>We are going to analyze 25-50 repair orders each week using the spread sheet provided in the class to see if we are effectively changing the distribution of customer pay sales.</a:t>
            </a:r>
          </a:p>
        </p:txBody>
      </p:sp>
      <p:pic>
        <p:nvPicPr>
          <p:cNvPr id="16" name="Content Placeholder 15" descr="A screenshot of a report&#10;&#10;Description automatically generated">
            <a:extLst>
              <a:ext uri="{FF2B5EF4-FFF2-40B4-BE49-F238E27FC236}">
                <a16:creationId xmlns:a16="http://schemas.microsoft.com/office/drawing/2014/main" id="{F23DFC00-D96E-6DB3-6B87-09A9D4FDA873}"/>
              </a:ext>
            </a:extLst>
          </p:cNvPr>
          <p:cNvPicPr>
            <a:picLocks noGrp="1" noChangeAspect="1"/>
          </p:cNvPicPr>
          <p:nvPr>
            <p:ph sz="half" idx="2"/>
          </p:nvPr>
        </p:nvPicPr>
        <p:blipFill>
          <a:blip r:embed="rId2"/>
          <a:stretch>
            <a:fillRect/>
          </a:stretch>
        </p:blipFill>
        <p:spPr>
          <a:xfrm>
            <a:off x="5394325" y="1710757"/>
            <a:ext cx="4184650" cy="3436485"/>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dirty="0"/>
              <a:t>Strengths</a:t>
            </a:r>
          </a:p>
          <a:p>
            <a:pPr lvl="1"/>
            <a:r>
              <a:rPr lang="en-US" dirty="0"/>
              <a:t>High customer retention scores, with large loyal customer base. Excellent Google reviews with a near 5-star rating.</a:t>
            </a:r>
          </a:p>
          <a:p>
            <a:pPr lvl="1"/>
            <a:r>
              <a:rPr lang="en-US" dirty="0"/>
              <a:t>Very experienced service staff. Extremely high employee retention as well.</a:t>
            </a:r>
          </a:p>
          <a:p>
            <a:pPr lvl="1"/>
            <a:r>
              <a:rPr lang="en-US" dirty="0"/>
              <a:t>Our area is growing thanks to several large technology companies expanding into our area.</a:t>
            </a:r>
          </a:p>
          <a:p>
            <a:pPr lvl="1"/>
            <a:r>
              <a:rPr lang="en-US" dirty="0"/>
              <a:t>We recently installed </a:t>
            </a:r>
            <a:r>
              <a:rPr lang="en-US" dirty="0" err="1"/>
              <a:t>Tekion</a:t>
            </a:r>
            <a:r>
              <a:rPr lang="en-US" dirty="0"/>
              <a:t> to replace CDK as our DMS. We have fully automated dispatching and parts requests now. Along with maintenance menus built into the scheduling module. </a:t>
            </a:r>
          </a:p>
          <a:p>
            <a:pPr lvl="1"/>
            <a:r>
              <a:rPr lang="en-US" dirty="0"/>
              <a:t>Two world class technicians, another soon to be world class technician, and several very talented up and coming technicians. </a:t>
            </a:r>
          </a:p>
          <a:p>
            <a:pPr lvl="1"/>
            <a:r>
              <a:rPr lang="en-US" dirty="0"/>
              <a:t>Newer service facility, with modern tools and equipment.</a:t>
            </a:r>
          </a:p>
          <a:p>
            <a:pPr lvl="1"/>
            <a:r>
              <a:rPr lang="en-US" dirty="0"/>
              <a:t>We recently added another service advisor to help take the sales load off the manager so he can focus on process improvement and generating new opportunities.</a:t>
            </a:r>
          </a:p>
          <a:p>
            <a:pPr lvl="1"/>
            <a:r>
              <a:rPr lang="en-US" dirty="0"/>
              <a:t>We have room to expand our service department. We have a stand-alone reconditioning facility with two extra lifts we can use if needed, and when we built the building, we designed it for ease of adding an addition down the road.</a:t>
            </a:r>
          </a:p>
          <a:p>
            <a:pPr lvl="1"/>
            <a:r>
              <a:rPr lang="en-US" dirty="0"/>
              <a:t>We work on all makes and models.</a:t>
            </a:r>
          </a:p>
          <a:p>
            <a:pPr lvl="1"/>
            <a:r>
              <a:rPr lang="en-US" dirty="0"/>
              <a:t>We have a very solid and well stocked parts department. </a:t>
            </a:r>
          </a:p>
          <a:p>
            <a:pPr lvl="1"/>
            <a:endParaRPr lang="en-US" dirty="0"/>
          </a:p>
          <a:p>
            <a:pPr lvl="1"/>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Weaknesses</a:t>
            </a:r>
          </a:p>
          <a:p>
            <a:pPr lvl="1"/>
            <a:r>
              <a:rPr lang="en-US" dirty="0"/>
              <a:t>Technicians are expensive. We must be competitive with a much larger market to attract and retain technicians.</a:t>
            </a:r>
          </a:p>
          <a:p>
            <a:pPr lvl="1"/>
            <a:r>
              <a:rPr lang="en-US" dirty="0"/>
              <a:t>Service hours could be expanded. We are not open on the weekends, and we close before sales Tuesday through Thursday. There is only one shift.</a:t>
            </a:r>
          </a:p>
          <a:p>
            <a:pPr lvl="1"/>
            <a:r>
              <a:rPr lang="en-US" dirty="0"/>
              <a:t>Marketing could be better to drive more traffic to the store.</a:t>
            </a:r>
          </a:p>
          <a:p>
            <a:pPr lvl="1"/>
            <a:r>
              <a:rPr lang="en-US" dirty="0"/>
              <a:t>We are nearly at the current shop capacity in terms on handling toolboxes. This will make it hard to add a second shift or additional techs.</a:t>
            </a:r>
          </a:p>
          <a:p>
            <a:pPr lvl="1"/>
            <a:r>
              <a:rPr lang="en-US" dirty="0"/>
              <a:t>No non-dealer competitive pricing board in the service drive.</a:t>
            </a:r>
          </a:p>
          <a:p>
            <a:pPr lvl="1"/>
            <a:r>
              <a:rPr lang="en-US" dirty="0"/>
              <a:t>Fixed operations director doesn’t know how to really use the DMS, so it is hard for him to jump in and help when it is needed.</a:t>
            </a:r>
          </a:p>
          <a:p>
            <a:pPr lvl="1"/>
            <a:r>
              <a:rPr lang="en-US" dirty="0"/>
              <a:t>We don’t currently sell a lot of maintenance in the service drive, and we rely too heavily on competitive jobs.</a:t>
            </a:r>
          </a:p>
          <a:p>
            <a:pPr lvl="1"/>
            <a:r>
              <a:rPr lang="en-US" dirty="0"/>
              <a:t>Our customers don’t really use our service drive, so it is sometimes hard to do a walk around on every vehicle.</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681D3518BCA0E4498ED9A0EDD995870" ma:contentTypeVersion="13" ma:contentTypeDescription="Create a new document." ma:contentTypeScope="" ma:versionID="93f208cd93284705123c065b62604d1a">
  <xsd:schema xmlns:xsd="http://www.w3.org/2001/XMLSchema" xmlns:xs="http://www.w3.org/2001/XMLSchema" xmlns:p="http://schemas.microsoft.com/office/2006/metadata/properties" xmlns:ns3="dc8da1b8-12d7-491d-9e17-70b1fd1e7996" xmlns:ns4="5b3805b8-6d40-429b-845b-282ea0c57efe" targetNamespace="http://schemas.microsoft.com/office/2006/metadata/properties" ma:root="true" ma:fieldsID="220021200f7cb277ede176ec8259840b" ns3:_="" ns4:_="">
    <xsd:import namespace="dc8da1b8-12d7-491d-9e17-70b1fd1e7996"/>
    <xsd:import namespace="5b3805b8-6d40-429b-845b-282ea0c57efe"/>
    <xsd:element name="properties">
      <xsd:complexType>
        <xsd:sequence>
          <xsd:element name="documentManagement">
            <xsd:complexType>
              <xsd:all>
                <xsd:element ref="ns3:SharedWithUsers"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AutoKeyPoints" minOccurs="0"/>
                <xsd:element ref="ns4:MediaServiceKeyPoints" minOccurs="0"/>
                <xsd:element ref="ns4:MediaLengthInSeconds" minOccurs="0"/>
                <xsd:element ref="ns3:SharedWithDetails" minOccurs="0"/>
                <xsd:element ref="ns3:SharingHintHash" minOccurs="0"/>
                <xsd:element ref="ns4:MediaServiceObjectDetectorVersions"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8da1b8-12d7-491d-9e17-70b1fd1e799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b3805b8-6d40-429b-845b-282ea0c57efe" elementFormDefault="qualified">
    <xsd:import namespace="http://schemas.microsoft.com/office/2006/documentManagement/types"/>
    <xsd:import namespace="http://schemas.microsoft.com/office/infopath/2007/PartnerControls"/>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hidden="true" ma:internalName="MediaServiceDateTaken" ma:readOnly="true">
      <xsd:simpleType>
        <xsd:restriction base="dms:Text"/>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LengthInSeconds" ma:index="16" nillable="true" ma:displayName="MediaLengthInSeconds" ma:hidden="true" ma:internalName="MediaLengthInSeconds" ma:readOnly="true">
      <xsd:simpleType>
        <xsd:restriction base="dms:Unknow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61A6E2B-6E06-409A-99EA-5207B013F2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8da1b8-12d7-491d-9e17-70b1fd1e7996"/>
    <ds:schemaRef ds:uri="5b3805b8-6d40-429b-845b-282ea0c57e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042C8E8-F249-47BF-AC43-220F77F54874}">
  <ds:schemaRefs>
    <ds:schemaRef ds:uri="http://schemas.microsoft.com/sharepoint/v3/contenttype/forms"/>
  </ds:schemaRefs>
</ds:datastoreItem>
</file>

<file path=customXml/itemProps3.xml><?xml version="1.0" encoding="utf-8"?>
<ds:datastoreItem xmlns:ds="http://schemas.openxmlformats.org/officeDocument/2006/customXml" ds:itemID="{27580EFC-132C-4D97-AAFF-22A14ECC3098}">
  <ds:schemaRefs>
    <ds:schemaRef ds:uri="http://schemas.microsoft.com/office/2006/documentManagement/types"/>
    <ds:schemaRef ds:uri="http://purl.org/dc/terms/"/>
    <ds:schemaRef ds:uri="http://purl.org/dc/elements/1.1/"/>
    <ds:schemaRef ds:uri="http://schemas.microsoft.com/office/2006/metadata/properties"/>
    <ds:schemaRef ds:uri="dc8da1b8-12d7-491d-9e17-70b1fd1e7996"/>
    <ds:schemaRef ds:uri="http://www.w3.org/XML/1998/namespace"/>
    <ds:schemaRef ds:uri="http://purl.org/dc/dcmitype/"/>
    <ds:schemaRef ds:uri="http://schemas.openxmlformats.org/package/2006/metadata/core-properties"/>
    <ds:schemaRef ds:uri="http://schemas.microsoft.com/office/infopath/2007/PartnerControls"/>
    <ds:schemaRef ds:uri="5b3805b8-6d40-429b-845b-282ea0c57efe"/>
  </ds:schemaRefs>
</ds:datastoreItem>
</file>

<file path=docProps/app.xml><?xml version="1.0" encoding="utf-8"?>
<Properties xmlns="http://schemas.openxmlformats.org/officeDocument/2006/extended-properties" xmlns:vt="http://schemas.openxmlformats.org/officeDocument/2006/docPropsVTypes">
  <Template>TM02900688[[fn=Facet]]</Template>
  <TotalTime>2191</TotalTime>
  <Words>1844</Words>
  <Application>Microsoft Office PowerPoint</Application>
  <PresentationFormat>Widescreen</PresentationFormat>
  <Paragraphs>137</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Joe Walsh</cp:lastModifiedBy>
  <cp:revision>16</cp:revision>
  <dcterms:created xsi:type="dcterms:W3CDTF">2022-12-04T13:10:55Z</dcterms:created>
  <dcterms:modified xsi:type="dcterms:W3CDTF">2024-04-24T20:12:35Z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0x0101000681D3518BCA0E4498ED9A0EDD995870</vt:lpwstr>
  </property>
</Properties>
</file>