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7102475" cy="93884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9" d="100"/>
          <a:sy n="69" d="100"/>
        </p:scale>
        <p:origin x="780"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4/29/2024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4/29/2024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4/29/2024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4/29/2024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4/29/2024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4/29/2024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4/29/2024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Morris Cadillac Buick GMC</a:t>
            </a:r>
          </a:p>
          <a:p>
            <a:pPr algn="ctr"/>
            <a:r>
              <a:rPr lang="en-US" sz="3200" dirty="0"/>
              <a:t>Nikki Brezina N439</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sz="2400" b="1" dirty="0">
                <a:latin typeface="Calibri" panose="020F0502020204030204" pitchFamily="34" charset="0"/>
                <a:ea typeface="Calibri" panose="020F0502020204030204" pitchFamily="34" charset="0"/>
                <a:cs typeface="Calibri" panose="020F0502020204030204" pitchFamily="34" charset="0"/>
              </a:rPr>
              <a:t>Opportunities</a:t>
            </a:r>
          </a:p>
          <a:p>
            <a:r>
              <a:rPr lang="en-US" dirty="0">
                <a:latin typeface="Calibri" panose="020F0502020204030204" pitchFamily="34" charset="0"/>
                <a:ea typeface="Calibri" panose="020F0502020204030204" pitchFamily="34" charset="0"/>
                <a:cs typeface="Calibri" panose="020F0502020204030204" pitchFamily="34" charset="0"/>
              </a:rPr>
              <a:t>Upsells from MPI</a:t>
            </a:r>
          </a:p>
          <a:p>
            <a:r>
              <a:rPr lang="en-US" dirty="0">
                <a:latin typeface="Calibri" panose="020F0502020204030204" pitchFamily="34" charset="0"/>
                <a:ea typeface="Calibri" panose="020F0502020204030204" pitchFamily="34" charset="0"/>
                <a:cs typeface="Calibri" panose="020F0502020204030204" pitchFamily="34" charset="0"/>
              </a:rPr>
              <a:t>Communication</a:t>
            </a:r>
          </a:p>
          <a:p>
            <a:r>
              <a:rPr lang="en-US" dirty="0">
                <a:latin typeface="Calibri" panose="020F0502020204030204" pitchFamily="34" charset="0"/>
                <a:ea typeface="Calibri" panose="020F0502020204030204" pitchFamily="34" charset="0"/>
                <a:cs typeface="Calibri" panose="020F0502020204030204" pitchFamily="34" charset="0"/>
              </a:rPr>
              <a:t>BDC (add another staffer)</a:t>
            </a:r>
          </a:p>
          <a:p>
            <a:r>
              <a:rPr lang="en-US" dirty="0">
                <a:latin typeface="Calibri" panose="020F0502020204030204" pitchFamily="34" charset="0"/>
                <a:ea typeface="Calibri" panose="020F0502020204030204" pitchFamily="34" charset="0"/>
                <a:cs typeface="Calibri" panose="020F0502020204030204" pitchFamily="34" charset="0"/>
              </a:rPr>
              <a:t>Training</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sz="2400" b="1" dirty="0">
                <a:latin typeface="Calibri" panose="020F0502020204030204" pitchFamily="34" charset="0"/>
                <a:ea typeface="Calibri" panose="020F0502020204030204" pitchFamily="34" charset="0"/>
                <a:cs typeface="Calibri" panose="020F0502020204030204" pitchFamily="34" charset="0"/>
              </a:rPr>
              <a:t>Threats</a:t>
            </a:r>
          </a:p>
          <a:p>
            <a:r>
              <a:rPr lang="en-US" dirty="0">
                <a:latin typeface="Calibri" panose="020F0502020204030204" pitchFamily="34" charset="0"/>
                <a:ea typeface="Calibri" panose="020F0502020204030204" pitchFamily="34" charset="0"/>
                <a:cs typeface="Calibri" panose="020F0502020204030204" pitchFamily="34" charset="0"/>
              </a:rPr>
              <a:t>Strikes</a:t>
            </a:r>
          </a:p>
          <a:p>
            <a:r>
              <a:rPr lang="en-US" dirty="0">
                <a:latin typeface="Calibri" panose="020F0502020204030204" pitchFamily="34" charset="0"/>
                <a:ea typeface="Calibri" panose="020F0502020204030204" pitchFamily="34" charset="0"/>
                <a:cs typeface="Calibri" panose="020F0502020204030204" pitchFamily="34" charset="0"/>
              </a:rPr>
              <a:t>Parts shortages</a:t>
            </a:r>
          </a:p>
          <a:p>
            <a:r>
              <a:rPr lang="en-US" dirty="0">
                <a:latin typeface="Calibri" panose="020F0502020204030204" pitchFamily="34" charset="0"/>
                <a:ea typeface="Calibri" panose="020F0502020204030204" pitchFamily="34" charset="0"/>
                <a:cs typeface="Calibri" panose="020F0502020204030204" pitchFamily="34" charset="0"/>
              </a:rPr>
              <a:t>Communication</a:t>
            </a:r>
          </a:p>
          <a:p>
            <a:r>
              <a:rPr lang="en-US" dirty="0">
                <a:latin typeface="Calibri" panose="020F0502020204030204" pitchFamily="34" charset="0"/>
                <a:ea typeface="Calibri" panose="020F0502020204030204" pitchFamily="34" charset="0"/>
                <a:cs typeface="Calibri" panose="020F0502020204030204" pitchFamily="34" charset="0"/>
              </a:rPr>
              <a:t>Customer Dissatisfaction</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sz="2400" b="1" dirty="0">
                <a:latin typeface="Calibri" panose="020F0502020204030204" pitchFamily="34" charset="0"/>
                <a:ea typeface="Calibri" panose="020F0502020204030204" pitchFamily="34" charset="0"/>
                <a:cs typeface="Calibri" panose="020F0502020204030204" pitchFamily="34" charset="0"/>
              </a:rPr>
              <a:t>Objectives</a:t>
            </a:r>
          </a:p>
          <a:p>
            <a:r>
              <a:rPr lang="en-US" dirty="0">
                <a:latin typeface="Calibri" panose="020F0502020204030204" pitchFamily="34" charset="0"/>
                <a:ea typeface="Calibri" panose="020F0502020204030204" pitchFamily="34" charset="0"/>
                <a:cs typeface="Calibri" panose="020F0502020204030204" pitchFamily="34" charset="0"/>
              </a:rPr>
              <a:t>Improve Communication</a:t>
            </a:r>
          </a:p>
          <a:p>
            <a:r>
              <a:rPr lang="en-US" dirty="0">
                <a:latin typeface="Calibri" panose="020F0502020204030204" pitchFamily="34" charset="0"/>
                <a:ea typeface="Calibri" panose="020F0502020204030204" pitchFamily="34" charset="0"/>
                <a:cs typeface="Calibri" panose="020F0502020204030204" pitchFamily="34" charset="0"/>
              </a:rPr>
              <a:t>Employee training and performance</a:t>
            </a:r>
          </a:p>
          <a:p>
            <a:r>
              <a:rPr lang="en-US" dirty="0">
                <a:latin typeface="Calibri" panose="020F0502020204030204" pitchFamily="34" charset="0"/>
                <a:ea typeface="Calibri" panose="020F0502020204030204" pitchFamily="34" charset="0"/>
                <a:cs typeface="Calibri" panose="020F0502020204030204" pitchFamily="34" charset="0"/>
              </a:rPr>
              <a:t>Increase upsells from MPI</a:t>
            </a:r>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sz="2400" b="1" dirty="0">
                <a:latin typeface="Calibri" panose="020F0502020204030204" pitchFamily="34" charset="0"/>
                <a:ea typeface="Calibri" panose="020F0502020204030204" pitchFamily="34" charset="0"/>
                <a:cs typeface="Calibri" panose="020F0502020204030204" pitchFamily="34" charset="0"/>
              </a:rPr>
              <a:t>Strategies</a:t>
            </a:r>
          </a:p>
          <a:p>
            <a:r>
              <a:rPr lang="en-US" dirty="0">
                <a:latin typeface="Calibri" panose="020F0502020204030204" pitchFamily="34" charset="0"/>
                <a:ea typeface="Calibri" panose="020F0502020204030204" pitchFamily="34" charset="0"/>
                <a:cs typeface="Calibri" panose="020F0502020204030204" pitchFamily="34" charset="0"/>
              </a:rPr>
              <a:t>Enhance interaction with customers </a:t>
            </a:r>
          </a:p>
          <a:p>
            <a:r>
              <a:rPr lang="en-US" dirty="0">
                <a:latin typeface="Calibri" panose="020F0502020204030204" pitchFamily="34" charset="0"/>
                <a:ea typeface="Calibri" panose="020F0502020204030204" pitchFamily="34" charset="0"/>
                <a:cs typeface="Calibri" panose="020F0502020204030204" pitchFamily="34" charset="0"/>
              </a:rPr>
              <a:t>Training program to improve skills and efficiency</a:t>
            </a:r>
          </a:p>
          <a:p>
            <a:r>
              <a:rPr lang="en-US" dirty="0">
                <a:latin typeface="Calibri" panose="020F0502020204030204" pitchFamily="34" charset="0"/>
                <a:ea typeface="Calibri" panose="020F0502020204030204" pitchFamily="34" charset="0"/>
                <a:cs typeface="Calibri" panose="020F0502020204030204" pitchFamily="34" charset="0"/>
              </a:rPr>
              <a:t>Leverage MPI findings to  increase sales and services, parts</a:t>
            </a:r>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sz="2400" b="1" dirty="0">
                <a:latin typeface="Calibri" panose="020F0502020204030204" pitchFamily="34" charset="0"/>
                <a:ea typeface="Calibri" panose="020F0502020204030204" pitchFamily="34" charset="0"/>
                <a:cs typeface="Calibri" panose="020F0502020204030204" pitchFamily="34" charset="0"/>
              </a:rPr>
              <a:t>Tactics</a:t>
            </a:r>
          </a:p>
          <a:p>
            <a:r>
              <a:rPr lang="en-US" dirty="0">
                <a:latin typeface="Calibri" panose="020F0502020204030204" pitchFamily="34" charset="0"/>
                <a:ea typeface="Calibri" panose="020F0502020204030204" pitchFamily="34" charset="0"/>
                <a:cs typeface="Calibri" panose="020F0502020204030204" pitchFamily="34" charset="0"/>
              </a:rPr>
              <a:t>Conduct regular training sessions to work on effective communication techniques</a:t>
            </a:r>
          </a:p>
          <a:p>
            <a:r>
              <a:rPr lang="en-US" dirty="0">
                <a:latin typeface="Calibri" panose="020F0502020204030204" pitchFamily="34" charset="0"/>
                <a:ea typeface="Calibri" panose="020F0502020204030204" pitchFamily="34" charset="0"/>
                <a:cs typeface="Calibri" panose="020F0502020204030204" pitchFamily="34" charset="0"/>
              </a:rPr>
              <a:t>Mentorship program, performance reviews</a:t>
            </a:r>
          </a:p>
          <a:p>
            <a:r>
              <a:rPr lang="en-US" dirty="0">
                <a:latin typeface="Calibri" panose="020F0502020204030204" pitchFamily="34" charset="0"/>
                <a:ea typeface="Calibri" panose="020F0502020204030204" pitchFamily="34" charset="0"/>
                <a:cs typeface="Calibri" panose="020F0502020204030204" pitchFamily="34" charset="0"/>
              </a:rPr>
              <a:t>Have service advisors go over MPI results to recommend relevant services to customers</a:t>
            </a: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415004182"/>
              </p:ext>
            </p:extLst>
          </p:nvPr>
        </p:nvGraphicFramePr>
        <p:xfrm>
          <a:off x="677334" y="1818624"/>
          <a:ext cx="9132492" cy="4670184"/>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Communication practices</a:t>
                      </a:r>
                    </a:p>
                  </a:txBody>
                  <a:tcPr/>
                </a:tc>
                <a:tc>
                  <a:txBody>
                    <a:bodyPr/>
                    <a:lstStyle/>
                    <a:p>
                      <a:r>
                        <a:rPr lang="en-US" dirty="0"/>
                        <a:t>Assistant Service Manager</a:t>
                      </a:r>
                    </a:p>
                  </a:txBody>
                  <a:tcPr/>
                </a:tc>
                <a:tc>
                  <a:txBody>
                    <a:bodyPr/>
                    <a:lstStyle/>
                    <a:p>
                      <a:r>
                        <a:rPr lang="en-US" dirty="0"/>
                        <a:t>Weekly and to continue</a:t>
                      </a:r>
                    </a:p>
                  </a:txBody>
                  <a:tcPr/>
                </a:tc>
                <a:extLst>
                  <a:ext uri="{0D108BD9-81ED-4DB2-BD59-A6C34878D82A}">
                    <a16:rowId xmlns:a16="http://schemas.microsoft.com/office/drawing/2014/main" val="2400365483"/>
                  </a:ext>
                </a:extLst>
              </a:tr>
              <a:tr h="565004">
                <a:tc>
                  <a:txBody>
                    <a:bodyPr/>
                    <a:lstStyle/>
                    <a:p>
                      <a:r>
                        <a:rPr lang="en-US" dirty="0"/>
                        <a:t>Training and performance</a:t>
                      </a:r>
                    </a:p>
                  </a:txBody>
                  <a:tcPr/>
                </a:tc>
                <a:tc>
                  <a:txBody>
                    <a:bodyPr/>
                    <a:lstStyle/>
                    <a:p>
                      <a:r>
                        <a:rPr lang="en-US" dirty="0"/>
                        <a:t>Service Manager</a:t>
                      </a:r>
                    </a:p>
                  </a:txBody>
                  <a:tcPr/>
                </a:tc>
                <a:tc>
                  <a:txBody>
                    <a:bodyPr/>
                    <a:lstStyle/>
                    <a:p>
                      <a:r>
                        <a:rPr lang="en-US" dirty="0"/>
                        <a:t>Weekly and to continue</a:t>
                      </a:r>
                    </a:p>
                  </a:txBody>
                  <a:tcPr/>
                </a:tc>
                <a:extLst>
                  <a:ext uri="{0D108BD9-81ED-4DB2-BD59-A6C34878D82A}">
                    <a16:rowId xmlns:a16="http://schemas.microsoft.com/office/drawing/2014/main" val="107845787"/>
                  </a:ext>
                </a:extLst>
              </a:tr>
              <a:tr h="565004">
                <a:tc>
                  <a:txBody>
                    <a:bodyPr/>
                    <a:lstStyle/>
                    <a:p>
                      <a:r>
                        <a:rPr lang="en-US" dirty="0"/>
                        <a:t>MPI upselling</a:t>
                      </a:r>
                    </a:p>
                  </a:txBody>
                  <a:tcPr/>
                </a:tc>
                <a:tc>
                  <a:txBody>
                    <a:bodyPr/>
                    <a:lstStyle/>
                    <a:p>
                      <a:r>
                        <a:rPr lang="en-US" dirty="0"/>
                        <a:t>Service Manager, Service Advisors, and Technicians</a:t>
                      </a:r>
                    </a:p>
                  </a:txBody>
                  <a:tcPr/>
                </a:tc>
                <a:tc>
                  <a:txBody>
                    <a:bodyPr/>
                    <a:lstStyle/>
                    <a:p>
                      <a:r>
                        <a:rPr lang="en-US" dirty="0"/>
                        <a:t>Daily morning meeting </a:t>
                      </a:r>
                    </a:p>
                  </a:txBody>
                  <a:tcPr/>
                </a:tc>
                <a:extLst>
                  <a:ext uri="{0D108BD9-81ED-4DB2-BD59-A6C34878D82A}">
                    <a16:rowId xmlns:a16="http://schemas.microsoft.com/office/drawing/2014/main" val="1530126605"/>
                  </a:ext>
                </a:extLst>
              </a:tr>
              <a:tr h="565004">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50345431"/>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sz="2400" b="1" dirty="0">
                <a:latin typeface="Calibri" panose="020F0502020204030204" pitchFamily="34" charset="0"/>
                <a:ea typeface="Calibri" panose="020F0502020204030204" pitchFamily="34" charset="0"/>
                <a:cs typeface="Calibri" panose="020F0502020204030204" pitchFamily="34" charset="0"/>
              </a:rPr>
              <a:t>Synopsis</a:t>
            </a:r>
          </a:p>
          <a:p>
            <a:r>
              <a:rPr lang="en-US" dirty="0">
                <a:latin typeface="Calibri" panose="020F0502020204030204" pitchFamily="34" charset="0"/>
                <a:ea typeface="Calibri" panose="020F0502020204030204" pitchFamily="34" charset="0"/>
                <a:cs typeface="Calibri" panose="020F0502020204030204" pitchFamily="34" charset="0"/>
              </a:rPr>
              <a:t>I took this class about fixed operations, and it really helped me understand the service department better. I learned that the door rate isn't always simple because there are different factors that can affect it, like maintenance items that have their own pricing. When giving jobs, it's important to know each technician's abilities to make sure we're being productive. I also got to know the day-to-day operations and how communication between service advisors and technicians affects customers. I think it's good for more people to spend some time in other departments they don't usually work in. It's helpful to see what goes on behind the scenes that other departments never know about.</a:t>
            </a:r>
            <a:endParaRPr lang="en-US" b="1"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fontScale="40000" lnSpcReduction="20000"/>
          </a:bodyPr>
          <a:lstStyle/>
          <a:p>
            <a:pPr algn="l"/>
            <a:endParaRPr lang="en-US" sz="1800" b="0" i="0" u="none" strike="noStrike" baseline="0" dirty="0">
              <a:solidFill>
                <a:srgbClr val="000000"/>
              </a:solidFill>
              <a:latin typeface="Calibri" panose="020F0502020204030204" pitchFamily="34" charset="0"/>
            </a:endParaRPr>
          </a:p>
          <a:p>
            <a:r>
              <a:rPr lang="en-US" sz="4000" b="1" i="0" u="none" strike="noStrike" baseline="0" dirty="0">
                <a:solidFill>
                  <a:srgbClr val="221E1F"/>
                </a:solidFill>
                <a:latin typeface="Calibri" panose="020F0502020204030204" pitchFamily="34" charset="0"/>
                <a:ea typeface="Calibri" panose="020F0502020204030204" pitchFamily="34" charset="0"/>
                <a:cs typeface="Calibri" panose="020F0502020204030204" pitchFamily="34" charset="0"/>
              </a:rPr>
              <a:t>Current practices </a:t>
            </a:r>
          </a:p>
          <a:p>
            <a:r>
              <a:rPr lang="en-US" sz="3400" dirty="0">
                <a:solidFill>
                  <a:srgbClr val="221E1F"/>
                </a:solidFill>
                <a:latin typeface="Calibri" panose="020F0502020204030204" pitchFamily="34" charset="0"/>
                <a:ea typeface="Calibri" panose="020F0502020204030204" pitchFamily="34" charset="0"/>
                <a:cs typeface="Calibri" panose="020F0502020204030204" pitchFamily="34" charset="0"/>
              </a:rPr>
              <a:t>E-mail’s sent to current customer’s </a:t>
            </a:r>
          </a:p>
          <a:p>
            <a:r>
              <a:rPr lang="en-US" sz="3400" b="0" i="0" u="none" strike="noStrike" baseline="0" dirty="0">
                <a:solidFill>
                  <a:srgbClr val="221E1F"/>
                </a:solidFill>
                <a:latin typeface="Calibri" panose="020F0502020204030204" pitchFamily="34" charset="0"/>
                <a:ea typeface="Calibri" panose="020F0502020204030204" pitchFamily="34" charset="0"/>
                <a:cs typeface="Calibri" panose="020F0502020204030204" pitchFamily="34" charset="0"/>
              </a:rPr>
              <a:t>Mailers sent o</a:t>
            </a:r>
            <a:r>
              <a:rPr lang="en-US" sz="3400" dirty="0">
                <a:solidFill>
                  <a:srgbClr val="221E1F"/>
                </a:solidFill>
                <a:latin typeface="Calibri" panose="020F0502020204030204" pitchFamily="34" charset="0"/>
                <a:ea typeface="Calibri" panose="020F0502020204030204" pitchFamily="34" charset="0"/>
                <a:cs typeface="Calibri" panose="020F0502020204030204" pitchFamily="34" charset="0"/>
              </a:rPr>
              <a:t>ut</a:t>
            </a:r>
            <a:endParaRPr lang="en-US" sz="3400" b="0" i="0" u="none" strike="noStrike" baseline="0" dirty="0">
              <a:solidFill>
                <a:srgbClr val="221E1F"/>
              </a:solidFill>
              <a:latin typeface="Calibri" panose="020F0502020204030204" pitchFamily="34" charset="0"/>
              <a:ea typeface="Calibri" panose="020F0502020204030204" pitchFamily="34" charset="0"/>
              <a:cs typeface="Calibri" panose="020F0502020204030204" pitchFamily="34" charset="0"/>
            </a:endParaRPr>
          </a:p>
          <a:p>
            <a:r>
              <a:rPr lang="en-US" sz="4000" b="1" i="0" u="none" strike="noStrike" baseline="0" dirty="0">
                <a:solidFill>
                  <a:srgbClr val="221E1F"/>
                </a:solidFill>
                <a:latin typeface="Calibri" panose="020F0502020204030204" pitchFamily="34" charset="0"/>
                <a:ea typeface="Calibri" panose="020F0502020204030204" pitchFamily="34" charset="0"/>
                <a:cs typeface="Calibri" panose="020F0502020204030204" pitchFamily="34" charset="0"/>
              </a:rPr>
              <a:t>Goals for improvement </a:t>
            </a:r>
          </a:p>
          <a:p>
            <a:pPr algn="l">
              <a:buFont typeface="Arial" panose="020B0604020202020204" pitchFamily="34" charset="0"/>
              <a:buChar char="•"/>
            </a:pPr>
            <a:r>
              <a:rPr lang="en-US" sz="3400"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Implement a rewards program to incentivize repeat business and referrals.</a:t>
            </a:r>
          </a:p>
          <a:p>
            <a:pPr algn="l">
              <a:buFont typeface="Arial" panose="020B0604020202020204" pitchFamily="34" charset="0"/>
              <a:buChar char="•"/>
            </a:pPr>
            <a:r>
              <a:rPr lang="en-US" sz="3400"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Offer discounts or free services for customers who schedule regular maintenance appointments or refer new clients.</a:t>
            </a:r>
          </a:p>
          <a:p>
            <a:r>
              <a:rPr lang="en-US" sz="4000" b="1" i="0" u="none" strike="noStrike" baseline="0" dirty="0">
                <a:solidFill>
                  <a:srgbClr val="221E1F"/>
                </a:solidFill>
                <a:latin typeface="Calibri" panose="020F0502020204030204" pitchFamily="34" charset="0"/>
                <a:ea typeface="Calibri" panose="020F0502020204030204" pitchFamily="34" charset="0"/>
                <a:cs typeface="Calibri" panose="020F0502020204030204" pitchFamily="34" charset="0"/>
              </a:rPr>
              <a:t>Plans to achieve your goals </a:t>
            </a:r>
          </a:p>
          <a:p>
            <a:r>
              <a:rPr lang="en-US" sz="3400" b="0" i="0" dirty="0">
                <a:solidFill>
                  <a:srgbClr val="1C1C1C"/>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To create a rewards program for your customers, we will  need to determine the actions they need to take to earn rewards, choose the types of rewards to offer, set up an accurate tracking system, and develop promotional materials.</a:t>
            </a:r>
            <a:endParaRPr lang="en-US" sz="3400" b="1" i="0" u="none" strike="noStrike" baseline="0" dirty="0">
              <a:solidFill>
                <a:srgbClr val="221E1F"/>
              </a:solidFill>
              <a:latin typeface="Calibri" panose="020F0502020204030204" pitchFamily="34" charset="0"/>
              <a:ea typeface="Calibri" panose="020F0502020204030204" pitchFamily="34" charset="0"/>
              <a:cs typeface="Calibri" panose="020F0502020204030204" pitchFamily="34" charset="0"/>
            </a:endParaRPr>
          </a:p>
          <a:p>
            <a:r>
              <a:rPr lang="en-US" sz="4000" b="1" i="0" u="none" strike="noStrike" baseline="0" dirty="0">
                <a:solidFill>
                  <a:srgbClr val="221E1F"/>
                </a:solidFill>
                <a:latin typeface="Calibri" panose="020F0502020204030204" pitchFamily="34" charset="0"/>
                <a:ea typeface="Calibri" panose="020F0502020204030204" pitchFamily="34" charset="0"/>
                <a:cs typeface="Calibri" panose="020F0502020204030204" pitchFamily="34" charset="0"/>
              </a:rPr>
              <a:t>Plans to evaluate your changes </a:t>
            </a:r>
          </a:p>
          <a:p>
            <a:r>
              <a:rPr lang="en-US" sz="3400" dirty="0">
                <a:solidFill>
                  <a:srgbClr val="221E1F"/>
                </a:solidFill>
                <a:latin typeface="Calibri" panose="020F0502020204030204" pitchFamily="34" charset="0"/>
                <a:ea typeface="Calibri" panose="020F0502020204030204" pitchFamily="34" charset="0"/>
                <a:cs typeface="Calibri" panose="020F0502020204030204" pitchFamily="34" charset="0"/>
              </a:rPr>
              <a:t>Monitor the usage of the rewards benefits to track customer usage.</a:t>
            </a:r>
            <a:endParaRPr lang="en-US" sz="3400" i="0" u="none" strike="noStrike" baseline="0" dirty="0">
              <a:solidFill>
                <a:srgbClr val="221E1F"/>
              </a:solidFill>
              <a:latin typeface="Calibri" panose="020F0502020204030204" pitchFamily="34" charset="0"/>
              <a:ea typeface="Calibri" panose="020F0502020204030204" pitchFamily="34" charset="0"/>
              <a:cs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524000"/>
            <a:ext cx="4185623" cy="4724400"/>
          </a:xfrm>
        </p:spPr>
        <p:txBody>
          <a:bodyPr>
            <a:normAutofit fontScale="92500" lnSpcReduction="20000"/>
          </a:bodyPr>
          <a:lstStyle/>
          <a:p>
            <a:r>
              <a:rPr lang="en-US" sz="1900" b="1" dirty="0">
                <a:solidFill>
                  <a:srgbClr val="221E1F"/>
                </a:solidFill>
                <a:latin typeface="Calibri" panose="020F0502020204030204" pitchFamily="34" charset="0"/>
                <a:ea typeface="Calibri" panose="020F0502020204030204" pitchFamily="34" charset="0"/>
                <a:cs typeface="Calibri" panose="020F0502020204030204" pitchFamily="34" charset="0"/>
              </a:rPr>
              <a:t>Current practices </a:t>
            </a:r>
          </a:p>
          <a:p>
            <a:r>
              <a:rPr lang="en-US" dirty="0">
                <a:solidFill>
                  <a:srgbClr val="1C1C1C"/>
                </a:solidFill>
                <a:highlight>
                  <a:srgbClr val="FFFFFF"/>
                </a:highlight>
                <a:latin typeface="Calibri" panose="020F0502020204030204" pitchFamily="34" charset="0"/>
                <a:ea typeface="Calibri" panose="020F0502020204030204" pitchFamily="34" charset="0"/>
                <a:cs typeface="Calibri" panose="020F0502020204030204" pitchFamily="34" charset="0"/>
              </a:rPr>
              <a:t>Tracking technician hours helps managers improve efficiency and identify areas for additional training or resources.</a:t>
            </a:r>
            <a:endParaRPr lang="en-US" dirty="0">
              <a:solidFill>
                <a:srgbClr val="221E1F"/>
              </a:solidFill>
              <a:latin typeface="Calibri" panose="020F0502020204030204" pitchFamily="34" charset="0"/>
              <a:ea typeface="Calibri" panose="020F0502020204030204" pitchFamily="34" charset="0"/>
              <a:cs typeface="Calibri" panose="020F0502020204030204" pitchFamily="34" charset="0"/>
            </a:endParaRPr>
          </a:p>
          <a:p>
            <a:r>
              <a:rPr lang="en-US" sz="1900" b="1" dirty="0">
                <a:solidFill>
                  <a:srgbClr val="221E1F"/>
                </a:solidFill>
                <a:latin typeface="Calibri" panose="020F0502020204030204" pitchFamily="34" charset="0"/>
                <a:ea typeface="Calibri" panose="020F0502020204030204" pitchFamily="34" charset="0"/>
                <a:cs typeface="Calibri" panose="020F0502020204030204" pitchFamily="34" charset="0"/>
              </a:rPr>
              <a:t>Goals for improvement </a:t>
            </a:r>
          </a:p>
          <a:p>
            <a:r>
              <a:rPr lang="en-US" dirty="0">
                <a:solidFill>
                  <a:srgbClr val="221E1F"/>
                </a:solidFill>
                <a:latin typeface="Calibri" panose="020F0502020204030204" pitchFamily="34" charset="0"/>
                <a:ea typeface="Calibri" panose="020F0502020204030204" pitchFamily="34" charset="0"/>
                <a:cs typeface="Calibri" panose="020F0502020204030204" pitchFamily="34" charset="0"/>
              </a:rPr>
              <a:t>Training and skill development</a:t>
            </a:r>
          </a:p>
          <a:p>
            <a:r>
              <a:rPr lang="en-US" sz="1900" b="1" dirty="0">
                <a:solidFill>
                  <a:srgbClr val="221E1F"/>
                </a:solidFill>
                <a:latin typeface="Calibri" panose="020F0502020204030204" pitchFamily="34" charset="0"/>
                <a:ea typeface="Calibri" panose="020F0502020204030204" pitchFamily="34" charset="0"/>
                <a:cs typeface="Calibri" panose="020F0502020204030204" pitchFamily="34" charset="0"/>
              </a:rPr>
              <a:t>Plans to achieve your goals </a:t>
            </a:r>
          </a:p>
          <a:p>
            <a:r>
              <a:rPr lang="en-US" dirty="0">
                <a:solidFill>
                  <a:srgbClr val="1C1C1C"/>
                </a:solidFill>
                <a:highlight>
                  <a:srgbClr val="FFFFFF"/>
                </a:highlight>
                <a:latin typeface="Calibri" panose="020F0502020204030204" pitchFamily="34" charset="0"/>
                <a:ea typeface="Calibri" panose="020F0502020204030204" pitchFamily="34" charset="0"/>
                <a:cs typeface="Calibri" panose="020F0502020204030204" pitchFamily="34" charset="0"/>
              </a:rPr>
              <a:t>Invest in training programs or workshops to update technicians' skills in repair tasks and diagnostic equipment use, enabling them to work efficiently.</a:t>
            </a:r>
            <a:endParaRPr lang="en-US" b="1" dirty="0">
              <a:solidFill>
                <a:srgbClr val="221E1F"/>
              </a:solidFill>
              <a:latin typeface="Calibri" panose="020F0502020204030204" pitchFamily="34" charset="0"/>
              <a:ea typeface="Calibri" panose="020F0502020204030204" pitchFamily="34" charset="0"/>
              <a:cs typeface="Calibri" panose="020F0502020204030204" pitchFamily="34" charset="0"/>
            </a:endParaRPr>
          </a:p>
          <a:p>
            <a:r>
              <a:rPr lang="en-US" sz="1900" b="1" dirty="0">
                <a:solidFill>
                  <a:srgbClr val="221E1F"/>
                </a:solidFill>
                <a:latin typeface="Calibri" panose="020F0502020204030204" pitchFamily="34" charset="0"/>
                <a:ea typeface="Calibri" panose="020F0502020204030204" pitchFamily="34" charset="0"/>
                <a:cs typeface="Calibri" panose="020F0502020204030204" pitchFamily="34" charset="0"/>
              </a:rPr>
              <a:t>Plans to evaluate your changes </a:t>
            </a:r>
          </a:p>
          <a:p>
            <a:pPr marL="0" marR="0">
              <a:lnSpc>
                <a:spcPct val="115000"/>
              </a:lnSpc>
              <a:spcBef>
                <a:spcPts val="0"/>
              </a:spcBef>
              <a:spcAft>
                <a:spcPts val="800"/>
              </a:spcAft>
            </a:pPr>
            <a:r>
              <a:rPr lang="en-US" kern="100" dirty="0">
                <a:solidFill>
                  <a:srgbClr val="0D0D0D"/>
                </a:solidFill>
                <a:highlight>
                  <a:srgbClr val="FFFFFF"/>
                </a:highlight>
                <a:latin typeface="Calibri" panose="020F0502020204030204" pitchFamily="34" charset="0"/>
                <a:ea typeface="Calibri" panose="020F0502020204030204" pitchFamily="34" charset="0"/>
                <a:cs typeface="Calibri" panose="020F0502020204030204" pitchFamily="34" charset="0"/>
              </a:rPr>
              <a:t>Establish Clear Training Objectives</a:t>
            </a:r>
            <a:endParaRPr lang="en-US" kern="100" dirty="0">
              <a:latin typeface="Calibri" panose="020F0502020204030204" pitchFamily="34" charset="0"/>
              <a:ea typeface="Calibri" panose="020F0502020204030204" pitchFamily="34" charset="0"/>
              <a:cs typeface="Calibri" panose="020F0502020204030204" pitchFamily="34" charset="0"/>
            </a:endParaRPr>
          </a:p>
          <a:p>
            <a:pPr marL="0" marR="0">
              <a:lnSpc>
                <a:spcPct val="115000"/>
              </a:lnSpc>
              <a:spcBef>
                <a:spcPts val="0"/>
              </a:spcBef>
              <a:spcAft>
                <a:spcPts val="800"/>
              </a:spcAft>
            </a:pPr>
            <a:r>
              <a:rPr lang="en-US" kern="100" dirty="0">
                <a:solidFill>
                  <a:srgbClr val="0D0D0D"/>
                </a:solidFill>
                <a:highlight>
                  <a:srgbClr val="FFFFFF"/>
                </a:highlight>
                <a:latin typeface="Calibri" panose="020F0502020204030204" pitchFamily="34" charset="0"/>
                <a:ea typeface="Calibri" panose="020F0502020204030204" pitchFamily="34" charset="0"/>
                <a:cs typeface="Calibri" panose="020F0502020204030204" pitchFamily="34" charset="0"/>
              </a:rPr>
              <a:t>Require Mandatory Participation</a:t>
            </a:r>
            <a:endParaRPr lang="en-US" kern="100" dirty="0">
              <a:latin typeface="Calibri" panose="020F0502020204030204" pitchFamily="34" charset="0"/>
              <a:ea typeface="Calibri" panose="020F0502020204030204" pitchFamily="34" charset="0"/>
              <a:cs typeface="Calibri" panose="020F0502020204030204" pitchFamily="34" charset="0"/>
            </a:endParaRPr>
          </a:p>
          <a:p>
            <a:pPr marL="0" marR="0">
              <a:lnSpc>
                <a:spcPct val="115000"/>
              </a:lnSpc>
              <a:spcBef>
                <a:spcPts val="0"/>
              </a:spcBef>
              <a:spcAft>
                <a:spcPts val="800"/>
              </a:spcAft>
            </a:pPr>
            <a:r>
              <a:rPr lang="en-US" kern="100" dirty="0">
                <a:solidFill>
                  <a:srgbClr val="0D0D0D"/>
                </a:solidFill>
                <a:highlight>
                  <a:srgbClr val="FFFFFF"/>
                </a:highlight>
                <a:latin typeface="Calibri" panose="020F0502020204030204" pitchFamily="34" charset="0"/>
                <a:ea typeface="Calibri" panose="020F0502020204030204" pitchFamily="34" charset="0"/>
                <a:cs typeface="Calibri" panose="020F0502020204030204" pitchFamily="34" charset="0"/>
              </a:rPr>
              <a:t>Track Attendance and Participation</a:t>
            </a:r>
            <a:endParaRPr lang="en-US" kern="100" dirty="0">
              <a:latin typeface="Calibri" panose="020F0502020204030204" pitchFamily="34" charset="0"/>
              <a:ea typeface="Calibri" panose="020F0502020204030204" pitchFamily="34" charset="0"/>
              <a:cs typeface="Calibri" panose="020F0502020204030204" pitchFamily="34" charset="0"/>
            </a:endParaRPr>
          </a:p>
          <a:p>
            <a:pPr algn="l"/>
            <a:endParaRPr lang="en-US" sz="1800" b="0" i="0" u="none" strike="noStrike" baseline="0" dirty="0">
              <a:solidFill>
                <a:srgbClr val="000000"/>
              </a:solidFill>
              <a:latin typeface="Calibri" panose="020F0502020204030204" pitchFamily="34" charset="0"/>
            </a:endParaRPr>
          </a:p>
          <a:p>
            <a:endParaRPr lang="en-US" sz="1300" b="1" i="0" u="none" strike="noStrike" baseline="0" dirty="0">
              <a:solidFill>
                <a:srgbClr val="221E1F"/>
              </a:solidFill>
              <a:latin typeface="Calibri" panose="020F0502020204030204" pitchFamily="34" charset="0"/>
            </a:endParaRPr>
          </a:p>
          <a:p>
            <a:endParaRPr lang="en-US" sz="1800" b="1" i="0" u="none" strike="noStrike" baseline="0" dirty="0">
              <a:solidFill>
                <a:srgbClr val="221E1F"/>
              </a:solidFill>
              <a:latin typeface="Calibri" panose="020F0502020204030204" pitchFamily="34" charset="0"/>
            </a:endParaRPr>
          </a:p>
          <a:p>
            <a:endParaRPr lang="en-US" dirty="0"/>
          </a:p>
        </p:txBody>
      </p:sp>
      <p:pic>
        <p:nvPicPr>
          <p:cNvPr id="10" name="Content Placeholder 9">
            <a:extLst>
              <a:ext uri="{FF2B5EF4-FFF2-40B4-BE49-F238E27FC236}">
                <a16:creationId xmlns:a16="http://schemas.microsoft.com/office/drawing/2014/main" id="{C3022619-ABD1-BF3C-F7D9-E56C642C5D22}"/>
              </a:ext>
            </a:extLst>
          </p:cNvPr>
          <p:cNvPicPr>
            <a:picLocks noGrp="1" noChangeAspect="1"/>
          </p:cNvPicPr>
          <p:nvPr>
            <p:ph sz="quarter" idx="4"/>
          </p:nvPr>
        </p:nvPicPr>
        <p:blipFill>
          <a:blip r:embed="rId2"/>
          <a:stretch>
            <a:fillRect/>
          </a:stretch>
        </p:blipFill>
        <p:spPr>
          <a:xfrm>
            <a:off x="5569201" y="2293005"/>
            <a:ext cx="4186237" cy="2271990"/>
          </a:xfrm>
        </p:spPr>
      </p:pic>
      <p:pic>
        <p:nvPicPr>
          <p:cNvPr id="9" name="Picture 8">
            <a:extLst>
              <a:ext uri="{FF2B5EF4-FFF2-40B4-BE49-F238E27FC236}">
                <a16:creationId xmlns:a16="http://schemas.microsoft.com/office/drawing/2014/main" id="{69C0CEF2-FBC9-28D7-1929-BCA123F6F582}"/>
              </a:ext>
            </a:extLst>
          </p:cNvPr>
          <p:cNvPicPr>
            <a:picLocks noChangeAspect="1"/>
          </p:cNvPicPr>
          <p:nvPr/>
        </p:nvPicPr>
        <p:blipFill>
          <a:blip r:embed="rId3"/>
          <a:stretch>
            <a:fillRect/>
          </a:stretch>
        </p:blipFill>
        <p:spPr>
          <a:xfrm>
            <a:off x="4975667" y="2236705"/>
            <a:ext cx="5549313" cy="2572109"/>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399310"/>
            <a:ext cx="4184035" cy="5195454"/>
          </a:xfrm>
        </p:spPr>
        <p:txBody>
          <a:bodyPr>
            <a:normAutofit/>
          </a:bodyPr>
          <a:lstStyle/>
          <a:p>
            <a:pPr algn="l"/>
            <a:endParaRPr lang="en-US" sz="1400" b="0" i="0" u="none" strike="noStrike" baseline="0" dirty="0">
              <a:solidFill>
                <a:srgbClr val="000000"/>
              </a:solidFill>
              <a:latin typeface="Calibri" panose="020F0502020204030204" pitchFamily="34" charset="0"/>
            </a:endParaRPr>
          </a:p>
          <a:p>
            <a:r>
              <a:rPr lang="en-US" b="1" i="0" u="none" strike="noStrike" baseline="0" dirty="0">
                <a:solidFill>
                  <a:srgbClr val="221E1F"/>
                </a:solidFill>
                <a:latin typeface="Calibri" panose="020F0502020204030204" pitchFamily="34" charset="0"/>
                <a:ea typeface="Calibri" panose="020F0502020204030204" pitchFamily="34" charset="0"/>
                <a:cs typeface="Calibri" panose="020F0502020204030204" pitchFamily="34" charset="0"/>
              </a:rPr>
              <a:t>Current practices </a:t>
            </a:r>
          </a:p>
          <a:p>
            <a:r>
              <a:rPr lang="en-US" sz="1600" dirty="0">
                <a:solidFill>
                  <a:srgbClr val="221E1F"/>
                </a:solidFill>
                <a:latin typeface="Calibri" panose="020F0502020204030204" pitchFamily="34" charset="0"/>
                <a:ea typeface="Calibri" panose="020F0502020204030204" pitchFamily="34" charset="0"/>
                <a:cs typeface="Calibri" panose="020F0502020204030204" pitchFamily="34" charset="0"/>
              </a:rPr>
              <a:t>Not monitored consistently</a:t>
            </a:r>
            <a:endParaRPr lang="en-US" sz="1600" i="0" u="none" strike="noStrike" baseline="0" dirty="0">
              <a:solidFill>
                <a:srgbClr val="221E1F"/>
              </a:solidFill>
              <a:latin typeface="Calibri" panose="020F0502020204030204" pitchFamily="34" charset="0"/>
              <a:ea typeface="Calibri" panose="020F0502020204030204" pitchFamily="34" charset="0"/>
              <a:cs typeface="Calibri" panose="020F0502020204030204" pitchFamily="34" charset="0"/>
            </a:endParaRPr>
          </a:p>
          <a:p>
            <a:r>
              <a:rPr lang="en-US" b="1" i="0" u="none" strike="noStrike" baseline="0" dirty="0">
                <a:solidFill>
                  <a:srgbClr val="221E1F"/>
                </a:solidFill>
                <a:latin typeface="Calibri" panose="020F0502020204030204" pitchFamily="34" charset="0"/>
                <a:ea typeface="Calibri" panose="020F0502020204030204" pitchFamily="34" charset="0"/>
                <a:cs typeface="Calibri" panose="020F0502020204030204" pitchFamily="34" charset="0"/>
              </a:rPr>
              <a:t>Goals for improvement </a:t>
            </a:r>
          </a:p>
          <a:p>
            <a:r>
              <a:rPr lang="en-US" sz="1600" dirty="0">
                <a:latin typeface="Calibri" panose="020F0502020204030204" pitchFamily="34" charset="0"/>
                <a:ea typeface="Calibri" panose="020F0502020204030204" pitchFamily="34" charset="0"/>
                <a:cs typeface="Calibri" panose="020F0502020204030204" pitchFamily="34" charset="0"/>
              </a:rPr>
              <a:t>Review current expenses and identify any areas where they seem to be higher than expected. </a:t>
            </a:r>
            <a:endParaRPr lang="en-US" sz="1600" i="0" u="none" strike="noStrike" baseline="0" dirty="0">
              <a:solidFill>
                <a:srgbClr val="221E1F"/>
              </a:solidFill>
              <a:latin typeface="Calibri" panose="020F0502020204030204" pitchFamily="34" charset="0"/>
              <a:ea typeface="Calibri" panose="020F0502020204030204" pitchFamily="34" charset="0"/>
              <a:cs typeface="Calibri" panose="020F0502020204030204" pitchFamily="34" charset="0"/>
            </a:endParaRPr>
          </a:p>
          <a:p>
            <a:r>
              <a:rPr lang="en-US" b="1" i="0" u="none" strike="noStrike" baseline="0" dirty="0">
                <a:solidFill>
                  <a:srgbClr val="221E1F"/>
                </a:solidFill>
                <a:latin typeface="Calibri" panose="020F0502020204030204" pitchFamily="34" charset="0"/>
                <a:ea typeface="Calibri" panose="020F0502020204030204" pitchFamily="34" charset="0"/>
                <a:cs typeface="Calibri" panose="020F0502020204030204" pitchFamily="34" charset="0"/>
              </a:rPr>
              <a:t>Plans to achieve your goals </a:t>
            </a:r>
          </a:p>
          <a:p>
            <a:r>
              <a:rPr lang="en-US" sz="1600" dirty="0">
                <a:latin typeface="Calibri" panose="020F0502020204030204" pitchFamily="34" charset="0"/>
                <a:ea typeface="Calibri" panose="020F0502020204030204" pitchFamily="34" charset="0"/>
                <a:cs typeface="Calibri" panose="020F0502020204030204" pitchFamily="34" charset="0"/>
              </a:rPr>
              <a:t>Reduce expenses by 10% within the next six months.</a:t>
            </a:r>
            <a:endParaRPr lang="en-US" sz="1600" b="1" i="0" u="none" strike="noStrike" baseline="0" dirty="0">
              <a:solidFill>
                <a:srgbClr val="221E1F"/>
              </a:solidFill>
              <a:latin typeface="Calibri" panose="020F0502020204030204" pitchFamily="34" charset="0"/>
              <a:ea typeface="Calibri" panose="020F0502020204030204" pitchFamily="34" charset="0"/>
              <a:cs typeface="Calibri" panose="020F0502020204030204" pitchFamily="34" charset="0"/>
            </a:endParaRPr>
          </a:p>
          <a:p>
            <a:r>
              <a:rPr lang="en-US" b="1" i="0" u="none" strike="noStrike" baseline="0" dirty="0">
                <a:solidFill>
                  <a:srgbClr val="221E1F"/>
                </a:solidFill>
                <a:latin typeface="Calibri" panose="020F0502020204030204" pitchFamily="34" charset="0"/>
                <a:ea typeface="Calibri" panose="020F0502020204030204" pitchFamily="34" charset="0"/>
                <a:cs typeface="Calibri" panose="020F0502020204030204" pitchFamily="34" charset="0"/>
              </a:rPr>
              <a:t>Plans to evaluate your changes </a:t>
            </a:r>
          </a:p>
          <a:p>
            <a:r>
              <a:rPr lang="en-US" dirty="0">
                <a:latin typeface="Calibri" panose="020F0502020204030204" pitchFamily="34" charset="0"/>
                <a:ea typeface="Calibri" panose="020F0502020204030204" pitchFamily="34" charset="0"/>
                <a:cs typeface="Calibri" panose="020F0502020204030204" pitchFamily="34" charset="0"/>
              </a:rPr>
              <a:t>Track expenses monthly and discuss with Service Manager.</a:t>
            </a:r>
            <a:endParaRPr lang="en-US" b="1" i="0" u="none" strike="noStrike" baseline="0" dirty="0">
              <a:solidFill>
                <a:srgbClr val="221E1F"/>
              </a:solidFill>
              <a:latin typeface="Calibri" panose="020F0502020204030204" pitchFamily="34" charset="0"/>
              <a:ea typeface="Calibri" panose="020F0502020204030204" pitchFamily="34" charset="0"/>
              <a:cs typeface="Calibri" panose="020F0502020204030204" pitchFamily="34" charset="0"/>
            </a:endParaRPr>
          </a:p>
        </p:txBody>
      </p:sp>
      <p:pic>
        <p:nvPicPr>
          <p:cNvPr id="5" name="Picture 4">
            <a:extLst>
              <a:ext uri="{FF2B5EF4-FFF2-40B4-BE49-F238E27FC236}">
                <a16:creationId xmlns:a16="http://schemas.microsoft.com/office/drawing/2014/main" id="{5D27807F-BC5E-D6BE-2A3A-EFBCAE6C9320}"/>
              </a:ext>
            </a:extLst>
          </p:cNvPr>
          <p:cNvPicPr>
            <a:picLocks noChangeAspect="1"/>
          </p:cNvPicPr>
          <p:nvPr/>
        </p:nvPicPr>
        <p:blipFill>
          <a:blip r:embed="rId2"/>
          <a:stretch>
            <a:fillRect/>
          </a:stretch>
        </p:blipFill>
        <p:spPr>
          <a:xfrm>
            <a:off x="4919484" y="2061971"/>
            <a:ext cx="4525006" cy="2734057"/>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399309"/>
            <a:ext cx="4184035" cy="4642052"/>
          </a:xfrm>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2600" b="1" i="0" u="none" strike="noStrike" baseline="0" dirty="0">
                <a:solidFill>
                  <a:srgbClr val="221E1F"/>
                </a:solidFill>
                <a:latin typeface="Calibri" panose="020F0502020204030204" pitchFamily="34" charset="0"/>
                <a:ea typeface="Calibri" panose="020F0502020204030204" pitchFamily="34" charset="0"/>
                <a:cs typeface="Calibri" panose="020F0502020204030204" pitchFamily="34" charset="0"/>
              </a:rPr>
              <a:t>Current practices </a:t>
            </a:r>
          </a:p>
          <a:p>
            <a:r>
              <a:rPr lang="en-US" sz="2600"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Tracking key performance indicators (KPIs)</a:t>
            </a:r>
            <a:endParaRPr lang="en-US" sz="2600" i="0" u="none" strike="noStrike" baseline="0" dirty="0">
              <a:solidFill>
                <a:srgbClr val="221E1F"/>
              </a:solidFill>
              <a:latin typeface="Calibri" panose="020F0502020204030204" pitchFamily="34" charset="0"/>
              <a:ea typeface="Calibri" panose="020F0502020204030204" pitchFamily="34" charset="0"/>
              <a:cs typeface="Calibri" panose="020F0502020204030204" pitchFamily="34" charset="0"/>
            </a:endParaRPr>
          </a:p>
          <a:p>
            <a:r>
              <a:rPr lang="en-US" sz="2600" b="1" i="0" u="none" strike="noStrike" baseline="0" dirty="0">
                <a:solidFill>
                  <a:srgbClr val="221E1F"/>
                </a:solidFill>
                <a:latin typeface="Calibri" panose="020F0502020204030204" pitchFamily="34" charset="0"/>
                <a:ea typeface="Calibri" panose="020F0502020204030204" pitchFamily="34" charset="0"/>
                <a:cs typeface="Calibri" panose="020F0502020204030204" pitchFamily="34" charset="0"/>
              </a:rPr>
              <a:t>Goals for improvement </a:t>
            </a:r>
          </a:p>
          <a:p>
            <a:r>
              <a:rPr lang="en-US" sz="2600" b="0" i="0" dirty="0">
                <a:solidFill>
                  <a:srgbClr val="1C1C1C"/>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Use timely insights to make constructive decisions and stay ahead of the curve.</a:t>
            </a:r>
            <a:endParaRPr lang="en-US" sz="2600" i="0" u="none" strike="noStrike" baseline="0" dirty="0">
              <a:solidFill>
                <a:srgbClr val="221E1F"/>
              </a:solidFill>
              <a:latin typeface="Calibri" panose="020F0502020204030204" pitchFamily="34" charset="0"/>
              <a:ea typeface="Calibri" panose="020F0502020204030204" pitchFamily="34" charset="0"/>
              <a:cs typeface="Calibri" panose="020F0502020204030204" pitchFamily="34" charset="0"/>
            </a:endParaRPr>
          </a:p>
          <a:p>
            <a:r>
              <a:rPr lang="en-US" sz="2600" b="1" i="0" u="none" strike="noStrike" baseline="0" dirty="0">
                <a:solidFill>
                  <a:srgbClr val="221E1F"/>
                </a:solidFill>
                <a:latin typeface="Calibri" panose="020F0502020204030204" pitchFamily="34" charset="0"/>
                <a:ea typeface="Calibri" panose="020F0502020204030204" pitchFamily="34" charset="0"/>
                <a:cs typeface="Calibri" panose="020F0502020204030204" pitchFamily="34" charset="0"/>
              </a:rPr>
              <a:t>Plans to achieve your goals </a:t>
            </a:r>
          </a:p>
          <a:p>
            <a:r>
              <a:rPr lang="en-US" sz="2600" b="0" i="0" dirty="0">
                <a:solidFill>
                  <a:srgbClr val="1C1C1C"/>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Automate KPI alerts and establish reporting schedules.</a:t>
            </a:r>
            <a:endParaRPr lang="en-US" sz="2600" i="0" u="none" strike="noStrike" baseline="0" dirty="0">
              <a:solidFill>
                <a:srgbClr val="221E1F"/>
              </a:solidFill>
              <a:latin typeface="Calibri" panose="020F0502020204030204" pitchFamily="34" charset="0"/>
              <a:ea typeface="Calibri" panose="020F0502020204030204" pitchFamily="34" charset="0"/>
              <a:cs typeface="Calibri" panose="020F0502020204030204" pitchFamily="34" charset="0"/>
            </a:endParaRPr>
          </a:p>
          <a:p>
            <a:r>
              <a:rPr lang="en-US" sz="2600" b="1" i="0" u="none" strike="noStrike" baseline="0" dirty="0">
                <a:solidFill>
                  <a:srgbClr val="221E1F"/>
                </a:solidFill>
                <a:latin typeface="Calibri" panose="020F0502020204030204" pitchFamily="34" charset="0"/>
                <a:ea typeface="Calibri" panose="020F0502020204030204" pitchFamily="34" charset="0"/>
                <a:cs typeface="Calibri" panose="020F0502020204030204" pitchFamily="34" charset="0"/>
              </a:rPr>
              <a:t>Plans to evaluate your changes </a:t>
            </a:r>
          </a:p>
          <a:p>
            <a:r>
              <a:rPr lang="en-US" sz="2600" b="0" i="0" dirty="0">
                <a:solidFill>
                  <a:srgbClr val="1C1C1C"/>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Make sure that the right people or teams are responsible for keeping an eye on KPI alerts and responding to them. Define everyone's roles clearly, set up a plan for escalation, and check in weekly to make sure everyone knows what to do.</a:t>
            </a:r>
            <a:endParaRPr lang="en-US" sz="2600" i="0" u="none" strike="noStrike" baseline="0" dirty="0">
              <a:solidFill>
                <a:srgbClr val="221E1F"/>
              </a:solidFill>
              <a:latin typeface="Calibri" panose="020F0502020204030204" pitchFamily="34" charset="0"/>
              <a:ea typeface="Calibri" panose="020F0502020204030204" pitchFamily="34" charset="0"/>
              <a:cs typeface="Calibri" panose="020F0502020204030204" pitchFamily="34" charset="0"/>
            </a:endParaRPr>
          </a:p>
          <a:p>
            <a:endParaRPr lang="en-US" sz="2600" b="1" dirty="0">
              <a:solidFill>
                <a:srgbClr val="221E1F"/>
              </a:solidFill>
              <a:latin typeface="Calibri" panose="020F0502020204030204" pitchFamily="34" charset="0"/>
              <a:ea typeface="Calibri" panose="020F0502020204030204" pitchFamily="34" charset="0"/>
              <a:cs typeface="Calibri" panose="020F0502020204030204" pitchFamily="34" charset="0"/>
            </a:endParaRPr>
          </a:p>
          <a:p>
            <a:endParaRPr lang="en-US" sz="2600" b="1" i="0" u="none" strike="noStrike" baseline="0" dirty="0">
              <a:solidFill>
                <a:srgbClr val="221E1F"/>
              </a:solidFill>
              <a:latin typeface="Calibri" panose="020F0502020204030204" pitchFamily="34" charset="0"/>
              <a:ea typeface="Calibri" panose="020F0502020204030204" pitchFamily="34" charset="0"/>
              <a:cs typeface="Calibri" panose="020F0502020204030204" pitchFamily="34" charset="0"/>
            </a:endParaRPr>
          </a:p>
          <a:p>
            <a:endParaRPr lang="en-US" dirty="0"/>
          </a:p>
        </p:txBody>
      </p:sp>
      <p:pic>
        <p:nvPicPr>
          <p:cNvPr id="6" name="Content Placeholder 5">
            <a:extLst>
              <a:ext uri="{FF2B5EF4-FFF2-40B4-BE49-F238E27FC236}">
                <a16:creationId xmlns:a16="http://schemas.microsoft.com/office/drawing/2014/main" id="{D4C80DC3-BDC2-5C76-B2D1-6B01142DEC0F}"/>
              </a:ext>
            </a:extLst>
          </p:cNvPr>
          <p:cNvPicPr>
            <a:picLocks noGrp="1" noChangeAspect="1"/>
          </p:cNvPicPr>
          <p:nvPr>
            <p:ph sz="half" idx="2"/>
          </p:nvPr>
        </p:nvPicPr>
        <p:blipFill>
          <a:blip r:embed="rId2"/>
          <a:stretch>
            <a:fillRect/>
          </a:stretch>
        </p:blipFill>
        <p:spPr>
          <a:xfrm>
            <a:off x="6719454" y="1930400"/>
            <a:ext cx="2440863" cy="3403434"/>
          </a:xfrm>
        </p:spPr>
      </p:pic>
      <p:pic>
        <p:nvPicPr>
          <p:cNvPr id="5" name="Picture 4">
            <a:extLst>
              <a:ext uri="{FF2B5EF4-FFF2-40B4-BE49-F238E27FC236}">
                <a16:creationId xmlns:a16="http://schemas.microsoft.com/office/drawing/2014/main" id="{EF9397B3-A8A2-4F8D-4BE3-CF3E298D4008}"/>
              </a:ext>
            </a:extLst>
          </p:cNvPr>
          <p:cNvPicPr>
            <a:picLocks noChangeAspect="1"/>
          </p:cNvPicPr>
          <p:nvPr/>
        </p:nvPicPr>
        <p:blipFill>
          <a:blip r:embed="rId3"/>
          <a:stretch>
            <a:fillRect/>
          </a:stretch>
        </p:blipFill>
        <p:spPr>
          <a:xfrm>
            <a:off x="5475206" y="1674456"/>
            <a:ext cx="5287113" cy="3915321"/>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025236"/>
            <a:ext cx="4184035" cy="5223164"/>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900" b="1" i="0" u="none" strike="noStrike" baseline="0" dirty="0">
                <a:solidFill>
                  <a:srgbClr val="221E1F"/>
                </a:solidFill>
                <a:latin typeface="Calibri" panose="020F0502020204030204" pitchFamily="34" charset="0"/>
                <a:ea typeface="Calibri" panose="020F0502020204030204" pitchFamily="34" charset="0"/>
                <a:cs typeface="Calibri" panose="020F0502020204030204" pitchFamily="34" charset="0"/>
              </a:rPr>
              <a:t>Current practices </a:t>
            </a:r>
          </a:p>
          <a:p>
            <a:r>
              <a:rPr lang="en-US" b="0" i="0" dirty="0">
                <a:solidFill>
                  <a:srgbClr val="1C1C1C"/>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Scheduling appointments, parts inventory, technician training, and workflow.</a:t>
            </a:r>
            <a:endParaRPr lang="en-US" sz="1800" i="0" u="none" strike="noStrike" baseline="0" dirty="0">
              <a:solidFill>
                <a:srgbClr val="221E1F"/>
              </a:solidFill>
              <a:latin typeface="Calibri" panose="020F0502020204030204" pitchFamily="34" charset="0"/>
              <a:ea typeface="Calibri" panose="020F0502020204030204" pitchFamily="34" charset="0"/>
              <a:cs typeface="Calibri" panose="020F0502020204030204" pitchFamily="34" charset="0"/>
            </a:endParaRPr>
          </a:p>
          <a:p>
            <a:r>
              <a:rPr lang="en-US" sz="1900" b="1" i="0" u="none" strike="noStrike" baseline="0" dirty="0">
                <a:solidFill>
                  <a:srgbClr val="221E1F"/>
                </a:solidFill>
                <a:latin typeface="Calibri" panose="020F0502020204030204" pitchFamily="34" charset="0"/>
                <a:ea typeface="Calibri" panose="020F0502020204030204" pitchFamily="34" charset="0"/>
                <a:cs typeface="Calibri" panose="020F0502020204030204" pitchFamily="34" charset="0"/>
              </a:rPr>
              <a:t>Goals for improvement </a:t>
            </a:r>
          </a:p>
          <a:p>
            <a:r>
              <a:rPr lang="en-US" b="0" i="0" dirty="0">
                <a:solidFill>
                  <a:srgbClr val="1C1C1C"/>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Reducing wait times, improving communication, and optimizing our resources.</a:t>
            </a:r>
            <a:endParaRPr lang="en-US" sz="1800" b="1" i="0" u="none" strike="noStrike" baseline="0" dirty="0">
              <a:solidFill>
                <a:srgbClr val="221E1F"/>
              </a:solidFill>
              <a:latin typeface="Calibri" panose="020F0502020204030204" pitchFamily="34" charset="0"/>
              <a:ea typeface="Calibri" panose="020F0502020204030204" pitchFamily="34" charset="0"/>
              <a:cs typeface="Calibri" panose="020F0502020204030204" pitchFamily="34" charset="0"/>
            </a:endParaRPr>
          </a:p>
          <a:p>
            <a:r>
              <a:rPr lang="en-US" sz="1900" b="1" i="0" u="none" strike="noStrike" baseline="0" dirty="0">
                <a:solidFill>
                  <a:srgbClr val="221E1F"/>
                </a:solidFill>
                <a:latin typeface="Calibri" panose="020F0502020204030204" pitchFamily="34" charset="0"/>
                <a:ea typeface="Calibri" panose="020F0502020204030204" pitchFamily="34" charset="0"/>
                <a:cs typeface="Calibri" panose="020F0502020204030204" pitchFamily="34" charset="0"/>
              </a:rPr>
              <a:t>Plans to achieve your goals </a:t>
            </a:r>
          </a:p>
          <a:p>
            <a:r>
              <a:rPr lang="en-US" dirty="0">
                <a:latin typeface="Calibri" panose="020F0502020204030204" pitchFamily="34" charset="0"/>
                <a:ea typeface="Calibri" panose="020F0502020204030204" pitchFamily="34" charset="0"/>
                <a:cs typeface="Calibri" panose="020F0502020204030204" pitchFamily="34" charset="0"/>
              </a:rPr>
              <a:t>Making some changes to the way things are done, training up the team, sprucing up the facilities, communicating better with customers, and working together more closely between departments.</a:t>
            </a:r>
            <a:endParaRPr lang="en-US" sz="1800" b="1" i="0" u="none" strike="noStrike" baseline="0" dirty="0">
              <a:solidFill>
                <a:srgbClr val="221E1F"/>
              </a:solidFill>
              <a:latin typeface="Calibri" panose="020F0502020204030204" pitchFamily="34" charset="0"/>
              <a:ea typeface="Calibri" panose="020F0502020204030204" pitchFamily="34" charset="0"/>
              <a:cs typeface="Calibri" panose="020F0502020204030204" pitchFamily="34" charset="0"/>
            </a:endParaRPr>
          </a:p>
          <a:p>
            <a:r>
              <a:rPr lang="en-US" sz="1900" b="1" i="0" u="none" strike="noStrike" baseline="0" dirty="0">
                <a:solidFill>
                  <a:srgbClr val="221E1F"/>
                </a:solidFill>
                <a:latin typeface="Calibri" panose="020F0502020204030204" pitchFamily="34" charset="0"/>
                <a:ea typeface="Calibri" panose="020F0502020204030204" pitchFamily="34" charset="0"/>
                <a:cs typeface="Calibri" panose="020F0502020204030204" pitchFamily="34" charset="0"/>
              </a:rPr>
              <a:t>Plans to evaluate your changes </a:t>
            </a:r>
          </a:p>
          <a:p>
            <a:pPr algn="l">
              <a:buFont typeface="Arial" panose="020B0604020202020204" pitchFamily="34" charset="0"/>
              <a:buChar char="•"/>
            </a:pPr>
            <a:r>
              <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Monitor appointment scheduling efficiency and customer feedback.</a:t>
            </a:r>
          </a:p>
          <a:p>
            <a:pPr algn="l">
              <a:buFont typeface="Arial" panose="020B0604020202020204" pitchFamily="34" charset="0"/>
              <a:buChar char="•"/>
            </a:pPr>
            <a:r>
              <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Track reduction in paperwork and data entry errors.</a:t>
            </a:r>
          </a:p>
          <a:p>
            <a:pPr algn="l">
              <a:buFont typeface="Arial" panose="020B0604020202020204" pitchFamily="34" charset="0"/>
              <a:buChar char="•"/>
            </a:pPr>
            <a:r>
              <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Measure technician productivity and service turnaround times.</a:t>
            </a:r>
          </a:p>
          <a:p>
            <a:endParaRPr lang="en-US" dirty="0"/>
          </a:p>
        </p:txBody>
      </p:sp>
      <p:pic>
        <p:nvPicPr>
          <p:cNvPr id="8" name="Content Placeholder 7">
            <a:extLst>
              <a:ext uri="{FF2B5EF4-FFF2-40B4-BE49-F238E27FC236}">
                <a16:creationId xmlns:a16="http://schemas.microsoft.com/office/drawing/2014/main" id="{DAE014FC-A35B-8DD5-9606-0375CBE8EEDC}"/>
              </a:ext>
            </a:extLst>
          </p:cNvPr>
          <p:cNvPicPr>
            <a:picLocks noGrp="1" noChangeAspect="1"/>
          </p:cNvPicPr>
          <p:nvPr>
            <p:ph sz="half" idx="2"/>
          </p:nvPr>
        </p:nvPicPr>
        <p:blipFill>
          <a:blip r:embed="rId2"/>
          <a:stretch>
            <a:fillRect/>
          </a:stretch>
        </p:blipFill>
        <p:spPr>
          <a:xfrm>
            <a:off x="5710032" y="2615199"/>
            <a:ext cx="2943636" cy="2972215"/>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1233055"/>
            <a:ext cx="4184035" cy="4808306"/>
          </a:xfrm>
        </p:spPr>
        <p:txBody>
          <a:bodyPr>
            <a:normAutofit fontScale="92500" lnSpcReduction="20000"/>
          </a:bodyPr>
          <a:lstStyle/>
          <a:p>
            <a:pPr marL="0" marR="0">
              <a:lnSpc>
                <a:spcPct val="115000"/>
              </a:lnSpc>
              <a:spcBef>
                <a:spcPts val="0"/>
              </a:spcBef>
              <a:spcAft>
                <a:spcPts val="800"/>
              </a:spcAft>
            </a:pPr>
            <a:r>
              <a:rPr lang="en-US" sz="1200" kern="100" dirty="0">
                <a:effectLst/>
                <a:latin typeface="Calibri" panose="020F0502020204030204" pitchFamily="34" charset="0"/>
                <a:ea typeface="Calibri" panose="020F0502020204030204" pitchFamily="34" charset="0"/>
                <a:cs typeface="Calibri" panose="020F0502020204030204" pitchFamily="34" charset="0"/>
              </a:rPr>
              <a:t>Me: Based off the 25 RO Analysis summary report what things pop out to you first?</a:t>
            </a:r>
          </a:p>
          <a:p>
            <a:pPr marL="0" marR="0">
              <a:lnSpc>
                <a:spcPct val="115000"/>
              </a:lnSpc>
              <a:spcBef>
                <a:spcPts val="0"/>
              </a:spcBef>
              <a:spcAft>
                <a:spcPts val="800"/>
              </a:spcAft>
            </a:pPr>
            <a:r>
              <a:rPr lang="en-US" sz="1200" kern="100" dirty="0">
                <a:effectLst/>
                <a:latin typeface="Calibri" panose="020F0502020204030204" pitchFamily="34" charset="0"/>
                <a:ea typeface="Calibri" panose="020F0502020204030204" pitchFamily="34" charset="0"/>
                <a:cs typeface="Calibri" panose="020F0502020204030204" pitchFamily="34" charset="0"/>
              </a:rPr>
              <a:t>Service Manager:  The first thing that I saw was I need to look at maintenance more. We are below 30% and I would like to be at 30% or above. </a:t>
            </a:r>
          </a:p>
          <a:p>
            <a:pPr marL="0" marR="0">
              <a:lnSpc>
                <a:spcPct val="115000"/>
              </a:lnSpc>
              <a:spcBef>
                <a:spcPts val="0"/>
              </a:spcBef>
              <a:spcAft>
                <a:spcPts val="800"/>
              </a:spcAft>
            </a:pPr>
            <a:r>
              <a:rPr lang="en-US" sz="1200" kern="100" dirty="0">
                <a:effectLst/>
                <a:latin typeface="Calibri" panose="020F0502020204030204" pitchFamily="34" charset="0"/>
                <a:ea typeface="Calibri" panose="020F0502020204030204" pitchFamily="34" charset="0"/>
                <a:cs typeface="Calibri" panose="020F0502020204030204" pitchFamily="34" charset="0"/>
              </a:rPr>
              <a:t>Me: Tell me a little more about that.</a:t>
            </a:r>
          </a:p>
          <a:p>
            <a:pPr marL="0" marR="0">
              <a:lnSpc>
                <a:spcPct val="115000"/>
              </a:lnSpc>
              <a:spcBef>
                <a:spcPts val="0"/>
              </a:spcBef>
              <a:spcAft>
                <a:spcPts val="800"/>
              </a:spcAft>
            </a:pPr>
            <a:r>
              <a:rPr lang="en-US" sz="1200" kern="100" dirty="0">
                <a:effectLst/>
                <a:latin typeface="Calibri" panose="020F0502020204030204" pitchFamily="34" charset="0"/>
                <a:ea typeface="Calibri" panose="020F0502020204030204" pitchFamily="34" charset="0"/>
                <a:cs typeface="Calibri" panose="020F0502020204030204" pitchFamily="34" charset="0"/>
              </a:rPr>
              <a:t>Service Manager: Upon reviewing the FRH, I noticed that the current value of $91.56 is not within the expected range. Ideally, it should be between $100.00 to $110.00 dollars. This indicates that we need to examine our current pricing and determine if any adjustments are necessary.</a:t>
            </a:r>
          </a:p>
          <a:p>
            <a:pPr marL="0" marR="0">
              <a:lnSpc>
                <a:spcPct val="115000"/>
              </a:lnSpc>
              <a:spcBef>
                <a:spcPts val="0"/>
              </a:spcBef>
              <a:spcAft>
                <a:spcPts val="800"/>
              </a:spcAft>
            </a:pPr>
            <a:r>
              <a:rPr lang="en-US" sz="1200" kern="100" dirty="0">
                <a:effectLst/>
                <a:latin typeface="Calibri" panose="020F0502020204030204" pitchFamily="34" charset="0"/>
                <a:ea typeface="Calibri" panose="020F0502020204030204" pitchFamily="34" charset="0"/>
                <a:cs typeface="Calibri" panose="020F0502020204030204" pitchFamily="34" charset="0"/>
              </a:rPr>
              <a:t>Service Manager: I am happy with the FRH being at 3.41. I like to see an average of 2.00 to 2.2 per RO.</a:t>
            </a:r>
          </a:p>
          <a:p>
            <a:pPr marL="0" marR="0">
              <a:lnSpc>
                <a:spcPct val="115000"/>
              </a:lnSpc>
              <a:spcBef>
                <a:spcPts val="0"/>
              </a:spcBef>
              <a:spcAft>
                <a:spcPts val="800"/>
              </a:spcAft>
            </a:pPr>
            <a:r>
              <a:rPr lang="en-US" sz="1200" kern="100" dirty="0">
                <a:effectLst/>
                <a:latin typeface="Calibri" panose="020F0502020204030204" pitchFamily="34" charset="0"/>
                <a:ea typeface="Calibri" panose="020F0502020204030204" pitchFamily="34" charset="0"/>
                <a:cs typeface="Calibri" panose="020F0502020204030204" pitchFamily="34" charset="0"/>
              </a:rPr>
              <a:t>Me: By reviewing the 25 Ro’s I noticed that 11 of them are one line repair orders. What are your thoughts on that? </a:t>
            </a:r>
          </a:p>
          <a:p>
            <a:pPr marL="0" marR="0">
              <a:lnSpc>
                <a:spcPct val="115000"/>
              </a:lnSpc>
              <a:spcBef>
                <a:spcPts val="0"/>
              </a:spcBef>
              <a:spcAft>
                <a:spcPts val="800"/>
              </a:spcAft>
            </a:pPr>
            <a:r>
              <a:rPr lang="en-US" sz="1200" kern="100" dirty="0">
                <a:effectLst/>
                <a:latin typeface="Calibri" panose="020F0502020204030204" pitchFamily="34" charset="0"/>
                <a:ea typeface="Calibri" panose="020F0502020204030204" pitchFamily="34" charset="0"/>
                <a:cs typeface="Calibri" panose="020F0502020204030204" pitchFamily="34" charset="0"/>
              </a:rPr>
              <a:t>Service Manager: I’m ok with one-line items since we work mainly on newer vehicles. </a:t>
            </a:r>
          </a:p>
          <a:p>
            <a:pPr marL="0" marR="0">
              <a:lnSpc>
                <a:spcPct val="115000"/>
              </a:lnSpc>
              <a:spcBef>
                <a:spcPts val="0"/>
              </a:spcBef>
              <a:spcAft>
                <a:spcPts val="800"/>
              </a:spcAft>
            </a:pPr>
            <a:r>
              <a:rPr lang="en-US" sz="1200" kern="100" dirty="0">
                <a:effectLst/>
                <a:latin typeface="Calibri" panose="020F0502020204030204" pitchFamily="34" charset="0"/>
                <a:ea typeface="Calibri" panose="020F0502020204030204" pitchFamily="34" charset="0"/>
                <a:cs typeface="Calibri" panose="020F0502020204030204" pitchFamily="34" charset="0"/>
              </a:rPr>
              <a:t>Me: I see, but if you look further down there is also a breakdown of model year analysis. Seeing that 68% are on 2019 models or older does that change your answer?</a:t>
            </a:r>
          </a:p>
          <a:p>
            <a:r>
              <a:rPr lang="en-US" sz="1200" dirty="0">
                <a:effectLst/>
                <a:latin typeface="Calibri" panose="020F0502020204030204" pitchFamily="34" charset="0"/>
                <a:ea typeface="Calibri" panose="020F0502020204030204" pitchFamily="34" charset="0"/>
                <a:cs typeface="Calibri" panose="020F0502020204030204" pitchFamily="34" charset="0"/>
              </a:rPr>
              <a:t>Service Manager: Despite not reviewing the specific RO's, I still believe the vehicles might have only required general maintenance, even if we have seen them before</a:t>
            </a:r>
            <a:endParaRPr lang="en-US" sz="1200" dirty="0">
              <a:latin typeface="Calibri" panose="020F0502020204030204" pitchFamily="34" charset="0"/>
              <a:ea typeface="Calibri" panose="020F0502020204030204" pitchFamily="34" charset="0"/>
              <a:cs typeface="Calibri" panose="020F0502020204030204" pitchFamily="34" charset="0"/>
            </a:endParaRPr>
          </a:p>
        </p:txBody>
      </p:sp>
      <p:pic>
        <p:nvPicPr>
          <p:cNvPr id="6" name="Content Placeholder 5">
            <a:extLst>
              <a:ext uri="{FF2B5EF4-FFF2-40B4-BE49-F238E27FC236}">
                <a16:creationId xmlns:a16="http://schemas.microsoft.com/office/drawing/2014/main" id="{7D7FBF6D-1B6B-4091-9ABF-B967D33EAC3F}"/>
              </a:ext>
            </a:extLst>
          </p:cNvPr>
          <p:cNvPicPr>
            <a:picLocks noGrp="1" noChangeAspect="1"/>
          </p:cNvPicPr>
          <p:nvPr>
            <p:ph sz="half" idx="2"/>
          </p:nvPr>
        </p:nvPicPr>
        <p:blipFill>
          <a:blip r:embed="rId2"/>
          <a:stretch>
            <a:fillRect/>
          </a:stretch>
        </p:blipFill>
        <p:spPr>
          <a:xfrm>
            <a:off x="5089525" y="2402538"/>
            <a:ext cx="4184650" cy="3397537"/>
          </a:xfrm>
        </p:spPr>
      </p:pic>
      <p:pic>
        <p:nvPicPr>
          <p:cNvPr id="8" name="Picture 7">
            <a:extLst>
              <a:ext uri="{FF2B5EF4-FFF2-40B4-BE49-F238E27FC236}">
                <a16:creationId xmlns:a16="http://schemas.microsoft.com/office/drawing/2014/main" id="{9CDA682F-4999-E0A5-3A75-6291A5971193}"/>
              </a:ext>
            </a:extLst>
          </p:cNvPr>
          <p:cNvPicPr>
            <a:picLocks noChangeAspect="1"/>
          </p:cNvPicPr>
          <p:nvPr/>
        </p:nvPicPr>
        <p:blipFill>
          <a:blip r:embed="rId3"/>
          <a:stretch>
            <a:fillRect/>
          </a:stretch>
        </p:blipFill>
        <p:spPr>
          <a:xfrm>
            <a:off x="4861369" y="2160589"/>
            <a:ext cx="4887979" cy="3880772"/>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r>
              <a:rPr lang="en-US" sz="2400" b="1" dirty="0">
                <a:latin typeface="Calibri" panose="020F0502020204030204" pitchFamily="34" charset="0"/>
                <a:ea typeface="Calibri" panose="020F0502020204030204" pitchFamily="34" charset="0"/>
                <a:cs typeface="Calibri" panose="020F0502020204030204" pitchFamily="34" charset="0"/>
              </a:rPr>
              <a:t>Strengths</a:t>
            </a:r>
          </a:p>
          <a:p>
            <a:r>
              <a:rPr lang="en-US" sz="2000" dirty="0">
                <a:latin typeface="Calibri" panose="020F0502020204030204" pitchFamily="34" charset="0"/>
                <a:ea typeface="Calibri" panose="020F0502020204030204" pitchFamily="34" charset="0"/>
                <a:cs typeface="Calibri" panose="020F0502020204030204" pitchFamily="34" charset="0"/>
              </a:rPr>
              <a:t>MPI</a:t>
            </a:r>
          </a:p>
          <a:p>
            <a:r>
              <a:rPr lang="en-US" sz="2000" dirty="0">
                <a:latin typeface="Calibri" panose="020F0502020204030204" pitchFamily="34" charset="0"/>
                <a:ea typeface="Calibri" panose="020F0502020204030204" pitchFamily="34" charset="0"/>
                <a:cs typeface="Calibri" panose="020F0502020204030204" pitchFamily="34" charset="0"/>
              </a:rPr>
              <a:t>BDC</a:t>
            </a:r>
          </a:p>
          <a:p>
            <a:r>
              <a:rPr lang="en-US" sz="2000" dirty="0">
                <a:latin typeface="Calibri" panose="020F0502020204030204" pitchFamily="34" charset="0"/>
                <a:ea typeface="Calibri" panose="020F0502020204030204" pitchFamily="34" charset="0"/>
                <a:cs typeface="Calibri" panose="020F0502020204030204" pitchFamily="34" charset="0"/>
              </a:rPr>
              <a:t>Good Technicians</a:t>
            </a:r>
          </a:p>
          <a:p>
            <a:r>
              <a:rPr lang="en-US" sz="2000" dirty="0">
                <a:latin typeface="Calibri" panose="020F0502020204030204" pitchFamily="34" charset="0"/>
                <a:ea typeface="Calibri" panose="020F0502020204030204" pitchFamily="34" charset="0"/>
                <a:cs typeface="Calibri" panose="020F0502020204030204" pitchFamily="34" charset="0"/>
              </a:rPr>
              <a:t>Repeat customers</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sz="2400" b="1" dirty="0">
                <a:latin typeface="Calibri" panose="020F0502020204030204" pitchFamily="34" charset="0"/>
                <a:ea typeface="Calibri" panose="020F0502020204030204" pitchFamily="34" charset="0"/>
                <a:cs typeface="Calibri" panose="020F0502020204030204" pitchFamily="34" charset="0"/>
              </a:rPr>
              <a:t>Weaknesses</a:t>
            </a:r>
          </a:p>
          <a:p>
            <a:r>
              <a:rPr lang="en-US" dirty="0">
                <a:latin typeface="Calibri" panose="020F0502020204030204" pitchFamily="34" charset="0"/>
                <a:ea typeface="Calibri" panose="020F0502020204030204" pitchFamily="34" charset="0"/>
                <a:cs typeface="Calibri" panose="020F0502020204030204" pitchFamily="34" charset="0"/>
              </a:rPr>
              <a:t>Communication within department</a:t>
            </a:r>
          </a:p>
          <a:p>
            <a:r>
              <a:rPr lang="en-US" dirty="0">
                <a:latin typeface="Calibri" panose="020F0502020204030204" pitchFamily="34" charset="0"/>
                <a:ea typeface="Calibri" panose="020F0502020204030204" pitchFamily="34" charset="0"/>
                <a:cs typeface="Calibri" panose="020F0502020204030204" pitchFamily="34" charset="0"/>
              </a:rPr>
              <a:t>Ordering wrong parts</a:t>
            </a:r>
          </a:p>
          <a:p>
            <a:r>
              <a:rPr lang="en-US" dirty="0">
                <a:latin typeface="Calibri" panose="020F0502020204030204" pitchFamily="34" charset="0"/>
                <a:ea typeface="Calibri" panose="020F0502020204030204" pitchFamily="34" charset="0"/>
                <a:cs typeface="Calibri" panose="020F0502020204030204" pitchFamily="34" charset="0"/>
              </a:rPr>
              <a:t>Size of Shop</a:t>
            </a:r>
          </a:p>
          <a:p>
            <a:r>
              <a:rPr lang="en-US" dirty="0" err="1">
                <a:latin typeface="Calibri" panose="020F0502020204030204" pitchFamily="34" charset="0"/>
                <a:ea typeface="Calibri" panose="020F0502020204030204" pitchFamily="34" charset="0"/>
                <a:cs typeface="Calibri" panose="020F0502020204030204" pitchFamily="34" charset="0"/>
              </a:rPr>
              <a:t>Techline</a:t>
            </a:r>
            <a:r>
              <a:rPr lang="en-US" dirty="0">
                <a:latin typeface="Calibri" panose="020F0502020204030204" pitchFamily="34" charset="0"/>
                <a:ea typeface="Calibri" panose="020F0502020204030204" pitchFamily="34" charset="0"/>
                <a:cs typeface="Calibri" panose="020F0502020204030204" pitchFamily="34" charset="0"/>
              </a:rPr>
              <a:t> Connect</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1728</TotalTime>
  <Words>999</Words>
  <Application>Microsoft Office PowerPoint</Application>
  <PresentationFormat>Widescreen</PresentationFormat>
  <Paragraphs>132</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Nikki Brezina</cp:lastModifiedBy>
  <cp:revision>17</cp:revision>
  <cp:lastPrinted>2024-04-29T01:52:12Z</cp:lastPrinted>
  <dcterms:created xsi:type="dcterms:W3CDTF">2022-12-04T13:10:55Z</dcterms:created>
  <dcterms:modified xsi:type="dcterms:W3CDTF">2024-04-29T20:42:42Z</dcterms:modified>
</cp:coreProperties>
</file>