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5E7508-D557-448A-B6E9-2FA20B53124A}" v="16" dt="2024-03-26T17:26:48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969" autoAdjust="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oicourt" userId="c5622d70f58e02a8" providerId="LiveId" clId="{FA5E7508-D557-448A-B6E9-2FA20B53124A}"/>
    <pc:docChg chg="undo redo custSel addSld delSld modSld">
      <pc:chgData name="Matthew Boicourt" userId="c5622d70f58e02a8" providerId="LiveId" clId="{FA5E7508-D557-448A-B6E9-2FA20B53124A}" dt="2024-04-17T20:48:29.366" v="6733" actId="27636"/>
      <pc:docMkLst>
        <pc:docMk/>
      </pc:docMkLst>
      <pc:sldChg chg="modSp mod">
        <pc:chgData name="Matthew Boicourt" userId="c5622d70f58e02a8" providerId="LiveId" clId="{FA5E7508-D557-448A-B6E9-2FA20B53124A}" dt="2024-04-07T12:44:22.342" v="137" actId="20577"/>
        <pc:sldMkLst>
          <pc:docMk/>
          <pc:sldMk cId="407074056" sldId="256"/>
        </pc:sldMkLst>
        <pc:spChg chg="mod">
          <ac:chgData name="Matthew Boicourt" userId="c5622d70f58e02a8" providerId="LiveId" clId="{FA5E7508-D557-448A-B6E9-2FA20B53124A}" dt="2024-04-07T12:44:22.342" v="137" actId="20577"/>
          <ac:spMkLst>
            <pc:docMk/>
            <pc:sldMk cId="407074056" sldId="256"/>
            <ac:spMk id="3" creationId="{3D24D94E-9ADE-FBA4-4E04-F5102B2316CA}"/>
          </ac:spMkLst>
        </pc:spChg>
      </pc:sldChg>
      <pc:sldChg chg="modSp mod">
        <pc:chgData name="Matthew Boicourt" userId="c5622d70f58e02a8" providerId="LiveId" clId="{FA5E7508-D557-448A-B6E9-2FA20B53124A}" dt="2024-04-14T16:21:46.759" v="4747" actId="13926"/>
        <pc:sldMkLst>
          <pc:docMk/>
          <pc:sldMk cId="3839221384" sldId="257"/>
        </pc:sldMkLst>
        <pc:spChg chg="mod">
          <ac:chgData name="Matthew Boicourt" userId="c5622d70f58e02a8" providerId="LiveId" clId="{FA5E7508-D557-448A-B6E9-2FA20B53124A}" dt="2024-04-14T16:21:46.759" v="4747" actId="13926"/>
          <ac:spMkLst>
            <pc:docMk/>
            <pc:sldMk cId="3839221384" sldId="257"/>
            <ac:spMk id="3" creationId="{203A9D90-6288-FF85-A14B-EAAC61E0E9A8}"/>
          </ac:spMkLst>
        </pc:spChg>
      </pc:sldChg>
      <pc:sldChg chg="addSp delSp modSp mod setBg">
        <pc:chgData name="Matthew Boicourt" userId="c5622d70f58e02a8" providerId="LiveId" clId="{FA5E7508-D557-448A-B6E9-2FA20B53124A}" dt="2024-04-14T17:16:51.568" v="6448" actId="20577"/>
        <pc:sldMkLst>
          <pc:docMk/>
          <pc:sldMk cId="4167117408" sldId="258"/>
        </pc:sldMkLst>
        <pc:spChg chg="mod">
          <ac:chgData name="Matthew Boicourt" userId="c5622d70f58e02a8" providerId="LiveId" clId="{FA5E7508-D557-448A-B6E9-2FA20B53124A}" dt="2024-03-26T17:25:42.267" v="51" actId="26606"/>
          <ac:spMkLst>
            <pc:docMk/>
            <pc:sldMk cId="4167117408" sldId="258"/>
            <ac:spMk id="2" creationId="{5FFE6F10-0BA0-1313-9F7B-7EBE765BA7D5}"/>
          </ac:spMkLst>
        </pc:spChg>
        <pc:spChg chg="mod">
          <ac:chgData name="Matthew Boicourt" userId="c5622d70f58e02a8" providerId="LiveId" clId="{FA5E7508-D557-448A-B6E9-2FA20B53124A}" dt="2024-04-14T17:16:51.568" v="6448" actId="20577"/>
          <ac:spMkLst>
            <pc:docMk/>
            <pc:sldMk cId="4167117408" sldId="258"/>
            <ac:spMk id="3" creationId="{DC1AC215-6A1E-4C59-EFD0-D293BFB95537}"/>
          </ac:spMkLst>
        </pc:spChg>
        <pc:grpChg chg="add del">
          <ac:chgData name="Matthew Boicourt" userId="c5622d70f58e02a8" providerId="LiveId" clId="{FA5E7508-D557-448A-B6E9-2FA20B53124A}" dt="2024-03-26T17:25:42.267" v="51" actId="26606"/>
          <ac:grpSpMkLst>
            <pc:docMk/>
            <pc:sldMk cId="4167117408" sldId="258"/>
            <ac:grpSpMk id="12" creationId="{90A61547-2555-4DE2-A37F-A53E54917441}"/>
          </ac:grpSpMkLst>
        </pc:grpChg>
        <pc:graphicFrameChg chg="add mod">
          <ac:chgData name="Matthew Boicourt" userId="c5622d70f58e02a8" providerId="LiveId" clId="{FA5E7508-D557-448A-B6E9-2FA20B53124A}" dt="2024-03-26T17:24:53.992" v="46" actId="1076"/>
          <ac:graphicFrameMkLst>
            <pc:docMk/>
            <pc:sldMk cId="4167117408" sldId="258"/>
            <ac:graphicFrameMk id="4" creationId="{7C969455-BCDF-F577-BC6F-0A4899157055}"/>
          </ac:graphicFrameMkLst>
        </pc:graphicFrameChg>
        <pc:graphicFrameChg chg="add mod">
          <ac:chgData name="Matthew Boicourt" userId="c5622d70f58e02a8" providerId="LiveId" clId="{FA5E7508-D557-448A-B6E9-2FA20B53124A}" dt="2024-03-26T17:24:54.870" v="47"/>
          <ac:graphicFrameMkLst>
            <pc:docMk/>
            <pc:sldMk cId="4167117408" sldId="258"/>
            <ac:graphicFrameMk id="5" creationId="{00000000-0008-0000-0500-00000D040000}"/>
          </ac:graphicFrameMkLst>
        </pc:graphicFrameChg>
        <pc:graphicFrameChg chg="add mod modGraphic">
          <ac:chgData name="Matthew Boicourt" userId="c5622d70f58e02a8" providerId="LiveId" clId="{FA5E7508-D557-448A-B6E9-2FA20B53124A}" dt="2024-03-26T17:26:00.420" v="55" actId="14100"/>
          <ac:graphicFrameMkLst>
            <pc:docMk/>
            <pc:sldMk cId="4167117408" sldId="258"/>
            <ac:graphicFrameMk id="7" creationId="{AB5E1726-C12F-02CB-84DA-789C2AD72832}"/>
          </ac:graphicFrameMkLst>
        </pc:graphicFrameChg>
        <pc:graphicFrameChg chg="add mod">
          <ac:chgData name="Matthew Boicourt" userId="c5622d70f58e02a8" providerId="LiveId" clId="{FA5E7508-D557-448A-B6E9-2FA20B53124A}" dt="2024-03-26T17:26:52.514" v="57" actId="1076"/>
          <ac:graphicFrameMkLst>
            <pc:docMk/>
            <pc:sldMk cId="4167117408" sldId="258"/>
            <ac:graphicFrameMk id="8" creationId="{00000000-0008-0000-0500-00000D040000}"/>
          </ac:graphicFrameMkLst>
        </pc:graphicFrameChg>
        <pc:picChg chg="mod">
          <ac:chgData name="Matthew Boicourt" userId="c5622d70f58e02a8" providerId="LiveId" clId="{FA5E7508-D557-448A-B6E9-2FA20B53124A}" dt="2024-03-26T17:25:42.267" v="51" actId="26606"/>
          <ac:picMkLst>
            <pc:docMk/>
            <pc:sldMk cId="4167117408" sldId="258"/>
            <ac:picMk id="6" creationId="{7D7FBF6D-1B6B-4091-9ABF-B967D33EAC3F}"/>
          </ac:picMkLst>
        </pc:picChg>
      </pc:sldChg>
      <pc:sldChg chg="modSp mod">
        <pc:chgData name="Matthew Boicourt" userId="c5622d70f58e02a8" providerId="LiveId" clId="{FA5E7508-D557-448A-B6E9-2FA20B53124A}" dt="2024-04-14T16:49:26.292" v="5987" actId="20577"/>
        <pc:sldMkLst>
          <pc:docMk/>
          <pc:sldMk cId="2924363353" sldId="259"/>
        </pc:sldMkLst>
        <pc:spChg chg="mod">
          <ac:chgData name="Matthew Boicourt" userId="c5622d70f58e02a8" providerId="LiveId" clId="{FA5E7508-D557-448A-B6E9-2FA20B53124A}" dt="2024-04-14T16:49:26.292" v="5987" actId="20577"/>
          <ac:spMkLst>
            <pc:docMk/>
            <pc:sldMk cId="2924363353" sldId="259"/>
            <ac:spMk id="3" creationId="{0CC31931-4847-F763-D4D1-1433E7E0CE49}"/>
          </ac:spMkLst>
        </pc:spChg>
      </pc:sldChg>
      <pc:sldChg chg="modSp mod">
        <pc:chgData name="Matthew Boicourt" userId="c5622d70f58e02a8" providerId="LiveId" clId="{FA5E7508-D557-448A-B6E9-2FA20B53124A}" dt="2024-04-14T17:22:30.771" v="6596" actId="20577"/>
        <pc:sldMkLst>
          <pc:docMk/>
          <pc:sldMk cId="2417698126" sldId="262"/>
        </pc:sldMkLst>
        <pc:spChg chg="mod">
          <ac:chgData name="Matthew Boicourt" userId="c5622d70f58e02a8" providerId="LiveId" clId="{FA5E7508-D557-448A-B6E9-2FA20B53124A}" dt="2024-04-14T17:22:30.771" v="6596" actId="20577"/>
          <ac:spMkLst>
            <pc:docMk/>
            <pc:sldMk cId="2417698126" sldId="262"/>
            <ac:spMk id="3" creationId="{203A9D90-6288-FF85-A14B-EAAC61E0E9A8}"/>
          </ac:spMkLst>
        </pc:spChg>
      </pc:sldChg>
      <pc:sldChg chg="modSp mod">
        <pc:chgData name="Matthew Boicourt" userId="c5622d70f58e02a8" providerId="LiveId" clId="{FA5E7508-D557-448A-B6E9-2FA20B53124A}" dt="2024-04-14T17:26:30.052" v="6697" actId="20577"/>
        <pc:sldMkLst>
          <pc:docMk/>
          <pc:sldMk cId="3912869560" sldId="263"/>
        </pc:sldMkLst>
        <pc:spChg chg="mod">
          <ac:chgData name="Matthew Boicourt" userId="c5622d70f58e02a8" providerId="LiveId" clId="{FA5E7508-D557-448A-B6E9-2FA20B53124A}" dt="2024-04-14T17:26:30.052" v="6697" actId="20577"/>
          <ac:spMkLst>
            <pc:docMk/>
            <pc:sldMk cId="3912869560" sldId="263"/>
            <ac:spMk id="3" creationId="{203A9D90-6288-FF85-A14B-EAAC61E0E9A8}"/>
          </ac:spMkLst>
        </pc:spChg>
      </pc:sldChg>
      <pc:sldChg chg="modSp mod">
        <pc:chgData name="Matthew Boicourt" userId="c5622d70f58e02a8" providerId="LiveId" clId="{FA5E7508-D557-448A-B6E9-2FA20B53124A}" dt="2024-04-14T17:03:02.558" v="6220" actId="313"/>
        <pc:sldMkLst>
          <pc:docMk/>
          <pc:sldMk cId="627664966" sldId="264"/>
        </pc:sldMkLst>
        <pc:spChg chg="mod">
          <ac:chgData name="Matthew Boicourt" userId="c5622d70f58e02a8" providerId="LiveId" clId="{FA5E7508-D557-448A-B6E9-2FA20B53124A}" dt="2024-04-14T17:03:02.558" v="6220" actId="313"/>
          <ac:spMkLst>
            <pc:docMk/>
            <pc:sldMk cId="627664966" sldId="264"/>
            <ac:spMk id="3" creationId="{203A9D90-6288-FF85-A14B-EAAC61E0E9A8}"/>
          </ac:spMkLst>
        </pc:spChg>
      </pc:sldChg>
      <pc:sldChg chg="modSp mod">
        <pc:chgData name="Matthew Boicourt" userId="c5622d70f58e02a8" providerId="LiveId" clId="{FA5E7508-D557-448A-B6E9-2FA20B53124A}" dt="2024-04-14T17:26:15.619" v="6696" actId="20577"/>
        <pc:sldMkLst>
          <pc:docMk/>
          <pc:sldMk cId="3985272254" sldId="265"/>
        </pc:sldMkLst>
        <pc:spChg chg="mod">
          <ac:chgData name="Matthew Boicourt" userId="c5622d70f58e02a8" providerId="LiveId" clId="{FA5E7508-D557-448A-B6E9-2FA20B53124A}" dt="2024-04-14T17:26:15.619" v="6696" actId="20577"/>
          <ac:spMkLst>
            <pc:docMk/>
            <pc:sldMk cId="3985272254" sldId="265"/>
            <ac:spMk id="3" creationId="{203A9D90-6288-FF85-A14B-EAAC61E0E9A8}"/>
          </ac:spMkLst>
        </pc:spChg>
      </pc:sldChg>
      <pc:sldChg chg="modSp mod">
        <pc:chgData name="Matthew Boicourt" userId="c5622d70f58e02a8" providerId="LiveId" clId="{FA5E7508-D557-448A-B6E9-2FA20B53124A}" dt="2024-04-15T16:24:47.128" v="6710" actId="20577"/>
        <pc:sldMkLst>
          <pc:docMk/>
          <pc:sldMk cId="4226099158" sldId="266"/>
        </pc:sldMkLst>
        <pc:spChg chg="mod">
          <ac:chgData name="Matthew Boicourt" userId="c5622d70f58e02a8" providerId="LiveId" clId="{FA5E7508-D557-448A-B6E9-2FA20B53124A}" dt="2024-04-15T16:24:47.128" v="6710" actId="20577"/>
          <ac:spMkLst>
            <pc:docMk/>
            <pc:sldMk cId="4226099158" sldId="266"/>
            <ac:spMk id="3" creationId="{203A9D90-6288-FF85-A14B-EAAC61E0E9A8}"/>
          </ac:spMkLst>
        </pc:spChg>
      </pc:sldChg>
      <pc:sldChg chg="modSp mod">
        <pc:chgData name="Matthew Boicourt" userId="c5622d70f58e02a8" providerId="LiveId" clId="{FA5E7508-D557-448A-B6E9-2FA20B53124A}" dt="2024-04-14T16:22:38.244" v="4753" actId="13926"/>
        <pc:sldMkLst>
          <pc:docMk/>
          <pc:sldMk cId="850427537" sldId="267"/>
        </pc:sldMkLst>
        <pc:spChg chg="mod">
          <ac:chgData name="Matthew Boicourt" userId="c5622d70f58e02a8" providerId="LiveId" clId="{FA5E7508-D557-448A-B6E9-2FA20B53124A}" dt="2024-04-14T16:22:38.244" v="4753" actId="13926"/>
          <ac:spMkLst>
            <pc:docMk/>
            <pc:sldMk cId="850427537" sldId="267"/>
            <ac:spMk id="3" creationId="{203A9D90-6288-FF85-A14B-EAAC61E0E9A8}"/>
          </ac:spMkLst>
        </pc:spChg>
      </pc:sldChg>
      <pc:sldChg chg="modSp mod">
        <pc:chgData name="Matthew Boicourt" userId="c5622d70f58e02a8" providerId="LiveId" clId="{FA5E7508-D557-448A-B6E9-2FA20B53124A}" dt="2024-04-14T17:04:18.719" v="6243" actId="20577"/>
        <pc:sldMkLst>
          <pc:docMk/>
          <pc:sldMk cId="3364109993" sldId="268"/>
        </pc:sldMkLst>
        <pc:graphicFrameChg chg="modGraphic">
          <ac:chgData name="Matthew Boicourt" userId="c5622d70f58e02a8" providerId="LiveId" clId="{FA5E7508-D557-448A-B6E9-2FA20B53124A}" dt="2024-04-14T17:04:18.719" v="6243" actId="20577"/>
          <ac:graphicFrameMkLst>
            <pc:docMk/>
            <pc:sldMk cId="3364109993" sldId="268"/>
            <ac:graphicFrameMk id="4" creationId="{BC8B6778-11BB-9A9A-F0BF-8949F85F8237}"/>
          </ac:graphicFrameMkLst>
        </pc:graphicFrameChg>
      </pc:sldChg>
      <pc:sldChg chg="modSp mod">
        <pc:chgData name="Matthew Boicourt" userId="c5622d70f58e02a8" providerId="LiveId" clId="{FA5E7508-D557-448A-B6E9-2FA20B53124A}" dt="2024-04-17T20:48:29.366" v="6733" actId="27636"/>
        <pc:sldMkLst>
          <pc:docMk/>
          <pc:sldMk cId="3799370086" sldId="269"/>
        </pc:sldMkLst>
        <pc:spChg chg="mod">
          <ac:chgData name="Matthew Boicourt" userId="c5622d70f58e02a8" providerId="LiveId" clId="{FA5E7508-D557-448A-B6E9-2FA20B53124A}" dt="2024-04-17T20:48:29.366" v="6733" actId="27636"/>
          <ac:spMkLst>
            <pc:docMk/>
            <pc:sldMk cId="3799370086" sldId="269"/>
            <ac:spMk id="3" creationId="{203A9D90-6288-FF85-A14B-EAAC61E0E9A8}"/>
          </ac:spMkLst>
        </pc:spChg>
      </pc:sldChg>
      <pc:sldChg chg="addSp modSp mod">
        <pc:chgData name="Matthew Boicourt" userId="c5622d70f58e02a8" providerId="LiveId" clId="{FA5E7508-D557-448A-B6E9-2FA20B53124A}" dt="2024-04-14T16:55:41.058" v="6180" actId="20577"/>
        <pc:sldMkLst>
          <pc:docMk/>
          <pc:sldMk cId="3887641486" sldId="270"/>
        </pc:sldMkLst>
        <pc:spChg chg="mod">
          <ac:chgData name="Matthew Boicourt" userId="c5622d70f58e02a8" providerId="LiveId" clId="{FA5E7508-D557-448A-B6E9-2FA20B53124A}" dt="2024-04-14T16:55:41.058" v="6180" actId="20577"/>
          <ac:spMkLst>
            <pc:docMk/>
            <pc:sldMk cId="3887641486" sldId="270"/>
            <ac:spMk id="3" creationId="{0CC31931-4847-F763-D4D1-1433E7E0CE49}"/>
          </ac:spMkLst>
        </pc:spChg>
        <pc:graphicFrameChg chg="add mod modGraphic">
          <ac:chgData name="Matthew Boicourt" userId="c5622d70f58e02a8" providerId="LiveId" clId="{FA5E7508-D557-448A-B6E9-2FA20B53124A}" dt="2024-03-26T17:11:07.672" v="5" actId="14734"/>
          <ac:graphicFrameMkLst>
            <pc:docMk/>
            <pc:sldMk cId="3887641486" sldId="270"/>
            <ac:graphicFrameMk id="4" creationId="{6512797C-B89A-23EB-4B64-25699D0E57C4}"/>
          </ac:graphicFrameMkLst>
        </pc:graphicFrameChg>
        <pc:graphicFrameChg chg="add mod modGraphic">
          <ac:chgData name="Matthew Boicourt" userId="c5622d70f58e02a8" providerId="LiveId" clId="{FA5E7508-D557-448A-B6E9-2FA20B53124A}" dt="2024-03-26T17:11:49.623" v="11" actId="14734"/>
          <ac:graphicFrameMkLst>
            <pc:docMk/>
            <pc:sldMk cId="3887641486" sldId="270"/>
            <ac:graphicFrameMk id="5" creationId="{4FE297A0-62CB-6297-4F22-A00F2A559CDC}"/>
          </ac:graphicFrameMkLst>
        </pc:graphicFrameChg>
        <pc:picChg chg="mod">
          <ac:chgData name="Matthew Boicourt" userId="c5622d70f58e02a8" providerId="LiveId" clId="{FA5E7508-D557-448A-B6E9-2FA20B53124A}" dt="2024-03-26T17:09:54.740" v="2" actId="14100"/>
          <ac:picMkLst>
            <pc:docMk/>
            <pc:sldMk cId="3887641486" sldId="270"/>
            <ac:picMk id="10" creationId="{C3022619-ABD1-BF3C-F7D9-E56C642C5D22}"/>
          </ac:picMkLst>
        </pc:picChg>
      </pc:sldChg>
      <pc:sldChg chg="addSp modSp mod">
        <pc:chgData name="Matthew Boicourt" userId="c5622d70f58e02a8" providerId="LiveId" clId="{FA5E7508-D557-448A-B6E9-2FA20B53124A}" dt="2024-04-14T17:00:34.685" v="6189" actId="313"/>
        <pc:sldMkLst>
          <pc:docMk/>
          <pc:sldMk cId="1306592365" sldId="271"/>
        </pc:sldMkLst>
        <pc:spChg chg="mod">
          <ac:chgData name="Matthew Boicourt" userId="c5622d70f58e02a8" providerId="LiveId" clId="{FA5E7508-D557-448A-B6E9-2FA20B53124A}" dt="2024-04-14T17:00:34.685" v="6189" actId="313"/>
          <ac:spMkLst>
            <pc:docMk/>
            <pc:sldMk cId="1306592365" sldId="271"/>
            <ac:spMk id="3" creationId="{0CC31931-4847-F763-D4D1-1433E7E0CE49}"/>
          </ac:spMkLst>
        </pc:spChg>
        <pc:graphicFrameChg chg="add mod modGraphic">
          <ac:chgData name="Matthew Boicourt" userId="c5622d70f58e02a8" providerId="LiveId" clId="{FA5E7508-D557-448A-B6E9-2FA20B53124A}" dt="2024-03-26T17:13:03.798" v="17" actId="14100"/>
          <ac:graphicFrameMkLst>
            <pc:docMk/>
            <pc:sldMk cId="1306592365" sldId="271"/>
            <ac:graphicFrameMk id="4" creationId="{E6470ACA-80EF-33E0-8B43-99152C7AC22E}"/>
          </ac:graphicFrameMkLst>
        </pc:graphicFrameChg>
        <pc:picChg chg="mod">
          <ac:chgData name="Matthew Boicourt" userId="c5622d70f58e02a8" providerId="LiveId" clId="{FA5E7508-D557-448A-B6E9-2FA20B53124A}" dt="2024-03-26T17:12:18.722" v="13" actId="14100"/>
          <ac:picMkLst>
            <pc:docMk/>
            <pc:sldMk cId="1306592365" sldId="271"/>
            <ac:picMk id="6" creationId="{C2A3775D-51A5-D12F-8A3D-32A5B63F1D82}"/>
          </ac:picMkLst>
        </pc:picChg>
      </pc:sldChg>
      <pc:sldChg chg="addSp modSp mod">
        <pc:chgData name="Matthew Boicourt" userId="c5622d70f58e02a8" providerId="LiveId" clId="{FA5E7508-D557-448A-B6E9-2FA20B53124A}" dt="2024-04-14T17:01:06.803" v="6191" actId="33524"/>
        <pc:sldMkLst>
          <pc:docMk/>
          <pc:sldMk cId="1901477980" sldId="272"/>
        </pc:sldMkLst>
        <pc:spChg chg="mod">
          <ac:chgData name="Matthew Boicourt" userId="c5622d70f58e02a8" providerId="LiveId" clId="{FA5E7508-D557-448A-B6E9-2FA20B53124A}" dt="2024-04-14T17:01:06.803" v="6191" actId="33524"/>
          <ac:spMkLst>
            <pc:docMk/>
            <pc:sldMk cId="1901477980" sldId="272"/>
            <ac:spMk id="3" creationId="{0CC31931-4847-F763-D4D1-1433E7E0CE49}"/>
          </ac:spMkLst>
        </pc:spChg>
        <pc:graphicFrameChg chg="add mod modGraphic">
          <ac:chgData name="Matthew Boicourt" userId="c5622d70f58e02a8" providerId="LiveId" clId="{FA5E7508-D557-448A-B6E9-2FA20B53124A}" dt="2024-04-09T22:02:23.218" v="1193" actId="1076"/>
          <ac:graphicFrameMkLst>
            <pc:docMk/>
            <pc:sldMk cId="1901477980" sldId="272"/>
            <ac:graphicFrameMk id="4" creationId="{079E0CBB-D2EE-6110-C550-395657096D38}"/>
          </ac:graphicFrameMkLst>
        </pc:graphicFrameChg>
        <pc:picChg chg="add mod">
          <ac:chgData name="Matthew Boicourt" userId="c5622d70f58e02a8" providerId="LiveId" clId="{FA5E7508-D557-448A-B6E9-2FA20B53124A}" dt="2024-03-26T17:16:28.582" v="28" actId="1076"/>
          <ac:picMkLst>
            <pc:docMk/>
            <pc:sldMk cId="1901477980" sldId="272"/>
            <ac:picMk id="5" creationId="{00000000-0008-0000-0200-00000B080000}"/>
          </ac:picMkLst>
        </pc:picChg>
        <pc:picChg chg="mod">
          <ac:chgData name="Matthew Boicourt" userId="c5622d70f58e02a8" providerId="LiveId" clId="{FA5E7508-D557-448A-B6E9-2FA20B53124A}" dt="2024-03-26T17:15:44.729" v="26" actId="14100"/>
          <ac:picMkLst>
            <pc:docMk/>
            <pc:sldMk cId="1901477980" sldId="272"/>
            <ac:picMk id="6" creationId="{D4C80DC3-BDC2-5C76-B2D1-6B01142DEC0F}"/>
          </ac:picMkLst>
        </pc:picChg>
      </pc:sldChg>
      <pc:sldChg chg="addSp modSp mod">
        <pc:chgData name="Matthew Boicourt" userId="c5622d70f58e02a8" providerId="LiveId" clId="{FA5E7508-D557-448A-B6E9-2FA20B53124A}" dt="2024-04-14T17:01:18.418" v="6192" actId="313"/>
        <pc:sldMkLst>
          <pc:docMk/>
          <pc:sldMk cId="3333452679" sldId="273"/>
        </pc:sldMkLst>
        <pc:spChg chg="mod">
          <ac:chgData name="Matthew Boicourt" userId="c5622d70f58e02a8" providerId="LiveId" clId="{FA5E7508-D557-448A-B6E9-2FA20B53124A}" dt="2024-04-14T17:01:18.418" v="6192" actId="313"/>
          <ac:spMkLst>
            <pc:docMk/>
            <pc:sldMk cId="3333452679" sldId="273"/>
            <ac:spMk id="3" creationId="{0CC31931-4847-F763-D4D1-1433E7E0CE49}"/>
          </ac:spMkLst>
        </pc:spChg>
        <pc:graphicFrameChg chg="add mod modGraphic">
          <ac:chgData name="Matthew Boicourt" userId="c5622d70f58e02a8" providerId="LiveId" clId="{FA5E7508-D557-448A-B6E9-2FA20B53124A}" dt="2024-03-26T17:18:01.191" v="39" actId="14100"/>
          <ac:graphicFrameMkLst>
            <pc:docMk/>
            <pc:sldMk cId="3333452679" sldId="273"/>
            <ac:graphicFrameMk id="4" creationId="{D524CBAD-5246-CF58-C5DE-22EE37724FCB}"/>
          </ac:graphicFrameMkLst>
        </pc:graphicFrameChg>
        <pc:picChg chg="mod">
          <ac:chgData name="Matthew Boicourt" userId="c5622d70f58e02a8" providerId="LiveId" clId="{FA5E7508-D557-448A-B6E9-2FA20B53124A}" dt="2024-03-26T17:17:12.305" v="33" actId="14100"/>
          <ac:picMkLst>
            <pc:docMk/>
            <pc:sldMk cId="3333452679" sldId="273"/>
            <ac:picMk id="6" creationId="{681EB027-545B-A4F6-0B0F-100EA5E6CAB4}"/>
          </ac:picMkLst>
        </pc:picChg>
      </pc:sldChg>
      <pc:sldChg chg="new del">
        <pc:chgData name="Matthew Boicourt" userId="c5622d70f58e02a8" providerId="LiveId" clId="{FA5E7508-D557-448A-B6E9-2FA20B53124A}" dt="2024-04-17T19:45:15.408" v="6725" actId="680"/>
        <pc:sldMkLst>
          <pc:docMk/>
          <pc:sldMk cId="1819702881" sldId="274"/>
        </pc:sldMkLst>
      </pc:sldChg>
      <pc:sldChg chg="new del">
        <pc:chgData name="Matthew Boicourt" userId="c5622d70f58e02a8" providerId="LiveId" clId="{FA5E7508-D557-448A-B6E9-2FA20B53124A}" dt="2024-04-17T19:37:11.176" v="6723" actId="680"/>
        <pc:sldMkLst>
          <pc:docMk/>
          <pc:sldMk cId="2114062674" sldId="274"/>
        </pc:sldMkLst>
      </pc:sldChg>
      <pc:sldChg chg="new">
        <pc:chgData name="Matthew Boicourt" userId="c5622d70f58e02a8" providerId="LiveId" clId="{FA5E7508-D557-448A-B6E9-2FA20B53124A}" dt="2024-04-17T19:46:41.459" v="6726" actId="680"/>
        <pc:sldMkLst>
          <pc:docMk/>
          <pc:sldMk cId="2596728424" sldId="274"/>
        </pc:sldMkLst>
      </pc:sldChg>
      <pc:sldChg chg="new del">
        <pc:chgData name="Matthew Boicourt" userId="c5622d70f58e02a8" providerId="LiveId" clId="{FA5E7508-D557-448A-B6E9-2FA20B53124A}" dt="2024-04-15T16:20:54.068" v="6699" actId="680"/>
        <pc:sldMkLst>
          <pc:docMk/>
          <pc:sldMk cId="3417591213" sldId="274"/>
        </pc:sldMkLst>
      </pc:sldChg>
      <pc:sldChg chg="new del">
        <pc:chgData name="Matthew Boicourt" userId="c5622d70f58e02a8" providerId="LiveId" clId="{FA5E7508-D557-448A-B6E9-2FA20B53124A}" dt="2024-04-17T19:37:10.188" v="6722" actId="680"/>
        <pc:sldMkLst>
          <pc:docMk/>
          <pc:sldMk cId="1411526970" sldId="275"/>
        </pc:sldMkLst>
      </pc:sldChg>
      <pc:sldChg chg="new del">
        <pc:chgData name="Matthew Boicourt" userId="c5622d70f58e02a8" providerId="LiveId" clId="{FA5E7508-D557-448A-B6E9-2FA20B53124A}" dt="2024-04-17T19:37:09.121" v="6721" actId="680"/>
        <pc:sldMkLst>
          <pc:docMk/>
          <pc:sldMk cId="2306251309" sldId="276"/>
        </pc:sldMkLst>
      </pc:sldChg>
      <pc:sldChg chg="new del">
        <pc:chgData name="Matthew Boicourt" userId="c5622d70f58e02a8" providerId="LiveId" clId="{FA5E7508-D557-448A-B6E9-2FA20B53124A}" dt="2024-04-17T19:37:08.087" v="6720" actId="680"/>
        <pc:sldMkLst>
          <pc:docMk/>
          <pc:sldMk cId="4106718618" sldId="277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Labor Mix</a:t>
            </a:r>
          </a:p>
        </c:rich>
      </c:tx>
      <c:layout>
        <c:manualLayout>
          <c:xMode val="edge"/>
          <c:yMode val="edge"/>
          <c:x val="0.39600000000000007"/>
          <c:y val="4.2056170725418764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2"/>
          <c:y val="0.31308482651145081"/>
          <c:w val="0.49800000000000005"/>
          <c:h val="0.46261787797960641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bubble3D val="0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BB10-4EBF-93DB-8DBF7CD36F0F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BB10-4EBF-93DB-8DBF7CD36F0F}"/>
              </c:ext>
            </c:extLst>
          </c:dPt>
          <c:cat>
            <c:strRef>
              <c:f>'[RO Analysis by Tech 231106 (1).xlsm]Summary Report'!$J$20:$J$22</c:f>
              <c:strCache>
                <c:ptCount val="3"/>
                <c:pt idx="0">
                  <c:v>Percent Competitive</c:v>
                </c:pt>
                <c:pt idx="1">
                  <c:v>Percent Maintenance </c:v>
                </c:pt>
                <c:pt idx="2">
                  <c:v>Percent Repair </c:v>
                </c:pt>
              </c:strCache>
            </c:strRef>
          </c:cat>
          <c:val>
            <c:numRef>
              <c:f>'[RO Analysis by Tech 231106 (1).xlsm]Summary Report'!$I$20:$I$22</c:f>
              <c:numCache>
                <c:formatCode>0.00%</c:formatCode>
                <c:ptCount val="3"/>
                <c:pt idx="0">
                  <c:v>0.53958944281524934</c:v>
                </c:pt>
                <c:pt idx="1">
                  <c:v>0.24926686217008792</c:v>
                </c:pt>
                <c:pt idx="2">
                  <c:v>0.21114369501466271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10-4EBF-93DB-8DBF7CD3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3"/>
          <c:y val="0.85981504594189451"/>
          <c:w val="0.7380000000000001"/>
          <c:h val="0.10747688074273681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2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zero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40C424-6243-44DD-9EDA-C941D507AEB4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57436-7C72-4D8A-9405-1775E1B3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39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57436-7C72-4D8A-9405-1775E1B3E81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685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3200" dirty="0"/>
              <a:t>Matthew Boicourt</a:t>
            </a:r>
          </a:p>
          <a:p>
            <a:pPr algn="ctr"/>
            <a:r>
              <a:rPr lang="en-US" sz="3200" dirty="0"/>
              <a:t>Auburn Auto Group</a:t>
            </a:r>
          </a:p>
          <a:p>
            <a:pPr algn="ctr"/>
            <a:r>
              <a:rPr lang="en-US" sz="3200" dirty="0"/>
              <a:t>Class N439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Opportunities</a:t>
            </a:r>
          </a:p>
          <a:p>
            <a:r>
              <a:rPr lang="en-US" dirty="0"/>
              <a:t>Opening new building with 2 bays to help with flow</a:t>
            </a:r>
          </a:p>
          <a:p>
            <a:r>
              <a:rPr lang="en-US" dirty="0"/>
              <a:t>Increase loaner fleet to allow for more drop offs and flexibility with limited capacity</a:t>
            </a:r>
          </a:p>
          <a:p>
            <a:r>
              <a:rPr lang="en-US" dirty="0"/>
              <a:t>Increase staffing on Saturdays</a:t>
            </a:r>
          </a:p>
          <a:p>
            <a:r>
              <a:rPr lang="en-US" dirty="0"/>
              <a:t>Asking about other vehicles in customers household</a:t>
            </a:r>
          </a:p>
          <a:p>
            <a:r>
              <a:rPr lang="en-US" dirty="0"/>
              <a:t>Training, training ,training	</a:t>
            </a:r>
          </a:p>
          <a:p>
            <a:r>
              <a:rPr lang="en-US" dirty="0"/>
              <a:t>Word tracks for service advisors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243716"/>
            <a:ext cx="8596668" cy="3880773"/>
          </a:xfrm>
        </p:spPr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Threats</a:t>
            </a:r>
          </a:p>
          <a:p>
            <a:r>
              <a:rPr lang="en-US" dirty="0"/>
              <a:t>Economic uncertainty</a:t>
            </a:r>
          </a:p>
          <a:p>
            <a:r>
              <a:rPr lang="en-US" dirty="0"/>
              <a:t>Poor consumer confidence</a:t>
            </a:r>
          </a:p>
          <a:p>
            <a:r>
              <a:rPr lang="en-US" dirty="0"/>
              <a:t>Comp. dealerships with ac and upgraded facilities</a:t>
            </a:r>
          </a:p>
          <a:p>
            <a:r>
              <a:rPr lang="en-US" dirty="0"/>
              <a:t>Local IRF’S actively marketing to our customers</a:t>
            </a:r>
          </a:p>
          <a:p>
            <a:r>
              <a:rPr lang="en-US" dirty="0"/>
              <a:t>The $39.99 oil change</a:t>
            </a:r>
          </a:p>
          <a:p>
            <a:r>
              <a:rPr lang="en-US" dirty="0"/>
              <a:t>IRF being able to do it now no waiting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Objectives</a:t>
            </a:r>
          </a:p>
          <a:p>
            <a:r>
              <a:rPr lang="en-US" dirty="0"/>
              <a:t>Increase daily Ro's</a:t>
            </a:r>
          </a:p>
          <a:p>
            <a:r>
              <a:rPr lang="en-US" dirty="0"/>
              <a:t>Increase new business from current households</a:t>
            </a:r>
          </a:p>
          <a:p>
            <a:r>
              <a:rPr lang="en-US" dirty="0"/>
              <a:t>Decrease lost competitive and maintenance to IRF</a:t>
            </a:r>
          </a:p>
          <a:p>
            <a:r>
              <a:rPr lang="en-US" dirty="0"/>
              <a:t>Bonus structures based upon production</a:t>
            </a:r>
          </a:p>
          <a:p>
            <a:r>
              <a:rPr lang="en-US" dirty="0"/>
              <a:t>More training</a:t>
            </a:r>
          </a:p>
          <a:p>
            <a:r>
              <a:rPr lang="en-US" dirty="0"/>
              <a:t>Tracking lost sales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Strategies</a:t>
            </a:r>
          </a:p>
          <a:p>
            <a:r>
              <a:rPr lang="en-US" dirty="0"/>
              <a:t>Eliminate discounting with our managers approval</a:t>
            </a:r>
          </a:p>
          <a:p>
            <a:r>
              <a:rPr lang="en-US" dirty="0"/>
              <a:t>Utilizing labor matrix to improve ELR</a:t>
            </a:r>
          </a:p>
          <a:p>
            <a:r>
              <a:rPr lang="en-US" dirty="0"/>
              <a:t>Dispatch work based on skill level</a:t>
            </a:r>
          </a:p>
          <a:p>
            <a:r>
              <a:rPr lang="en-US" dirty="0"/>
              <a:t>Coach express techs on upselling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Tactics</a:t>
            </a:r>
          </a:p>
          <a:p>
            <a:r>
              <a:rPr lang="en-US" dirty="0"/>
              <a:t>Emails to customers no activity 12 months</a:t>
            </a:r>
          </a:p>
          <a:p>
            <a:r>
              <a:rPr lang="en-US" dirty="0"/>
              <a:t>Only service manager can discount labor or parts</a:t>
            </a:r>
          </a:p>
          <a:p>
            <a:r>
              <a:rPr lang="en-US" dirty="0"/>
              <a:t>Specials on website and social media</a:t>
            </a:r>
          </a:p>
          <a:p>
            <a:r>
              <a:rPr lang="en-US" dirty="0"/>
              <a:t>Production bonus for techs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330871"/>
              </p:ext>
            </p:extLst>
          </p:nvPr>
        </p:nvGraphicFramePr>
        <p:xfrm>
          <a:off x="677334" y="1818624"/>
          <a:ext cx="9132492" cy="6067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Monitor discounting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Lock parts matrix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 to monitor GP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Establishing satellite store 2 bays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2 techs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Dispatching skilled 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Lead advisor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Faster </a:t>
                      </a:r>
                      <a:r>
                        <a:rPr lang="en-US" dirty="0" err="1"/>
                        <a:t>uvi</a:t>
                      </a:r>
                      <a:r>
                        <a:rPr lang="en-US" dirty="0"/>
                        <a:t> turn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 whole village </a:t>
                      </a:r>
                    </a:p>
                    <a:p>
                      <a:r>
                        <a:rPr lang="en-US" dirty="0"/>
                        <a:t>service manager, tech, advisor, sales manager, 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Daily, 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Create a larger express team for Saturdays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manager, techs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Better story telling on </a:t>
                      </a:r>
                      <a:r>
                        <a:rPr lang="en-US" dirty="0" err="1"/>
                        <a:t>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Warranty admin/advisor/everyone involved on the repair order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highlight>
                  <a:srgbClr val="FFFF00"/>
                </a:highlight>
              </a:rPr>
              <a:t>Synopsis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It’s clear that having 2 manufacturers (Toyota/Subaru) under 1 roof limits our capacity and prevents many of the proven processes from being fully utilized. Leading to reduced sales and unapplied time.  As each manufacturer has a recommended way of conducting business with their own set of KPI. 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small changes in our process and a focus on details, we will be able to streamline the customer experience while increasing ROI.  Some examples of what we will implement are the following.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Detailed focus on how repair orders are written without abbreviations, correct mileage in and out, and better story telling. This will help the customer better understand and sell more jobs.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Increasing staffing on Saturdays with express will provide a greater capacity for additional vehicles.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Constant coaching and training will improve our sales and less 1-line Ro's.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addition of our satellite building will increase both customer pay and internal. And allowing a greater turn for preowned cars to the frontline faster.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Service Manager to review all Ro's for compliance, labor matrix utilization, all shop expenses to be approved by service manager to reduce expenses and discounts to increase net profits.</a:t>
            </a:r>
          </a:p>
          <a:p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Much like the Variable department where I have spent the last 23 years, small adjustments make a large impact.  Once we install these process changes, we will educate our staff and once we are all working together, we create a better customer experience as well as work environment.  Together Everyone Achieves More!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9D98A-31A2-3BCC-886B-8F979B107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9630E-9187-CE20-3811-469F61D9F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728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Current practices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Direct mail and email ,website specials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Goals for improvement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–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having our website where to find service specials easier for the customer to find by using a link on the home page.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Better tracking of email blats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etain more of our current customers and their other vehicles in the house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hold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achieve your goals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– better follow up with manifest list. Utilizing the marketing companies reports and their reps.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evaluate your changes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–using a spread sheet and month over month evaluation.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Logging on to the website every morning checking the specials and offers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that the are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up to date.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Asking customers where and how they saw the special at time of write up.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 fontScale="6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Current practices-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Tracking unapplied time.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-Service manager handles payroll and calculates efficiency and productivity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Goals for improvement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– creating an excel sheet to track trends and individual productivity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Less 1 line repair orders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Better shop dispatching work based on skill level and efficiency of tech.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achieve your goals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– score boarding hours produced ,productivity to spread the vision throughout the shop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Having work directly handed out by advisor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evaluate your changes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–monitor weekly off of the scoreboard and spread sheet</a:t>
            </a:r>
          </a:p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3022619-ABD1-BF3C-F7D9-E56C642C5D2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 flipV="1">
            <a:off x="11607279" y="4620412"/>
            <a:ext cx="395820" cy="214823"/>
          </a:xfr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FE297A0-62CB-6297-4F22-A00F2A559C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031625"/>
              </p:ext>
            </p:extLst>
          </p:nvPr>
        </p:nvGraphicFramePr>
        <p:xfrm>
          <a:off x="5098473" y="471055"/>
          <a:ext cx="7093526" cy="4149362"/>
        </p:xfrm>
        <a:graphic>
          <a:graphicData uri="http://schemas.openxmlformats.org/drawingml/2006/table">
            <a:tbl>
              <a:tblPr/>
              <a:tblGrid>
                <a:gridCol w="111880">
                  <a:extLst>
                    <a:ext uri="{9D8B030D-6E8A-4147-A177-3AD203B41FA5}">
                      <a16:colId xmlns:a16="http://schemas.microsoft.com/office/drawing/2014/main" val="882657933"/>
                    </a:ext>
                  </a:extLst>
                </a:gridCol>
                <a:gridCol w="2514399">
                  <a:extLst>
                    <a:ext uri="{9D8B030D-6E8A-4147-A177-3AD203B41FA5}">
                      <a16:colId xmlns:a16="http://schemas.microsoft.com/office/drawing/2014/main" val="186199650"/>
                    </a:ext>
                  </a:extLst>
                </a:gridCol>
                <a:gridCol w="1458351">
                  <a:extLst>
                    <a:ext uri="{9D8B030D-6E8A-4147-A177-3AD203B41FA5}">
                      <a16:colId xmlns:a16="http://schemas.microsoft.com/office/drawing/2014/main" val="1949788363"/>
                    </a:ext>
                  </a:extLst>
                </a:gridCol>
                <a:gridCol w="1282344">
                  <a:extLst>
                    <a:ext uri="{9D8B030D-6E8A-4147-A177-3AD203B41FA5}">
                      <a16:colId xmlns:a16="http://schemas.microsoft.com/office/drawing/2014/main" val="2093645946"/>
                    </a:ext>
                  </a:extLst>
                </a:gridCol>
                <a:gridCol w="921945">
                  <a:extLst>
                    <a:ext uri="{9D8B030D-6E8A-4147-A177-3AD203B41FA5}">
                      <a16:colId xmlns:a16="http://schemas.microsoft.com/office/drawing/2014/main" val="3609176302"/>
                    </a:ext>
                  </a:extLst>
                </a:gridCol>
                <a:gridCol w="804607">
                  <a:extLst>
                    <a:ext uri="{9D8B030D-6E8A-4147-A177-3AD203B41FA5}">
                      <a16:colId xmlns:a16="http://schemas.microsoft.com/office/drawing/2014/main" val="3809804175"/>
                    </a:ext>
                  </a:extLst>
                </a:gridCol>
              </a:tblGrid>
              <a:tr h="29995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effectLst/>
                          <a:latin typeface="Arial" panose="020B0604020202020204" pitchFamily="34" charset="0"/>
                        </a:rPr>
                        <a:t>Service Department Sales And Gross  (Labor Only)       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4430857"/>
                  </a:ext>
                </a:extLst>
              </a:tr>
              <a:tr h="43326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2037978"/>
                  </a:ext>
                </a:extLst>
              </a:tr>
              <a:tr h="5832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Gross as % of 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%Sales Contribution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8355754"/>
                  </a:ext>
                </a:extLst>
              </a:tr>
              <a:tr h="28329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Pay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86,638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66,802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77.10%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49.65%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107788"/>
                  </a:ext>
                </a:extLst>
              </a:tr>
              <a:tr h="28329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095604"/>
                  </a:ext>
                </a:extLst>
              </a:tr>
              <a:tr h="28329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572589"/>
                  </a:ext>
                </a:extLst>
              </a:tr>
              <a:tr h="28329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23,514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17,565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74.70%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13.48%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907739"/>
                  </a:ext>
                </a:extLst>
              </a:tr>
              <a:tr h="28329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Warranty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11,742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8,793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74.89%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6.73%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164037"/>
                  </a:ext>
                </a:extLst>
              </a:tr>
              <a:tr h="28329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52,594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40,964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77.89%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30.14%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610669"/>
                  </a:ext>
                </a:extLst>
              </a:tr>
              <a:tr h="2999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NVI/PDI/Road Ready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921372"/>
                  </a:ext>
                </a:extLst>
              </a:tr>
              <a:tr h="5332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Unapplied Time/Adj. Cost Of Labor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(11,074)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044134"/>
                  </a:ext>
                </a:extLst>
              </a:tr>
              <a:tr h="2999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174,488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123,050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70.52%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624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Current practices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– Due to corporate structure most fixed and semi fixed is out of our control.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currently watch shop supplies ,tools, policy and unapplied time.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Goals for improvement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– forecast shop expense, spiff techs to decrease excessive shop supply usage.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achieve your goals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create a forecast and track weekly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evaluate your changes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follow and monitor forecast  daily, weekly ,monthly.</a:t>
            </a: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A3775D-51A5-D12F-8A3D-32A5B63F1D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flipV="1">
            <a:off x="7330633" y="6248399"/>
            <a:ext cx="109258" cy="86777"/>
          </a:xfr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470ACA-80EF-33E0-8B43-99152C7AC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626279"/>
              </p:ext>
            </p:extLst>
          </p:nvPr>
        </p:nvGraphicFramePr>
        <p:xfrm>
          <a:off x="5486400" y="748145"/>
          <a:ext cx="5860472" cy="3685313"/>
        </p:xfrm>
        <a:graphic>
          <a:graphicData uri="http://schemas.openxmlformats.org/drawingml/2006/table">
            <a:tbl>
              <a:tblPr/>
              <a:tblGrid>
                <a:gridCol w="468838">
                  <a:extLst>
                    <a:ext uri="{9D8B030D-6E8A-4147-A177-3AD203B41FA5}">
                      <a16:colId xmlns:a16="http://schemas.microsoft.com/office/drawing/2014/main" val="1320834070"/>
                    </a:ext>
                  </a:extLst>
                </a:gridCol>
                <a:gridCol w="1974054">
                  <a:extLst>
                    <a:ext uri="{9D8B030D-6E8A-4147-A177-3AD203B41FA5}">
                      <a16:colId xmlns:a16="http://schemas.microsoft.com/office/drawing/2014/main" val="2844031016"/>
                    </a:ext>
                  </a:extLst>
                </a:gridCol>
                <a:gridCol w="1431190">
                  <a:extLst>
                    <a:ext uri="{9D8B030D-6E8A-4147-A177-3AD203B41FA5}">
                      <a16:colId xmlns:a16="http://schemas.microsoft.com/office/drawing/2014/main" val="3852817924"/>
                    </a:ext>
                  </a:extLst>
                </a:gridCol>
                <a:gridCol w="999364">
                  <a:extLst>
                    <a:ext uri="{9D8B030D-6E8A-4147-A177-3AD203B41FA5}">
                      <a16:colId xmlns:a16="http://schemas.microsoft.com/office/drawing/2014/main" val="1603210816"/>
                    </a:ext>
                  </a:extLst>
                </a:gridCol>
                <a:gridCol w="987026">
                  <a:extLst>
                    <a:ext uri="{9D8B030D-6E8A-4147-A177-3AD203B41FA5}">
                      <a16:colId xmlns:a16="http://schemas.microsoft.com/office/drawing/2014/main" val="2419875330"/>
                    </a:ext>
                  </a:extLst>
                </a:gridCol>
              </a:tblGrid>
              <a:tr h="263236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Service Department Profit Centering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752547"/>
                  </a:ext>
                </a:extLst>
              </a:tr>
              <a:tr h="38023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2591785"/>
                  </a:ext>
                </a:extLst>
              </a:tr>
              <a:tr h="511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708656"/>
                  </a:ext>
                </a:extLst>
              </a:tr>
              <a:tr h="24861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Department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123,050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Profile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4055030"/>
                  </a:ext>
                </a:extLst>
              </a:tr>
              <a:tr h="24861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Variable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009217"/>
                  </a:ext>
                </a:extLst>
              </a:tr>
              <a:tr h="24861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Selling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35,608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28.94%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542983"/>
                  </a:ext>
                </a:extLst>
              </a:tr>
              <a:tr h="24861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Personnel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4353"/>
                  </a:ext>
                </a:extLst>
              </a:tr>
              <a:tr h="24861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Semi-Fixed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34,306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27.88%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76410"/>
                  </a:ext>
                </a:extLst>
              </a:tr>
              <a:tr h="24861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27,148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22.06%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778736"/>
                  </a:ext>
                </a:extLst>
              </a:tr>
              <a:tr h="2632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Unallocated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3261507"/>
                  </a:ext>
                </a:extLst>
              </a:tr>
              <a:tr h="24861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Dealer's Salary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869245"/>
                  </a:ext>
                </a:extLst>
              </a:tr>
              <a:tr h="2632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Total Expenses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97,062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78.88%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365776"/>
                  </a:ext>
                </a:extLst>
              </a:tr>
              <a:tr h="2632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Net Profit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25,988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21.12%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532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Current practices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Separate teams for both of our manufacturers (Toyota/Subaru) 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mandated </a:t>
            </a:r>
            <a:r>
              <a:rPr lang="en-US" sz="1800" b="0" i="0" u="none" strike="noStrike" baseline="0" dirty="0" err="1">
                <a:solidFill>
                  <a:srgbClr val="221E1F"/>
                </a:solidFill>
                <a:latin typeface="Calibri" panose="020F0502020204030204" pitchFamily="34" charset="0"/>
              </a:rPr>
              <a:t>mpi’s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and video </a:t>
            </a:r>
            <a:r>
              <a:rPr lang="en-US" sz="1800" b="0" i="0" u="none" strike="noStrike" baseline="0" dirty="0" err="1">
                <a:solidFill>
                  <a:srgbClr val="221E1F"/>
                </a:solidFill>
                <a:latin typeface="Calibri" panose="020F0502020204030204" pitchFamily="34" charset="0"/>
              </a:rPr>
              <a:t>mpi’s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Goals for improvement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the number of vehicles serviced in a day.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More sold and utilized labor hours per day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achieve your goals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–create a team leader for each team (3) to help create more hours sold more accountability team building.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 Bonuses for goals met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evaluate your changes </a:t>
            </a:r>
            <a:r>
              <a:rPr lang="en-US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to follow up with the team leaders weekly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C80DC3-BDC2-5C76-B2D1-6B01142DEC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flipH="1" flipV="1">
            <a:off x="11014363" y="5805055"/>
            <a:ext cx="290548" cy="236306"/>
          </a:xfr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9E0CBB-D2EE-6110-C550-395657096D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26495"/>
              </p:ext>
            </p:extLst>
          </p:nvPr>
        </p:nvGraphicFramePr>
        <p:xfrm>
          <a:off x="5343511" y="972388"/>
          <a:ext cx="6705600" cy="4555575"/>
        </p:xfrm>
        <a:graphic>
          <a:graphicData uri="http://schemas.openxmlformats.org/drawingml/2006/table">
            <a:tbl>
              <a:tblPr/>
              <a:tblGrid>
                <a:gridCol w="1353401">
                  <a:extLst>
                    <a:ext uri="{9D8B030D-6E8A-4147-A177-3AD203B41FA5}">
                      <a16:colId xmlns:a16="http://schemas.microsoft.com/office/drawing/2014/main" val="1700348543"/>
                    </a:ext>
                  </a:extLst>
                </a:gridCol>
                <a:gridCol w="1000984">
                  <a:extLst>
                    <a:ext uri="{9D8B030D-6E8A-4147-A177-3AD203B41FA5}">
                      <a16:colId xmlns:a16="http://schemas.microsoft.com/office/drawing/2014/main" val="1885852797"/>
                    </a:ext>
                  </a:extLst>
                </a:gridCol>
                <a:gridCol w="973746">
                  <a:extLst>
                    <a:ext uri="{9D8B030D-6E8A-4147-A177-3AD203B41FA5}">
                      <a16:colId xmlns:a16="http://schemas.microsoft.com/office/drawing/2014/main" val="1705106273"/>
                    </a:ext>
                  </a:extLst>
                </a:gridCol>
                <a:gridCol w="290536">
                  <a:extLst>
                    <a:ext uri="{9D8B030D-6E8A-4147-A177-3AD203B41FA5}">
                      <a16:colId xmlns:a16="http://schemas.microsoft.com/office/drawing/2014/main" val="3108342234"/>
                    </a:ext>
                  </a:extLst>
                </a:gridCol>
                <a:gridCol w="544753">
                  <a:extLst>
                    <a:ext uri="{9D8B030D-6E8A-4147-A177-3AD203B41FA5}">
                      <a16:colId xmlns:a16="http://schemas.microsoft.com/office/drawing/2014/main" val="526761446"/>
                    </a:ext>
                  </a:extLst>
                </a:gridCol>
                <a:gridCol w="263298">
                  <a:extLst>
                    <a:ext uri="{9D8B030D-6E8A-4147-A177-3AD203B41FA5}">
                      <a16:colId xmlns:a16="http://schemas.microsoft.com/office/drawing/2014/main" val="786199137"/>
                    </a:ext>
                  </a:extLst>
                </a:gridCol>
                <a:gridCol w="735416">
                  <a:extLst>
                    <a:ext uri="{9D8B030D-6E8A-4147-A177-3AD203B41FA5}">
                      <a16:colId xmlns:a16="http://schemas.microsoft.com/office/drawing/2014/main" val="1782127458"/>
                    </a:ext>
                  </a:extLst>
                </a:gridCol>
                <a:gridCol w="217902">
                  <a:extLst>
                    <a:ext uri="{9D8B030D-6E8A-4147-A177-3AD203B41FA5}">
                      <a16:colId xmlns:a16="http://schemas.microsoft.com/office/drawing/2014/main" val="3352646891"/>
                    </a:ext>
                  </a:extLst>
                </a:gridCol>
                <a:gridCol w="744495">
                  <a:extLst>
                    <a:ext uri="{9D8B030D-6E8A-4147-A177-3AD203B41FA5}">
                      <a16:colId xmlns:a16="http://schemas.microsoft.com/office/drawing/2014/main" val="1556634029"/>
                    </a:ext>
                  </a:extLst>
                </a:gridCol>
                <a:gridCol w="581069">
                  <a:extLst>
                    <a:ext uri="{9D8B030D-6E8A-4147-A177-3AD203B41FA5}">
                      <a16:colId xmlns:a16="http://schemas.microsoft.com/office/drawing/2014/main" val="4213019767"/>
                    </a:ext>
                  </a:extLst>
                </a:gridCol>
              </a:tblGrid>
              <a:tr h="1303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165200"/>
                  </a:ext>
                </a:extLst>
              </a:tr>
              <a:tr h="18100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SERVICE INVENTORY ANALYSIS 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973402"/>
                  </a:ext>
                </a:extLst>
              </a:tr>
              <a:tr h="13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3736894"/>
                  </a:ext>
                </a:extLst>
              </a:tr>
              <a:tr h="214367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9991326"/>
                  </a:ext>
                </a:extLst>
              </a:tr>
              <a:tr h="14480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Customer Pay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86,638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118.00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734.2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609821"/>
                  </a:ext>
                </a:extLst>
              </a:tr>
              <a:tr h="14480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Customer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0008165"/>
                  </a:ext>
                </a:extLst>
              </a:tr>
              <a:tr h="14480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Customer Other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2196858"/>
                  </a:ext>
                </a:extLst>
              </a:tr>
              <a:tr h="14480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35,256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130.00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271.2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5105634"/>
                  </a:ext>
                </a:extLst>
              </a:tr>
              <a:tr h="21720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52,594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134.00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392.5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3950803"/>
                  </a:ext>
                </a:extLst>
              </a:tr>
              <a:tr h="14480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7767455"/>
                  </a:ext>
                </a:extLst>
              </a:tr>
              <a:tr h="14480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174,488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1397.9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311981"/>
                  </a:ext>
                </a:extLst>
              </a:tr>
              <a:tr h="33304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6620386"/>
                  </a:ext>
                </a:extLst>
              </a:tr>
              <a:tr h="13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1" u="none" strike="noStrike">
                          <a:effectLst/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426993"/>
                  </a:ext>
                </a:extLst>
              </a:tr>
              <a:tr h="15928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174,488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1397.91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  124.82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493348"/>
                  </a:ext>
                </a:extLst>
              </a:tr>
              <a:tr h="1303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191925"/>
                  </a:ext>
                </a:extLst>
              </a:tr>
              <a:tr h="12308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1603599"/>
                  </a:ext>
                </a:extLst>
              </a:tr>
              <a:tr h="15204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24.0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2,304.0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008242"/>
                  </a:ext>
                </a:extLst>
              </a:tr>
              <a:tr h="1303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# Hours/Day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Hours Available to Sell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1867386"/>
                  </a:ext>
                </a:extLst>
              </a:tr>
              <a:tr h="12308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135678"/>
                  </a:ext>
                </a:extLst>
              </a:tr>
              <a:tr h="12308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2,304.0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124.82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    287,586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359,482.66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538560"/>
                  </a:ext>
                </a:extLst>
              </a:tr>
              <a:tr h="18534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Hours Available to Sell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 @100%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 @ 125%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43519"/>
                  </a:ext>
                </a:extLst>
              </a:tr>
              <a:tr h="1303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138245"/>
                  </a:ext>
                </a:extLst>
              </a:tr>
              <a:tr h="13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How proficient are your technicians ?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8661186"/>
                  </a:ext>
                </a:extLst>
              </a:tr>
              <a:tr h="13756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1362902"/>
                  </a:ext>
                </a:extLst>
              </a:tr>
              <a:tr h="14480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1,397.9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2,304.00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60.67%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0858346"/>
                  </a:ext>
                </a:extLst>
              </a:tr>
              <a:tr h="15204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Hours Available to Sell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7240787"/>
                  </a:ext>
                </a:extLst>
              </a:tr>
              <a:tr h="24616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rowSpan="2" gridSpan="3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False False False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960844"/>
                  </a:ext>
                </a:extLst>
              </a:tr>
              <a:tr h="1303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8831304"/>
                  </a:ext>
                </a:extLst>
              </a:tr>
              <a:tr h="13032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6928402"/>
                  </a:ext>
                </a:extLst>
              </a:tr>
            </a:tbl>
          </a:graphicData>
        </a:graphic>
      </p:graphicFrame>
      <p:pic>
        <p:nvPicPr>
          <p:cNvPr id="5" name="cmdtabB1">
            <a:extLst>
              <a:ext uri="{63B3BB69-23CF-44E3-9099-C40C66FF867C}">
                <a14:compatExt xmlns:a14="http://schemas.microsoft.com/office/drawing/2010/main" spid="_x0000_s2059"/>
              </a:ext>
              <a:ext uri="{FF2B5EF4-FFF2-40B4-BE49-F238E27FC236}">
                <a16:creationId xmlns:a16="http://schemas.microsoft.com/office/drawing/2014/main" id="{00000000-0008-0000-0200-00000B08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9111" y="7266781"/>
            <a:ext cx="1123950" cy="2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Current practices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- 2 techs per bay for express</a:t>
            </a:r>
          </a:p>
          <a:p>
            <a:pPr marL="0" indent="0">
              <a:buNone/>
            </a:pP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-dispatching work based on skill set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Goals for improvement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to improve shop flow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achieve your goals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 -retooling schedule to maximize efficiency of hours sold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Calibri" panose="020F0502020204030204" pitchFamily="34" charset="0"/>
              </a:rPr>
              <a:t>Plans to evaluate your changes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– daily weekly follow up with employees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1EB027-545B-A4F6-0B0F-100EA5E6CA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flipV="1">
            <a:off x="10228552" y="6408088"/>
            <a:ext cx="164936" cy="200530"/>
          </a:xfr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524CBAD-5246-CF58-C5DE-22EE37724F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653618"/>
              </p:ext>
            </p:extLst>
          </p:nvPr>
        </p:nvGraphicFramePr>
        <p:xfrm>
          <a:off x="7578436" y="138544"/>
          <a:ext cx="4077972" cy="6109858"/>
        </p:xfrm>
        <a:graphic>
          <a:graphicData uri="http://schemas.openxmlformats.org/drawingml/2006/table">
            <a:tbl>
              <a:tblPr/>
              <a:tblGrid>
                <a:gridCol w="1274180">
                  <a:extLst>
                    <a:ext uri="{9D8B030D-6E8A-4147-A177-3AD203B41FA5}">
                      <a16:colId xmlns:a16="http://schemas.microsoft.com/office/drawing/2014/main" val="2366659601"/>
                    </a:ext>
                  </a:extLst>
                </a:gridCol>
                <a:gridCol w="997959">
                  <a:extLst>
                    <a:ext uri="{9D8B030D-6E8A-4147-A177-3AD203B41FA5}">
                      <a16:colId xmlns:a16="http://schemas.microsoft.com/office/drawing/2014/main" val="898234752"/>
                    </a:ext>
                  </a:extLst>
                </a:gridCol>
                <a:gridCol w="902915">
                  <a:extLst>
                    <a:ext uri="{9D8B030D-6E8A-4147-A177-3AD203B41FA5}">
                      <a16:colId xmlns:a16="http://schemas.microsoft.com/office/drawing/2014/main" val="4229684214"/>
                    </a:ext>
                  </a:extLst>
                </a:gridCol>
                <a:gridCol w="570262">
                  <a:extLst>
                    <a:ext uri="{9D8B030D-6E8A-4147-A177-3AD203B41FA5}">
                      <a16:colId xmlns:a16="http://schemas.microsoft.com/office/drawing/2014/main" val="3680554137"/>
                    </a:ext>
                  </a:extLst>
                </a:gridCol>
                <a:gridCol w="139661">
                  <a:extLst>
                    <a:ext uri="{9D8B030D-6E8A-4147-A177-3AD203B41FA5}">
                      <a16:colId xmlns:a16="http://schemas.microsoft.com/office/drawing/2014/main" val="1121609763"/>
                    </a:ext>
                  </a:extLst>
                </a:gridCol>
                <a:gridCol w="26667">
                  <a:extLst>
                    <a:ext uri="{9D8B030D-6E8A-4147-A177-3AD203B41FA5}">
                      <a16:colId xmlns:a16="http://schemas.microsoft.com/office/drawing/2014/main" val="4268430022"/>
                    </a:ext>
                  </a:extLst>
                </a:gridCol>
                <a:gridCol w="166328">
                  <a:extLst>
                    <a:ext uri="{9D8B030D-6E8A-4147-A177-3AD203B41FA5}">
                      <a16:colId xmlns:a16="http://schemas.microsoft.com/office/drawing/2014/main" val="2026631777"/>
                    </a:ext>
                  </a:extLst>
                </a:gridCol>
              </a:tblGrid>
              <a:tr h="33401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892032"/>
                  </a:ext>
                </a:extLst>
              </a:tr>
              <a:tr h="253854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704661"/>
                  </a:ext>
                </a:extLst>
              </a:tr>
              <a:tr h="24049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9596696"/>
                  </a:ext>
                </a:extLst>
              </a:tr>
              <a:tr h="26721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180691"/>
                  </a:ext>
                </a:extLst>
              </a:tr>
              <a:tr h="26721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742727"/>
                  </a:ext>
                </a:extLst>
              </a:tr>
              <a:tr h="26721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379917"/>
                  </a:ext>
                </a:extLst>
              </a:tr>
              <a:tr h="26721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786991"/>
                  </a:ext>
                </a:extLst>
              </a:tr>
              <a:tr h="40082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796814"/>
                  </a:ext>
                </a:extLst>
              </a:tr>
              <a:tr h="26721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124.82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1804869"/>
                  </a:ext>
                </a:extLst>
              </a:tr>
              <a:tr h="26721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946088"/>
                  </a:ext>
                </a:extLst>
              </a:tr>
              <a:tr h="61459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323,534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214335"/>
                  </a:ext>
                </a:extLst>
              </a:tr>
              <a:tr h="25385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9850914"/>
                  </a:ext>
                </a:extLst>
              </a:tr>
              <a:tr h="29393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7856482"/>
                  </a:ext>
                </a:extLst>
              </a:tr>
              <a:tr h="24049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5133509"/>
                  </a:ext>
                </a:extLst>
              </a:tr>
              <a:tr h="22713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174,488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724414"/>
                  </a:ext>
                </a:extLst>
              </a:tr>
              <a:tr h="28057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229960"/>
                  </a:ext>
                </a:extLst>
              </a:tr>
              <a:tr h="24049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323,534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360115"/>
                  </a:ext>
                </a:extLst>
              </a:tr>
              <a:tr h="22713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9592559"/>
                  </a:ext>
                </a:extLst>
              </a:tr>
              <a:tr h="4315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53.93%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59900"/>
                  </a:ext>
                </a:extLst>
              </a:tr>
              <a:tr h="22713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262836"/>
                  </a:ext>
                </a:extLst>
              </a:tr>
              <a:tr h="24049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274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>
                <a:highlight>
                  <a:srgbClr val="FFFF00"/>
                </a:highlight>
              </a:rPr>
              <a:t>Details from discussions that you had with the service manager about your repair order analysis.</a:t>
            </a:r>
          </a:p>
          <a:p>
            <a:r>
              <a:rPr lang="en-US" dirty="0"/>
              <a:t>Clearer story telling on all Ro’s so anyone can read and understand</a:t>
            </a:r>
          </a:p>
          <a:p>
            <a:r>
              <a:rPr lang="en-US" dirty="0"/>
              <a:t>No abbreviations</a:t>
            </a:r>
          </a:p>
          <a:p>
            <a:r>
              <a:rPr lang="en-US" dirty="0"/>
              <a:t>Clearly written</a:t>
            </a:r>
          </a:p>
          <a:p>
            <a:r>
              <a:rPr lang="en-US" dirty="0"/>
              <a:t>Accurate punch in and out of miles</a:t>
            </a:r>
          </a:p>
          <a:p>
            <a:r>
              <a:rPr lang="en-US" dirty="0"/>
              <a:t>Tech clocking time</a:t>
            </a:r>
          </a:p>
          <a:p>
            <a:r>
              <a:rPr lang="en-US" dirty="0"/>
              <a:t>More of work mix</a:t>
            </a:r>
          </a:p>
          <a:p>
            <a:r>
              <a:rPr lang="en-US" dirty="0"/>
              <a:t>Tech and advisor training</a:t>
            </a:r>
          </a:p>
          <a:p>
            <a:r>
              <a:rPr lang="en-US" dirty="0"/>
              <a:t>Monthly calls to competition to see pricing and how the competition handles the call</a:t>
            </a:r>
          </a:p>
          <a:p>
            <a:r>
              <a:rPr lang="en-US" dirty="0"/>
              <a:t>No more one-line Ro's there's always more</a:t>
            </a:r>
          </a:p>
          <a:p>
            <a:r>
              <a:rPr lang="en-US" dirty="0"/>
              <a:t>Better communication with customers</a:t>
            </a:r>
          </a:p>
          <a:p>
            <a:r>
              <a:rPr lang="en-US" dirty="0"/>
              <a:t>Double check customer information name address phone number email</a:t>
            </a:r>
          </a:p>
          <a:p>
            <a:r>
              <a:rPr lang="en-US" dirty="0"/>
              <a:t>Making sure we have the best contact info and asking if text is ok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69489" y="6706787"/>
            <a:ext cx="147493" cy="11975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B5E1726-C12F-02CB-84DA-789C2AD728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077480"/>
              </p:ext>
            </p:extLst>
          </p:nvPr>
        </p:nvGraphicFramePr>
        <p:xfrm>
          <a:off x="6982691" y="85724"/>
          <a:ext cx="5209309" cy="4018026"/>
        </p:xfrm>
        <a:graphic>
          <a:graphicData uri="http://schemas.openxmlformats.org/drawingml/2006/table">
            <a:tbl>
              <a:tblPr/>
              <a:tblGrid>
                <a:gridCol w="533918">
                  <a:extLst>
                    <a:ext uri="{9D8B030D-6E8A-4147-A177-3AD203B41FA5}">
                      <a16:colId xmlns:a16="http://schemas.microsoft.com/office/drawing/2014/main" val="2620662223"/>
                    </a:ext>
                  </a:extLst>
                </a:gridCol>
                <a:gridCol w="569993">
                  <a:extLst>
                    <a:ext uri="{9D8B030D-6E8A-4147-A177-3AD203B41FA5}">
                      <a16:colId xmlns:a16="http://schemas.microsoft.com/office/drawing/2014/main" val="1864289521"/>
                    </a:ext>
                  </a:extLst>
                </a:gridCol>
                <a:gridCol w="649360">
                  <a:extLst>
                    <a:ext uri="{9D8B030D-6E8A-4147-A177-3AD203B41FA5}">
                      <a16:colId xmlns:a16="http://schemas.microsoft.com/office/drawing/2014/main" val="2153899309"/>
                    </a:ext>
                  </a:extLst>
                </a:gridCol>
                <a:gridCol w="165948">
                  <a:extLst>
                    <a:ext uri="{9D8B030D-6E8A-4147-A177-3AD203B41FA5}">
                      <a16:colId xmlns:a16="http://schemas.microsoft.com/office/drawing/2014/main" val="50429781"/>
                    </a:ext>
                  </a:extLst>
                </a:gridCol>
                <a:gridCol w="644551">
                  <a:extLst>
                    <a:ext uri="{9D8B030D-6E8A-4147-A177-3AD203B41FA5}">
                      <a16:colId xmlns:a16="http://schemas.microsoft.com/office/drawing/2014/main" val="2861348827"/>
                    </a:ext>
                  </a:extLst>
                </a:gridCol>
                <a:gridCol w="165948">
                  <a:extLst>
                    <a:ext uri="{9D8B030D-6E8A-4147-A177-3AD203B41FA5}">
                      <a16:colId xmlns:a16="http://schemas.microsoft.com/office/drawing/2014/main" val="147216610"/>
                    </a:ext>
                  </a:extLst>
                </a:gridCol>
                <a:gridCol w="555563">
                  <a:extLst>
                    <a:ext uri="{9D8B030D-6E8A-4147-A177-3AD203B41FA5}">
                      <a16:colId xmlns:a16="http://schemas.microsoft.com/office/drawing/2014/main" val="2261522809"/>
                    </a:ext>
                  </a:extLst>
                </a:gridCol>
                <a:gridCol w="656574">
                  <a:extLst>
                    <a:ext uri="{9D8B030D-6E8A-4147-A177-3AD203B41FA5}">
                      <a16:colId xmlns:a16="http://schemas.microsoft.com/office/drawing/2014/main" val="3528607984"/>
                    </a:ext>
                  </a:extLst>
                </a:gridCol>
                <a:gridCol w="613285">
                  <a:extLst>
                    <a:ext uri="{9D8B030D-6E8A-4147-A177-3AD203B41FA5}">
                      <a16:colId xmlns:a16="http://schemas.microsoft.com/office/drawing/2014/main" val="416236449"/>
                    </a:ext>
                  </a:extLst>
                </a:gridCol>
                <a:gridCol w="654169">
                  <a:extLst>
                    <a:ext uri="{9D8B030D-6E8A-4147-A177-3AD203B41FA5}">
                      <a16:colId xmlns:a16="http://schemas.microsoft.com/office/drawing/2014/main" val="4069806453"/>
                    </a:ext>
                  </a:extLst>
                </a:gridCol>
              </a:tblGrid>
              <a:tr h="120533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Repair Order Analysis Summary Report 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046967"/>
                  </a:ext>
                </a:extLst>
              </a:tr>
              <a:tr h="120533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253734"/>
                  </a:ext>
                </a:extLst>
              </a:tr>
              <a:tr h="9602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Sales in Dollars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FRH's on RO's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96919"/>
                  </a:ext>
                </a:extLst>
              </a:tr>
              <a:tr h="9602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Averages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Analysis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258411"/>
                  </a:ext>
                </a:extLst>
              </a:tr>
              <a:tr h="18080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Competitive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1,296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18.40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70.42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914856"/>
                  </a:ext>
                </a:extLst>
              </a:tr>
              <a:tr h="18080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Maintenance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1,229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8.50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144.63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66835"/>
                  </a:ext>
                </a:extLst>
              </a:tr>
              <a:tr h="18080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Repair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1,050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7.20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145.84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224215"/>
                  </a:ext>
                </a:extLst>
              </a:tr>
              <a:tr h="180800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3,575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34.10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104.84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Customer ELR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575006"/>
                  </a:ext>
                </a:extLst>
              </a:tr>
              <a:tr h="72319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Target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175.00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14648"/>
                  </a:ext>
                </a:extLst>
              </a:tr>
              <a:tr h="361599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Difference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-70.16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67834"/>
                  </a:ext>
                </a:extLst>
              </a:tr>
              <a:tr h="9602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5058246"/>
                  </a:ext>
                </a:extLst>
              </a:tr>
              <a:tr h="114313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10401"/>
                  </a:ext>
                </a:extLst>
              </a:tr>
              <a:tr h="9602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914.50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25.58%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Cost of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943201"/>
                  </a:ext>
                </a:extLst>
              </a:tr>
              <a:tr h="9602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914.50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26.82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Cost 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43609"/>
                  </a:ext>
                </a:extLst>
              </a:tr>
              <a:tr h="9602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080898"/>
                  </a:ext>
                </a:extLst>
              </a:tr>
              <a:tr h="114313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Repair Order Measurements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1214767"/>
                  </a:ext>
                </a:extLst>
              </a:tr>
              <a:tr h="9602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3,575.09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143.00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Avg Labor per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733971"/>
                  </a:ext>
                </a:extLst>
              </a:tr>
              <a:tr h="9145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34.10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1.36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Avg FRH's per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667648"/>
                  </a:ext>
                </a:extLst>
              </a:tr>
              <a:tr h="9145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Menu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Menu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086173"/>
                  </a:ext>
                </a:extLst>
              </a:tr>
              <a:tr h="9145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Competitive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18.40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53.96%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Competitive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239715"/>
                  </a:ext>
                </a:extLst>
              </a:tr>
              <a:tr h="9145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Maintenance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8.50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24.93%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Maintenance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048425"/>
                  </a:ext>
                </a:extLst>
              </a:tr>
              <a:tr h="9145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Repair FRH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7.20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21.11%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Repair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5082758"/>
                  </a:ext>
                </a:extLst>
              </a:tr>
              <a:tr h="9602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One item ROs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28.00%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One Item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992318"/>
                  </a:ext>
                </a:extLst>
              </a:tr>
              <a:tr h="9602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150610"/>
                  </a:ext>
                </a:extLst>
              </a:tr>
              <a:tr h="114313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Model Year Analysis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710496"/>
                  </a:ext>
                </a:extLst>
              </a:tr>
              <a:tr h="1051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2025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Older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76987"/>
                  </a:ext>
                </a:extLst>
              </a:tr>
              <a:tr h="960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238565"/>
                  </a:ext>
                </a:extLst>
              </a:tr>
              <a:tr h="1005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8.00%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24.00%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12.00%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 dirty="0">
                          <a:effectLst/>
                          <a:latin typeface="Arial" panose="020B0604020202020204" pitchFamily="34" charset="0"/>
                        </a:rPr>
                        <a:t>56.00%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601165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500-00000D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6732543"/>
              </p:ext>
            </p:extLst>
          </p:nvPr>
        </p:nvGraphicFramePr>
        <p:xfrm>
          <a:off x="7081405" y="4210050"/>
          <a:ext cx="4762500" cy="203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Strengths</a:t>
            </a:r>
          </a:p>
          <a:p>
            <a:r>
              <a:rPr lang="en-US" dirty="0"/>
              <a:t>Experienced personal</a:t>
            </a:r>
          </a:p>
          <a:p>
            <a:r>
              <a:rPr lang="en-US" dirty="0"/>
              <a:t>High level of factory training</a:t>
            </a:r>
          </a:p>
          <a:p>
            <a:r>
              <a:rPr lang="en-US" dirty="0"/>
              <a:t>Pay plans that drive results</a:t>
            </a:r>
          </a:p>
          <a:p>
            <a:r>
              <a:rPr lang="en-US" dirty="0"/>
              <a:t>Good atmosphere</a:t>
            </a:r>
          </a:p>
          <a:p>
            <a:r>
              <a:rPr lang="en-US" dirty="0"/>
              <a:t>Customer focused employees</a:t>
            </a:r>
          </a:p>
          <a:p>
            <a:r>
              <a:rPr lang="en-US" dirty="0"/>
              <a:t>Everyone understands the goal</a:t>
            </a:r>
          </a:p>
          <a:p>
            <a:r>
              <a:rPr lang="en-US" dirty="0"/>
              <a:t>Service manager shares and promotes vision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Weaknesses</a:t>
            </a:r>
          </a:p>
          <a:p>
            <a:r>
              <a:rPr lang="en-US" dirty="0"/>
              <a:t>Large skills gap between shop employees</a:t>
            </a:r>
          </a:p>
          <a:p>
            <a:r>
              <a:rPr lang="en-US" dirty="0"/>
              <a:t>Low /poor performing parts dept</a:t>
            </a:r>
          </a:p>
          <a:p>
            <a:r>
              <a:rPr lang="en-US" dirty="0"/>
              <a:t>Cumbersome </a:t>
            </a:r>
            <a:r>
              <a:rPr lang="en-US" dirty="0" err="1"/>
              <a:t>dms</a:t>
            </a:r>
            <a:r>
              <a:rPr lang="en-US" dirty="0"/>
              <a:t> </a:t>
            </a:r>
          </a:p>
          <a:p>
            <a:r>
              <a:rPr lang="en-US" dirty="0"/>
              <a:t>Limited bays in shop with a growing business</a:t>
            </a:r>
          </a:p>
          <a:p>
            <a:r>
              <a:rPr lang="en-US" dirty="0"/>
              <a:t>Time waiting at parts counter</a:t>
            </a:r>
          </a:p>
          <a:p>
            <a:r>
              <a:rPr lang="en-US" dirty="0"/>
              <a:t>Training of service advisors</a:t>
            </a:r>
          </a:p>
          <a:p>
            <a:r>
              <a:rPr lang="en-US" dirty="0"/>
              <a:t>Customer wait time</a:t>
            </a:r>
          </a:p>
          <a:p>
            <a:r>
              <a:rPr lang="en-US" dirty="0"/>
              <a:t>Having the correct parts the first 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11900</TotalTime>
  <Words>2103</Words>
  <Application>Microsoft Office PowerPoint</Application>
  <PresentationFormat>Widescreen</PresentationFormat>
  <Paragraphs>779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Aptos</vt:lpstr>
      <vt:lpstr>Arial</vt:lpstr>
      <vt:lpstr>Calibri</vt:lpstr>
      <vt:lpstr>Symbol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Matthew Boicourt</cp:lastModifiedBy>
  <cp:revision>6</cp:revision>
  <dcterms:created xsi:type="dcterms:W3CDTF">2022-12-04T13:10:55Z</dcterms:created>
  <dcterms:modified xsi:type="dcterms:W3CDTF">2024-04-17T20:48:34Z</dcterms:modified>
</cp:coreProperties>
</file>