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8288000" cy="10287000"/>
  <p:notesSz cx="6858000" cy="9144000"/>
  <p:embeddedFontLst>
    <p:embeddedFont>
      <p:font typeface="Barlow" panose="00000500000000000000" pitchFamily="2" charset="0"/>
      <p:regular r:id="rId14"/>
    </p:embeddedFont>
    <p:embeddedFont>
      <p:font typeface="Barlow Bold" panose="00000800000000000000" charset="0"/>
      <p:regular r:id="rId15"/>
    </p:embeddedFont>
    <p:embeddedFont>
      <p:font typeface="Barlow Semi-Bold" panose="020B0604020202020204" charset="0"/>
      <p:regular r:id="rId16"/>
    </p:embeddedFont>
    <p:embeddedFont>
      <p:font typeface="Barlow Ultra-Bold" panose="020B0604020202020204" charset="0"/>
      <p:regular r:id="rId17"/>
    </p:embeddedFont>
    <p:embeddedFont>
      <p:font typeface="Tahoma" panose="020B0604030504040204" pitchFamily="34" charset="0"/>
      <p:regular r:id="rId18"/>
      <p:bold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1" d="100"/>
          <a:sy n="71" d="100"/>
        </p:scale>
        <p:origin x="72" y="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20.04.2024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Display a competitive pricing board</a:t>
            </a:r>
          </a:p>
          <a:p>
            <a:endParaRPr lang="en-US"/>
          </a:p>
          <a:p>
            <a:r>
              <a:rPr lang="en-US"/>
              <a:t>Have a menu for factory maintenance and a la carte services available</a:t>
            </a:r>
          </a:p>
          <a:p>
            <a:endParaRPr lang="en-US"/>
          </a:p>
          <a:p>
            <a:r>
              <a:rPr lang="en-US"/>
              <a:t>Weekly meeting with parts manager to look at lost sales - compare to guide and create plan to adjust accordingly, if needed</a:t>
            </a:r>
          </a:p>
          <a:p>
            <a:endParaRPr lang="en-US"/>
          </a:p>
          <a:p>
            <a:r>
              <a:rPr lang="en-US"/>
              <a:t>Adjust back parts counter pay plan to consider service productivity</a:t>
            </a:r>
          </a:p>
          <a:p>
            <a:endParaRPr lang="en-US"/>
          </a:p>
          <a:p>
            <a:r>
              <a:rPr lang="en-US"/>
              <a:t>Adjust technician schedules to consider flow of consumer demand</a:t>
            </a:r>
          </a:p>
          <a:p>
            <a:endParaRPr lang="en-US"/>
          </a:p>
          <a:p>
            <a:r>
              <a:rPr lang="en-US"/>
              <a:t>Advertise discounts to attract new customers - must be authorized by Service Manager</a:t>
            </a:r>
          </a:p>
          <a:p>
            <a:endParaRPr lang="en-US"/>
          </a:p>
          <a:p>
            <a:r>
              <a:rPr lang="en-US"/>
              <a:t>Implement customer retention-based bonus plan for all service employees</a:t>
            </a:r>
          </a:p>
          <a:p>
            <a:endParaRPr lang="en-US"/>
          </a:p>
          <a:p>
            <a:r>
              <a:rPr lang="en-US"/>
              <a:t>Fix lighting in shop</a:t>
            </a:r>
          </a:p>
          <a:p>
            <a:endParaRPr lang="en-US"/>
          </a:p>
          <a:p>
            <a:endParaRPr lang="en-US"/>
          </a:p>
          <a:p>
            <a:endParaRPr lang="en-US"/>
          </a:p>
          <a:p>
            <a:r>
              <a:rPr lang="en-US"/>
              <a:t>Move advisor stations away from bays for improved communications with customers</a:t>
            </a:r>
          </a:p>
          <a:p>
            <a:endParaRPr lang="en-US"/>
          </a:p>
          <a:p>
            <a:r>
              <a:rPr lang="en-US"/>
              <a:t>Include toolbox with each station - with available upgrades based on tenure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6.sv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4.svg"/><Relationship Id="rId15" Type="http://schemas.openxmlformats.org/officeDocument/2006/relationships/image" Target="../media/image16.svg"/><Relationship Id="rId10"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10.sv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0.svg"/><Relationship Id="rId7" Type="http://schemas.openxmlformats.org/officeDocument/2006/relationships/image" Target="../media/image4.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6.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236347" y="3202251"/>
            <a:ext cx="9815307" cy="4208864"/>
            <a:chOff x="0" y="0"/>
            <a:chExt cx="1895495" cy="812800"/>
          </a:xfrm>
        </p:grpSpPr>
        <p:sp>
          <p:nvSpPr>
            <p:cNvPr id="3" name="Freeform 3"/>
            <p:cNvSpPr/>
            <p:nvPr/>
          </p:nvSpPr>
          <p:spPr>
            <a:xfrm>
              <a:off x="0" y="0"/>
              <a:ext cx="1895495" cy="812800"/>
            </a:xfrm>
            <a:custGeom>
              <a:avLst/>
              <a:gdLst/>
              <a:ahLst/>
              <a:cxnLst/>
              <a:rect l="l" t="t" r="r" b="b"/>
              <a:pathLst>
                <a:path w="1895495" h="812800">
                  <a:moveTo>
                    <a:pt x="0" y="0"/>
                  </a:moveTo>
                  <a:lnTo>
                    <a:pt x="1895495" y="0"/>
                  </a:lnTo>
                  <a:lnTo>
                    <a:pt x="1895495" y="812800"/>
                  </a:lnTo>
                  <a:lnTo>
                    <a:pt x="0" y="812800"/>
                  </a:lnTo>
                  <a:close/>
                </a:path>
              </a:pathLst>
            </a:custGeom>
            <a:solidFill>
              <a:srgbClr val="000000">
                <a:alpha val="0"/>
              </a:srgbClr>
            </a:solidFill>
            <a:ln w="38100" cap="sq">
              <a:solidFill>
                <a:srgbClr val="000000"/>
              </a:solidFill>
              <a:prstDash val="solid"/>
              <a:miter/>
            </a:ln>
          </p:spPr>
          <p:txBody>
            <a:bodyPr/>
            <a:lstStyle/>
            <a:p>
              <a:endParaRPr lang="en-US"/>
            </a:p>
          </p:txBody>
        </p:sp>
        <p:sp>
          <p:nvSpPr>
            <p:cNvPr id="4" name="TextBox 4"/>
            <p:cNvSpPr txBox="1"/>
            <p:nvPr/>
          </p:nvSpPr>
          <p:spPr>
            <a:xfrm>
              <a:off x="0" y="-19050"/>
              <a:ext cx="1895495" cy="831850"/>
            </a:xfrm>
            <a:prstGeom prst="rect">
              <a:avLst/>
            </a:prstGeom>
          </p:spPr>
          <p:txBody>
            <a:bodyPr lIns="50800" tIns="50800" rIns="50800" bIns="50800" rtlCol="0" anchor="ctr"/>
            <a:lstStyle/>
            <a:p>
              <a:pPr algn="ctr">
                <a:lnSpc>
                  <a:spcPts val="2859"/>
                </a:lnSpc>
              </a:pPr>
              <a:endParaRPr/>
            </a:p>
          </p:txBody>
        </p:sp>
      </p:grpSp>
      <p:sp>
        <p:nvSpPr>
          <p:cNvPr id="5" name="TextBox 5"/>
          <p:cNvSpPr txBox="1"/>
          <p:nvPr/>
        </p:nvSpPr>
        <p:spPr>
          <a:xfrm>
            <a:off x="4236347" y="4240488"/>
            <a:ext cx="9815307" cy="2912216"/>
          </a:xfrm>
          <a:prstGeom prst="rect">
            <a:avLst/>
          </a:prstGeom>
        </p:spPr>
        <p:txBody>
          <a:bodyPr lIns="0" tIns="0" rIns="0" bIns="0" rtlCol="0" anchor="t">
            <a:spAutoFit/>
          </a:bodyPr>
          <a:lstStyle/>
          <a:p>
            <a:pPr algn="ctr">
              <a:lnSpc>
                <a:spcPts val="11646"/>
              </a:lnSpc>
            </a:pPr>
            <a:r>
              <a:rPr lang="en-US" sz="8439" spc="827">
                <a:solidFill>
                  <a:srgbClr val="231F20"/>
                </a:solidFill>
                <a:latin typeface="Barlow Bold"/>
              </a:rPr>
              <a:t>SERVICE HOMEWORK</a:t>
            </a:r>
          </a:p>
        </p:txBody>
      </p:sp>
      <p:sp>
        <p:nvSpPr>
          <p:cNvPr id="6" name="TextBox 6"/>
          <p:cNvSpPr txBox="1"/>
          <p:nvPr/>
        </p:nvSpPr>
        <p:spPr>
          <a:xfrm>
            <a:off x="4235173" y="3196461"/>
            <a:ext cx="9815307" cy="1191072"/>
          </a:xfrm>
          <a:prstGeom prst="rect">
            <a:avLst/>
          </a:prstGeom>
        </p:spPr>
        <p:txBody>
          <a:bodyPr lIns="0" tIns="0" rIns="0" bIns="0" rtlCol="0" anchor="t">
            <a:spAutoFit/>
          </a:bodyPr>
          <a:lstStyle/>
          <a:p>
            <a:pPr algn="ctr">
              <a:lnSpc>
                <a:spcPts val="9748"/>
              </a:lnSpc>
            </a:pPr>
            <a:r>
              <a:rPr lang="en-US" sz="7063" spc="692">
                <a:solidFill>
                  <a:srgbClr val="231F20"/>
                </a:solidFill>
                <a:latin typeface="Barlow Bold"/>
              </a:rPr>
              <a:t>NADA</a:t>
            </a:r>
          </a:p>
        </p:txBody>
      </p:sp>
      <p:sp>
        <p:nvSpPr>
          <p:cNvPr id="7" name="TextBox 7"/>
          <p:cNvSpPr txBox="1"/>
          <p:nvPr/>
        </p:nvSpPr>
        <p:spPr>
          <a:xfrm>
            <a:off x="2719596" y="7482578"/>
            <a:ext cx="12848809" cy="444176"/>
          </a:xfrm>
          <a:prstGeom prst="rect">
            <a:avLst/>
          </a:prstGeom>
        </p:spPr>
        <p:txBody>
          <a:bodyPr lIns="0" tIns="0" rIns="0" bIns="0" rtlCol="0" anchor="t">
            <a:spAutoFit/>
          </a:bodyPr>
          <a:lstStyle/>
          <a:p>
            <a:pPr algn="ctr">
              <a:lnSpc>
                <a:spcPts val="3661"/>
              </a:lnSpc>
            </a:pPr>
            <a:r>
              <a:rPr lang="en-US" sz="2653" spc="140">
                <a:solidFill>
                  <a:srgbClr val="231F20"/>
                </a:solidFill>
                <a:latin typeface="Barlow Bold"/>
              </a:rPr>
              <a:t>JORDANNE BARROS - TOWN TOYOTA - N439</a:t>
            </a:r>
          </a:p>
        </p:txBody>
      </p:sp>
      <p:sp>
        <p:nvSpPr>
          <p:cNvPr id="8" name="Freeform 8"/>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9" name="Freeform 9"/>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Freeform 10"/>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2" name="Freeform 12"/>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Freeform 13"/>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4" name="Freeform 14"/>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5" name="Freeform 15"/>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6" name="Freeform 16"/>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7" name="Freeform 17"/>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8" name="Freeform 18"/>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9" name="Freeform 19"/>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027527" y="919506"/>
          <a:ext cx="16230600" cy="9098102"/>
        </p:xfrm>
        <a:graphic>
          <a:graphicData uri="http://schemas.openxmlformats.org/drawingml/2006/table">
            <a:tbl>
              <a:tblPr/>
              <a:tblGrid>
                <a:gridCol w="8977770">
                  <a:extLst>
                    <a:ext uri="{9D8B030D-6E8A-4147-A177-3AD203B41FA5}">
                      <a16:colId xmlns:a16="http://schemas.microsoft.com/office/drawing/2014/main" val="20000"/>
                    </a:ext>
                  </a:extLst>
                </a:gridCol>
                <a:gridCol w="2349892">
                  <a:extLst>
                    <a:ext uri="{9D8B030D-6E8A-4147-A177-3AD203B41FA5}">
                      <a16:colId xmlns:a16="http://schemas.microsoft.com/office/drawing/2014/main" val="20001"/>
                    </a:ext>
                  </a:extLst>
                </a:gridCol>
                <a:gridCol w="4902938">
                  <a:extLst>
                    <a:ext uri="{9D8B030D-6E8A-4147-A177-3AD203B41FA5}">
                      <a16:colId xmlns:a16="http://schemas.microsoft.com/office/drawing/2014/main" val="20002"/>
                    </a:ext>
                  </a:extLst>
                </a:gridCol>
              </a:tblGrid>
              <a:tr h="956506">
                <a:tc>
                  <a:txBody>
                    <a:bodyPr/>
                    <a:lstStyle/>
                    <a:p>
                      <a:pPr algn="ctr">
                        <a:lnSpc>
                          <a:spcPts val="2799"/>
                        </a:lnSpc>
                        <a:defRPr/>
                      </a:pPr>
                      <a:r>
                        <a:rPr lang="en-US" sz="1999">
                          <a:solidFill>
                            <a:srgbClr val="FFFFFF"/>
                          </a:solidFill>
                          <a:latin typeface="Barlow Bold"/>
                        </a:rPr>
                        <a:t>TASK</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solidFill>
                      <a:srgbClr val="E0B057"/>
                    </a:solidFill>
                  </a:tcPr>
                </a:tc>
                <a:tc>
                  <a:txBody>
                    <a:bodyPr/>
                    <a:lstStyle/>
                    <a:p>
                      <a:pPr algn="ctr">
                        <a:lnSpc>
                          <a:spcPts val="2799"/>
                        </a:lnSpc>
                        <a:defRPr/>
                      </a:pPr>
                      <a:r>
                        <a:rPr lang="en-US" sz="1999">
                          <a:solidFill>
                            <a:srgbClr val="FFFFFF"/>
                          </a:solidFill>
                          <a:latin typeface="Barlow Bold"/>
                        </a:rPr>
                        <a:t>POSITION RESPONSIBLE</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solidFill>
                      <a:srgbClr val="E0B057"/>
                    </a:solidFill>
                  </a:tcPr>
                </a:tc>
                <a:tc>
                  <a:txBody>
                    <a:bodyPr/>
                    <a:lstStyle/>
                    <a:p>
                      <a:pPr algn="ctr">
                        <a:lnSpc>
                          <a:spcPts val="2799"/>
                        </a:lnSpc>
                        <a:defRPr/>
                      </a:pPr>
                      <a:r>
                        <a:rPr lang="en-US" sz="1999">
                          <a:solidFill>
                            <a:srgbClr val="FFFFFF"/>
                          </a:solidFill>
                          <a:latin typeface="Barlow Bold"/>
                        </a:rPr>
                        <a:t>CHECK-IN/ COMPLETION SCHEDULE</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solidFill>
                      <a:srgbClr val="E0B057"/>
                    </a:solidFill>
                  </a:tcPr>
                </a:tc>
                <a:extLst>
                  <a:ext uri="{0D108BD9-81ED-4DB2-BD59-A6C34878D82A}">
                    <a16:rowId xmlns:a16="http://schemas.microsoft.com/office/drawing/2014/main" val="10000"/>
                  </a:ext>
                </a:extLst>
              </a:tr>
              <a:tr h="581543">
                <a:tc>
                  <a:txBody>
                    <a:bodyPr/>
                    <a:lstStyle/>
                    <a:p>
                      <a:pPr algn="ctr">
                        <a:lnSpc>
                          <a:spcPts val="2240"/>
                        </a:lnSpc>
                        <a:defRPr/>
                      </a:pPr>
                      <a:r>
                        <a:rPr lang="en-US" sz="1600">
                          <a:solidFill>
                            <a:srgbClr val="000000"/>
                          </a:solidFill>
                          <a:latin typeface="Barlow Bold"/>
                        </a:rPr>
                        <a:t>Create and display a branded, competitive pricing board throughout the shop and store</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Service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April 20th,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1"/>
                  </a:ext>
                </a:extLst>
              </a:tr>
              <a:tr h="581543">
                <a:tc>
                  <a:txBody>
                    <a:bodyPr/>
                    <a:lstStyle/>
                    <a:p>
                      <a:pPr algn="ctr">
                        <a:lnSpc>
                          <a:spcPts val="2240"/>
                        </a:lnSpc>
                        <a:defRPr/>
                      </a:pPr>
                      <a:r>
                        <a:rPr lang="en-US" sz="1600">
                          <a:solidFill>
                            <a:srgbClr val="000000"/>
                          </a:solidFill>
                          <a:latin typeface="Barlow Bold"/>
                        </a:rPr>
                        <a:t>Parts/Service management meeting </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PTS/SVC Managers</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Weekly</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2"/>
                  </a:ext>
                </a:extLst>
              </a:tr>
              <a:tr h="581543">
                <a:tc>
                  <a:txBody>
                    <a:bodyPr/>
                    <a:lstStyle/>
                    <a:p>
                      <a:pPr algn="ctr">
                        <a:lnSpc>
                          <a:spcPts val="2240"/>
                        </a:lnSpc>
                        <a:defRPr/>
                      </a:pPr>
                      <a:r>
                        <a:rPr lang="en-US" sz="1600">
                          <a:solidFill>
                            <a:srgbClr val="000000"/>
                          </a:solidFill>
                          <a:latin typeface="Barlow Bold"/>
                        </a:rPr>
                        <a:t>Create and display itemized service/parts menu for customers </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PTS/SVC Managers</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April 20th,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3"/>
                  </a:ext>
                </a:extLst>
              </a:tr>
              <a:tr h="581543">
                <a:tc>
                  <a:txBody>
                    <a:bodyPr/>
                    <a:lstStyle/>
                    <a:p>
                      <a:pPr algn="ctr">
                        <a:lnSpc>
                          <a:spcPts val="2240"/>
                        </a:lnSpc>
                        <a:defRPr/>
                      </a:pPr>
                      <a:r>
                        <a:rPr lang="en-US" sz="1600">
                          <a:solidFill>
                            <a:srgbClr val="000000"/>
                          </a:solidFill>
                          <a:latin typeface="Barlow Bold"/>
                        </a:rPr>
                        <a:t>Track daily fill rate and lost sales, to optimize inventory mix</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Parts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Daily</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4"/>
                  </a:ext>
                </a:extLst>
              </a:tr>
              <a:tr h="581543">
                <a:tc>
                  <a:txBody>
                    <a:bodyPr/>
                    <a:lstStyle/>
                    <a:p>
                      <a:pPr algn="ctr">
                        <a:lnSpc>
                          <a:spcPts val="2240"/>
                        </a:lnSpc>
                        <a:defRPr/>
                      </a:pPr>
                      <a:r>
                        <a:rPr lang="en-US" sz="1600">
                          <a:solidFill>
                            <a:srgbClr val="000000"/>
                          </a:solidFill>
                          <a:latin typeface="Barlow Bold"/>
                        </a:rPr>
                        <a:t>Adjust parts back counter pay plan</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GM/Parts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May 1st,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5"/>
                  </a:ext>
                </a:extLst>
              </a:tr>
              <a:tr h="581543">
                <a:tc>
                  <a:txBody>
                    <a:bodyPr/>
                    <a:lstStyle/>
                    <a:p>
                      <a:pPr algn="ctr">
                        <a:lnSpc>
                          <a:spcPts val="2240"/>
                        </a:lnSpc>
                        <a:defRPr/>
                      </a:pPr>
                      <a:r>
                        <a:rPr lang="en-US" sz="1600">
                          <a:solidFill>
                            <a:srgbClr val="000000"/>
                          </a:solidFill>
                          <a:latin typeface="Barlow Bold"/>
                        </a:rPr>
                        <a:t>Adjust service/parts hours of operation</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GM/PTS &amp; SVC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June 1st,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6"/>
                  </a:ext>
                </a:extLst>
              </a:tr>
              <a:tr h="581543">
                <a:tc>
                  <a:txBody>
                    <a:bodyPr/>
                    <a:lstStyle/>
                    <a:p>
                      <a:pPr algn="ctr">
                        <a:lnSpc>
                          <a:spcPts val="2240"/>
                        </a:lnSpc>
                        <a:defRPr/>
                      </a:pPr>
                      <a:r>
                        <a:rPr lang="en-US" sz="1600">
                          <a:solidFill>
                            <a:srgbClr val="000000"/>
                          </a:solidFill>
                          <a:latin typeface="Barlow Bold"/>
                        </a:rPr>
                        <a:t>Advertise new hours with discounts for evening and Sunday service</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GM/SVC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June 1st,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7"/>
                  </a:ext>
                </a:extLst>
              </a:tr>
              <a:tr h="581543">
                <a:tc>
                  <a:txBody>
                    <a:bodyPr/>
                    <a:lstStyle/>
                    <a:p>
                      <a:pPr algn="ctr">
                        <a:lnSpc>
                          <a:spcPts val="2240"/>
                        </a:lnSpc>
                        <a:defRPr/>
                      </a:pPr>
                      <a:r>
                        <a:rPr lang="en-US" sz="1600">
                          <a:solidFill>
                            <a:srgbClr val="000000"/>
                          </a:solidFill>
                          <a:latin typeface="Barlow Bold"/>
                        </a:rPr>
                        <a:t>Decide on customer retention bonus structure for all service employees</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GM/SVC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May 15th,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8"/>
                  </a:ext>
                </a:extLst>
              </a:tr>
              <a:tr h="581543">
                <a:tc>
                  <a:txBody>
                    <a:bodyPr/>
                    <a:lstStyle/>
                    <a:p>
                      <a:pPr algn="ctr">
                        <a:lnSpc>
                          <a:spcPts val="2240"/>
                        </a:lnSpc>
                        <a:defRPr/>
                      </a:pPr>
                      <a:r>
                        <a:rPr lang="en-US" sz="1600">
                          <a:solidFill>
                            <a:srgbClr val="000000"/>
                          </a:solidFill>
                          <a:latin typeface="Barlow Bold"/>
                        </a:rPr>
                        <a:t>Install angled bay lighting</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GM/SVC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June 15th,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09"/>
                  </a:ext>
                </a:extLst>
              </a:tr>
              <a:tr h="581543">
                <a:tc>
                  <a:txBody>
                    <a:bodyPr/>
                    <a:lstStyle/>
                    <a:p>
                      <a:pPr algn="ctr">
                        <a:lnSpc>
                          <a:spcPts val="2240"/>
                        </a:lnSpc>
                        <a:defRPr/>
                      </a:pPr>
                      <a:r>
                        <a:rPr lang="en-US" sz="1600">
                          <a:solidFill>
                            <a:srgbClr val="000000"/>
                          </a:solidFill>
                          <a:latin typeface="Barlow Bold"/>
                        </a:rPr>
                        <a:t>Consider providing toolboxes for each bay</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GM/SVC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June 15th,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10"/>
                  </a:ext>
                </a:extLst>
              </a:tr>
              <a:tr h="581543">
                <a:tc>
                  <a:txBody>
                    <a:bodyPr/>
                    <a:lstStyle/>
                    <a:p>
                      <a:pPr algn="ctr">
                        <a:lnSpc>
                          <a:spcPts val="2240"/>
                        </a:lnSpc>
                        <a:defRPr/>
                      </a:pPr>
                      <a:r>
                        <a:rPr lang="en-US" sz="1600">
                          <a:solidFill>
                            <a:srgbClr val="000000"/>
                          </a:solidFill>
                          <a:latin typeface="Barlow Bold"/>
                        </a:rPr>
                        <a:t>Enclose advisor stations away from bays</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GM/SVC Manager</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July 1st,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11"/>
                  </a:ext>
                </a:extLst>
              </a:tr>
              <a:tr h="581543">
                <a:tc>
                  <a:txBody>
                    <a:bodyPr/>
                    <a:lstStyle/>
                    <a:p>
                      <a:pPr algn="ctr">
                        <a:lnSpc>
                          <a:spcPts val="2240"/>
                        </a:lnSpc>
                        <a:defRPr/>
                      </a:pPr>
                      <a:r>
                        <a:rPr lang="en-US" sz="1600">
                          <a:solidFill>
                            <a:srgbClr val="000000"/>
                          </a:solidFill>
                          <a:latin typeface="Barlow Bold"/>
                        </a:rPr>
                        <a:t>Parts Manager meeting</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Weekly</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12"/>
                  </a:ext>
                </a:extLst>
              </a:tr>
              <a:tr h="581543">
                <a:tc>
                  <a:txBody>
                    <a:bodyPr/>
                    <a:lstStyle/>
                    <a:p>
                      <a:pPr algn="ctr">
                        <a:lnSpc>
                          <a:spcPts val="2240"/>
                        </a:lnSpc>
                        <a:defRPr/>
                      </a:pPr>
                      <a:r>
                        <a:rPr lang="en-US" sz="1600">
                          <a:solidFill>
                            <a:srgbClr val="000000"/>
                          </a:solidFill>
                          <a:latin typeface="Barlow Bold"/>
                        </a:rPr>
                        <a:t>Service Manager meeting</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Weekly</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13"/>
                  </a:ext>
                </a:extLst>
              </a:tr>
              <a:tr h="581543">
                <a:tc>
                  <a:txBody>
                    <a:bodyPr/>
                    <a:lstStyle/>
                    <a:p>
                      <a:pPr algn="ctr">
                        <a:lnSpc>
                          <a:spcPts val="2100"/>
                        </a:lnSpc>
                        <a:defRPr/>
                      </a:pPr>
                      <a:r>
                        <a:rPr lang="en-US" sz="1500">
                          <a:solidFill>
                            <a:srgbClr val="000000"/>
                          </a:solidFill>
                          <a:latin typeface="Barlow Bold"/>
                        </a:rPr>
                        <a:t>Consider changing management pay plans to be based off department net instead of department gross</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GM</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tc>
                  <a:txBody>
                    <a:bodyPr/>
                    <a:lstStyle/>
                    <a:p>
                      <a:pPr algn="ctr">
                        <a:lnSpc>
                          <a:spcPts val="2240"/>
                        </a:lnSpc>
                        <a:defRPr/>
                      </a:pPr>
                      <a:r>
                        <a:rPr lang="en-US" sz="1600">
                          <a:solidFill>
                            <a:srgbClr val="000000"/>
                          </a:solidFill>
                          <a:latin typeface="Barlow"/>
                        </a:rPr>
                        <a:t>July 1st, 2024</a:t>
                      </a:r>
                      <a:endParaRPr lang="en-US" sz="1100"/>
                    </a:p>
                  </a:txBody>
                  <a:tcPr marL="95250" marR="95250" marT="95250" marB="95250" anchor="ctr">
                    <a:lnL w="38100" cap="flat" cmpd="sng" algn="ctr">
                      <a:solidFill>
                        <a:srgbClr val="010440"/>
                      </a:solidFill>
                      <a:prstDash val="solid"/>
                      <a:round/>
                      <a:headEnd type="none" w="med" len="med"/>
                      <a:tailEnd type="none" w="med" len="med"/>
                    </a:lnL>
                    <a:lnR w="38100" cap="flat" cmpd="sng" algn="ctr">
                      <a:solidFill>
                        <a:srgbClr val="010440"/>
                      </a:solidFill>
                      <a:prstDash val="solid"/>
                      <a:round/>
                      <a:headEnd type="none" w="med" len="med"/>
                      <a:tailEnd type="none" w="med" len="med"/>
                    </a:lnR>
                    <a:lnT w="38100" cap="flat" cmpd="sng" algn="ctr">
                      <a:solidFill>
                        <a:srgbClr val="010440"/>
                      </a:solidFill>
                      <a:prstDash val="solid"/>
                      <a:round/>
                      <a:headEnd type="none" w="med" len="med"/>
                      <a:tailEnd type="none" w="med" len="med"/>
                    </a:lnT>
                    <a:lnB w="38100" cap="flat" cmpd="sng" algn="ctr">
                      <a:solidFill>
                        <a:srgbClr val="01044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
        <p:nvSpPr>
          <p:cNvPr id="3" name="TextBox 3"/>
          <p:cNvSpPr txBox="1"/>
          <p:nvPr/>
        </p:nvSpPr>
        <p:spPr>
          <a:xfrm>
            <a:off x="1028700" y="106606"/>
            <a:ext cx="8600557" cy="712470"/>
          </a:xfrm>
          <a:prstGeom prst="rect">
            <a:avLst/>
          </a:prstGeom>
        </p:spPr>
        <p:txBody>
          <a:bodyPr lIns="0" tIns="0" rIns="0" bIns="0" rtlCol="0" anchor="t">
            <a:spAutoFit/>
          </a:bodyPr>
          <a:lstStyle/>
          <a:p>
            <a:pPr>
              <a:lnSpc>
                <a:spcPts val="5880"/>
              </a:lnSpc>
            </a:pPr>
            <a:r>
              <a:rPr lang="en-US" sz="4200">
                <a:solidFill>
                  <a:srgbClr val="0D0D0D"/>
                </a:solidFill>
                <a:latin typeface="Barlow Bold"/>
              </a:rPr>
              <a:t>SWOT ANALYSIS - ACTION PLAN</a:t>
            </a:r>
          </a:p>
        </p:txBody>
      </p:sp>
      <p:sp>
        <p:nvSpPr>
          <p:cNvPr id="4" name="Freeform 4"/>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5">
              <a:alphaModFix amt="30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Freeform 8"/>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Freeform 9"/>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Freeform 11"/>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2" name="Freeform 12"/>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3" name="Freeform 13"/>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4" name="Freeform 14"/>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5" name="Freeform 15"/>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5">
              <a:alphaModFix amt="30000"/>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Freeform 10"/>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2" name="Freeform 12"/>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Freeform 13"/>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4" name="TextBox 14"/>
          <p:cNvSpPr txBox="1"/>
          <p:nvPr/>
        </p:nvSpPr>
        <p:spPr>
          <a:xfrm>
            <a:off x="3167976" y="952500"/>
            <a:ext cx="11952049" cy="712470"/>
          </a:xfrm>
          <a:prstGeom prst="rect">
            <a:avLst/>
          </a:prstGeom>
        </p:spPr>
        <p:txBody>
          <a:bodyPr lIns="0" tIns="0" rIns="0" bIns="0" rtlCol="0" anchor="t">
            <a:spAutoFit/>
          </a:bodyPr>
          <a:lstStyle/>
          <a:p>
            <a:pPr algn="ctr">
              <a:lnSpc>
                <a:spcPts val="5880"/>
              </a:lnSpc>
            </a:pPr>
            <a:r>
              <a:rPr lang="en-US" sz="4200">
                <a:solidFill>
                  <a:srgbClr val="0D0D0D"/>
                </a:solidFill>
                <a:latin typeface="Barlow Bold"/>
              </a:rPr>
              <a:t>SYNOPSIS</a:t>
            </a:r>
          </a:p>
        </p:txBody>
      </p:sp>
      <p:sp>
        <p:nvSpPr>
          <p:cNvPr id="15" name="TextBox 15"/>
          <p:cNvSpPr txBox="1"/>
          <p:nvPr/>
        </p:nvSpPr>
        <p:spPr>
          <a:xfrm>
            <a:off x="2405218" y="2214709"/>
            <a:ext cx="13477564" cy="7221855"/>
          </a:xfrm>
          <a:prstGeom prst="rect">
            <a:avLst/>
          </a:prstGeom>
        </p:spPr>
        <p:txBody>
          <a:bodyPr lIns="0" tIns="0" rIns="0" bIns="0" rtlCol="0" anchor="t">
            <a:spAutoFit/>
          </a:bodyPr>
          <a:lstStyle/>
          <a:p>
            <a:pPr>
              <a:lnSpc>
                <a:spcPts val="2520"/>
              </a:lnSpc>
            </a:pPr>
            <a:r>
              <a:rPr lang="en-US" sz="1800">
                <a:solidFill>
                  <a:srgbClr val="000000"/>
                </a:solidFill>
                <a:latin typeface="Tahoma"/>
              </a:rPr>
              <a:t>It is apparent that the facility conditions (large and small), hours and employee pay structures have a dramatic impact on the performance and retention of the employees in the service department. In addition, this has impacted the way we communicate with our customers and is resulting in lost gross potential. </a:t>
            </a:r>
          </a:p>
          <a:p>
            <a:pPr>
              <a:lnSpc>
                <a:spcPts val="2520"/>
              </a:lnSpc>
            </a:pPr>
            <a:endParaRPr lang="en-US" sz="1800">
              <a:solidFill>
                <a:srgbClr val="000000"/>
              </a:solidFill>
              <a:latin typeface="Tahoma"/>
            </a:endParaRPr>
          </a:p>
          <a:p>
            <a:pPr>
              <a:lnSpc>
                <a:spcPts val="2520"/>
              </a:lnSpc>
            </a:pPr>
            <a:r>
              <a:rPr lang="en-US" sz="1800">
                <a:solidFill>
                  <a:srgbClr val="000000"/>
                </a:solidFill>
                <a:latin typeface="Tahoma"/>
              </a:rPr>
              <a:t>Facility improvements such as increased lighting in our bays and having our advisors in a section of our shop that is more secluded from our bays would greatly increase our ability to increase gross profits for the department. Better lighting would allow our technicians productivity to increase, and adjusting the advisor’s desk situation would simply allow them to communicate better with our customers (no loud drills during phone calls from five feet away, no technician music hear by in-person customers while at advisor’s stations, etc).</a:t>
            </a:r>
          </a:p>
          <a:p>
            <a:pPr>
              <a:lnSpc>
                <a:spcPts val="2520"/>
              </a:lnSpc>
            </a:pPr>
            <a:endParaRPr lang="en-US" sz="1800">
              <a:solidFill>
                <a:srgbClr val="000000"/>
              </a:solidFill>
              <a:latin typeface="Tahoma"/>
            </a:endParaRPr>
          </a:p>
          <a:p>
            <a:pPr>
              <a:lnSpc>
                <a:spcPts val="2520"/>
              </a:lnSpc>
            </a:pPr>
            <a:r>
              <a:rPr lang="en-US" sz="1800">
                <a:solidFill>
                  <a:srgbClr val="000000"/>
                </a:solidFill>
                <a:latin typeface="Tahoma"/>
              </a:rPr>
              <a:t>Menu selling our services and displaying our competitive pricing boards around the store will also support these efforts. </a:t>
            </a:r>
          </a:p>
          <a:p>
            <a:pPr>
              <a:lnSpc>
                <a:spcPts val="2520"/>
              </a:lnSpc>
            </a:pPr>
            <a:endParaRPr lang="en-US" sz="1800">
              <a:solidFill>
                <a:srgbClr val="000000"/>
              </a:solidFill>
              <a:latin typeface="Tahoma"/>
            </a:endParaRPr>
          </a:p>
          <a:p>
            <a:pPr>
              <a:lnSpc>
                <a:spcPts val="2520"/>
              </a:lnSpc>
            </a:pPr>
            <a:r>
              <a:rPr lang="en-US" sz="1800">
                <a:solidFill>
                  <a:srgbClr val="000000"/>
                </a:solidFill>
                <a:latin typeface="Tahoma"/>
              </a:rPr>
              <a:t>With the increase in foot traffic and sold hours within the department gained with these changes, there will be an increase in technician and overall employee motivation, technician proficiency, and facility utilization. </a:t>
            </a:r>
          </a:p>
          <a:p>
            <a:pPr>
              <a:lnSpc>
                <a:spcPts val="2520"/>
              </a:lnSpc>
            </a:pPr>
            <a:endParaRPr lang="en-US" sz="1800">
              <a:solidFill>
                <a:srgbClr val="000000"/>
              </a:solidFill>
              <a:latin typeface="Tahoma"/>
            </a:endParaRPr>
          </a:p>
          <a:p>
            <a:pPr>
              <a:lnSpc>
                <a:spcPts val="2520"/>
              </a:lnSpc>
            </a:pPr>
            <a:r>
              <a:rPr lang="en-US" sz="1800">
                <a:solidFill>
                  <a:srgbClr val="000000"/>
                </a:solidFill>
                <a:latin typeface="Tahoma"/>
              </a:rPr>
              <a:t>Switching to variable technician pay, adjusting the back parts counter to be more reflective of hours produced in the shop, and adjusting our customer retention bonus structure to better align with the department and store’s goals should result in our employees increased ability to focus on what really matters - the customer. Additional process re-training might be needed for all employees involved (parts back counter/technicians/and even advisors). Adjusting to facility, process, and structure adjustments will take time, teamwork, and consistency.</a:t>
            </a:r>
          </a:p>
          <a:p>
            <a:pPr>
              <a:lnSpc>
                <a:spcPts val="2520"/>
              </a:lnSpc>
            </a:pPr>
            <a:endParaRPr lang="en-US" sz="1800">
              <a:solidFill>
                <a:srgbClr val="000000"/>
              </a:solidFill>
              <a:latin typeface="Tahoma"/>
            </a:endParaRPr>
          </a:p>
          <a:p>
            <a:pPr>
              <a:lnSpc>
                <a:spcPts val="2520"/>
              </a:lnSpc>
              <a:spcBef>
                <a:spcPct val="0"/>
              </a:spcBef>
            </a:pPr>
            <a:r>
              <a:rPr lang="en-US" sz="1800">
                <a:solidFill>
                  <a:srgbClr val="000000"/>
                </a:solidFill>
                <a:latin typeface="Tahoma"/>
              </a:rPr>
              <a:t>Looking forward to implementing some of these changes in the near future, and planning more for the betterment of the department and store.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 name="Group 4"/>
          <p:cNvGrpSpPr>
            <a:grpSpLocks noChangeAspect="1"/>
          </p:cNvGrpSpPr>
          <p:nvPr/>
        </p:nvGrpSpPr>
        <p:grpSpPr>
          <a:xfrm>
            <a:off x="7855479" y="1811606"/>
            <a:ext cx="2577043" cy="2523565"/>
            <a:chOff x="-72390" y="7620"/>
            <a:chExt cx="6487160" cy="6352540"/>
          </a:xfrm>
        </p:grpSpPr>
        <p:sp>
          <p:nvSpPr>
            <p:cNvPr id="5" name="Freeform 5"/>
            <p:cNvSpPr/>
            <p:nvPr/>
          </p:nvSpPr>
          <p:spPr>
            <a:xfrm>
              <a:off x="-72390" y="7620"/>
              <a:ext cx="6487160" cy="6352540"/>
            </a:xfrm>
            <a:custGeom>
              <a:avLst/>
              <a:gdLst/>
              <a:ahLst/>
              <a:cxnLst/>
              <a:rect l="l" t="t" r="r" b="b"/>
              <a:pathLst>
                <a:path w="6487160" h="6352540">
                  <a:moveTo>
                    <a:pt x="6322060" y="3176270"/>
                  </a:moveTo>
                  <a:cubicBezTo>
                    <a:pt x="6322060" y="2844800"/>
                    <a:pt x="6487160" y="2493010"/>
                    <a:pt x="6385560" y="2194560"/>
                  </a:cubicBezTo>
                  <a:cubicBezTo>
                    <a:pt x="6281420" y="1884680"/>
                    <a:pt x="5928360" y="1694180"/>
                    <a:pt x="5734050" y="1436370"/>
                  </a:cubicBezTo>
                  <a:cubicBezTo>
                    <a:pt x="5537200" y="1176020"/>
                    <a:pt x="5455920" y="796290"/>
                    <a:pt x="5185410" y="607060"/>
                  </a:cubicBezTo>
                  <a:cubicBezTo>
                    <a:pt x="4917440" y="420370"/>
                    <a:pt x="4517390" y="462280"/>
                    <a:pt x="4196080" y="360680"/>
                  </a:cubicBezTo>
                  <a:cubicBezTo>
                    <a:pt x="3884930" y="264160"/>
                    <a:pt x="3589020" y="0"/>
                    <a:pt x="3244850" y="0"/>
                  </a:cubicBezTo>
                  <a:cubicBezTo>
                    <a:pt x="2900680" y="0"/>
                    <a:pt x="2603500" y="262890"/>
                    <a:pt x="2293620" y="360680"/>
                  </a:cubicBezTo>
                  <a:cubicBezTo>
                    <a:pt x="1972310" y="461010"/>
                    <a:pt x="1570990" y="419100"/>
                    <a:pt x="1303020" y="607060"/>
                  </a:cubicBezTo>
                  <a:cubicBezTo>
                    <a:pt x="1032510" y="796290"/>
                    <a:pt x="951230" y="1176020"/>
                    <a:pt x="754380" y="1436370"/>
                  </a:cubicBezTo>
                  <a:cubicBezTo>
                    <a:pt x="558800" y="1694180"/>
                    <a:pt x="207010" y="1884680"/>
                    <a:pt x="101600" y="2194560"/>
                  </a:cubicBezTo>
                  <a:cubicBezTo>
                    <a:pt x="1270" y="2493010"/>
                    <a:pt x="165100" y="2844800"/>
                    <a:pt x="165100" y="3176270"/>
                  </a:cubicBezTo>
                  <a:cubicBezTo>
                    <a:pt x="165100" y="3507740"/>
                    <a:pt x="0" y="3859530"/>
                    <a:pt x="101600" y="4157980"/>
                  </a:cubicBezTo>
                  <a:cubicBezTo>
                    <a:pt x="205740" y="4467860"/>
                    <a:pt x="558800" y="4658360"/>
                    <a:pt x="753110" y="4916170"/>
                  </a:cubicBezTo>
                  <a:cubicBezTo>
                    <a:pt x="949960" y="5176520"/>
                    <a:pt x="1031240" y="5556250"/>
                    <a:pt x="1301750" y="5745480"/>
                  </a:cubicBezTo>
                  <a:cubicBezTo>
                    <a:pt x="1569720" y="5933440"/>
                    <a:pt x="1969770" y="5891530"/>
                    <a:pt x="2292350" y="5991860"/>
                  </a:cubicBezTo>
                  <a:cubicBezTo>
                    <a:pt x="2603500" y="6088380"/>
                    <a:pt x="2899410" y="6352540"/>
                    <a:pt x="3243580" y="6352540"/>
                  </a:cubicBezTo>
                  <a:cubicBezTo>
                    <a:pt x="3587750" y="6352540"/>
                    <a:pt x="3884930" y="6089650"/>
                    <a:pt x="4194810" y="5991860"/>
                  </a:cubicBezTo>
                  <a:cubicBezTo>
                    <a:pt x="4516120" y="5891530"/>
                    <a:pt x="4917440" y="5933440"/>
                    <a:pt x="5185410" y="5745480"/>
                  </a:cubicBezTo>
                  <a:cubicBezTo>
                    <a:pt x="5455920" y="5556250"/>
                    <a:pt x="5537200" y="5176520"/>
                    <a:pt x="5734050" y="4916170"/>
                  </a:cubicBezTo>
                  <a:cubicBezTo>
                    <a:pt x="5929630" y="4658360"/>
                    <a:pt x="6281420" y="4467860"/>
                    <a:pt x="6385560" y="4157980"/>
                  </a:cubicBezTo>
                  <a:cubicBezTo>
                    <a:pt x="6487160" y="3858260"/>
                    <a:pt x="6322060" y="3506470"/>
                    <a:pt x="6322060" y="3176270"/>
                  </a:cubicBezTo>
                  <a:close/>
                </a:path>
              </a:pathLst>
            </a:custGeom>
            <a:solidFill>
              <a:srgbClr val="BF7154"/>
            </a:solidFill>
          </p:spPr>
          <p:txBody>
            <a:bodyPr/>
            <a:lstStyle/>
            <a:p>
              <a:endParaRPr lang="en-US"/>
            </a:p>
          </p:txBody>
        </p:sp>
      </p:grpSp>
      <p:grpSp>
        <p:nvGrpSpPr>
          <p:cNvPr id="6" name="Group 6"/>
          <p:cNvGrpSpPr/>
          <p:nvPr/>
        </p:nvGrpSpPr>
        <p:grpSpPr>
          <a:xfrm>
            <a:off x="5609979" y="2045290"/>
            <a:ext cx="1131074" cy="113107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B057"/>
            </a:solidFill>
          </p:spPr>
          <p:txBody>
            <a:bodyPr/>
            <a:lstStyle/>
            <a:p>
              <a:endParaRPr lang="en-US"/>
            </a:p>
          </p:txBody>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3079"/>
                </a:lnSpc>
              </a:pPr>
              <a:endParaRPr/>
            </a:p>
          </p:txBody>
        </p:sp>
      </p:grpSp>
      <p:grpSp>
        <p:nvGrpSpPr>
          <p:cNvPr id="9" name="Group 9"/>
          <p:cNvGrpSpPr/>
          <p:nvPr/>
        </p:nvGrpSpPr>
        <p:grpSpPr>
          <a:xfrm>
            <a:off x="11546946" y="2045290"/>
            <a:ext cx="1131074" cy="1131074"/>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5A694"/>
            </a:solidFill>
          </p:spPr>
          <p:txBody>
            <a:bodyPr/>
            <a:lstStyle/>
            <a:p>
              <a:endParaRPr lang="en-US"/>
            </a:p>
          </p:txBody>
        </p:sp>
        <p:sp>
          <p:nvSpPr>
            <p:cNvPr id="11" name="TextBox 11"/>
            <p:cNvSpPr txBox="1"/>
            <p:nvPr/>
          </p:nvSpPr>
          <p:spPr>
            <a:xfrm>
              <a:off x="76200" y="28575"/>
              <a:ext cx="660400" cy="708025"/>
            </a:xfrm>
            <a:prstGeom prst="rect">
              <a:avLst/>
            </a:prstGeom>
          </p:spPr>
          <p:txBody>
            <a:bodyPr lIns="50800" tIns="50800" rIns="50800" bIns="50800" rtlCol="0" anchor="ctr"/>
            <a:lstStyle/>
            <a:p>
              <a:pPr algn="ctr">
                <a:lnSpc>
                  <a:spcPts val="3079"/>
                </a:lnSpc>
              </a:pPr>
              <a:endParaRPr/>
            </a:p>
          </p:txBody>
        </p:sp>
      </p:grpSp>
      <p:grpSp>
        <p:nvGrpSpPr>
          <p:cNvPr id="12" name="Group 12"/>
          <p:cNvGrpSpPr/>
          <p:nvPr/>
        </p:nvGrpSpPr>
        <p:grpSpPr>
          <a:xfrm>
            <a:off x="5603316" y="5134360"/>
            <a:ext cx="1131074" cy="113107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5A694"/>
            </a:solidFill>
          </p:spPr>
          <p:txBody>
            <a:bodyPr/>
            <a:lstStyle/>
            <a:p>
              <a:endParaRPr lang="en-US"/>
            </a:p>
          </p:txBody>
        </p:sp>
        <p:sp>
          <p:nvSpPr>
            <p:cNvPr id="14" name="TextBox 14"/>
            <p:cNvSpPr txBox="1"/>
            <p:nvPr/>
          </p:nvSpPr>
          <p:spPr>
            <a:xfrm>
              <a:off x="76200" y="28575"/>
              <a:ext cx="660400" cy="708025"/>
            </a:xfrm>
            <a:prstGeom prst="rect">
              <a:avLst/>
            </a:prstGeom>
          </p:spPr>
          <p:txBody>
            <a:bodyPr lIns="50800" tIns="50800" rIns="50800" bIns="50800" rtlCol="0" anchor="ctr"/>
            <a:lstStyle/>
            <a:p>
              <a:pPr algn="ctr">
                <a:lnSpc>
                  <a:spcPts val="3079"/>
                </a:lnSpc>
              </a:pPr>
              <a:endParaRPr/>
            </a:p>
          </p:txBody>
        </p:sp>
      </p:grpSp>
      <p:grpSp>
        <p:nvGrpSpPr>
          <p:cNvPr id="15" name="Group 15"/>
          <p:cNvGrpSpPr/>
          <p:nvPr/>
        </p:nvGrpSpPr>
        <p:grpSpPr>
          <a:xfrm>
            <a:off x="10981409" y="5143500"/>
            <a:ext cx="1131074" cy="1131074"/>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B057"/>
            </a:solidFill>
          </p:spPr>
          <p:txBody>
            <a:bodyPr/>
            <a:lstStyle/>
            <a:p>
              <a:endParaRPr lang="en-US"/>
            </a:p>
          </p:txBody>
        </p:sp>
        <p:sp>
          <p:nvSpPr>
            <p:cNvPr id="17" name="TextBox 17"/>
            <p:cNvSpPr txBox="1"/>
            <p:nvPr/>
          </p:nvSpPr>
          <p:spPr>
            <a:xfrm>
              <a:off x="76200" y="28575"/>
              <a:ext cx="660400" cy="708025"/>
            </a:xfrm>
            <a:prstGeom prst="rect">
              <a:avLst/>
            </a:prstGeom>
          </p:spPr>
          <p:txBody>
            <a:bodyPr lIns="50800" tIns="50800" rIns="50800" bIns="50800" rtlCol="0" anchor="ctr"/>
            <a:lstStyle/>
            <a:p>
              <a:pPr algn="ctr">
                <a:lnSpc>
                  <a:spcPts val="3079"/>
                </a:lnSpc>
              </a:pPr>
              <a:endParaRPr/>
            </a:p>
          </p:txBody>
        </p:sp>
      </p:grpSp>
      <p:sp>
        <p:nvSpPr>
          <p:cNvPr id="18" name="AutoShape 18"/>
          <p:cNvSpPr/>
          <p:nvPr/>
        </p:nvSpPr>
        <p:spPr>
          <a:xfrm>
            <a:off x="6734390" y="2697913"/>
            <a:ext cx="1160011" cy="180757"/>
          </a:xfrm>
          <a:prstGeom prst="line">
            <a:avLst/>
          </a:prstGeom>
          <a:ln w="28575" cap="flat">
            <a:solidFill>
              <a:srgbClr val="3C5679"/>
            </a:solidFill>
            <a:prstDash val="sysDash"/>
            <a:headEnd type="none" w="sm" len="sm"/>
            <a:tailEnd type="none" w="sm" len="sm"/>
          </a:ln>
        </p:spPr>
        <p:txBody>
          <a:bodyPr/>
          <a:lstStyle/>
          <a:p>
            <a:endParaRPr lang="en-US"/>
          </a:p>
        </p:txBody>
      </p:sp>
      <p:sp>
        <p:nvSpPr>
          <p:cNvPr id="19" name="AutoShape 19"/>
          <p:cNvSpPr/>
          <p:nvPr/>
        </p:nvSpPr>
        <p:spPr>
          <a:xfrm flipV="1">
            <a:off x="6592821" y="3884836"/>
            <a:ext cx="1632021" cy="1440775"/>
          </a:xfrm>
          <a:prstGeom prst="line">
            <a:avLst/>
          </a:prstGeom>
          <a:ln w="28575" cap="flat">
            <a:solidFill>
              <a:srgbClr val="3C5679"/>
            </a:solidFill>
            <a:prstDash val="sysDash"/>
            <a:headEnd type="none" w="sm" len="sm"/>
            <a:tailEnd type="none" w="sm" len="sm"/>
          </a:ln>
        </p:spPr>
        <p:txBody>
          <a:bodyPr/>
          <a:lstStyle/>
          <a:p>
            <a:endParaRPr lang="en-US"/>
          </a:p>
        </p:txBody>
      </p:sp>
      <p:sp>
        <p:nvSpPr>
          <p:cNvPr id="20" name="AutoShape 20"/>
          <p:cNvSpPr/>
          <p:nvPr/>
        </p:nvSpPr>
        <p:spPr>
          <a:xfrm flipH="1" flipV="1">
            <a:off x="9995993" y="4007888"/>
            <a:ext cx="1169931" cy="1283228"/>
          </a:xfrm>
          <a:prstGeom prst="line">
            <a:avLst/>
          </a:prstGeom>
          <a:ln w="28575" cap="flat">
            <a:solidFill>
              <a:srgbClr val="3C5679"/>
            </a:solidFill>
            <a:prstDash val="sysDash"/>
            <a:headEnd type="none" w="sm" len="sm"/>
            <a:tailEnd type="none" w="sm" len="sm"/>
          </a:ln>
        </p:spPr>
        <p:txBody>
          <a:bodyPr/>
          <a:lstStyle/>
          <a:p>
            <a:endParaRPr lang="en-US"/>
          </a:p>
        </p:txBody>
      </p:sp>
      <p:sp>
        <p:nvSpPr>
          <p:cNvPr id="21" name="AutoShape 21"/>
          <p:cNvSpPr/>
          <p:nvPr/>
        </p:nvSpPr>
        <p:spPr>
          <a:xfrm flipH="1">
            <a:off x="10393788" y="2697913"/>
            <a:ext cx="1159822" cy="180728"/>
          </a:xfrm>
          <a:prstGeom prst="line">
            <a:avLst/>
          </a:prstGeom>
          <a:ln w="28575" cap="flat">
            <a:solidFill>
              <a:srgbClr val="3C5679"/>
            </a:solidFill>
            <a:prstDash val="sysDash"/>
            <a:headEnd type="none" w="sm" len="sm"/>
            <a:tailEnd type="none" w="sm" len="sm"/>
          </a:ln>
        </p:spPr>
        <p:txBody>
          <a:bodyPr/>
          <a:lstStyle/>
          <a:p>
            <a:endParaRPr lang="en-US"/>
          </a:p>
        </p:txBody>
      </p:sp>
      <p:sp>
        <p:nvSpPr>
          <p:cNvPr id="22" name="Freeform 22"/>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3" name="Freeform 23"/>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4" name="Freeform 24"/>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5" name="Freeform 25"/>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6" name="Freeform 26"/>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7" name="Freeform 27"/>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8" name="Freeform 28"/>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9" name="Freeform 29"/>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0" name="Freeform 30"/>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1" name="Freeform 31"/>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2" name="Freeform 32"/>
          <p:cNvSpPr/>
          <p:nvPr/>
        </p:nvSpPr>
        <p:spPr>
          <a:xfrm>
            <a:off x="8578463" y="2439733"/>
            <a:ext cx="1131074" cy="1267310"/>
          </a:xfrm>
          <a:custGeom>
            <a:avLst/>
            <a:gdLst/>
            <a:ahLst/>
            <a:cxnLst/>
            <a:rect l="l" t="t" r="r" b="b"/>
            <a:pathLst>
              <a:path w="1131074" h="1267310">
                <a:moveTo>
                  <a:pt x="0" y="0"/>
                </a:moveTo>
                <a:lnTo>
                  <a:pt x="1131074" y="0"/>
                </a:lnTo>
                <a:lnTo>
                  <a:pt x="1131074" y="1267310"/>
                </a:lnTo>
                <a:lnTo>
                  <a:pt x="0" y="126731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3" name="Freeform 33"/>
          <p:cNvSpPr/>
          <p:nvPr/>
        </p:nvSpPr>
        <p:spPr>
          <a:xfrm>
            <a:off x="5893231" y="2328542"/>
            <a:ext cx="564571" cy="564571"/>
          </a:xfrm>
          <a:custGeom>
            <a:avLst/>
            <a:gdLst/>
            <a:ahLst/>
            <a:cxnLst/>
            <a:rect l="l" t="t" r="r" b="b"/>
            <a:pathLst>
              <a:path w="564571" h="564571">
                <a:moveTo>
                  <a:pt x="0" y="0"/>
                </a:moveTo>
                <a:lnTo>
                  <a:pt x="564571" y="0"/>
                </a:lnTo>
                <a:lnTo>
                  <a:pt x="564571" y="564571"/>
                </a:lnTo>
                <a:lnTo>
                  <a:pt x="0" y="56457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34" name="Freeform 34"/>
          <p:cNvSpPr/>
          <p:nvPr/>
        </p:nvSpPr>
        <p:spPr>
          <a:xfrm>
            <a:off x="5894676" y="5425720"/>
            <a:ext cx="548353" cy="548353"/>
          </a:xfrm>
          <a:custGeom>
            <a:avLst/>
            <a:gdLst/>
            <a:ahLst/>
            <a:cxnLst/>
            <a:rect l="l" t="t" r="r" b="b"/>
            <a:pathLst>
              <a:path w="548353" h="548353">
                <a:moveTo>
                  <a:pt x="0" y="0"/>
                </a:moveTo>
                <a:lnTo>
                  <a:pt x="548353" y="0"/>
                </a:lnTo>
                <a:lnTo>
                  <a:pt x="548353" y="548353"/>
                </a:lnTo>
                <a:lnTo>
                  <a:pt x="0" y="54835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35" name="Freeform 35"/>
          <p:cNvSpPr/>
          <p:nvPr/>
        </p:nvSpPr>
        <p:spPr>
          <a:xfrm>
            <a:off x="11254414" y="5437347"/>
            <a:ext cx="585065" cy="543379"/>
          </a:xfrm>
          <a:custGeom>
            <a:avLst/>
            <a:gdLst/>
            <a:ahLst/>
            <a:cxnLst/>
            <a:rect l="l" t="t" r="r" b="b"/>
            <a:pathLst>
              <a:path w="585065" h="543379">
                <a:moveTo>
                  <a:pt x="0" y="0"/>
                </a:moveTo>
                <a:lnTo>
                  <a:pt x="585065" y="0"/>
                </a:lnTo>
                <a:lnTo>
                  <a:pt x="585065" y="543380"/>
                </a:lnTo>
                <a:lnTo>
                  <a:pt x="0" y="54338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36" name="Freeform 36"/>
          <p:cNvSpPr/>
          <p:nvPr/>
        </p:nvSpPr>
        <p:spPr>
          <a:xfrm>
            <a:off x="11795040" y="2361237"/>
            <a:ext cx="634888" cy="499181"/>
          </a:xfrm>
          <a:custGeom>
            <a:avLst/>
            <a:gdLst/>
            <a:ahLst/>
            <a:cxnLst/>
            <a:rect l="l" t="t" r="r" b="b"/>
            <a:pathLst>
              <a:path w="634888" h="499181">
                <a:moveTo>
                  <a:pt x="0" y="0"/>
                </a:moveTo>
                <a:lnTo>
                  <a:pt x="634888" y="0"/>
                </a:lnTo>
                <a:lnTo>
                  <a:pt x="634888" y="499181"/>
                </a:lnTo>
                <a:lnTo>
                  <a:pt x="0" y="49918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7" name="TextBox 37"/>
          <p:cNvSpPr txBox="1"/>
          <p:nvPr/>
        </p:nvSpPr>
        <p:spPr>
          <a:xfrm>
            <a:off x="4393467" y="429858"/>
            <a:ext cx="9501066" cy="712470"/>
          </a:xfrm>
          <a:prstGeom prst="rect">
            <a:avLst/>
          </a:prstGeom>
        </p:spPr>
        <p:txBody>
          <a:bodyPr lIns="0" tIns="0" rIns="0" bIns="0" rtlCol="0" anchor="t">
            <a:spAutoFit/>
          </a:bodyPr>
          <a:lstStyle/>
          <a:p>
            <a:pPr algn="ctr">
              <a:lnSpc>
                <a:spcPts val="5880"/>
              </a:lnSpc>
            </a:pPr>
            <a:r>
              <a:rPr lang="en-US" sz="4200">
                <a:solidFill>
                  <a:srgbClr val="0D0D0D"/>
                </a:solidFill>
                <a:latin typeface="Barlow Bold"/>
              </a:rPr>
              <a:t>MARKETING</a:t>
            </a:r>
          </a:p>
        </p:txBody>
      </p:sp>
      <p:sp>
        <p:nvSpPr>
          <p:cNvPr id="38" name="TextBox 38"/>
          <p:cNvSpPr txBox="1"/>
          <p:nvPr/>
        </p:nvSpPr>
        <p:spPr>
          <a:xfrm>
            <a:off x="1020393" y="1425667"/>
            <a:ext cx="4241322" cy="382270"/>
          </a:xfrm>
          <a:prstGeom prst="rect">
            <a:avLst/>
          </a:prstGeom>
        </p:spPr>
        <p:txBody>
          <a:bodyPr lIns="0" tIns="0" rIns="0" bIns="0" rtlCol="0" anchor="t">
            <a:spAutoFit/>
          </a:bodyPr>
          <a:lstStyle/>
          <a:p>
            <a:pPr marL="0" lvl="1" indent="0">
              <a:lnSpc>
                <a:spcPts val="3079"/>
              </a:lnSpc>
              <a:spcBef>
                <a:spcPct val="0"/>
              </a:spcBef>
            </a:pPr>
            <a:r>
              <a:rPr lang="en-US" sz="2199">
                <a:solidFill>
                  <a:srgbClr val="0D0D0D"/>
                </a:solidFill>
                <a:latin typeface="Barlow Semi-Bold"/>
              </a:rPr>
              <a:t>Current Practices</a:t>
            </a:r>
          </a:p>
        </p:txBody>
      </p:sp>
      <p:sp>
        <p:nvSpPr>
          <p:cNvPr id="39" name="TextBox 39"/>
          <p:cNvSpPr txBox="1"/>
          <p:nvPr/>
        </p:nvSpPr>
        <p:spPr>
          <a:xfrm>
            <a:off x="922201" y="1940023"/>
            <a:ext cx="4241322" cy="293941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We have a major focus on maintaining our customer relationships to build a loyal base. We do this by:</a:t>
            </a:r>
          </a:p>
          <a:p>
            <a:pPr marL="690879" lvl="2" indent="-230293">
              <a:lnSpc>
                <a:spcPts val="2399"/>
              </a:lnSpc>
              <a:buFont typeface="Arial"/>
              <a:buChar char="⚬"/>
            </a:pPr>
            <a:r>
              <a:rPr lang="en-US" sz="1599" spc="55">
                <a:solidFill>
                  <a:srgbClr val="000000"/>
                </a:solidFill>
                <a:latin typeface="Tahoma"/>
              </a:rPr>
              <a:t>Having our advisors keep in touch via email/text with customers to remind them of services and specials</a:t>
            </a:r>
          </a:p>
          <a:p>
            <a:pPr marL="345439" lvl="1" indent="-172720">
              <a:lnSpc>
                <a:spcPts val="2399"/>
              </a:lnSpc>
              <a:spcBef>
                <a:spcPct val="0"/>
              </a:spcBef>
              <a:buFont typeface="Arial"/>
              <a:buChar char="•"/>
            </a:pPr>
            <a:r>
              <a:rPr lang="en-US" sz="1599" spc="55">
                <a:solidFill>
                  <a:srgbClr val="000000"/>
                </a:solidFill>
                <a:latin typeface="Tahoma"/>
              </a:rPr>
              <a:t>Marketing campaign via radio and social media, giving our technicians and advisors the spotlight </a:t>
            </a:r>
          </a:p>
        </p:txBody>
      </p:sp>
      <p:sp>
        <p:nvSpPr>
          <p:cNvPr id="40" name="TextBox 40"/>
          <p:cNvSpPr txBox="1"/>
          <p:nvPr/>
        </p:nvSpPr>
        <p:spPr>
          <a:xfrm>
            <a:off x="9904201" y="6504532"/>
            <a:ext cx="4241322" cy="382270"/>
          </a:xfrm>
          <a:prstGeom prst="rect">
            <a:avLst/>
          </a:prstGeom>
        </p:spPr>
        <p:txBody>
          <a:bodyPr lIns="0" tIns="0" rIns="0" bIns="0" rtlCol="0" anchor="t">
            <a:spAutoFit/>
          </a:bodyPr>
          <a:lstStyle/>
          <a:p>
            <a:pPr marL="0" lvl="1" indent="0" algn="just">
              <a:lnSpc>
                <a:spcPts val="3079"/>
              </a:lnSpc>
              <a:spcBef>
                <a:spcPct val="0"/>
              </a:spcBef>
            </a:pPr>
            <a:r>
              <a:rPr lang="en-US" sz="2199">
                <a:solidFill>
                  <a:srgbClr val="0D0D0D"/>
                </a:solidFill>
                <a:latin typeface="Barlow Semi-Bold"/>
              </a:rPr>
              <a:t>Plans to Achieve Goals</a:t>
            </a:r>
          </a:p>
        </p:txBody>
      </p:sp>
      <p:sp>
        <p:nvSpPr>
          <p:cNvPr id="41" name="TextBox 41"/>
          <p:cNvSpPr txBox="1"/>
          <p:nvPr/>
        </p:nvSpPr>
        <p:spPr>
          <a:xfrm>
            <a:off x="9904201" y="7020152"/>
            <a:ext cx="6227556" cy="234886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Creating a service department promotional video </a:t>
            </a:r>
          </a:p>
          <a:p>
            <a:pPr marL="345439" lvl="1" indent="-172720">
              <a:lnSpc>
                <a:spcPts val="2399"/>
              </a:lnSpc>
              <a:buFont typeface="Arial"/>
              <a:buChar char="•"/>
            </a:pPr>
            <a:r>
              <a:rPr lang="en-US" sz="1599" spc="55">
                <a:solidFill>
                  <a:srgbClr val="000000"/>
                </a:solidFill>
                <a:latin typeface="Tahoma"/>
              </a:rPr>
              <a:t>Highlighting everything that is included in our services and what sets us apart (free multipoint inspection, factory standard tools &amp; equipment, warranty protection, ASE trained technicians, etc.)</a:t>
            </a:r>
          </a:p>
          <a:p>
            <a:pPr marL="345439" lvl="1" indent="-172720">
              <a:lnSpc>
                <a:spcPts val="2399"/>
              </a:lnSpc>
              <a:buFont typeface="Arial"/>
              <a:buChar char="•"/>
            </a:pPr>
            <a:r>
              <a:rPr lang="en-US" sz="1599" spc="55">
                <a:solidFill>
                  <a:srgbClr val="000000"/>
                </a:solidFill>
                <a:latin typeface="Tahoma"/>
              </a:rPr>
              <a:t>In-shop employee highlights (technician banners)</a:t>
            </a:r>
          </a:p>
          <a:p>
            <a:pPr marL="345439" lvl="1" indent="-172720">
              <a:lnSpc>
                <a:spcPts val="2399"/>
              </a:lnSpc>
              <a:spcBef>
                <a:spcPct val="0"/>
              </a:spcBef>
              <a:buFont typeface="Arial"/>
              <a:buChar char="•"/>
            </a:pPr>
            <a:r>
              <a:rPr lang="en-US" sz="1599" spc="55">
                <a:solidFill>
                  <a:srgbClr val="000000"/>
                </a:solidFill>
                <a:latin typeface="Tahoma"/>
              </a:rPr>
              <a:t>Training on phone and in-person listening &amp; communication impact</a:t>
            </a:r>
          </a:p>
        </p:txBody>
      </p:sp>
      <p:sp>
        <p:nvSpPr>
          <p:cNvPr id="42" name="TextBox 42"/>
          <p:cNvSpPr txBox="1"/>
          <p:nvPr/>
        </p:nvSpPr>
        <p:spPr>
          <a:xfrm>
            <a:off x="13017978" y="1425667"/>
            <a:ext cx="4241322" cy="382270"/>
          </a:xfrm>
          <a:prstGeom prst="rect">
            <a:avLst/>
          </a:prstGeom>
        </p:spPr>
        <p:txBody>
          <a:bodyPr lIns="0" tIns="0" rIns="0" bIns="0" rtlCol="0" anchor="t">
            <a:spAutoFit/>
          </a:bodyPr>
          <a:lstStyle/>
          <a:p>
            <a:pPr marL="0" lvl="1" indent="0" algn="just">
              <a:lnSpc>
                <a:spcPts val="3079"/>
              </a:lnSpc>
              <a:spcBef>
                <a:spcPct val="0"/>
              </a:spcBef>
            </a:pPr>
            <a:r>
              <a:rPr lang="en-US" sz="2199">
                <a:solidFill>
                  <a:srgbClr val="0D0D0D"/>
                </a:solidFill>
                <a:latin typeface="Barlow Semi-Bold"/>
              </a:rPr>
              <a:t>Plans to Evaluate the Changes</a:t>
            </a:r>
          </a:p>
        </p:txBody>
      </p:sp>
      <p:sp>
        <p:nvSpPr>
          <p:cNvPr id="43" name="TextBox 43"/>
          <p:cNvSpPr txBox="1"/>
          <p:nvPr/>
        </p:nvSpPr>
        <p:spPr>
          <a:xfrm>
            <a:off x="13017978" y="1940023"/>
            <a:ext cx="3677851" cy="352996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Observe customer satisfaction survey score trends</a:t>
            </a:r>
          </a:p>
          <a:p>
            <a:pPr marL="345439" lvl="1" indent="-172720">
              <a:lnSpc>
                <a:spcPts val="2399"/>
              </a:lnSpc>
              <a:buFont typeface="Arial"/>
              <a:buChar char="•"/>
            </a:pPr>
            <a:r>
              <a:rPr lang="en-US" sz="1599" spc="55">
                <a:solidFill>
                  <a:srgbClr val="000000"/>
                </a:solidFill>
                <a:latin typeface="Tahoma"/>
              </a:rPr>
              <a:t>Spot check advisor calls with customers to observe the level of communication between advisors and customers. Follow up with 1-on-1s to review progress quarterly</a:t>
            </a:r>
          </a:p>
          <a:p>
            <a:pPr marL="345439" lvl="1" indent="-172720">
              <a:lnSpc>
                <a:spcPts val="2399"/>
              </a:lnSpc>
              <a:spcBef>
                <a:spcPct val="0"/>
              </a:spcBef>
              <a:buFont typeface="Arial"/>
              <a:buChar char="•"/>
            </a:pPr>
            <a:r>
              <a:rPr lang="en-US" sz="1599" spc="55">
                <a:solidFill>
                  <a:srgbClr val="000000"/>
                </a:solidFill>
                <a:latin typeface="Tahoma"/>
              </a:rPr>
              <a:t>Track conversion rates from promotional and advertising efforts &amp; retention rates of current returning customers on a monthly basis</a:t>
            </a:r>
          </a:p>
        </p:txBody>
      </p:sp>
      <p:sp>
        <p:nvSpPr>
          <p:cNvPr id="44" name="TextBox 44"/>
          <p:cNvSpPr txBox="1"/>
          <p:nvPr/>
        </p:nvSpPr>
        <p:spPr>
          <a:xfrm>
            <a:off x="3896438" y="6504532"/>
            <a:ext cx="4241322" cy="382270"/>
          </a:xfrm>
          <a:prstGeom prst="rect">
            <a:avLst/>
          </a:prstGeom>
        </p:spPr>
        <p:txBody>
          <a:bodyPr lIns="0" tIns="0" rIns="0" bIns="0" rtlCol="0" anchor="t">
            <a:spAutoFit/>
          </a:bodyPr>
          <a:lstStyle/>
          <a:p>
            <a:pPr marL="0" lvl="1" indent="0">
              <a:lnSpc>
                <a:spcPts val="3079"/>
              </a:lnSpc>
              <a:spcBef>
                <a:spcPct val="0"/>
              </a:spcBef>
            </a:pPr>
            <a:r>
              <a:rPr lang="en-US" sz="2199">
                <a:solidFill>
                  <a:srgbClr val="0D0D0D"/>
                </a:solidFill>
                <a:latin typeface="Barlow Semi-Bold"/>
              </a:rPr>
              <a:t>Goals for Improvement</a:t>
            </a:r>
          </a:p>
        </p:txBody>
      </p:sp>
      <p:sp>
        <p:nvSpPr>
          <p:cNvPr id="45" name="TextBox 45"/>
          <p:cNvSpPr txBox="1"/>
          <p:nvPr/>
        </p:nvSpPr>
        <p:spPr>
          <a:xfrm>
            <a:off x="3896438" y="7020152"/>
            <a:ext cx="4241322" cy="234886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Highlight who our service department is - to show our community who we are and why coming to us is a great choice for new and returning customers</a:t>
            </a:r>
          </a:p>
          <a:p>
            <a:pPr marL="345439" lvl="1" indent="-172720">
              <a:lnSpc>
                <a:spcPts val="2399"/>
              </a:lnSpc>
              <a:buFont typeface="Arial"/>
              <a:buChar char="•"/>
            </a:pPr>
            <a:r>
              <a:rPr lang="en-US" sz="1599" spc="55">
                <a:solidFill>
                  <a:srgbClr val="000000"/>
                </a:solidFill>
                <a:latin typeface="Tahoma"/>
              </a:rPr>
              <a:t>Improve listening skills, and have a team of order makers, not order takers</a:t>
            </a:r>
          </a:p>
          <a:p>
            <a:pPr marL="345439" lvl="1" indent="-172720">
              <a:lnSpc>
                <a:spcPts val="2399"/>
              </a:lnSpc>
              <a:spcBef>
                <a:spcPct val="0"/>
              </a:spcBef>
              <a:buFont typeface="Arial"/>
              <a:buChar char="•"/>
            </a:pPr>
            <a:r>
              <a:rPr lang="en-US" sz="1599" spc="55">
                <a:solidFill>
                  <a:srgbClr val="000000"/>
                </a:solidFill>
                <a:latin typeface="Tahoma"/>
              </a:rPr>
              <a:t>Understand the impact of a satisfied/dissatisfied customer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Freeform 8"/>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9" name="Freeform 9"/>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1" name="Freeform 11"/>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2" name="Freeform 12"/>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3" name="Freeform 13"/>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4" name="Freeform 14"/>
          <p:cNvSpPr/>
          <p:nvPr/>
        </p:nvSpPr>
        <p:spPr>
          <a:xfrm>
            <a:off x="7712393" y="1476961"/>
            <a:ext cx="8983436" cy="5023508"/>
          </a:xfrm>
          <a:custGeom>
            <a:avLst/>
            <a:gdLst/>
            <a:ahLst/>
            <a:cxnLst/>
            <a:rect l="l" t="t" r="r" b="b"/>
            <a:pathLst>
              <a:path w="8983436" h="5023508">
                <a:moveTo>
                  <a:pt x="0" y="0"/>
                </a:moveTo>
                <a:lnTo>
                  <a:pt x="8983436" y="0"/>
                </a:lnTo>
                <a:lnTo>
                  <a:pt x="8983436" y="5023508"/>
                </a:lnTo>
                <a:lnTo>
                  <a:pt x="0" y="5023508"/>
                </a:lnTo>
                <a:lnTo>
                  <a:pt x="0" y="0"/>
                </a:lnTo>
                <a:close/>
              </a:path>
            </a:pathLst>
          </a:custGeom>
          <a:blipFill>
            <a:blip r:embed="rId7"/>
            <a:stretch>
              <a:fillRect l="-1704" b="-2105"/>
            </a:stretch>
          </a:blipFill>
        </p:spPr>
        <p:txBody>
          <a:bodyPr/>
          <a:lstStyle/>
          <a:p>
            <a:endParaRPr lang="en-US"/>
          </a:p>
        </p:txBody>
      </p:sp>
      <p:sp>
        <p:nvSpPr>
          <p:cNvPr id="15" name="TextBox 15"/>
          <p:cNvSpPr txBox="1"/>
          <p:nvPr/>
        </p:nvSpPr>
        <p:spPr>
          <a:xfrm>
            <a:off x="4695120" y="546228"/>
            <a:ext cx="8897760" cy="712470"/>
          </a:xfrm>
          <a:prstGeom prst="rect">
            <a:avLst/>
          </a:prstGeom>
        </p:spPr>
        <p:txBody>
          <a:bodyPr lIns="0" tIns="0" rIns="0" bIns="0" rtlCol="0" anchor="t">
            <a:spAutoFit/>
          </a:bodyPr>
          <a:lstStyle/>
          <a:p>
            <a:pPr algn="ctr">
              <a:lnSpc>
                <a:spcPts val="5880"/>
              </a:lnSpc>
            </a:pPr>
            <a:r>
              <a:rPr lang="en-US" sz="4200">
                <a:solidFill>
                  <a:srgbClr val="0D0D0D"/>
                </a:solidFill>
                <a:latin typeface="Barlow Bold"/>
              </a:rPr>
              <a:t>ANALYZY COST OF LABOR</a:t>
            </a:r>
          </a:p>
        </p:txBody>
      </p:sp>
      <p:sp>
        <p:nvSpPr>
          <p:cNvPr id="16" name="TextBox 16"/>
          <p:cNvSpPr txBox="1"/>
          <p:nvPr/>
        </p:nvSpPr>
        <p:spPr>
          <a:xfrm>
            <a:off x="1028700" y="1429336"/>
            <a:ext cx="5009367" cy="382270"/>
          </a:xfrm>
          <a:prstGeom prst="rect">
            <a:avLst/>
          </a:prstGeom>
        </p:spPr>
        <p:txBody>
          <a:bodyPr lIns="0" tIns="0" rIns="0" bIns="0" rtlCol="0" anchor="t">
            <a:spAutoFit/>
          </a:bodyPr>
          <a:lstStyle/>
          <a:p>
            <a:pPr marL="0" lvl="1" indent="0">
              <a:lnSpc>
                <a:spcPts val="3079"/>
              </a:lnSpc>
              <a:spcBef>
                <a:spcPct val="0"/>
              </a:spcBef>
            </a:pPr>
            <a:r>
              <a:rPr lang="en-US" sz="2199">
                <a:solidFill>
                  <a:srgbClr val="0D0D0D"/>
                </a:solidFill>
                <a:latin typeface="Barlow Semi-Bold"/>
              </a:rPr>
              <a:t>Current Practices</a:t>
            </a:r>
          </a:p>
        </p:txBody>
      </p:sp>
      <p:sp>
        <p:nvSpPr>
          <p:cNvPr id="17" name="TextBox 17"/>
          <p:cNvSpPr txBox="1"/>
          <p:nvPr/>
        </p:nvSpPr>
        <p:spPr>
          <a:xfrm>
            <a:off x="1028700" y="1903412"/>
            <a:ext cx="6822022" cy="293941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Heavily reliant on customer pay work - 71.85%</a:t>
            </a:r>
          </a:p>
          <a:p>
            <a:pPr marL="690879" lvl="2" indent="-230293">
              <a:lnSpc>
                <a:spcPts val="2399"/>
              </a:lnSpc>
              <a:buFont typeface="Arial"/>
              <a:buChar char="⚬"/>
            </a:pPr>
            <a:r>
              <a:rPr lang="en-US" sz="1599" spc="55">
                <a:solidFill>
                  <a:srgbClr val="000000"/>
                </a:solidFill>
                <a:latin typeface="Tahoma"/>
              </a:rPr>
              <a:t>45% repair work, 55% competitive/maintenance</a:t>
            </a:r>
          </a:p>
          <a:p>
            <a:pPr marL="345439" lvl="1" indent="-172720">
              <a:lnSpc>
                <a:spcPts val="2399"/>
              </a:lnSpc>
              <a:buFont typeface="Arial"/>
              <a:buChar char="•"/>
            </a:pPr>
            <a:r>
              <a:rPr lang="en-US" sz="1599" spc="55">
                <a:solidFill>
                  <a:srgbClr val="000000"/>
                </a:solidFill>
                <a:latin typeface="Tahoma"/>
              </a:rPr>
              <a:t>$28.79 average technician pay/ELR of $119.02</a:t>
            </a:r>
          </a:p>
          <a:p>
            <a:pPr marL="345439" lvl="1" indent="-172720">
              <a:lnSpc>
                <a:spcPts val="2399"/>
              </a:lnSpc>
              <a:buFont typeface="Arial"/>
              <a:buChar char="•"/>
            </a:pPr>
            <a:r>
              <a:rPr lang="en-US" sz="1599">
                <a:solidFill>
                  <a:srgbClr val="000000"/>
                </a:solidFill>
                <a:latin typeface="Tahoma"/>
              </a:rPr>
              <a:t>Both flat rate and hourly have minimum and maximum ranges, depending on level of technician (Basic/Advanced/Certified/Expert/Master)</a:t>
            </a:r>
          </a:p>
          <a:p>
            <a:pPr marL="345439" lvl="1" indent="-172720">
              <a:lnSpc>
                <a:spcPts val="2399"/>
              </a:lnSpc>
              <a:buFont typeface="Arial"/>
              <a:buChar char="•"/>
            </a:pPr>
            <a:r>
              <a:rPr lang="en-US" sz="1599">
                <a:solidFill>
                  <a:srgbClr val="000000"/>
                </a:solidFill>
                <a:latin typeface="Tahoma"/>
              </a:rPr>
              <a:t>16.47% of GP in unapplied time</a:t>
            </a:r>
          </a:p>
          <a:p>
            <a:pPr marL="690879" lvl="2" indent="-230293">
              <a:lnSpc>
                <a:spcPts val="2399"/>
              </a:lnSpc>
              <a:buFont typeface="Arial"/>
              <a:buChar char="⚬"/>
            </a:pPr>
            <a:r>
              <a:rPr lang="en-US" sz="1599">
                <a:solidFill>
                  <a:srgbClr val="000000"/>
                </a:solidFill>
                <a:latin typeface="Tahoma"/>
              </a:rPr>
              <a:t>Paying 22 techs 11 hours /week to do nothing, in the month</a:t>
            </a:r>
          </a:p>
          <a:p>
            <a:pPr marL="690879" lvl="2" indent="-230293">
              <a:lnSpc>
                <a:spcPts val="2399"/>
              </a:lnSpc>
              <a:buFont typeface="Arial"/>
              <a:buChar char="⚬"/>
            </a:pPr>
            <a:r>
              <a:rPr lang="en-US" sz="1599">
                <a:solidFill>
                  <a:srgbClr val="000000"/>
                </a:solidFill>
                <a:latin typeface="Tahoma"/>
              </a:rPr>
              <a:t>$88,880.86 in lost gross/week, in the month</a:t>
            </a:r>
          </a:p>
          <a:p>
            <a:pPr marL="690879" lvl="2" indent="-230293">
              <a:lnSpc>
                <a:spcPts val="2399"/>
              </a:lnSpc>
              <a:spcBef>
                <a:spcPct val="0"/>
              </a:spcBef>
              <a:buFont typeface="Arial"/>
              <a:buChar char="⚬"/>
            </a:pPr>
            <a:r>
              <a:rPr lang="en-US" sz="1599">
                <a:solidFill>
                  <a:srgbClr val="000000"/>
                </a:solidFill>
                <a:latin typeface="Tahoma"/>
              </a:rPr>
              <a:t>$978.6 unsold hours/week, in the month</a:t>
            </a:r>
          </a:p>
        </p:txBody>
      </p:sp>
      <p:sp>
        <p:nvSpPr>
          <p:cNvPr id="18" name="TextBox 18"/>
          <p:cNvSpPr txBox="1"/>
          <p:nvPr/>
        </p:nvSpPr>
        <p:spPr>
          <a:xfrm>
            <a:off x="1053792" y="5014277"/>
            <a:ext cx="5009367" cy="382270"/>
          </a:xfrm>
          <a:prstGeom prst="rect">
            <a:avLst/>
          </a:prstGeom>
        </p:spPr>
        <p:txBody>
          <a:bodyPr lIns="0" tIns="0" rIns="0" bIns="0" rtlCol="0" anchor="t">
            <a:spAutoFit/>
          </a:bodyPr>
          <a:lstStyle/>
          <a:p>
            <a:pPr marL="0" lvl="1" indent="0">
              <a:lnSpc>
                <a:spcPts val="3079"/>
              </a:lnSpc>
              <a:spcBef>
                <a:spcPct val="0"/>
              </a:spcBef>
            </a:pPr>
            <a:r>
              <a:rPr lang="en-US" sz="2199">
                <a:solidFill>
                  <a:srgbClr val="0D0D0D"/>
                </a:solidFill>
                <a:latin typeface="Barlow Semi-Bold"/>
              </a:rPr>
              <a:t>Goals for Improvement</a:t>
            </a:r>
          </a:p>
        </p:txBody>
      </p:sp>
      <p:sp>
        <p:nvSpPr>
          <p:cNvPr id="19" name="TextBox 19"/>
          <p:cNvSpPr txBox="1"/>
          <p:nvPr/>
        </p:nvSpPr>
        <p:spPr>
          <a:xfrm>
            <a:off x="1028700" y="5474041"/>
            <a:ext cx="5009367" cy="116776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Decrease true unapplied time</a:t>
            </a:r>
          </a:p>
          <a:p>
            <a:pPr marL="690879" lvl="2" indent="-230293">
              <a:lnSpc>
                <a:spcPts val="2399"/>
              </a:lnSpc>
              <a:buFont typeface="Arial"/>
              <a:buChar char="⚬"/>
            </a:pPr>
            <a:r>
              <a:rPr lang="en-US" sz="1599" spc="55">
                <a:solidFill>
                  <a:srgbClr val="000000"/>
                </a:solidFill>
                <a:latin typeface="Tahoma"/>
              </a:rPr>
              <a:t>decrease idle tech time</a:t>
            </a:r>
          </a:p>
          <a:p>
            <a:pPr marL="345439" lvl="1" indent="-172720">
              <a:lnSpc>
                <a:spcPts val="2399"/>
              </a:lnSpc>
              <a:spcBef>
                <a:spcPct val="0"/>
              </a:spcBef>
              <a:buFont typeface="Arial"/>
              <a:buChar char="•"/>
            </a:pPr>
            <a:r>
              <a:rPr lang="en-US" sz="1599" spc="55">
                <a:solidFill>
                  <a:srgbClr val="000000"/>
                </a:solidFill>
                <a:latin typeface="Tahoma"/>
              </a:rPr>
              <a:t>Optimize shop labor mix (competitive/maintenance/repair)</a:t>
            </a:r>
          </a:p>
        </p:txBody>
      </p:sp>
      <p:sp>
        <p:nvSpPr>
          <p:cNvPr id="20" name="TextBox 20"/>
          <p:cNvSpPr txBox="1"/>
          <p:nvPr/>
        </p:nvSpPr>
        <p:spPr>
          <a:xfrm>
            <a:off x="1053792" y="6718006"/>
            <a:ext cx="5009367" cy="382270"/>
          </a:xfrm>
          <a:prstGeom prst="rect">
            <a:avLst/>
          </a:prstGeom>
        </p:spPr>
        <p:txBody>
          <a:bodyPr lIns="0" tIns="0" rIns="0" bIns="0" rtlCol="0" anchor="t">
            <a:spAutoFit/>
          </a:bodyPr>
          <a:lstStyle/>
          <a:p>
            <a:pPr marL="0" lvl="1" indent="0">
              <a:lnSpc>
                <a:spcPts val="3079"/>
              </a:lnSpc>
              <a:spcBef>
                <a:spcPct val="0"/>
              </a:spcBef>
            </a:pPr>
            <a:r>
              <a:rPr lang="en-US" sz="2199">
                <a:solidFill>
                  <a:srgbClr val="0D0D0D"/>
                </a:solidFill>
                <a:latin typeface="Barlow Semi-Bold"/>
              </a:rPr>
              <a:t>Plans to Achieve Goals</a:t>
            </a:r>
          </a:p>
        </p:txBody>
      </p:sp>
      <p:sp>
        <p:nvSpPr>
          <p:cNvPr id="21" name="TextBox 21"/>
          <p:cNvSpPr txBox="1"/>
          <p:nvPr/>
        </p:nvSpPr>
        <p:spPr>
          <a:xfrm>
            <a:off x="1028700" y="7147901"/>
            <a:ext cx="9067731" cy="293941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Implement variable labor rates based on skill level - to help lower unapplied time and optimize labor mix</a:t>
            </a:r>
          </a:p>
          <a:p>
            <a:pPr marL="690879" lvl="2" indent="-230293">
              <a:lnSpc>
                <a:spcPts val="2399"/>
              </a:lnSpc>
              <a:buFont typeface="Arial"/>
              <a:buChar char="⚬"/>
            </a:pPr>
            <a:r>
              <a:rPr lang="en-US" sz="1599" spc="55">
                <a:solidFill>
                  <a:srgbClr val="000000"/>
                </a:solidFill>
                <a:latin typeface="Tahoma"/>
              </a:rPr>
              <a:t>Allocation of labor mix can be shifted to different rates per tech, depending on the type of job they are performing - preventing an A tech charging their highest rates to do a competitive job, just because it is on the same RO as a repair job item.</a:t>
            </a:r>
          </a:p>
          <a:p>
            <a:pPr marL="690879" lvl="2" indent="-230293">
              <a:lnSpc>
                <a:spcPts val="2399"/>
              </a:lnSpc>
              <a:buFont typeface="Arial"/>
              <a:buChar char="⚬"/>
            </a:pPr>
            <a:r>
              <a:rPr lang="en-US" sz="1599" spc="55">
                <a:solidFill>
                  <a:srgbClr val="000000"/>
                </a:solidFill>
                <a:latin typeface="Tahoma"/>
              </a:rPr>
              <a:t>Variable labor rates will also help increase proficiency, and in turn decrease unsold hours</a:t>
            </a:r>
          </a:p>
          <a:p>
            <a:pPr marL="345439" lvl="1" indent="-172720">
              <a:lnSpc>
                <a:spcPts val="2399"/>
              </a:lnSpc>
              <a:buFont typeface="Arial"/>
              <a:buChar char="•"/>
            </a:pPr>
            <a:r>
              <a:rPr lang="en-US" sz="1599" spc="55">
                <a:solidFill>
                  <a:srgbClr val="000000"/>
                </a:solidFill>
                <a:latin typeface="Tahoma"/>
              </a:rPr>
              <a:t>Become a one-stop-shop for our customers - ask the right questions to service all of our customers vehicles and the vehicles of all the people they know</a:t>
            </a:r>
          </a:p>
          <a:p>
            <a:pPr marL="345439" lvl="1" indent="-172720">
              <a:lnSpc>
                <a:spcPts val="2399"/>
              </a:lnSpc>
              <a:spcBef>
                <a:spcPct val="0"/>
              </a:spcBef>
              <a:buFont typeface="Arial"/>
              <a:buChar char="•"/>
            </a:pPr>
            <a:r>
              <a:rPr lang="en-US" sz="1599" spc="55">
                <a:solidFill>
                  <a:srgbClr val="000000"/>
                </a:solidFill>
                <a:latin typeface="Tahoma"/>
              </a:rPr>
              <a:t>Expand into pickup and fleet management services</a:t>
            </a:r>
          </a:p>
        </p:txBody>
      </p:sp>
      <p:sp>
        <p:nvSpPr>
          <p:cNvPr id="22" name="TextBox 22"/>
          <p:cNvSpPr txBox="1"/>
          <p:nvPr/>
        </p:nvSpPr>
        <p:spPr>
          <a:xfrm>
            <a:off x="10379280" y="6813256"/>
            <a:ext cx="5055916" cy="382270"/>
          </a:xfrm>
          <a:prstGeom prst="rect">
            <a:avLst/>
          </a:prstGeom>
        </p:spPr>
        <p:txBody>
          <a:bodyPr lIns="0" tIns="0" rIns="0" bIns="0" rtlCol="0" anchor="t">
            <a:spAutoFit/>
          </a:bodyPr>
          <a:lstStyle/>
          <a:p>
            <a:pPr marL="0" lvl="1" indent="0">
              <a:lnSpc>
                <a:spcPts val="3079"/>
              </a:lnSpc>
              <a:spcBef>
                <a:spcPct val="0"/>
              </a:spcBef>
            </a:pPr>
            <a:r>
              <a:rPr lang="en-US" sz="2199">
                <a:solidFill>
                  <a:srgbClr val="0D0D0D"/>
                </a:solidFill>
                <a:latin typeface="Barlow Semi-Bold"/>
              </a:rPr>
              <a:t>Plans to Evaluate the Changes</a:t>
            </a:r>
          </a:p>
        </p:txBody>
      </p:sp>
      <p:sp>
        <p:nvSpPr>
          <p:cNvPr id="23" name="TextBox 23"/>
          <p:cNvSpPr txBox="1"/>
          <p:nvPr/>
        </p:nvSpPr>
        <p:spPr>
          <a:xfrm>
            <a:off x="10379280" y="7318450"/>
            <a:ext cx="6992899" cy="175831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Customer satisfaction surveys - track weekly</a:t>
            </a:r>
          </a:p>
          <a:p>
            <a:pPr marL="345439" lvl="1" indent="-172720">
              <a:lnSpc>
                <a:spcPts val="2399"/>
              </a:lnSpc>
              <a:buFont typeface="Arial"/>
              <a:buChar char="•"/>
            </a:pPr>
            <a:r>
              <a:rPr lang="en-US" sz="1599" spc="55">
                <a:solidFill>
                  <a:srgbClr val="000000"/>
                </a:solidFill>
                <a:latin typeface="Tahoma"/>
              </a:rPr>
              <a:t>DMS reports - Unapplied labor/time (WIP) report - track monthly</a:t>
            </a:r>
          </a:p>
          <a:p>
            <a:pPr marL="345439" lvl="1" indent="-172720">
              <a:lnSpc>
                <a:spcPts val="2399"/>
              </a:lnSpc>
              <a:buFont typeface="Arial"/>
              <a:buChar char="•"/>
            </a:pPr>
            <a:r>
              <a:rPr lang="en-US" sz="1599" spc="55">
                <a:solidFill>
                  <a:srgbClr val="000000"/>
                </a:solidFill>
                <a:latin typeface="Tahoma"/>
              </a:rPr>
              <a:t>RO analysis - quarterly, to examine labor mix breakdown and adjust accordingly</a:t>
            </a:r>
          </a:p>
          <a:p>
            <a:pPr marL="345439" lvl="1" indent="-172720">
              <a:lnSpc>
                <a:spcPts val="2399"/>
              </a:lnSpc>
              <a:spcBef>
                <a:spcPct val="0"/>
              </a:spcBef>
              <a:buFont typeface="Arial"/>
              <a:buChar char="•"/>
            </a:pPr>
            <a:r>
              <a:rPr lang="en-US" sz="1599" spc="55">
                <a:solidFill>
                  <a:srgbClr val="000000"/>
                </a:solidFill>
                <a:latin typeface="Tahoma"/>
              </a:rPr>
              <a:t>Unapplied time, lost gross calculation - track bi-weekly to examine progress in decreased idle tech time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74812" y="547594"/>
            <a:ext cx="4385117" cy="1025384"/>
            <a:chOff x="0" y="0"/>
            <a:chExt cx="1154928" cy="270060"/>
          </a:xfrm>
        </p:grpSpPr>
        <p:sp>
          <p:nvSpPr>
            <p:cNvPr id="3" name="Freeform 3"/>
            <p:cNvSpPr/>
            <p:nvPr/>
          </p:nvSpPr>
          <p:spPr>
            <a:xfrm>
              <a:off x="0" y="0"/>
              <a:ext cx="1154928" cy="270060"/>
            </a:xfrm>
            <a:custGeom>
              <a:avLst/>
              <a:gdLst/>
              <a:ahLst/>
              <a:cxnLst/>
              <a:rect l="l" t="t" r="r" b="b"/>
              <a:pathLst>
                <a:path w="1154928" h="270060">
                  <a:moveTo>
                    <a:pt x="90040" y="0"/>
                  </a:moveTo>
                  <a:lnTo>
                    <a:pt x="1064888" y="0"/>
                  </a:lnTo>
                  <a:cubicBezTo>
                    <a:pt x="1114615" y="0"/>
                    <a:pt x="1154928" y="40312"/>
                    <a:pt x="1154928" y="90040"/>
                  </a:cubicBezTo>
                  <a:lnTo>
                    <a:pt x="1154928" y="180020"/>
                  </a:lnTo>
                  <a:cubicBezTo>
                    <a:pt x="1154928" y="229748"/>
                    <a:pt x="1114615" y="270060"/>
                    <a:pt x="1064888" y="270060"/>
                  </a:cubicBezTo>
                  <a:lnTo>
                    <a:pt x="90040" y="270060"/>
                  </a:lnTo>
                  <a:cubicBezTo>
                    <a:pt x="40312" y="270060"/>
                    <a:pt x="0" y="229748"/>
                    <a:pt x="0" y="180020"/>
                  </a:cubicBezTo>
                  <a:lnTo>
                    <a:pt x="0" y="90040"/>
                  </a:lnTo>
                  <a:cubicBezTo>
                    <a:pt x="0" y="40312"/>
                    <a:pt x="40312" y="0"/>
                    <a:pt x="90040" y="0"/>
                  </a:cubicBezTo>
                  <a:close/>
                </a:path>
              </a:pathLst>
            </a:custGeom>
            <a:solidFill>
              <a:srgbClr val="BF7154"/>
            </a:solidFill>
          </p:spPr>
          <p:txBody>
            <a:bodyPr/>
            <a:lstStyle/>
            <a:p>
              <a:endParaRPr lang="en-US"/>
            </a:p>
          </p:txBody>
        </p:sp>
        <p:sp>
          <p:nvSpPr>
            <p:cNvPr id="4" name="TextBox 4"/>
            <p:cNvSpPr txBox="1"/>
            <p:nvPr/>
          </p:nvSpPr>
          <p:spPr>
            <a:xfrm>
              <a:off x="0" y="-47625"/>
              <a:ext cx="1154928" cy="317685"/>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028700" y="374278"/>
            <a:ext cx="793025" cy="1198699"/>
            <a:chOff x="0" y="0"/>
            <a:chExt cx="5558044" cy="8401276"/>
          </a:xfrm>
        </p:grpSpPr>
        <p:sp>
          <p:nvSpPr>
            <p:cNvPr id="6" name="Freeform 6"/>
            <p:cNvSpPr/>
            <p:nvPr/>
          </p:nvSpPr>
          <p:spPr>
            <a:xfrm>
              <a:off x="0" y="0"/>
              <a:ext cx="5558044" cy="8401276"/>
            </a:xfrm>
            <a:custGeom>
              <a:avLst/>
              <a:gdLst/>
              <a:ahLst/>
              <a:cxnLst/>
              <a:rect l="l" t="t" r="r" b="b"/>
              <a:pathLst>
                <a:path w="5558044" h="8401276">
                  <a:moveTo>
                    <a:pt x="5253244" y="0"/>
                  </a:moveTo>
                  <a:lnTo>
                    <a:pt x="304800" y="0"/>
                  </a:lnTo>
                  <a:cubicBezTo>
                    <a:pt x="135890" y="0"/>
                    <a:pt x="0" y="135890"/>
                    <a:pt x="0" y="304800"/>
                  </a:cubicBezTo>
                  <a:lnTo>
                    <a:pt x="0" y="8096476"/>
                  </a:lnTo>
                  <a:cubicBezTo>
                    <a:pt x="0" y="8265385"/>
                    <a:pt x="135890" y="8401276"/>
                    <a:pt x="304800" y="8401276"/>
                  </a:cubicBezTo>
                  <a:lnTo>
                    <a:pt x="5253244" y="8401276"/>
                  </a:lnTo>
                  <a:cubicBezTo>
                    <a:pt x="5422154" y="8401276"/>
                    <a:pt x="5558044" y="8265385"/>
                    <a:pt x="5558044" y="8096476"/>
                  </a:cubicBezTo>
                  <a:lnTo>
                    <a:pt x="5558044" y="304800"/>
                  </a:lnTo>
                  <a:cubicBezTo>
                    <a:pt x="5558044" y="135890"/>
                    <a:pt x="5422154" y="0"/>
                    <a:pt x="5253244" y="0"/>
                  </a:cubicBezTo>
                  <a:close/>
                </a:path>
              </a:pathLst>
            </a:custGeom>
            <a:solidFill>
              <a:srgbClr val="E0B057"/>
            </a:solidFill>
          </p:spPr>
          <p:txBody>
            <a:bodyPr/>
            <a:lstStyle/>
            <a:p>
              <a:endParaRPr lang="en-US"/>
            </a:p>
          </p:txBody>
        </p:sp>
      </p:grpSp>
      <p:grpSp>
        <p:nvGrpSpPr>
          <p:cNvPr id="7" name="Group 7"/>
          <p:cNvGrpSpPr/>
          <p:nvPr/>
        </p:nvGrpSpPr>
        <p:grpSpPr>
          <a:xfrm>
            <a:off x="1028700" y="8397731"/>
            <a:ext cx="4528990" cy="1025384"/>
            <a:chOff x="0" y="0"/>
            <a:chExt cx="1192821" cy="270060"/>
          </a:xfrm>
        </p:grpSpPr>
        <p:sp>
          <p:nvSpPr>
            <p:cNvPr id="8" name="Freeform 8"/>
            <p:cNvSpPr/>
            <p:nvPr/>
          </p:nvSpPr>
          <p:spPr>
            <a:xfrm>
              <a:off x="0" y="0"/>
              <a:ext cx="1192821" cy="270060"/>
            </a:xfrm>
            <a:custGeom>
              <a:avLst/>
              <a:gdLst/>
              <a:ahLst/>
              <a:cxnLst/>
              <a:rect l="l" t="t" r="r" b="b"/>
              <a:pathLst>
                <a:path w="1192821" h="270060">
                  <a:moveTo>
                    <a:pt x="87180" y="0"/>
                  </a:moveTo>
                  <a:lnTo>
                    <a:pt x="1105640" y="0"/>
                  </a:lnTo>
                  <a:cubicBezTo>
                    <a:pt x="1153789" y="0"/>
                    <a:pt x="1192821" y="39032"/>
                    <a:pt x="1192821" y="87180"/>
                  </a:cubicBezTo>
                  <a:lnTo>
                    <a:pt x="1192821" y="182880"/>
                  </a:lnTo>
                  <a:cubicBezTo>
                    <a:pt x="1192821" y="206002"/>
                    <a:pt x="1183636" y="228176"/>
                    <a:pt x="1167286" y="244526"/>
                  </a:cubicBezTo>
                  <a:cubicBezTo>
                    <a:pt x="1150937" y="260875"/>
                    <a:pt x="1128762" y="270060"/>
                    <a:pt x="1105640" y="270060"/>
                  </a:cubicBezTo>
                  <a:lnTo>
                    <a:pt x="87180" y="270060"/>
                  </a:lnTo>
                  <a:cubicBezTo>
                    <a:pt x="39032" y="270060"/>
                    <a:pt x="0" y="231028"/>
                    <a:pt x="0" y="182880"/>
                  </a:cubicBezTo>
                  <a:lnTo>
                    <a:pt x="0" y="87180"/>
                  </a:lnTo>
                  <a:cubicBezTo>
                    <a:pt x="0" y="39032"/>
                    <a:pt x="39032" y="0"/>
                    <a:pt x="87180" y="0"/>
                  </a:cubicBezTo>
                  <a:close/>
                </a:path>
              </a:pathLst>
            </a:custGeom>
            <a:solidFill>
              <a:srgbClr val="BF7154"/>
            </a:solidFill>
          </p:spPr>
          <p:txBody>
            <a:bodyPr/>
            <a:lstStyle/>
            <a:p>
              <a:endParaRPr lang="en-US"/>
            </a:p>
          </p:txBody>
        </p:sp>
        <p:sp>
          <p:nvSpPr>
            <p:cNvPr id="9" name="TextBox 9"/>
            <p:cNvSpPr txBox="1"/>
            <p:nvPr/>
          </p:nvSpPr>
          <p:spPr>
            <a:xfrm>
              <a:off x="0" y="-47625"/>
              <a:ext cx="1192821" cy="317685"/>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1028700" y="8224415"/>
            <a:ext cx="819044" cy="1198699"/>
            <a:chOff x="0" y="0"/>
            <a:chExt cx="5740400" cy="8401276"/>
          </a:xfrm>
        </p:grpSpPr>
        <p:sp>
          <p:nvSpPr>
            <p:cNvPr id="11" name="Freeform 11"/>
            <p:cNvSpPr/>
            <p:nvPr/>
          </p:nvSpPr>
          <p:spPr>
            <a:xfrm>
              <a:off x="0" y="0"/>
              <a:ext cx="5740400" cy="8401276"/>
            </a:xfrm>
            <a:custGeom>
              <a:avLst/>
              <a:gdLst/>
              <a:ahLst/>
              <a:cxnLst/>
              <a:rect l="l" t="t" r="r" b="b"/>
              <a:pathLst>
                <a:path w="5740400" h="8401276">
                  <a:moveTo>
                    <a:pt x="5435600" y="0"/>
                  </a:moveTo>
                  <a:lnTo>
                    <a:pt x="304800" y="0"/>
                  </a:lnTo>
                  <a:cubicBezTo>
                    <a:pt x="135890" y="0"/>
                    <a:pt x="0" y="135890"/>
                    <a:pt x="0" y="304800"/>
                  </a:cubicBezTo>
                  <a:lnTo>
                    <a:pt x="0" y="8096476"/>
                  </a:lnTo>
                  <a:cubicBezTo>
                    <a:pt x="0" y="8265385"/>
                    <a:pt x="135890" y="8401276"/>
                    <a:pt x="304800" y="8401276"/>
                  </a:cubicBezTo>
                  <a:lnTo>
                    <a:pt x="5435600" y="8401276"/>
                  </a:lnTo>
                  <a:cubicBezTo>
                    <a:pt x="5604510" y="8401276"/>
                    <a:pt x="5740400" y="8265385"/>
                    <a:pt x="5740400" y="8096476"/>
                  </a:cubicBezTo>
                  <a:lnTo>
                    <a:pt x="5740400" y="304800"/>
                  </a:lnTo>
                  <a:cubicBezTo>
                    <a:pt x="5740400" y="135890"/>
                    <a:pt x="5604510" y="0"/>
                    <a:pt x="5435600" y="0"/>
                  </a:cubicBezTo>
                  <a:close/>
                </a:path>
              </a:pathLst>
            </a:custGeom>
            <a:solidFill>
              <a:srgbClr val="E0B057"/>
            </a:solidFill>
          </p:spPr>
          <p:txBody>
            <a:bodyPr/>
            <a:lstStyle/>
            <a:p>
              <a:endParaRPr lang="en-US"/>
            </a:p>
          </p:txBody>
        </p:sp>
      </p:grpSp>
      <p:grpSp>
        <p:nvGrpSpPr>
          <p:cNvPr id="12" name="Group 12"/>
          <p:cNvGrpSpPr/>
          <p:nvPr/>
        </p:nvGrpSpPr>
        <p:grpSpPr>
          <a:xfrm>
            <a:off x="12696836" y="543453"/>
            <a:ext cx="4528990" cy="1029525"/>
            <a:chOff x="0" y="0"/>
            <a:chExt cx="1192821" cy="271151"/>
          </a:xfrm>
        </p:grpSpPr>
        <p:sp>
          <p:nvSpPr>
            <p:cNvPr id="13" name="Freeform 13"/>
            <p:cNvSpPr/>
            <p:nvPr/>
          </p:nvSpPr>
          <p:spPr>
            <a:xfrm>
              <a:off x="0" y="0"/>
              <a:ext cx="1192821" cy="271151"/>
            </a:xfrm>
            <a:custGeom>
              <a:avLst/>
              <a:gdLst/>
              <a:ahLst/>
              <a:cxnLst/>
              <a:rect l="l" t="t" r="r" b="b"/>
              <a:pathLst>
                <a:path w="1192821" h="271151">
                  <a:moveTo>
                    <a:pt x="87180" y="0"/>
                  </a:moveTo>
                  <a:lnTo>
                    <a:pt x="1105640" y="0"/>
                  </a:lnTo>
                  <a:cubicBezTo>
                    <a:pt x="1153789" y="0"/>
                    <a:pt x="1192821" y="39032"/>
                    <a:pt x="1192821" y="87180"/>
                  </a:cubicBezTo>
                  <a:lnTo>
                    <a:pt x="1192821" y="183970"/>
                  </a:lnTo>
                  <a:cubicBezTo>
                    <a:pt x="1192821" y="232119"/>
                    <a:pt x="1153789" y="271151"/>
                    <a:pt x="1105640" y="271151"/>
                  </a:cubicBezTo>
                  <a:lnTo>
                    <a:pt x="87180" y="271151"/>
                  </a:lnTo>
                  <a:cubicBezTo>
                    <a:pt x="39032" y="271151"/>
                    <a:pt x="0" y="232119"/>
                    <a:pt x="0" y="183970"/>
                  </a:cubicBezTo>
                  <a:lnTo>
                    <a:pt x="0" y="87180"/>
                  </a:lnTo>
                  <a:cubicBezTo>
                    <a:pt x="0" y="39032"/>
                    <a:pt x="39032" y="0"/>
                    <a:pt x="87180" y="0"/>
                  </a:cubicBezTo>
                  <a:close/>
                </a:path>
              </a:pathLst>
            </a:custGeom>
            <a:solidFill>
              <a:srgbClr val="BF7154"/>
            </a:solidFill>
          </p:spPr>
          <p:txBody>
            <a:bodyPr/>
            <a:lstStyle/>
            <a:p>
              <a:endParaRPr lang="en-US"/>
            </a:p>
          </p:txBody>
        </p:sp>
        <p:sp>
          <p:nvSpPr>
            <p:cNvPr id="14" name="TextBox 14"/>
            <p:cNvSpPr txBox="1"/>
            <p:nvPr/>
          </p:nvSpPr>
          <p:spPr>
            <a:xfrm>
              <a:off x="0" y="-47625"/>
              <a:ext cx="1192821" cy="318776"/>
            </a:xfrm>
            <a:prstGeom prst="rect">
              <a:avLst/>
            </a:prstGeom>
          </p:spPr>
          <p:txBody>
            <a:bodyPr lIns="50800" tIns="50800" rIns="50800" bIns="50800" rtlCol="0" anchor="ctr"/>
            <a:lstStyle/>
            <a:p>
              <a:pPr algn="ctr">
                <a:lnSpc>
                  <a:spcPts val="2659"/>
                </a:lnSpc>
              </a:pPr>
              <a:endParaRPr/>
            </a:p>
          </p:txBody>
        </p:sp>
      </p:grpSp>
      <p:grpSp>
        <p:nvGrpSpPr>
          <p:cNvPr id="15" name="Group 15"/>
          <p:cNvGrpSpPr/>
          <p:nvPr/>
        </p:nvGrpSpPr>
        <p:grpSpPr>
          <a:xfrm>
            <a:off x="12696836" y="374278"/>
            <a:ext cx="819044" cy="1198699"/>
            <a:chOff x="0" y="0"/>
            <a:chExt cx="5740400" cy="8401276"/>
          </a:xfrm>
        </p:grpSpPr>
        <p:sp>
          <p:nvSpPr>
            <p:cNvPr id="16" name="Freeform 16"/>
            <p:cNvSpPr/>
            <p:nvPr/>
          </p:nvSpPr>
          <p:spPr>
            <a:xfrm>
              <a:off x="0" y="0"/>
              <a:ext cx="5740400" cy="8401276"/>
            </a:xfrm>
            <a:custGeom>
              <a:avLst/>
              <a:gdLst/>
              <a:ahLst/>
              <a:cxnLst/>
              <a:rect l="l" t="t" r="r" b="b"/>
              <a:pathLst>
                <a:path w="5740400" h="8401276">
                  <a:moveTo>
                    <a:pt x="5435600" y="0"/>
                  </a:moveTo>
                  <a:lnTo>
                    <a:pt x="304800" y="0"/>
                  </a:lnTo>
                  <a:cubicBezTo>
                    <a:pt x="135890" y="0"/>
                    <a:pt x="0" y="135890"/>
                    <a:pt x="0" y="304800"/>
                  </a:cubicBezTo>
                  <a:lnTo>
                    <a:pt x="0" y="8096476"/>
                  </a:lnTo>
                  <a:cubicBezTo>
                    <a:pt x="0" y="8265385"/>
                    <a:pt x="135890" y="8401276"/>
                    <a:pt x="304800" y="8401276"/>
                  </a:cubicBezTo>
                  <a:lnTo>
                    <a:pt x="5435600" y="8401276"/>
                  </a:lnTo>
                  <a:cubicBezTo>
                    <a:pt x="5604510" y="8401276"/>
                    <a:pt x="5740400" y="8265385"/>
                    <a:pt x="5740400" y="8096476"/>
                  </a:cubicBezTo>
                  <a:lnTo>
                    <a:pt x="5740400" y="304800"/>
                  </a:lnTo>
                  <a:cubicBezTo>
                    <a:pt x="5740400" y="135890"/>
                    <a:pt x="5604510" y="0"/>
                    <a:pt x="5435600" y="0"/>
                  </a:cubicBezTo>
                  <a:close/>
                </a:path>
              </a:pathLst>
            </a:custGeom>
            <a:solidFill>
              <a:srgbClr val="E0B057"/>
            </a:solidFill>
          </p:spPr>
          <p:txBody>
            <a:bodyPr/>
            <a:lstStyle/>
            <a:p>
              <a:endParaRPr lang="en-US"/>
            </a:p>
          </p:txBody>
        </p:sp>
      </p:grpSp>
      <p:sp>
        <p:nvSpPr>
          <p:cNvPr id="17" name="Freeform 17"/>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8" name="Freeform 18"/>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0" name="Freeform 20"/>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1" name="Freeform 21"/>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2" name="Freeform 22"/>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Freeform 23"/>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4" name="Freeform 24"/>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5" name="Freeform 25"/>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6" name="Freeform 26"/>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7" name="Freeform 27"/>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8" name="Freeform 28"/>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9" name="Freeform 29"/>
          <p:cNvSpPr/>
          <p:nvPr/>
        </p:nvSpPr>
        <p:spPr>
          <a:xfrm>
            <a:off x="5721714" y="2727063"/>
            <a:ext cx="6844572" cy="5430498"/>
          </a:xfrm>
          <a:custGeom>
            <a:avLst/>
            <a:gdLst/>
            <a:ahLst/>
            <a:cxnLst/>
            <a:rect l="l" t="t" r="r" b="b"/>
            <a:pathLst>
              <a:path w="6844572" h="5430498">
                <a:moveTo>
                  <a:pt x="0" y="0"/>
                </a:moveTo>
                <a:lnTo>
                  <a:pt x="6844572" y="0"/>
                </a:lnTo>
                <a:lnTo>
                  <a:pt x="6844572" y="5430498"/>
                </a:lnTo>
                <a:lnTo>
                  <a:pt x="0" y="5430498"/>
                </a:lnTo>
                <a:lnTo>
                  <a:pt x="0" y="0"/>
                </a:lnTo>
                <a:close/>
              </a:path>
            </a:pathLst>
          </a:custGeom>
          <a:blipFill>
            <a:blip r:embed="rId6"/>
            <a:stretch>
              <a:fillRect l="-4496"/>
            </a:stretch>
          </a:blipFill>
        </p:spPr>
        <p:txBody>
          <a:bodyPr/>
          <a:lstStyle/>
          <a:p>
            <a:endParaRPr lang="en-US"/>
          </a:p>
        </p:txBody>
      </p:sp>
      <p:grpSp>
        <p:nvGrpSpPr>
          <p:cNvPr id="30" name="Group 30"/>
          <p:cNvGrpSpPr/>
          <p:nvPr/>
        </p:nvGrpSpPr>
        <p:grpSpPr>
          <a:xfrm>
            <a:off x="12596184" y="6107537"/>
            <a:ext cx="4948922" cy="1029525"/>
            <a:chOff x="0" y="0"/>
            <a:chExt cx="1303420" cy="271151"/>
          </a:xfrm>
        </p:grpSpPr>
        <p:sp>
          <p:nvSpPr>
            <p:cNvPr id="31" name="Freeform 31"/>
            <p:cNvSpPr/>
            <p:nvPr/>
          </p:nvSpPr>
          <p:spPr>
            <a:xfrm>
              <a:off x="0" y="0"/>
              <a:ext cx="1303420" cy="271151"/>
            </a:xfrm>
            <a:custGeom>
              <a:avLst/>
              <a:gdLst/>
              <a:ahLst/>
              <a:cxnLst/>
              <a:rect l="l" t="t" r="r" b="b"/>
              <a:pathLst>
                <a:path w="1303420" h="271151">
                  <a:moveTo>
                    <a:pt x="79783" y="0"/>
                  </a:moveTo>
                  <a:lnTo>
                    <a:pt x="1223637" y="0"/>
                  </a:lnTo>
                  <a:cubicBezTo>
                    <a:pt x="1244797" y="0"/>
                    <a:pt x="1265090" y="8406"/>
                    <a:pt x="1280052" y="23368"/>
                  </a:cubicBezTo>
                  <a:cubicBezTo>
                    <a:pt x="1295014" y="38330"/>
                    <a:pt x="1303420" y="58623"/>
                    <a:pt x="1303420" y="79783"/>
                  </a:cubicBezTo>
                  <a:lnTo>
                    <a:pt x="1303420" y="191368"/>
                  </a:lnTo>
                  <a:cubicBezTo>
                    <a:pt x="1303420" y="212528"/>
                    <a:pt x="1295014" y="232821"/>
                    <a:pt x="1280052" y="247783"/>
                  </a:cubicBezTo>
                  <a:cubicBezTo>
                    <a:pt x="1265090" y="262745"/>
                    <a:pt x="1244797" y="271151"/>
                    <a:pt x="1223637" y="271151"/>
                  </a:cubicBezTo>
                  <a:lnTo>
                    <a:pt x="79783" y="271151"/>
                  </a:lnTo>
                  <a:cubicBezTo>
                    <a:pt x="58623" y="271151"/>
                    <a:pt x="38330" y="262745"/>
                    <a:pt x="23368" y="247783"/>
                  </a:cubicBezTo>
                  <a:cubicBezTo>
                    <a:pt x="8406" y="232821"/>
                    <a:pt x="0" y="212528"/>
                    <a:pt x="0" y="191368"/>
                  </a:cubicBezTo>
                  <a:lnTo>
                    <a:pt x="0" y="79783"/>
                  </a:lnTo>
                  <a:cubicBezTo>
                    <a:pt x="0" y="58623"/>
                    <a:pt x="8406" y="38330"/>
                    <a:pt x="23368" y="23368"/>
                  </a:cubicBezTo>
                  <a:cubicBezTo>
                    <a:pt x="38330" y="8406"/>
                    <a:pt x="58623" y="0"/>
                    <a:pt x="79783" y="0"/>
                  </a:cubicBezTo>
                  <a:close/>
                </a:path>
              </a:pathLst>
            </a:custGeom>
            <a:solidFill>
              <a:srgbClr val="BF7154"/>
            </a:solidFill>
          </p:spPr>
          <p:txBody>
            <a:bodyPr/>
            <a:lstStyle/>
            <a:p>
              <a:endParaRPr lang="en-US"/>
            </a:p>
          </p:txBody>
        </p:sp>
        <p:sp>
          <p:nvSpPr>
            <p:cNvPr id="32" name="TextBox 32"/>
            <p:cNvSpPr txBox="1"/>
            <p:nvPr/>
          </p:nvSpPr>
          <p:spPr>
            <a:xfrm>
              <a:off x="0" y="-47625"/>
              <a:ext cx="1303420" cy="318776"/>
            </a:xfrm>
            <a:prstGeom prst="rect">
              <a:avLst/>
            </a:prstGeom>
          </p:spPr>
          <p:txBody>
            <a:bodyPr lIns="50800" tIns="50800" rIns="50800" bIns="50800" rtlCol="0" anchor="ctr"/>
            <a:lstStyle/>
            <a:p>
              <a:pPr algn="ctr">
                <a:lnSpc>
                  <a:spcPts val="2659"/>
                </a:lnSpc>
              </a:pPr>
              <a:endParaRPr/>
            </a:p>
          </p:txBody>
        </p:sp>
      </p:grpSp>
      <p:grpSp>
        <p:nvGrpSpPr>
          <p:cNvPr id="33" name="Group 33"/>
          <p:cNvGrpSpPr/>
          <p:nvPr/>
        </p:nvGrpSpPr>
        <p:grpSpPr>
          <a:xfrm>
            <a:off x="12539034" y="5938362"/>
            <a:ext cx="819044" cy="1198699"/>
            <a:chOff x="0" y="0"/>
            <a:chExt cx="5740400" cy="8401276"/>
          </a:xfrm>
        </p:grpSpPr>
        <p:sp>
          <p:nvSpPr>
            <p:cNvPr id="34" name="Freeform 34"/>
            <p:cNvSpPr/>
            <p:nvPr/>
          </p:nvSpPr>
          <p:spPr>
            <a:xfrm>
              <a:off x="0" y="0"/>
              <a:ext cx="5740400" cy="8401276"/>
            </a:xfrm>
            <a:custGeom>
              <a:avLst/>
              <a:gdLst/>
              <a:ahLst/>
              <a:cxnLst/>
              <a:rect l="l" t="t" r="r" b="b"/>
              <a:pathLst>
                <a:path w="5740400" h="8401276">
                  <a:moveTo>
                    <a:pt x="5435600" y="0"/>
                  </a:moveTo>
                  <a:lnTo>
                    <a:pt x="304800" y="0"/>
                  </a:lnTo>
                  <a:cubicBezTo>
                    <a:pt x="135890" y="0"/>
                    <a:pt x="0" y="135890"/>
                    <a:pt x="0" y="304800"/>
                  </a:cubicBezTo>
                  <a:lnTo>
                    <a:pt x="0" y="8096476"/>
                  </a:lnTo>
                  <a:cubicBezTo>
                    <a:pt x="0" y="8265385"/>
                    <a:pt x="135890" y="8401276"/>
                    <a:pt x="304800" y="8401276"/>
                  </a:cubicBezTo>
                  <a:lnTo>
                    <a:pt x="5435600" y="8401276"/>
                  </a:lnTo>
                  <a:cubicBezTo>
                    <a:pt x="5604510" y="8401276"/>
                    <a:pt x="5740400" y="8265385"/>
                    <a:pt x="5740400" y="8096476"/>
                  </a:cubicBezTo>
                  <a:lnTo>
                    <a:pt x="5740400" y="304800"/>
                  </a:lnTo>
                  <a:cubicBezTo>
                    <a:pt x="5740400" y="135890"/>
                    <a:pt x="5604510" y="0"/>
                    <a:pt x="5435600" y="0"/>
                  </a:cubicBezTo>
                  <a:close/>
                </a:path>
              </a:pathLst>
            </a:custGeom>
            <a:solidFill>
              <a:srgbClr val="E0B057"/>
            </a:solidFill>
          </p:spPr>
          <p:txBody>
            <a:bodyPr/>
            <a:lstStyle/>
            <a:p>
              <a:endParaRPr lang="en-US"/>
            </a:p>
          </p:txBody>
        </p:sp>
      </p:grpSp>
      <p:sp>
        <p:nvSpPr>
          <p:cNvPr id="35" name="TextBox 35"/>
          <p:cNvSpPr txBox="1"/>
          <p:nvPr/>
        </p:nvSpPr>
        <p:spPr>
          <a:xfrm>
            <a:off x="13586678" y="6386079"/>
            <a:ext cx="3709259"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Plans to Evaluate Changes</a:t>
            </a:r>
          </a:p>
        </p:txBody>
      </p:sp>
      <p:sp>
        <p:nvSpPr>
          <p:cNvPr id="36" name="TextBox 36"/>
          <p:cNvSpPr txBox="1"/>
          <p:nvPr/>
        </p:nvSpPr>
        <p:spPr>
          <a:xfrm>
            <a:off x="12682163" y="6050387"/>
            <a:ext cx="532786"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4.</a:t>
            </a:r>
          </a:p>
        </p:txBody>
      </p:sp>
      <p:sp>
        <p:nvSpPr>
          <p:cNvPr id="37" name="TextBox 37"/>
          <p:cNvSpPr txBox="1"/>
          <p:nvPr/>
        </p:nvSpPr>
        <p:spPr>
          <a:xfrm>
            <a:off x="2043063" y="824066"/>
            <a:ext cx="2537654"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Current Practices</a:t>
            </a:r>
          </a:p>
        </p:txBody>
      </p:sp>
      <p:sp>
        <p:nvSpPr>
          <p:cNvPr id="38" name="TextBox 38"/>
          <p:cNvSpPr txBox="1"/>
          <p:nvPr/>
        </p:nvSpPr>
        <p:spPr>
          <a:xfrm>
            <a:off x="5395818" y="583719"/>
            <a:ext cx="7496363" cy="537844"/>
          </a:xfrm>
          <a:prstGeom prst="rect">
            <a:avLst/>
          </a:prstGeom>
        </p:spPr>
        <p:txBody>
          <a:bodyPr lIns="0" tIns="0" rIns="0" bIns="0" rtlCol="0" anchor="t">
            <a:spAutoFit/>
          </a:bodyPr>
          <a:lstStyle/>
          <a:p>
            <a:pPr algn="ctr">
              <a:lnSpc>
                <a:spcPts val="4480"/>
              </a:lnSpc>
            </a:pPr>
            <a:r>
              <a:rPr lang="en-US" sz="3200">
                <a:solidFill>
                  <a:srgbClr val="010440"/>
                </a:solidFill>
                <a:latin typeface="Barlow Bold"/>
              </a:rPr>
              <a:t>CHANGES IN EXPENSE STRUCTURE</a:t>
            </a:r>
          </a:p>
        </p:txBody>
      </p:sp>
      <p:sp>
        <p:nvSpPr>
          <p:cNvPr id="39" name="TextBox 39"/>
          <p:cNvSpPr txBox="1"/>
          <p:nvPr/>
        </p:nvSpPr>
        <p:spPr>
          <a:xfrm>
            <a:off x="1167282" y="486303"/>
            <a:ext cx="515861"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1.</a:t>
            </a:r>
          </a:p>
        </p:txBody>
      </p:sp>
      <p:sp>
        <p:nvSpPr>
          <p:cNvPr id="40" name="TextBox 40"/>
          <p:cNvSpPr txBox="1"/>
          <p:nvPr/>
        </p:nvSpPr>
        <p:spPr>
          <a:xfrm>
            <a:off x="2076344" y="8674203"/>
            <a:ext cx="3187820"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Goals for Improvement</a:t>
            </a:r>
          </a:p>
        </p:txBody>
      </p:sp>
      <p:sp>
        <p:nvSpPr>
          <p:cNvPr id="41" name="TextBox 41"/>
          <p:cNvSpPr txBox="1"/>
          <p:nvPr/>
        </p:nvSpPr>
        <p:spPr>
          <a:xfrm>
            <a:off x="1070394" y="9365965"/>
            <a:ext cx="4528990" cy="674370"/>
          </a:xfrm>
          <a:prstGeom prst="rect">
            <a:avLst/>
          </a:prstGeom>
        </p:spPr>
        <p:txBody>
          <a:bodyPr lIns="0" tIns="0" rIns="0" bIns="0" rtlCol="0" anchor="t">
            <a:spAutoFit/>
          </a:bodyPr>
          <a:lstStyle/>
          <a:p>
            <a:pPr marL="388620" lvl="1" indent="-194310" algn="just">
              <a:lnSpc>
                <a:spcPts val="2700"/>
              </a:lnSpc>
              <a:buFont typeface="Arial"/>
              <a:buChar char="•"/>
            </a:pPr>
            <a:r>
              <a:rPr lang="en-US" sz="1800">
                <a:solidFill>
                  <a:srgbClr val="000000"/>
                </a:solidFill>
                <a:latin typeface="Tahoma"/>
              </a:rPr>
              <a:t>Reduce fixed expense</a:t>
            </a:r>
          </a:p>
          <a:p>
            <a:pPr marL="388620" lvl="1" indent="-194310" algn="just">
              <a:lnSpc>
                <a:spcPts val="2700"/>
              </a:lnSpc>
              <a:buFont typeface="Arial"/>
              <a:buChar char="•"/>
            </a:pPr>
            <a:r>
              <a:rPr lang="en-US" sz="1800">
                <a:solidFill>
                  <a:srgbClr val="000000"/>
                </a:solidFill>
                <a:latin typeface="Tahoma"/>
              </a:rPr>
              <a:t>Reduce policy expense</a:t>
            </a:r>
          </a:p>
        </p:txBody>
      </p:sp>
      <p:sp>
        <p:nvSpPr>
          <p:cNvPr id="42" name="TextBox 42"/>
          <p:cNvSpPr txBox="1"/>
          <p:nvPr/>
        </p:nvSpPr>
        <p:spPr>
          <a:xfrm>
            <a:off x="1171829" y="8336440"/>
            <a:ext cx="532786"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2.</a:t>
            </a:r>
          </a:p>
        </p:txBody>
      </p:sp>
      <p:sp>
        <p:nvSpPr>
          <p:cNvPr id="43" name="TextBox 43"/>
          <p:cNvSpPr txBox="1"/>
          <p:nvPr/>
        </p:nvSpPr>
        <p:spPr>
          <a:xfrm>
            <a:off x="13744480" y="824066"/>
            <a:ext cx="3359634"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Plans to Achieve Goals</a:t>
            </a:r>
          </a:p>
        </p:txBody>
      </p:sp>
      <p:sp>
        <p:nvSpPr>
          <p:cNvPr id="44" name="TextBox 44"/>
          <p:cNvSpPr txBox="1"/>
          <p:nvPr/>
        </p:nvSpPr>
        <p:spPr>
          <a:xfrm>
            <a:off x="12696836" y="1699384"/>
            <a:ext cx="4562464" cy="4103370"/>
          </a:xfrm>
          <a:prstGeom prst="rect">
            <a:avLst/>
          </a:prstGeom>
        </p:spPr>
        <p:txBody>
          <a:bodyPr lIns="0" tIns="0" rIns="0" bIns="0" rtlCol="0" anchor="t">
            <a:spAutoFit/>
          </a:bodyPr>
          <a:lstStyle/>
          <a:p>
            <a:pPr marL="388620" lvl="1" indent="-194310">
              <a:lnSpc>
                <a:spcPts val="2700"/>
              </a:lnSpc>
              <a:buFont typeface="Arial"/>
              <a:buChar char="•"/>
            </a:pPr>
            <a:r>
              <a:rPr lang="en-US" sz="1800">
                <a:solidFill>
                  <a:srgbClr val="000000"/>
                </a:solidFill>
                <a:latin typeface="Tahoma"/>
              </a:rPr>
              <a:t>Investigate pay structures - see if pay structures match with the department’s goals &amp; adjust accordingly</a:t>
            </a:r>
          </a:p>
          <a:p>
            <a:pPr marL="388620" lvl="1" indent="-194310">
              <a:lnSpc>
                <a:spcPts val="2700"/>
              </a:lnSpc>
              <a:buFont typeface="Arial"/>
              <a:buChar char="•"/>
            </a:pPr>
            <a:r>
              <a:rPr lang="en-US" sz="1800">
                <a:solidFill>
                  <a:srgbClr val="000000"/>
                </a:solidFill>
                <a:latin typeface="Tahoma"/>
              </a:rPr>
              <a:t>Switch to a more electronic-friendly system - email copy of RO’s, E-signatures via iPads, reduce toner/paper usage</a:t>
            </a:r>
          </a:p>
          <a:p>
            <a:pPr marL="388620" lvl="1" indent="-194310" algn="l">
              <a:lnSpc>
                <a:spcPts val="2700"/>
              </a:lnSpc>
              <a:buFont typeface="Arial"/>
              <a:buChar char="•"/>
            </a:pPr>
            <a:r>
              <a:rPr lang="en-US" sz="1800">
                <a:solidFill>
                  <a:srgbClr val="000000"/>
                </a:solidFill>
                <a:latin typeface="Tahoma"/>
              </a:rPr>
              <a:t>Review policy standards - less employee mistakes charged to policy, sending RO’s with their policy request forms to the GM each time a policy request comes through accounting</a:t>
            </a:r>
          </a:p>
        </p:txBody>
      </p:sp>
      <p:sp>
        <p:nvSpPr>
          <p:cNvPr id="45" name="TextBox 45"/>
          <p:cNvSpPr txBox="1"/>
          <p:nvPr/>
        </p:nvSpPr>
        <p:spPr>
          <a:xfrm>
            <a:off x="12839965" y="486303"/>
            <a:ext cx="532786"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3.</a:t>
            </a:r>
          </a:p>
        </p:txBody>
      </p:sp>
      <p:sp>
        <p:nvSpPr>
          <p:cNvPr id="46" name="TextBox 46"/>
          <p:cNvSpPr txBox="1"/>
          <p:nvPr/>
        </p:nvSpPr>
        <p:spPr>
          <a:xfrm>
            <a:off x="12539034" y="7068069"/>
            <a:ext cx="5006072" cy="3074670"/>
          </a:xfrm>
          <a:prstGeom prst="rect">
            <a:avLst/>
          </a:prstGeom>
        </p:spPr>
        <p:txBody>
          <a:bodyPr lIns="0" tIns="0" rIns="0" bIns="0" rtlCol="0" anchor="t">
            <a:spAutoFit/>
          </a:bodyPr>
          <a:lstStyle/>
          <a:p>
            <a:pPr marL="388620" lvl="1" indent="-194310">
              <a:lnSpc>
                <a:spcPts val="2700"/>
              </a:lnSpc>
              <a:buFont typeface="Arial"/>
              <a:buChar char="•"/>
            </a:pPr>
            <a:r>
              <a:rPr lang="en-US" sz="1800">
                <a:solidFill>
                  <a:srgbClr val="000000"/>
                </a:solidFill>
                <a:latin typeface="Tahoma"/>
              </a:rPr>
              <a:t>Coordinate with HR/GM/and Service Manager on any pay plan structure updates</a:t>
            </a:r>
          </a:p>
          <a:p>
            <a:pPr marL="388620" lvl="1" indent="-194310">
              <a:lnSpc>
                <a:spcPts val="2700"/>
              </a:lnSpc>
              <a:buFont typeface="Arial"/>
              <a:buChar char="•"/>
            </a:pPr>
            <a:r>
              <a:rPr lang="en-US" sz="1800">
                <a:solidFill>
                  <a:srgbClr val="000000"/>
                </a:solidFill>
                <a:latin typeface="Tahoma"/>
              </a:rPr>
              <a:t>Run a G/L Detail comparison in Reynolds, to compare the “office supplies” being expensed within the service department every month</a:t>
            </a:r>
          </a:p>
          <a:p>
            <a:pPr marL="388620" lvl="1" indent="-194310" algn="l">
              <a:lnSpc>
                <a:spcPts val="2700"/>
              </a:lnSpc>
              <a:buFont typeface="Arial"/>
              <a:buChar char="•"/>
            </a:pPr>
            <a:r>
              <a:rPr lang="en-US" sz="1800">
                <a:solidFill>
                  <a:srgbClr val="000000"/>
                </a:solidFill>
                <a:latin typeface="Tahoma"/>
              </a:rPr>
              <a:t>Review policy worksheets and policy account in Reynolds, also run a G/L monthly and as needed to keep tack of progress in shift/decrease in policy</a:t>
            </a:r>
          </a:p>
        </p:txBody>
      </p:sp>
      <p:sp>
        <p:nvSpPr>
          <p:cNvPr id="47" name="TextBox 47"/>
          <p:cNvSpPr txBox="1"/>
          <p:nvPr/>
        </p:nvSpPr>
        <p:spPr>
          <a:xfrm>
            <a:off x="1028700" y="1742599"/>
            <a:ext cx="4559664" cy="6160770"/>
          </a:xfrm>
          <a:prstGeom prst="rect">
            <a:avLst/>
          </a:prstGeom>
        </p:spPr>
        <p:txBody>
          <a:bodyPr lIns="0" tIns="0" rIns="0" bIns="0" rtlCol="0" anchor="t">
            <a:spAutoFit/>
          </a:bodyPr>
          <a:lstStyle/>
          <a:p>
            <a:pPr marL="388620" lvl="1" indent="-194310">
              <a:lnSpc>
                <a:spcPts val="2700"/>
              </a:lnSpc>
              <a:buFont typeface="Arial"/>
              <a:buChar char="•"/>
            </a:pPr>
            <a:r>
              <a:rPr lang="en-US" sz="1800">
                <a:solidFill>
                  <a:srgbClr val="000000"/>
                </a:solidFill>
                <a:latin typeface="Tahoma"/>
              </a:rPr>
              <a:t>Management reviews all invoices for Cintas &amp; other vendors, approves pay, investigates any discrepancies, and follows up with accounting on resolutions needed by the department</a:t>
            </a:r>
          </a:p>
          <a:p>
            <a:pPr marL="388620" lvl="1" indent="-194310">
              <a:lnSpc>
                <a:spcPts val="2700"/>
              </a:lnSpc>
              <a:buFont typeface="Arial"/>
              <a:buChar char="•"/>
            </a:pPr>
            <a:r>
              <a:rPr lang="en-US" sz="1800">
                <a:solidFill>
                  <a:srgbClr val="000000"/>
                </a:solidFill>
                <a:latin typeface="Tahoma"/>
              </a:rPr>
              <a:t>Personnel expenses are partially within our fixed expenses, inflating fixed expense percent of gross. With all personnel expenses calculated within selling expense, fixed and selling expense percentages of gross align with guide</a:t>
            </a:r>
          </a:p>
          <a:p>
            <a:pPr marL="388620" lvl="1" indent="-194310">
              <a:lnSpc>
                <a:spcPts val="2700"/>
              </a:lnSpc>
              <a:buFont typeface="Arial"/>
              <a:buChar char="•"/>
            </a:pPr>
            <a:r>
              <a:rPr lang="en-US" sz="1800">
                <a:solidFill>
                  <a:srgbClr val="000000"/>
                </a:solidFill>
                <a:latin typeface="Tahoma"/>
              </a:rPr>
              <a:t>Policy is within guide at 1.6% - all internals signed off on by management</a:t>
            </a:r>
          </a:p>
          <a:p>
            <a:pPr marL="388620" lvl="1" indent="-194310" algn="l">
              <a:lnSpc>
                <a:spcPts val="2700"/>
              </a:lnSpc>
              <a:buFont typeface="Arial"/>
              <a:buChar char="•"/>
            </a:pPr>
            <a:r>
              <a:rPr lang="en-US" sz="1800">
                <a:solidFill>
                  <a:srgbClr val="000000"/>
                </a:solidFill>
                <a:latin typeface="Tahoma"/>
              </a:rPr>
              <a:t>  All discounts are approved by management - shop supplies can be discounted but not by being taken off the RO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713821">
            <a:off x="-8413227" y="-3737417"/>
            <a:ext cx="26634887" cy="7258007"/>
          </a:xfrm>
          <a:custGeom>
            <a:avLst/>
            <a:gdLst/>
            <a:ahLst/>
            <a:cxnLst/>
            <a:rect l="l" t="t" r="r" b="b"/>
            <a:pathLst>
              <a:path w="26634887" h="7258007">
                <a:moveTo>
                  <a:pt x="0" y="0"/>
                </a:moveTo>
                <a:lnTo>
                  <a:pt x="26634887" y="0"/>
                </a:lnTo>
                <a:lnTo>
                  <a:pt x="26634887" y="7258007"/>
                </a:lnTo>
                <a:lnTo>
                  <a:pt x="0" y="725800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8" name="Freeform 8"/>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 name="Freeform 9"/>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0" name="Freeform 10"/>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Freeform 12"/>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4" name="Freeform 14"/>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5" name="Freeform 15"/>
          <p:cNvSpPr/>
          <p:nvPr/>
        </p:nvSpPr>
        <p:spPr>
          <a:xfrm>
            <a:off x="1024663" y="3529464"/>
            <a:ext cx="7413014" cy="5967557"/>
          </a:xfrm>
          <a:custGeom>
            <a:avLst/>
            <a:gdLst/>
            <a:ahLst/>
            <a:cxnLst/>
            <a:rect l="l" t="t" r="r" b="b"/>
            <a:pathLst>
              <a:path w="7413014" h="5967557">
                <a:moveTo>
                  <a:pt x="0" y="0"/>
                </a:moveTo>
                <a:lnTo>
                  <a:pt x="7413014" y="0"/>
                </a:lnTo>
                <a:lnTo>
                  <a:pt x="7413014" y="5967557"/>
                </a:lnTo>
                <a:lnTo>
                  <a:pt x="0" y="5967557"/>
                </a:lnTo>
                <a:lnTo>
                  <a:pt x="0" y="0"/>
                </a:lnTo>
                <a:close/>
              </a:path>
            </a:pathLst>
          </a:custGeom>
          <a:blipFill>
            <a:blip r:embed="rId8"/>
            <a:stretch>
              <a:fillRect/>
            </a:stretch>
          </a:blipFill>
        </p:spPr>
        <p:txBody>
          <a:bodyPr/>
          <a:lstStyle/>
          <a:p>
            <a:endParaRPr lang="en-US"/>
          </a:p>
        </p:txBody>
      </p:sp>
      <p:sp>
        <p:nvSpPr>
          <p:cNvPr id="16" name="TextBox 16"/>
          <p:cNvSpPr txBox="1"/>
          <p:nvPr/>
        </p:nvSpPr>
        <p:spPr>
          <a:xfrm>
            <a:off x="630625" y="405765"/>
            <a:ext cx="8923791" cy="622935"/>
          </a:xfrm>
          <a:prstGeom prst="rect">
            <a:avLst/>
          </a:prstGeom>
        </p:spPr>
        <p:txBody>
          <a:bodyPr lIns="0" tIns="0" rIns="0" bIns="0" rtlCol="0" anchor="t">
            <a:spAutoFit/>
          </a:bodyPr>
          <a:lstStyle/>
          <a:p>
            <a:pPr algn="ctr">
              <a:lnSpc>
                <a:spcPts val="5039"/>
              </a:lnSpc>
            </a:pPr>
            <a:r>
              <a:rPr lang="en-US" sz="3599">
                <a:solidFill>
                  <a:srgbClr val="0D0D0D"/>
                </a:solidFill>
                <a:latin typeface="Barlow Bold"/>
              </a:rPr>
              <a:t>PRODUCTIVITY</a:t>
            </a:r>
          </a:p>
        </p:txBody>
      </p:sp>
      <p:grpSp>
        <p:nvGrpSpPr>
          <p:cNvPr id="17" name="Group 17"/>
          <p:cNvGrpSpPr/>
          <p:nvPr/>
        </p:nvGrpSpPr>
        <p:grpSpPr>
          <a:xfrm>
            <a:off x="8782171" y="2326540"/>
            <a:ext cx="3931290" cy="3235960"/>
            <a:chOff x="0" y="0"/>
            <a:chExt cx="5241720" cy="4314614"/>
          </a:xfrm>
        </p:grpSpPr>
        <p:sp>
          <p:nvSpPr>
            <p:cNvPr id="18" name="TextBox 18"/>
            <p:cNvSpPr txBox="1"/>
            <p:nvPr/>
          </p:nvSpPr>
          <p:spPr>
            <a:xfrm>
              <a:off x="0" y="-47625"/>
              <a:ext cx="5241720" cy="493818"/>
            </a:xfrm>
            <a:prstGeom prst="rect">
              <a:avLst/>
            </a:prstGeom>
          </p:spPr>
          <p:txBody>
            <a:bodyPr lIns="0" tIns="0" rIns="0" bIns="0" rtlCol="0" anchor="t">
              <a:spAutoFit/>
            </a:bodyPr>
            <a:lstStyle/>
            <a:p>
              <a:pPr marL="0" lvl="1" indent="0" algn="ctr">
                <a:lnSpc>
                  <a:spcPts val="3079"/>
                </a:lnSpc>
                <a:spcBef>
                  <a:spcPct val="0"/>
                </a:spcBef>
              </a:pPr>
              <a:r>
                <a:rPr lang="en-US" sz="2199">
                  <a:solidFill>
                    <a:srgbClr val="0D0D0D"/>
                  </a:solidFill>
                  <a:latin typeface="Barlow Semi-Bold"/>
                </a:rPr>
                <a:t>1. Current Practices</a:t>
              </a:r>
            </a:p>
          </p:txBody>
        </p:sp>
        <p:sp>
          <p:nvSpPr>
            <p:cNvPr id="19" name="TextBox 19"/>
            <p:cNvSpPr txBox="1"/>
            <p:nvPr/>
          </p:nvSpPr>
          <p:spPr>
            <a:xfrm>
              <a:off x="0" y="804968"/>
              <a:ext cx="5241720" cy="350964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Back parts counter only running a small percentage of parts to technicians</a:t>
              </a:r>
            </a:p>
            <a:p>
              <a:pPr marL="345439" lvl="1" indent="-172720">
                <a:lnSpc>
                  <a:spcPts val="2399"/>
                </a:lnSpc>
                <a:buFont typeface="Arial"/>
                <a:buChar char="•"/>
              </a:pPr>
              <a:r>
                <a:rPr lang="en-US" sz="1599" spc="55">
                  <a:solidFill>
                    <a:srgbClr val="000000"/>
                  </a:solidFill>
                  <a:latin typeface="Tahoma"/>
                </a:rPr>
                <a:t>Parts manager spot visits technicians weekly to ask how parts is doing</a:t>
              </a:r>
            </a:p>
            <a:p>
              <a:pPr marL="345439" lvl="1" indent="-172720">
                <a:lnSpc>
                  <a:spcPts val="2399"/>
                </a:lnSpc>
                <a:buFont typeface="Arial"/>
                <a:buChar char="•"/>
              </a:pPr>
              <a:r>
                <a:rPr lang="en-US" sz="1599" spc="55">
                  <a:solidFill>
                    <a:srgbClr val="000000"/>
                  </a:solidFill>
                  <a:latin typeface="Tahoma"/>
                </a:rPr>
                <a:t>Technicians wait on codes and other screens to load</a:t>
              </a:r>
            </a:p>
            <a:p>
              <a:pPr marL="345439" lvl="1" indent="-172720">
                <a:lnSpc>
                  <a:spcPts val="2399"/>
                </a:lnSpc>
                <a:spcBef>
                  <a:spcPct val="0"/>
                </a:spcBef>
                <a:buFont typeface="Arial"/>
                <a:buChar char="•"/>
              </a:pPr>
              <a:r>
                <a:rPr lang="en-US" sz="1599" spc="55">
                  <a:solidFill>
                    <a:srgbClr val="000000"/>
                  </a:solidFill>
                  <a:latin typeface="Tahoma"/>
                </a:rPr>
                <a:t>Limited lot space slowing down technician lot organization</a:t>
              </a:r>
            </a:p>
          </p:txBody>
        </p:sp>
      </p:grpSp>
      <p:grpSp>
        <p:nvGrpSpPr>
          <p:cNvPr id="20" name="Group 20"/>
          <p:cNvGrpSpPr/>
          <p:nvPr/>
        </p:nvGrpSpPr>
        <p:grpSpPr>
          <a:xfrm>
            <a:off x="8782171" y="5749301"/>
            <a:ext cx="3931290" cy="4121785"/>
            <a:chOff x="0" y="0"/>
            <a:chExt cx="5241720" cy="5495714"/>
          </a:xfrm>
        </p:grpSpPr>
        <p:sp>
          <p:nvSpPr>
            <p:cNvPr id="21" name="TextBox 21"/>
            <p:cNvSpPr txBox="1"/>
            <p:nvPr/>
          </p:nvSpPr>
          <p:spPr>
            <a:xfrm>
              <a:off x="0" y="-47625"/>
              <a:ext cx="5241720" cy="493818"/>
            </a:xfrm>
            <a:prstGeom prst="rect">
              <a:avLst/>
            </a:prstGeom>
          </p:spPr>
          <p:txBody>
            <a:bodyPr lIns="0" tIns="0" rIns="0" bIns="0" rtlCol="0" anchor="t">
              <a:spAutoFit/>
            </a:bodyPr>
            <a:lstStyle/>
            <a:p>
              <a:pPr marL="0" lvl="1" indent="0" algn="ctr">
                <a:lnSpc>
                  <a:spcPts val="3079"/>
                </a:lnSpc>
                <a:spcBef>
                  <a:spcPct val="0"/>
                </a:spcBef>
              </a:pPr>
              <a:r>
                <a:rPr lang="en-US" sz="2199">
                  <a:solidFill>
                    <a:srgbClr val="0D0D0D"/>
                  </a:solidFill>
                  <a:latin typeface="Barlow Semi-Bold"/>
                </a:rPr>
                <a:t>2. Goals for Improvement </a:t>
              </a:r>
            </a:p>
          </p:txBody>
        </p:sp>
        <p:sp>
          <p:nvSpPr>
            <p:cNvPr id="22" name="TextBox 22"/>
            <p:cNvSpPr txBox="1"/>
            <p:nvPr/>
          </p:nvSpPr>
          <p:spPr>
            <a:xfrm>
              <a:off x="0" y="804968"/>
              <a:ext cx="5241720" cy="469074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Increase technician productivity to be within guide</a:t>
              </a:r>
            </a:p>
            <a:p>
              <a:pPr marL="345439" lvl="1" indent="-172720">
                <a:lnSpc>
                  <a:spcPts val="2399"/>
                </a:lnSpc>
                <a:buFont typeface="Arial"/>
                <a:buChar char="•"/>
              </a:pPr>
              <a:r>
                <a:rPr lang="en-US" sz="1599" spc="55">
                  <a:solidFill>
                    <a:srgbClr val="000000"/>
                  </a:solidFill>
                  <a:latin typeface="Tahoma"/>
                </a:rPr>
                <a:t>Spot and minimize inefficiencies within the shop/Improve shop processes</a:t>
              </a:r>
            </a:p>
            <a:p>
              <a:pPr marL="345439" lvl="1" indent="-172720">
                <a:lnSpc>
                  <a:spcPts val="2399"/>
                </a:lnSpc>
                <a:buFont typeface="Arial"/>
                <a:buChar char="•"/>
              </a:pPr>
              <a:r>
                <a:rPr lang="en-US" sz="1599" spc="55">
                  <a:solidFill>
                    <a:srgbClr val="000000"/>
                  </a:solidFill>
                  <a:latin typeface="Tahoma"/>
                </a:rPr>
                <a:t>Increased communication between parts &amp; service</a:t>
              </a:r>
            </a:p>
            <a:p>
              <a:pPr marL="345439" lvl="1" indent="-172720">
                <a:lnSpc>
                  <a:spcPts val="2399"/>
                </a:lnSpc>
                <a:buFont typeface="Arial"/>
                <a:buChar char="•"/>
              </a:pPr>
              <a:r>
                <a:rPr lang="en-US" sz="1599" spc="55">
                  <a:solidFill>
                    <a:srgbClr val="000000"/>
                  </a:solidFill>
                  <a:latin typeface="Tahoma"/>
                </a:rPr>
                <a:t>Close the gap between actual labor sales and labor sales potential month-to-month (currently: $223,023)</a:t>
              </a:r>
            </a:p>
            <a:p>
              <a:pPr marL="345439" lvl="1" indent="-172720">
                <a:lnSpc>
                  <a:spcPts val="2399"/>
                </a:lnSpc>
                <a:spcBef>
                  <a:spcPct val="0"/>
                </a:spcBef>
                <a:buFont typeface="Arial"/>
                <a:buChar char="•"/>
              </a:pPr>
              <a:r>
                <a:rPr lang="en-US" sz="1599" spc="55">
                  <a:solidFill>
                    <a:srgbClr val="000000"/>
                  </a:solidFill>
                  <a:latin typeface="Tahoma"/>
                </a:rPr>
                <a:t>Reduce idle/unsold time</a:t>
              </a:r>
            </a:p>
          </p:txBody>
        </p:sp>
      </p:grpSp>
      <p:grpSp>
        <p:nvGrpSpPr>
          <p:cNvPr id="23" name="Group 23"/>
          <p:cNvGrpSpPr/>
          <p:nvPr/>
        </p:nvGrpSpPr>
        <p:grpSpPr>
          <a:xfrm>
            <a:off x="12913487" y="878022"/>
            <a:ext cx="4542171" cy="5302885"/>
            <a:chOff x="0" y="0"/>
            <a:chExt cx="6056229" cy="7070514"/>
          </a:xfrm>
        </p:grpSpPr>
        <p:sp>
          <p:nvSpPr>
            <p:cNvPr id="24" name="TextBox 24"/>
            <p:cNvSpPr txBox="1"/>
            <p:nvPr/>
          </p:nvSpPr>
          <p:spPr>
            <a:xfrm>
              <a:off x="0" y="-47625"/>
              <a:ext cx="6056229" cy="493818"/>
            </a:xfrm>
            <a:prstGeom prst="rect">
              <a:avLst/>
            </a:prstGeom>
          </p:spPr>
          <p:txBody>
            <a:bodyPr lIns="0" tIns="0" rIns="0" bIns="0" rtlCol="0" anchor="t">
              <a:spAutoFit/>
            </a:bodyPr>
            <a:lstStyle/>
            <a:p>
              <a:pPr marL="0" lvl="1" indent="0" algn="ctr">
                <a:lnSpc>
                  <a:spcPts val="3079"/>
                </a:lnSpc>
                <a:spcBef>
                  <a:spcPct val="0"/>
                </a:spcBef>
              </a:pPr>
              <a:r>
                <a:rPr lang="en-US" sz="2199">
                  <a:solidFill>
                    <a:srgbClr val="0D0D0D"/>
                  </a:solidFill>
                  <a:latin typeface="Barlow Semi-Bold"/>
                </a:rPr>
                <a:t>3. Plans to Achieve Goals</a:t>
              </a:r>
            </a:p>
          </p:txBody>
        </p:sp>
        <p:sp>
          <p:nvSpPr>
            <p:cNvPr id="25" name="TextBox 25"/>
            <p:cNvSpPr txBox="1"/>
            <p:nvPr/>
          </p:nvSpPr>
          <p:spPr>
            <a:xfrm>
              <a:off x="0" y="804968"/>
              <a:ext cx="6056229" cy="626554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Spot check Wi-Fi speed to ensure no time is wasted on software loading speeds</a:t>
              </a:r>
            </a:p>
            <a:p>
              <a:pPr marL="345439" lvl="1" indent="-172720">
                <a:lnSpc>
                  <a:spcPts val="2399"/>
                </a:lnSpc>
                <a:buFont typeface="Arial"/>
                <a:buChar char="•"/>
              </a:pPr>
              <a:r>
                <a:rPr lang="en-US" sz="1599" spc="55">
                  <a:solidFill>
                    <a:srgbClr val="000000"/>
                  </a:solidFill>
                  <a:latin typeface="Tahoma"/>
                </a:rPr>
                <a:t>Adjust back parts back counterperson’s pay to reflect hours produced in the shop</a:t>
              </a:r>
            </a:p>
            <a:p>
              <a:pPr marL="345439" lvl="1" indent="-172720">
                <a:lnSpc>
                  <a:spcPts val="2399"/>
                </a:lnSpc>
                <a:buFont typeface="Arial"/>
                <a:buChar char="•"/>
              </a:pPr>
              <a:r>
                <a:rPr lang="en-US" sz="1599" spc="55">
                  <a:solidFill>
                    <a:srgbClr val="000000"/>
                  </a:solidFill>
                  <a:latin typeface="Tahoma"/>
                </a:rPr>
                <a:t>Have parts back counter run majority of parts to technicians - to get parts to the technicians faster</a:t>
              </a:r>
            </a:p>
            <a:p>
              <a:pPr marL="345439" lvl="1" indent="-172720">
                <a:lnSpc>
                  <a:spcPts val="2399"/>
                </a:lnSpc>
                <a:buFont typeface="Arial"/>
                <a:buChar char="•"/>
              </a:pPr>
              <a:r>
                <a:rPr lang="en-US" sz="1599" spc="55">
                  <a:solidFill>
                    <a:srgbClr val="000000"/>
                  </a:solidFill>
                  <a:latin typeface="Tahoma"/>
                </a:rPr>
                <a:t>Get customer’s pre-approval on jobs that potentially need parts ordered or more work done - to see what the customer is really wanting done if necessary</a:t>
              </a:r>
            </a:p>
            <a:p>
              <a:pPr marL="345439" lvl="1" indent="-172720">
                <a:lnSpc>
                  <a:spcPts val="2399"/>
                </a:lnSpc>
                <a:buFont typeface="Arial"/>
                <a:buChar char="•"/>
              </a:pPr>
              <a:r>
                <a:rPr lang="en-US" sz="1599" spc="55">
                  <a:solidFill>
                    <a:srgbClr val="000000"/>
                  </a:solidFill>
                  <a:latin typeface="Tahoma"/>
                </a:rPr>
                <a:t>Implement variable labor rates for each technician</a:t>
              </a:r>
            </a:p>
            <a:p>
              <a:pPr marL="345439" lvl="1" indent="-172720">
                <a:lnSpc>
                  <a:spcPts val="2399"/>
                </a:lnSpc>
                <a:spcBef>
                  <a:spcPct val="0"/>
                </a:spcBef>
                <a:buFont typeface="Arial"/>
                <a:buChar char="•"/>
              </a:pPr>
              <a:r>
                <a:rPr lang="en-US" sz="1599" spc="55">
                  <a:solidFill>
                    <a:srgbClr val="000000"/>
                  </a:solidFill>
                  <a:latin typeface="Tahoma"/>
                </a:rPr>
                <a:t>Implement marketing strategies to increase the number hours sold with current and new customers</a:t>
              </a:r>
            </a:p>
          </p:txBody>
        </p:sp>
      </p:grpSp>
      <p:grpSp>
        <p:nvGrpSpPr>
          <p:cNvPr id="26" name="Group 26"/>
          <p:cNvGrpSpPr/>
          <p:nvPr/>
        </p:nvGrpSpPr>
        <p:grpSpPr>
          <a:xfrm>
            <a:off x="12916089" y="6339851"/>
            <a:ext cx="4345813" cy="3531235"/>
            <a:chOff x="0" y="0"/>
            <a:chExt cx="5794418" cy="4708314"/>
          </a:xfrm>
        </p:grpSpPr>
        <p:sp>
          <p:nvSpPr>
            <p:cNvPr id="27" name="TextBox 27"/>
            <p:cNvSpPr txBox="1"/>
            <p:nvPr/>
          </p:nvSpPr>
          <p:spPr>
            <a:xfrm>
              <a:off x="0" y="-47625"/>
              <a:ext cx="5794418" cy="493818"/>
            </a:xfrm>
            <a:prstGeom prst="rect">
              <a:avLst/>
            </a:prstGeom>
          </p:spPr>
          <p:txBody>
            <a:bodyPr lIns="0" tIns="0" rIns="0" bIns="0" rtlCol="0" anchor="t">
              <a:spAutoFit/>
            </a:bodyPr>
            <a:lstStyle/>
            <a:p>
              <a:pPr marL="0" lvl="1" indent="0" algn="ctr">
                <a:lnSpc>
                  <a:spcPts val="3079"/>
                </a:lnSpc>
                <a:spcBef>
                  <a:spcPct val="0"/>
                </a:spcBef>
              </a:pPr>
              <a:r>
                <a:rPr lang="en-US" sz="2199">
                  <a:solidFill>
                    <a:srgbClr val="0D0D0D"/>
                  </a:solidFill>
                  <a:latin typeface="Barlow Semi-Bold"/>
                </a:rPr>
                <a:t>4. Plans to Evaluate Changes</a:t>
              </a:r>
            </a:p>
          </p:txBody>
        </p:sp>
        <p:sp>
          <p:nvSpPr>
            <p:cNvPr id="28" name="TextBox 28"/>
            <p:cNvSpPr txBox="1"/>
            <p:nvPr/>
          </p:nvSpPr>
          <p:spPr>
            <a:xfrm>
              <a:off x="0" y="804968"/>
              <a:ext cx="5794418" cy="3903345"/>
            </a:xfrm>
            <a:prstGeom prst="rect">
              <a:avLst/>
            </a:prstGeom>
          </p:spPr>
          <p:txBody>
            <a:bodyPr lIns="0" tIns="0" rIns="0" bIns="0" rtlCol="0" anchor="t">
              <a:spAutoFit/>
            </a:bodyPr>
            <a:lstStyle/>
            <a:p>
              <a:pPr marL="345439" lvl="1" indent="-172720">
                <a:lnSpc>
                  <a:spcPts val="2399"/>
                </a:lnSpc>
                <a:buFont typeface="Arial"/>
                <a:buChar char="•"/>
              </a:pPr>
              <a:r>
                <a:rPr lang="en-US" sz="1599" spc="55">
                  <a:solidFill>
                    <a:srgbClr val="000000"/>
                  </a:solidFill>
                  <a:latin typeface="Tahoma"/>
                </a:rPr>
                <a:t>Calculate technician proficiency, ELR, and # of non-productive technicians weekly</a:t>
              </a:r>
            </a:p>
            <a:p>
              <a:pPr marL="345439" lvl="1" indent="-172720">
                <a:lnSpc>
                  <a:spcPts val="2399"/>
                </a:lnSpc>
                <a:buFont typeface="Arial"/>
                <a:buChar char="•"/>
              </a:pPr>
              <a:r>
                <a:rPr lang="en-US" sz="1599" spc="55">
                  <a:solidFill>
                    <a:srgbClr val="000000"/>
                  </a:solidFill>
                  <a:latin typeface="Tahoma"/>
                </a:rPr>
                <a:t>Calculate labor sales potential and difference in net profit @100% or 125% monthly</a:t>
              </a:r>
            </a:p>
            <a:p>
              <a:pPr marL="345439" lvl="1" indent="-172720">
                <a:lnSpc>
                  <a:spcPts val="2399"/>
                </a:lnSpc>
                <a:spcBef>
                  <a:spcPct val="0"/>
                </a:spcBef>
                <a:buFont typeface="Arial"/>
                <a:buChar char="•"/>
              </a:pPr>
              <a:r>
                <a:rPr lang="en-US" sz="1599" spc="55">
                  <a:solidFill>
                    <a:srgbClr val="000000"/>
                  </a:solidFill>
                  <a:latin typeface="Tahoma"/>
                </a:rPr>
                <a:t>Have GM/SVC/PTS managers meet weekly to go over all numbers and variable rate pay plan differences and adjust as needed</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96244" y="1541610"/>
            <a:ext cx="3758383" cy="1025384"/>
            <a:chOff x="0" y="0"/>
            <a:chExt cx="989862" cy="270060"/>
          </a:xfrm>
        </p:grpSpPr>
        <p:sp>
          <p:nvSpPr>
            <p:cNvPr id="3" name="Freeform 3"/>
            <p:cNvSpPr/>
            <p:nvPr/>
          </p:nvSpPr>
          <p:spPr>
            <a:xfrm>
              <a:off x="0" y="0"/>
              <a:ext cx="989862" cy="270060"/>
            </a:xfrm>
            <a:custGeom>
              <a:avLst/>
              <a:gdLst/>
              <a:ahLst/>
              <a:cxnLst/>
              <a:rect l="l" t="t" r="r" b="b"/>
              <a:pathLst>
                <a:path w="989862" h="270060">
                  <a:moveTo>
                    <a:pt x="105055" y="0"/>
                  </a:moveTo>
                  <a:lnTo>
                    <a:pt x="884807" y="0"/>
                  </a:lnTo>
                  <a:cubicBezTo>
                    <a:pt x="912669" y="0"/>
                    <a:pt x="939391" y="11068"/>
                    <a:pt x="959092" y="30770"/>
                  </a:cubicBezTo>
                  <a:cubicBezTo>
                    <a:pt x="978794" y="50472"/>
                    <a:pt x="989862" y="77193"/>
                    <a:pt x="989862" y="105055"/>
                  </a:cubicBezTo>
                  <a:lnTo>
                    <a:pt x="989862" y="165005"/>
                  </a:lnTo>
                  <a:cubicBezTo>
                    <a:pt x="989862" y="192867"/>
                    <a:pt x="978794" y="219588"/>
                    <a:pt x="959092" y="239290"/>
                  </a:cubicBezTo>
                  <a:cubicBezTo>
                    <a:pt x="939391" y="258992"/>
                    <a:pt x="912669" y="270060"/>
                    <a:pt x="884807" y="270060"/>
                  </a:cubicBezTo>
                  <a:lnTo>
                    <a:pt x="105055" y="270060"/>
                  </a:lnTo>
                  <a:cubicBezTo>
                    <a:pt x="77193" y="270060"/>
                    <a:pt x="50472" y="258992"/>
                    <a:pt x="30770" y="239290"/>
                  </a:cubicBezTo>
                  <a:cubicBezTo>
                    <a:pt x="11068" y="219588"/>
                    <a:pt x="0" y="192867"/>
                    <a:pt x="0" y="165005"/>
                  </a:cubicBezTo>
                  <a:lnTo>
                    <a:pt x="0" y="105055"/>
                  </a:lnTo>
                  <a:cubicBezTo>
                    <a:pt x="0" y="77193"/>
                    <a:pt x="11068" y="50472"/>
                    <a:pt x="30770" y="30770"/>
                  </a:cubicBezTo>
                  <a:cubicBezTo>
                    <a:pt x="50472" y="11068"/>
                    <a:pt x="77193" y="0"/>
                    <a:pt x="105055" y="0"/>
                  </a:cubicBezTo>
                  <a:close/>
                </a:path>
              </a:pathLst>
            </a:custGeom>
            <a:solidFill>
              <a:srgbClr val="BF7154"/>
            </a:solidFill>
          </p:spPr>
          <p:txBody>
            <a:bodyPr/>
            <a:lstStyle/>
            <a:p>
              <a:endParaRPr lang="en-US"/>
            </a:p>
          </p:txBody>
        </p:sp>
        <p:sp>
          <p:nvSpPr>
            <p:cNvPr id="4" name="TextBox 4"/>
            <p:cNvSpPr txBox="1"/>
            <p:nvPr/>
          </p:nvSpPr>
          <p:spPr>
            <a:xfrm>
              <a:off x="0" y="-47625"/>
              <a:ext cx="989862" cy="317685"/>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39094" y="1368294"/>
            <a:ext cx="819044" cy="1198699"/>
            <a:chOff x="0" y="0"/>
            <a:chExt cx="5740400" cy="8401276"/>
          </a:xfrm>
        </p:grpSpPr>
        <p:sp>
          <p:nvSpPr>
            <p:cNvPr id="6" name="Freeform 6"/>
            <p:cNvSpPr/>
            <p:nvPr/>
          </p:nvSpPr>
          <p:spPr>
            <a:xfrm>
              <a:off x="0" y="0"/>
              <a:ext cx="5740400" cy="8401276"/>
            </a:xfrm>
            <a:custGeom>
              <a:avLst/>
              <a:gdLst/>
              <a:ahLst/>
              <a:cxnLst/>
              <a:rect l="l" t="t" r="r" b="b"/>
              <a:pathLst>
                <a:path w="5740400" h="8401276">
                  <a:moveTo>
                    <a:pt x="5435600" y="0"/>
                  </a:moveTo>
                  <a:lnTo>
                    <a:pt x="304800" y="0"/>
                  </a:lnTo>
                  <a:cubicBezTo>
                    <a:pt x="135890" y="0"/>
                    <a:pt x="0" y="135890"/>
                    <a:pt x="0" y="304800"/>
                  </a:cubicBezTo>
                  <a:lnTo>
                    <a:pt x="0" y="8096476"/>
                  </a:lnTo>
                  <a:cubicBezTo>
                    <a:pt x="0" y="8265385"/>
                    <a:pt x="135890" y="8401276"/>
                    <a:pt x="304800" y="8401276"/>
                  </a:cubicBezTo>
                  <a:lnTo>
                    <a:pt x="5435600" y="8401276"/>
                  </a:lnTo>
                  <a:cubicBezTo>
                    <a:pt x="5604510" y="8401276"/>
                    <a:pt x="5740400" y="8265385"/>
                    <a:pt x="5740400" y="8096476"/>
                  </a:cubicBezTo>
                  <a:lnTo>
                    <a:pt x="5740400" y="304800"/>
                  </a:lnTo>
                  <a:cubicBezTo>
                    <a:pt x="5740400" y="135890"/>
                    <a:pt x="5604510" y="0"/>
                    <a:pt x="5435600" y="0"/>
                  </a:cubicBezTo>
                  <a:close/>
                </a:path>
              </a:pathLst>
            </a:custGeom>
            <a:solidFill>
              <a:srgbClr val="E0B057"/>
            </a:solidFill>
          </p:spPr>
          <p:txBody>
            <a:bodyPr/>
            <a:lstStyle/>
            <a:p>
              <a:endParaRPr lang="en-US"/>
            </a:p>
          </p:txBody>
        </p:sp>
      </p:grpSp>
      <p:grpSp>
        <p:nvGrpSpPr>
          <p:cNvPr id="7" name="Group 7"/>
          <p:cNvGrpSpPr/>
          <p:nvPr/>
        </p:nvGrpSpPr>
        <p:grpSpPr>
          <a:xfrm>
            <a:off x="1010606" y="6646037"/>
            <a:ext cx="4528990" cy="1025384"/>
            <a:chOff x="0" y="0"/>
            <a:chExt cx="1192821" cy="270060"/>
          </a:xfrm>
        </p:grpSpPr>
        <p:sp>
          <p:nvSpPr>
            <p:cNvPr id="8" name="Freeform 8"/>
            <p:cNvSpPr/>
            <p:nvPr/>
          </p:nvSpPr>
          <p:spPr>
            <a:xfrm>
              <a:off x="0" y="0"/>
              <a:ext cx="1192821" cy="270060"/>
            </a:xfrm>
            <a:custGeom>
              <a:avLst/>
              <a:gdLst/>
              <a:ahLst/>
              <a:cxnLst/>
              <a:rect l="l" t="t" r="r" b="b"/>
              <a:pathLst>
                <a:path w="1192821" h="270060">
                  <a:moveTo>
                    <a:pt x="87180" y="0"/>
                  </a:moveTo>
                  <a:lnTo>
                    <a:pt x="1105640" y="0"/>
                  </a:lnTo>
                  <a:cubicBezTo>
                    <a:pt x="1153789" y="0"/>
                    <a:pt x="1192821" y="39032"/>
                    <a:pt x="1192821" y="87180"/>
                  </a:cubicBezTo>
                  <a:lnTo>
                    <a:pt x="1192821" y="182880"/>
                  </a:lnTo>
                  <a:cubicBezTo>
                    <a:pt x="1192821" y="206002"/>
                    <a:pt x="1183636" y="228176"/>
                    <a:pt x="1167286" y="244526"/>
                  </a:cubicBezTo>
                  <a:cubicBezTo>
                    <a:pt x="1150937" y="260875"/>
                    <a:pt x="1128762" y="270060"/>
                    <a:pt x="1105640" y="270060"/>
                  </a:cubicBezTo>
                  <a:lnTo>
                    <a:pt x="87180" y="270060"/>
                  </a:lnTo>
                  <a:cubicBezTo>
                    <a:pt x="39032" y="270060"/>
                    <a:pt x="0" y="231028"/>
                    <a:pt x="0" y="182880"/>
                  </a:cubicBezTo>
                  <a:lnTo>
                    <a:pt x="0" y="87180"/>
                  </a:lnTo>
                  <a:cubicBezTo>
                    <a:pt x="0" y="39032"/>
                    <a:pt x="39032" y="0"/>
                    <a:pt x="87180" y="0"/>
                  </a:cubicBezTo>
                  <a:close/>
                </a:path>
              </a:pathLst>
            </a:custGeom>
            <a:solidFill>
              <a:srgbClr val="BF7154"/>
            </a:solidFill>
          </p:spPr>
          <p:txBody>
            <a:bodyPr/>
            <a:lstStyle/>
            <a:p>
              <a:endParaRPr lang="en-US"/>
            </a:p>
          </p:txBody>
        </p:sp>
        <p:sp>
          <p:nvSpPr>
            <p:cNvPr id="9" name="TextBox 9"/>
            <p:cNvSpPr txBox="1"/>
            <p:nvPr/>
          </p:nvSpPr>
          <p:spPr>
            <a:xfrm>
              <a:off x="0" y="-47625"/>
              <a:ext cx="1192821" cy="317685"/>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1010606" y="6472721"/>
            <a:ext cx="819044" cy="1198699"/>
            <a:chOff x="0" y="0"/>
            <a:chExt cx="5740400" cy="8401276"/>
          </a:xfrm>
        </p:grpSpPr>
        <p:sp>
          <p:nvSpPr>
            <p:cNvPr id="11" name="Freeform 11"/>
            <p:cNvSpPr/>
            <p:nvPr/>
          </p:nvSpPr>
          <p:spPr>
            <a:xfrm>
              <a:off x="0" y="0"/>
              <a:ext cx="5740400" cy="8401276"/>
            </a:xfrm>
            <a:custGeom>
              <a:avLst/>
              <a:gdLst/>
              <a:ahLst/>
              <a:cxnLst/>
              <a:rect l="l" t="t" r="r" b="b"/>
              <a:pathLst>
                <a:path w="5740400" h="8401276">
                  <a:moveTo>
                    <a:pt x="5435600" y="0"/>
                  </a:moveTo>
                  <a:lnTo>
                    <a:pt x="304800" y="0"/>
                  </a:lnTo>
                  <a:cubicBezTo>
                    <a:pt x="135890" y="0"/>
                    <a:pt x="0" y="135890"/>
                    <a:pt x="0" y="304800"/>
                  </a:cubicBezTo>
                  <a:lnTo>
                    <a:pt x="0" y="8096476"/>
                  </a:lnTo>
                  <a:cubicBezTo>
                    <a:pt x="0" y="8265385"/>
                    <a:pt x="135890" y="8401276"/>
                    <a:pt x="304800" y="8401276"/>
                  </a:cubicBezTo>
                  <a:lnTo>
                    <a:pt x="5435600" y="8401276"/>
                  </a:lnTo>
                  <a:cubicBezTo>
                    <a:pt x="5604510" y="8401276"/>
                    <a:pt x="5740400" y="8265385"/>
                    <a:pt x="5740400" y="8096476"/>
                  </a:cubicBezTo>
                  <a:lnTo>
                    <a:pt x="5740400" y="304800"/>
                  </a:lnTo>
                  <a:cubicBezTo>
                    <a:pt x="5740400" y="135890"/>
                    <a:pt x="5604510" y="0"/>
                    <a:pt x="5435600" y="0"/>
                  </a:cubicBezTo>
                  <a:close/>
                </a:path>
              </a:pathLst>
            </a:custGeom>
            <a:solidFill>
              <a:srgbClr val="E0B057"/>
            </a:solidFill>
          </p:spPr>
          <p:txBody>
            <a:bodyPr/>
            <a:lstStyle/>
            <a:p>
              <a:endParaRPr lang="en-US"/>
            </a:p>
          </p:txBody>
        </p:sp>
      </p:grpSp>
      <p:grpSp>
        <p:nvGrpSpPr>
          <p:cNvPr id="12" name="Group 12"/>
          <p:cNvGrpSpPr/>
          <p:nvPr/>
        </p:nvGrpSpPr>
        <p:grpSpPr>
          <a:xfrm>
            <a:off x="11507547" y="338769"/>
            <a:ext cx="4687816" cy="1029525"/>
            <a:chOff x="0" y="0"/>
            <a:chExt cx="1234651" cy="271151"/>
          </a:xfrm>
        </p:grpSpPr>
        <p:sp>
          <p:nvSpPr>
            <p:cNvPr id="13" name="Freeform 13"/>
            <p:cNvSpPr/>
            <p:nvPr/>
          </p:nvSpPr>
          <p:spPr>
            <a:xfrm>
              <a:off x="0" y="0"/>
              <a:ext cx="1234651" cy="271151"/>
            </a:xfrm>
            <a:custGeom>
              <a:avLst/>
              <a:gdLst/>
              <a:ahLst/>
              <a:cxnLst/>
              <a:rect l="l" t="t" r="r" b="b"/>
              <a:pathLst>
                <a:path w="1234651" h="271151">
                  <a:moveTo>
                    <a:pt x="84226" y="0"/>
                  </a:moveTo>
                  <a:lnTo>
                    <a:pt x="1150425" y="0"/>
                  </a:lnTo>
                  <a:cubicBezTo>
                    <a:pt x="1172763" y="0"/>
                    <a:pt x="1194186" y="8874"/>
                    <a:pt x="1209982" y="24669"/>
                  </a:cubicBezTo>
                  <a:cubicBezTo>
                    <a:pt x="1225777" y="40465"/>
                    <a:pt x="1234651" y="61888"/>
                    <a:pt x="1234651" y="84226"/>
                  </a:cubicBezTo>
                  <a:lnTo>
                    <a:pt x="1234651" y="186924"/>
                  </a:lnTo>
                  <a:cubicBezTo>
                    <a:pt x="1234651" y="209262"/>
                    <a:pt x="1225777" y="230686"/>
                    <a:pt x="1209982" y="246481"/>
                  </a:cubicBezTo>
                  <a:cubicBezTo>
                    <a:pt x="1194186" y="262277"/>
                    <a:pt x="1172763" y="271151"/>
                    <a:pt x="1150425" y="271151"/>
                  </a:cubicBezTo>
                  <a:lnTo>
                    <a:pt x="84226" y="271151"/>
                  </a:lnTo>
                  <a:cubicBezTo>
                    <a:pt x="61888" y="271151"/>
                    <a:pt x="40465" y="262277"/>
                    <a:pt x="24669" y="246481"/>
                  </a:cubicBezTo>
                  <a:cubicBezTo>
                    <a:pt x="8874" y="230686"/>
                    <a:pt x="0" y="209262"/>
                    <a:pt x="0" y="186924"/>
                  </a:cubicBezTo>
                  <a:lnTo>
                    <a:pt x="0" y="84226"/>
                  </a:lnTo>
                  <a:cubicBezTo>
                    <a:pt x="0" y="61888"/>
                    <a:pt x="8874" y="40465"/>
                    <a:pt x="24669" y="24669"/>
                  </a:cubicBezTo>
                  <a:cubicBezTo>
                    <a:pt x="40465" y="8874"/>
                    <a:pt x="61888" y="0"/>
                    <a:pt x="84226" y="0"/>
                  </a:cubicBezTo>
                  <a:close/>
                </a:path>
              </a:pathLst>
            </a:custGeom>
            <a:solidFill>
              <a:srgbClr val="BF7154"/>
            </a:solidFill>
          </p:spPr>
          <p:txBody>
            <a:bodyPr/>
            <a:lstStyle/>
            <a:p>
              <a:endParaRPr lang="en-US"/>
            </a:p>
          </p:txBody>
        </p:sp>
        <p:sp>
          <p:nvSpPr>
            <p:cNvPr id="14" name="TextBox 14"/>
            <p:cNvSpPr txBox="1"/>
            <p:nvPr/>
          </p:nvSpPr>
          <p:spPr>
            <a:xfrm>
              <a:off x="0" y="-47625"/>
              <a:ext cx="1234651" cy="318776"/>
            </a:xfrm>
            <a:prstGeom prst="rect">
              <a:avLst/>
            </a:prstGeom>
          </p:spPr>
          <p:txBody>
            <a:bodyPr lIns="50800" tIns="50800" rIns="50800" bIns="50800" rtlCol="0" anchor="ctr"/>
            <a:lstStyle/>
            <a:p>
              <a:pPr algn="ctr">
                <a:lnSpc>
                  <a:spcPts val="2659"/>
                </a:lnSpc>
              </a:pPr>
              <a:endParaRPr/>
            </a:p>
          </p:txBody>
        </p:sp>
      </p:grpSp>
      <p:grpSp>
        <p:nvGrpSpPr>
          <p:cNvPr id="15" name="Group 15"/>
          <p:cNvGrpSpPr/>
          <p:nvPr/>
        </p:nvGrpSpPr>
        <p:grpSpPr>
          <a:xfrm>
            <a:off x="11437232" y="169595"/>
            <a:ext cx="1007727" cy="1198699"/>
            <a:chOff x="0" y="0"/>
            <a:chExt cx="7062814" cy="8401276"/>
          </a:xfrm>
        </p:grpSpPr>
        <p:sp>
          <p:nvSpPr>
            <p:cNvPr id="16" name="Freeform 16"/>
            <p:cNvSpPr/>
            <p:nvPr/>
          </p:nvSpPr>
          <p:spPr>
            <a:xfrm>
              <a:off x="0" y="0"/>
              <a:ext cx="7062814" cy="8401276"/>
            </a:xfrm>
            <a:custGeom>
              <a:avLst/>
              <a:gdLst/>
              <a:ahLst/>
              <a:cxnLst/>
              <a:rect l="l" t="t" r="r" b="b"/>
              <a:pathLst>
                <a:path w="7062814" h="8401276">
                  <a:moveTo>
                    <a:pt x="6758014" y="0"/>
                  </a:moveTo>
                  <a:lnTo>
                    <a:pt x="304800" y="0"/>
                  </a:lnTo>
                  <a:cubicBezTo>
                    <a:pt x="135890" y="0"/>
                    <a:pt x="0" y="135890"/>
                    <a:pt x="0" y="304800"/>
                  </a:cubicBezTo>
                  <a:lnTo>
                    <a:pt x="0" y="8096476"/>
                  </a:lnTo>
                  <a:cubicBezTo>
                    <a:pt x="0" y="8265385"/>
                    <a:pt x="135890" y="8401276"/>
                    <a:pt x="304800" y="8401276"/>
                  </a:cubicBezTo>
                  <a:lnTo>
                    <a:pt x="6758014" y="8401276"/>
                  </a:lnTo>
                  <a:cubicBezTo>
                    <a:pt x="6926924" y="8401276"/>
                    <a:pt x="7062814" y="8265385"/>
                    <a:pt x="7062814" y="8096476"/>
                  </a:cubicBezTo>
                  <a:lnTo>
                    <a:pt x="7062814" y="304800"/>
                  </a:lnTo>
                  <a:cubicBezTo>
                    <a:pt x="7062814" y="135890"/>
                    <a:pt x="6926924" y="0"/>
                    <a:pt x="6758014" y="0"/>
                  </a:cubicBezTo>
                  <a:close/>
                </a:path>
              </a:pathLst>
            </a:custGeom>
            <a:solidFill>
              <a:srgbClr val="E0B057"/>
            </a:solidFill>
          </p:spPr>
          <p:txBody>
            <a:bodyPr/>
            <a:lstStyle/>
            <a:p>
              <a:endParaRPr lang="en-US"/>
            </a:p>
          </p:txBody>
        </p:sp>
      </p:grpSp>
      <p:grpSp>
        <p:nvGrpSpPr>
          <p:cNvPr id="17" name="Group 17"/>
          <p:cNvGrpSpPr/>
          <p:nvPr/>
        </p:nvGrpSpPr>
        <p:grpSpPr>
          <a:xfrm>
            <a:off x="11502076" y="6232374"/>
            <a:ext cx="4913142" cy="1029525"/>
            <a:chOff x="0" y="0"/>
            <a:chExt cx="1293996" cy="271151"/>
          </a:xfrm>
        </p:grpSpPr>
        <p:sp>
          <p:nvSpPr>
            <p:cNvPr id="18" name="Freeform 18"/>
            <p:cNvSpPr/>
            <p:nvPr/>
          </p:nvSpPr>
          <p:spPr>
            <a:xfrm>
              <a:off x="0" y="0"/>
              <a:ext cx="1293996" cy="271151"/>
            </a:xfrm>
            <a:custGeom>
              <a:avLst/>
              <a:gdLst/>
              <a:ahLst/>
              <a:cxnLst/>
              <a:rect l="l" t="t" r="r" b="b"/>
              <a:pathLst>
                <a:path w="1293996" h="271151">
                  <a:moveTo>
                    <a:pt x="80364" y="0"/>
                  </a:moveTo>
                  <a:lnTo>
                    <a:pt x="1213633" y="0"/>
                  </a:lnTo>
                  <a:cubicBezTo>
                    <a:pt x="1258016" y="0"/>
                    <a:pt x="1293996" y="35980"/>
                    <a:pt x="1293996" y="80364"/>
                  </a:cubicBezTo>
                  <a:lnTo>
                    <a:pt x="1293996" y="190787"/>
                  </a:lnTo>
                  <a:cubicBezTo>
                    <a:pt x="1293996" y="212101"/>
                    <a:pt x="1285529" y="232542"/>
                    <a:pt x="1270458" y="247613"/>
                  </a:cubicBezTo>
                  <a:cubicBezTo>
                    <a:pt x="1255387" y="262684"/>
                    <a:pt x="1234946" y="271151"/>
                    <a:pt x="1213633" y="271151"/>
                  </a:cubicBezTo>
                  <a:lnTo>
                    <a:pt x="80364" y="271151"/>
                  </a:lnTo>
                  <a:cubicBezTo>
                    <a:pt x="35980" y="271151"/>
                    <a:pt x="0" y="235171"/>
                    <a:pt x="0" y="190787"/>
                  </a:cubicBezTo>
                  <a:lnTo>
                    <a:pt x="0" y="80364"/>
                  </a:lnTo>
                  <a:cubicBezTo>
                    <a:pt x="0" y="59050"/>
                    <a:pt x="8467" y="38609"/>
                    <a:pt x="23538" y="23538"/>
                  </a:cubicBezTo>
                  <a:cubicBezTo>
                    <a:pt x="38609" y="8467"/>
                    <a:pt x="59050" y="0"/>
                    <a:pt x="80364" y="0"/>
                  </a:cubicBezTo>
                  <a:close/>
                </a:path>
              </a:pathLst>
            </a:custGeom>
            <a:solidFill>
              <a:srgbClr val="BF7154"/>
            </a:solidFill>
          </p:spPr>
          <p:txBody>
            <a:bodyPr/>
            <a:lstStyle/>
            <a:p>
              <a:endParaRPr lang="en-US"/>
            </a:p>
          </p:txBody>
        </p:sp>
        <p:sp>
          <p:nvSpPr>
            <p:cNvPr id="19" name="TextBox 19"/>
            <p:cNvSpPr txBox="1"/>
            <p:nvPr/>
          </p:nvSpPr>
          <p:spPr>
            <a:xfrm>
              <a:off x="0" y="-47625"/>
              <a:ext cx="1293996" cy="318776"/>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a:off x="11484624" y="6063199"/>
            <a:ext cx="819044" cy="1198699"/>
            <a:chOff x="0" y="0"/>
            <a:chExt cx="5740400" cy="8401276"/>
          </a:xfrm>
        </p:grpSpPr>
        <p:sp>
          <p:nvSpPr>
            <p:cNvPr id="21" name="Freeform 21"/>
            <p:cNvSpPr/>
            <p:nvPr/>
          </p:nvSpPr>
          <p:spPr>
            <a:xfrm>
              <a:off x="0" y="0"/>
              <a:ext cx="5740400" cy="8401276"/>
            </a:xfrm>
            <a:custGeom>
              <a:avLst/>
              <a:gdLst/>
              <a:ahLst/>
              <a:cxnLst/>
              <a:rect l="l" t="t" r="r" b="b"/>
              <a:pathLst>
                <a:path w="5740400" h="8401276">
                  <a:moveTo>
                    <a:pt x="5435600" y="0"/>
                  </a:moveTo>
                  <a:lnTo>
                    <a:pt x="304800" y="0"/>
                  </a:lnTo>
                  <a:cubicBezTo>
                    <a:pt x="135890" y="0"/>
                    <a:pt x="0" y="135890"/>
                    <a:pt x="0" y="304800"/>
                  </a:cubicBezTo>
                  <a:lnTo>
                    <a:pt x="0" y="8096476"/>
                  </a:lnTo>
                  <a:cubicBezTo>
                    <a:pt x="0" y="8265385"/>
                    <a:pt x="135890" y="8401276"/>
                    <a:pt x="304800" y="8401276"/>
                  </a:cubicBezTo>
                  <a:lnTo>
                    <a:pt x="5435600" y="8401276"/>
                  </a:lnTo>
                  <a:cubicBezTo>
                    <a:pt x="5604510" y="8401276"/>
                    <a:pt x="5740400" y="8265385"/>
                    <a:pt x="5740400" y="8096476"/>
                  </a:cubicBezTo>
                  <a:lnTo>
                    <a:pt x="5740400" y="304800"/>
                  </a:lnTo>
                  <a:cubicBezTo>
                    <a:pt x="5740400" y="135890"/>
                    <a:pt x="5604510" y="0"/>
                    <a:pt x="5435600" y="0"/>
                  </a:cubicBezTo>
                  <a:close/>
                </a:path>
              </a:pathLst>
            </a:custGeom>
            <a:solidFill>
              <a:srgbClr val="E0B057"/>
            </a:solidFill>
          </p:spPr>
          <p:txBody>
            <a:bodyPr/>
            <a:lstStyle/>
            <a:p>
              <a:endParaRPr lang="en-US"/>
            </a:p>
          </p:txBody>
        </p:sp>
      </p:grpSp>
      <p:sp>
        <p:nvSpPr>
          <p:cNvPr id="22" name="Freeform 22"/>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Freeform 23"/>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4" name="Freeform 24"/>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5" name="Freeform 25"/>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Freeform 26"/>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7" name="Freeform 27"/>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8" name="Freeform 28"/>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9" name="Freeform 29"/>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30"/>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1" name="Freeform 31"/>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2" name="Freeform 32"/>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3" name="Freeform 33"/>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4" name="Freeform 34"/>
          <p:cNvSpPr/>
          <p:nvPr/>
        </p:nvSpPr>
        <p:spPr>
          <a:xfrm>
            <a:off x="5711047" y="1909566"/>
            <a:ext cx="5389891" cy="6467869"/>
          </a:xfrm>
          <a:custGeom>
            <a:avLst/>
            <a:gdLst/>
            <a:ahLst/>
            <a:cxnLst/>
            <a:rect l="l" t="t" r="r" b="b"/>
            <a:pathLst>
              <a:path w="5389891" h="6467869">
                <a:moveTo>
                  <a:pt x="0" y="0"/>
                </a:moveTo>
                <a:lnTo>
                  <a:pt x="5389890" y="0"/>
                </a:lnTo>
                <a:lnTo>
                  <a:pt x="5389890" y="6467868"/>
                </a:lnTo>
                <a:lnTo>
                  <a:pt x="0" y="6467868"/>
                </a:lnTo>
                <a:lnTo>
                  <a:pt x="0" y="0"/>
                </a:lnTo>
                <a:close/>
              </a:path>
            </a:pathLst>
          </a:custGeom>
          <a:blipFill>
            <a:blip r:embed="rId6"/>
            <a:stretch>
              <a:fillRect/>
            </a:stretch>
          </a:blipFill>
        </p:spPr>
        <p:txBody>
          <a:bodyPr/>
          <a:lstStyle/>
          <a:p>
            <a:endParaRPr lang="en-US"/>
          </a:p>
        </p:txBody>
      </p:sp>
      <p:sp>
        <p:nvSpPr>
          <p:cNvPr id="35" name="TextBox 35"/>
          <p:cNvSpPr txBox="1"/>
          <p:nvPr/>
        </p:nvSpPr>
        <p:spPr>
          <a:xfrm>
            <a:off x="2186738" y="1818082"/>
            <a:ext cx="2767889"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Current Practices</a:t>
            </a:r>
          </a:p>
        </p:txBody>
      </p:sp>
      <p:sp>
        <p:nvSpPr>
          <p:cNvPr id="36" name="TextBox 36"/>
          <p:cNvSpPr txBox="1"/>
          <p:nvPr/>
        </p:nvSpPr>
        <p:spPr>
          <a:xfrm>
            <a:off x="1110519" y="2624144"/>
            <a:ext cx="4120633" cy="2729865"/>
          </a:xfrm>
          <a:prstGeom prst="rect">
            <a:avLst/>
          </a:prstGeom>
        </p:spPr>
        <p:txBody>
          <a:bodyPr lIns="0" tIns="0" rIns="0" bIns="0" rtlCol="0" anchor="t">
            <a:spAutoFit/>
          </a:bodyPr>
          <a:lstStyle/>
          <a:p>
            <a:pPr marL="345441" lvl="1" indent="-172721">
              <a:lnSpc>
                <a:spcPts val="2400"/>
              </a:lnSpc>
              <a:buFont typeface="Arial"/>
              <a:buChar char="•"/>
            </a:pPr>
            <a:r>
              <a:rPr lang="en-US" sz="1600">
                <a:solidFill>
                  <a:srgbClr val="000000"/>
                </a:solidFill>
                <a:latin typeface="Tahoma"/>
              </a:rPr>
              <a:t>Poor lighting and semi-unorganized toolboxes</a:t>
            </a:r>
          </a:p>
          <a:p>
            <a:pPr marL="345441" lvl="1" indent="-172721">
              <a:lnSpc>
                <a:spcPts val="2400"/>
              </a:lnSpc>
              <a:buFont typeface="Arial"/>
              <a:buChar char="•"/>
            </a:pPr>
            <a:r>
              <a:rPr lang="en-US" sz="1600">
                <a:solidFill>
                  <a:srgbClr val="000000"/>
                </a:solidFill>
                <a:latin typeface="Tahoma"/>
              </a:rPr>
              <a:t>Advisors dispatch based on skill-level and availability</a:t>
            </a:r>
          </a:p>
          <a:p>
            <a:pPr marL="345441" lvl="1" indent="-172721">
              <a:lnSpc>
                <a:spcPts val="2400"/>
              </a:lnSpc>
              <a:buFont typeface="Arial"/>
              <a:buChar char="•"/>
            </a:pPr>
            <a:r>
              <a:rPr lang="en-US" sz="1600">
                <a:solidFill>
                  <a:srgbClr val="000000"/>
                </a:solidFill>
                <a:latin typeface="Tahoma"/>
              </a:rPr>
              <a:t>Often times waiting on parts/wrong parts ordered (sometimes ordered off handwritten notes)</a:t>
            </a:r>
          </a:p>
          <a:p>
            <a:pPr marL="345441" lvl="1" indent="-172721">
              <a:lnSpc>
                <a:spcPts val="2400"/>
              </a:lnSpc>
              <a:buFont typeface="Arial"/>
              <a:buChar char="•"/>
            </a:pPr>
            <a:r>
              <a:rPr lang="en-US" sz="1600">
                <a:solidFill>
                  <a:srgbClr val="000000"/>
                </a:solidFill>
                <a:latin typeface="Tahoma"/>
              </a:rPr>
              <a:t>Technicians are able to hang tires on the lift hanger </a:t>
            </a:r>
          </a:p>
        </p:txBody>
      </p:sp>
      <p:sp>
        <p:nvSpPr>
          <p:cNvPr id="37" name="TextBox 37"/>
          <p:cNvSpPr txBox="1"/>
          <p:nvPr/>
        </p:nvSpPr>
        <p:spPr>
          <a:xfrm>
            <a:off x="4772494" y="665430"/>
            <a:ext cx="7496363" cy="537844"/>
          </a:xfrm>
          <a:prstGeom prst="rect">
            <a:avLst/>
          </a:prstGeom>
        </p:spPr>
        <p:txBody>
          <a:bodyPr lIns="0" tIns="0" rIns="0" bIns="0" rtlCol="0" anchor="t">
            <a:spAutoFit/>
          </a:bodyPr>
          <a:lstStyle/>
          <a:p>
            <a:pPr algn="ctr">
              <a:lnSpc>
                <a:spcPts val="4480"/>
              </a:lnSpc>
            </a:pPr>
            <a:r>
              <a:rPr lang="en-US" sz="3200">
                <a:solidFill>
                  <a:srgbClr val="010440"/>
                </a:solidFill>
                <a:latin typeface="Barlow Bold"/>
              </a:rPr>
              <a:t>FACILITY</a:t>
            </a:r>
          </a:p>
        </p:txBody>
      </p:sp>
      <p:sp>
        <p:nvSpPr>
          <p:cNvPr id="38" name="TextBox 38"/>
          <p:cNvSpPr txBox="1"/>
          <p:nvPr/>
        </p:nvSpPr>
        <p:spPr>
          <a:xfrm>
            <a:off x="1282223" y="1480319"/>
            <a:ext cx="532786"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1.</a:t>
            </a:r>
          </a:p>
        </p:txBody>
      </p:sp>
      <p:sp>
        <p:nvSpPr>
          <p:cNvPr id="39" name="TextBox 39"/>
          <p:cNvSpPr txBox="1"/>
          <p:nvPr/>
        </p:nvSpPr>
        <p:spPr>
          <a:xfrm>
            <a:off x="2058250" y="6922509"/>
            <a:ext cx="3340584"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Goals for Improvement</a:t>
            </a:r>
          </a:p>
        </p:txBody>
      </p:sp>
      <p:sp>
        <p:nvSpPr>
          <p:cNvPr id="40" name="TextBox 40"/>
          <p:cNvSpPr txBox="1"/>
          <p:nvPr/>
        </p:nvSpPr>
        <p:spPr>
          <a:xfrm>
            <a:off x="1049004" y="7850430"/>
            <a:ext cx="3674529" cy="1510665"/>
          </a:xfrm>
          <a:prstGeom prst="rect">
            <a:avLst/>
          </a:prstGeom>
        </p:spPr>
        <p:txBody>
          <a:bodyPr lIns="0" tIns="0" rIns="0" bIns="0" rtlCol="0" anchor="t">
            <a:spAutoFit/>
          </a:bodyPr>
          <a:lstStyle/>
          <a:p>
            <a:pPr marL="345441" lvl="1" indent="-172721">
              <a:lnSpc>
                <a:spcPts val="2400"/>
              </a:lnSpc>
              <a:buFont typeface="Arial"/>
              <a:buChar char="•"/>
            </a:pPr>
            <a:r>
              <a:rPr lang="en-US" sz="1600">
                <a:solidFill>
                  <a:srgbClr val="000000"/>
                </a:solidFill>
                <a:latin typeface="Tahoma"/>
              </a:rPr>
              <a:t>Increase tech proficiency </a:t>
            </a:r>
          </a:p>
          <a:p>
            <a:pPr marL="345441" lvl="1" indent="-172721">
              <a:lnSpc>
                <a:spcPts val="2400"/>
              </a:lnSpc>
              <a:buFont typeface="Arial"/>
              <a:buChar char="•"/>
            </a:pPr>
            <a:r>
              <a:rPr lang="en-US" sz="1600">
                <a:solidFill>
                  <a:srgbClr val="000000"/>
                </a:solidFill>
                <a:latin typeface="Tahoma"/>
              </a:rPr>
              <a:t>Increase facility utilization</a:t>
            </a:r>
          </a:p>
          <a:p>
            <a:pPr marL="345441" lvl="1" indent="-172721">
              <a:lnSpc>
                <a:spcPts val="2400"/>
              </a:lnSpc>
              <a:buFont typeface="Arial"/>
              <a:buChar char="•"/>
            </a:pPr>
            <a:r>
              <a:rPr lang="en-US" sz="1600">
                <a:solidFill>
                  <a:srgbClr val="000000"/>
                </a:solidFill>
                <a:latin typeface="Tahoma"/>
              </a:rPr>
              <a:t>Decrease wait times for parts/wrong parts ordered</a:t>
            </a:r>
          </a:p>
          <a:p>
            <a:pPr marL="345441" lvl="1" indent="-172721">
              <a:lnSpc>
                <a:spcPts val="2400"/>
              </a:lnSpc>
              <a:buFont typeface="Arial"/>
              <a:buChar char="•"/>
            </a:pPr>
            <a:r>
              <a:rPr lang="en-US" sz="1600">
                <a:solidFill>
                  <a:srgbClr val="000000"/>
                </a:solidFill>
                <a:latin typeface="Tahoma"/>
              </a:rPr>
              <a:t>Fill technician hours </a:t>
            </a:r>
          </a:p>
        </p:txBody>
      </p:sp>
      <p:sp>
        <p:nvSpPr>
          <p:cNvPr id="41" name="TextBox 41"/>
          <p:cNvSpPr txBox="1"/>
          <p:nvPr/>
        </p:nvSpPr>
        <p:spPr>
          <a:xfrm>
            <a:off x="1153735" y="6584746"/>
            <a:ext cx="532786"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2.</a:t>
            </a:r>
          </a:p>
        </p:txBody>
      </p:sp>
      <p:sp>
        <p:nvSpPr>
          <p:cNvPr id="42" name="TextBox 42"/>
          <p:cNvSpPr txBox="1"/>
          <p:nvPr/>
        </p:nvSpPr>
        <p:spPr>
          <a:xfrm>
            <a:off x="12726221" y="617312"/>
            <a:ext cx="4253757"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Plans to Achieve Goals</a:t>
            </a:r>
          </a:p>
        </p:txBody>
      </p:sp>
      <p:sp>
        <p:nvSpPr>
          <p:cNvPr id="43" name="TextBox 43"/>
          <p:cNvSpPr txBox="1"/>
          <p:nvPr/>
        </p:nvSpPr>
        <p:spPr>
          <a:xfrm>
            <a:off x="11437232" y="1425444"/>
            <a:ext cx="6048273" cy="4863465"/>
          </a:xfrm>
          <a:prstGeom prst="rect">
            <a:avLst/>
          </a:prstGeom>
        </p:spPr>
        <p:txBody>
          <a:bodyPr lIns="0" tIns="0" rIns="0" bIns="0" rtlCol="0" anchor="t">
            <a:spAutoFit/>
          </a:bodyPr>
          <a:lstStyle/>
          <a:p>
            <a:pPr marL="345441" lvl="1" indent="-172721">
              <a:lnSpc>
                <a:spcPts val="2400"/>
              </a:lnSpc>
              <a:buFont typeface="Arial"/>
              <a:buChar char="•"/>
            </a:pPr>
            <a:r>
              <a:rPr lang="en-US" sz="1600">
                <a:solidFill>
                  <a:srgbClr val="000000"/>
                </a:solidFill>
                <a:latin typeface="Tahoma"/>
              </a:rPr>
              <a:t>Increase lighting to maximize visibility </a:t>
            </a:r>
          </a:p>
          <a:p>
            <a:pPr marL="345441" lvl="1" indent="-172721">
              <a:lnSpc>
                <a:spcPts val="2400"/>
              </a:lnSpc>
              <a:buFont typeface="Arial"/>
              <a:buChar char="•"/>
            </a:pPr>
            <a:r>
              <a:rPr lang="en-US" sz="1600">
                <a:solidFill>
                  <a:srgbClr val="000000"/>
                </a:solidFill>
                <a:latin typeface="Tahoma"/>
              </a:rPr>
              <a:t>Trainings on shop organization and other proficiency standards (toolbox organization, key tracking, lot organization, etc.)</a:t>
            </a:r>
          </a:p>
          <a:p>
            <a:pPr marL="345441" lvl="1" indent="-172721">
              <a:lnSpc>
                <a:spcPts val="2400"/>
              </a:lnSpc>
              <a:buFont typeface="Arial"/>
              <a:buChar char="•"/>
            </a:pPr>
            <a:r>
              <a:rPr lang="en-US" sz="1600">
                <a:solidFill>
                  <a:srgbClr val="000000"/>
                </a:solidFill>
                <a:latin typeface="Tahoma"/>
              </a:rPr>
              <a:t>Do a basic inventory of our tools weekly</a:t>
            </a:r>
          </a:p>
          <a:p>
            <a:pPr marL="345441" lvl="1" indent="-172721">
              <a:lnSpc>
                <a:spcPts val="2400"/>
              </a:lnSpc>
              <a:buFont typeface="Arial"/>
              <a:buChar char="•"/>
            </a:pPr>
            <a:r>
              <a:rPr lang="en-US" sz="1600">
                <a:solidFill>
                  <a:srgbClr val="000000"/>
                </a:solidFill>
                <a:latin typeface="Tahoma"/>
              </a:rPr>
              <a:t>Establish a streamlined system for technicians to request common parts</a:t>
            </a:r>
          </a:p>
          <a:p>
            <a:pPr marL="345441" lvl="1" indent="-172721">
              <a:lnSpc>
                <a:spcPts val="2400"/>
              </a:lnSpc>
              <a:buFont typeface="Arial"/>
              <a:buChar char="•"/>
            </a:pPr>
            <a:r>
              <a:rPr lang="en-US" sz="1600">
                <a:solidFill>
                  <a:srgbClr val="000000"/>
                </a:solidFill>
                <a:latin typeface="Tahoma"/>
              </a:rPr>
              <a:t>Pre-load the next morning’s work at EOD</a:t>
            </a:r>
          </a:p>
          <a:p>
            <a:pPr marL="345441" lvl="1" indent="-172721">
              <a:lnSpc>
                <a:spcPts val="2400"/>
              </a:lnSpc>
              <a:buFont typeface="Arial"/>
              <a:buChar char="•"/>
            </a:pPr>
            <a:r>
              <a:rPr lang="en-US" sz="1600">
                <a:solidFill>
                  <a:srgbClr val="000000"/>
                </a:solidFill>
                <a:latin typeface="Tahoma"/>
              </a:rPr>
              <a:t>Streamline communications between advisors/technicians/parts counter on which parts need to be ordered and when</a:t>
            </a:r>
          </a:p>
          <a:p>
            <a:pPr marL="345441" lvl="1" indent="-172721">
              <a:lnSpc>
                <a:spcPts val="2400"/>
              </a:lnSpc>
              <a:buFont typeface="Arial"/>
              <a:buChar char="•"/>
            </a:pPr>
            <a:r>
              <a:rPr lang="en-US" sz="1600">
                <a:solidFill>
                  <a:srgbClr val="000000"/>
                </a:solidFill>
                <a:latin typeface="Tahoma"/>
              </a:rPr>
              <a:t>Service units: Offer mobile, basic maintenance/repair work to draw customers to our facility when they need anything more than that - to increase technician hours and facility utilization</a:t>
            </a:r>
          </a:p>
          <a:p>
            <a:pPr marL="345441" lvl="1" indent="-172721">
              <a:lnSpc>
                <a:spcPts val="2400"/>
              </a:lnSpc>
              <a:buFont typeface="Arial"/>
              <a:buChar char="•"/>
            </a:pPr>
            <a:r>
              <a:rPr lang="en-US" sz="1600">
                <a:solidFill>
                  <a:srgbClr val="000000"/>
                </a:solidFill>
                <a:latin typeface="Tahoma"/>
              </a:rPr>
              <a:t>Survey customers and locals for desired mobile service unit and have “expanded” hours to match demand - update quarterly</a:t>
            </a:r>
          </a:p>
          <a:p>
            <a:pPr>
              <a:lnSpc>
                <a:spcPts val="2400"/>
              </a:lnSpc>
            </a:pPr>
            <a:endParaRPr lang="en-US" sz="1600">
              <a:solidFill>
                <a:srgbClr val="000000"/>
              </a:solidFill>
              <a:latin typeface="Tahoma"/>
            </a:endParaRPr>
          </a:p>
        </p:txBody>
      </p:sp>
      <p:sp>
        <p:nvSpPr>
          <p:cNvPr id="44" name="TextBox 44"/>
          <p:cNvSpPr txBox="1"/>
          <p:nvPr/>
        </p:nvSpPr>
        <p:spPr>
          <a:xfrm>
            <a:off x="11613333" y="281619"/>
            <a:ext cx="655524"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3.</a:t>
            </a:r>
          </a:p>
        </p:txBody>
      </p:sp>
      <p:sp>
        <p:nvSpPr>
          <p:cNvPr id="45" name="TextBox 45"/>
          <p:cNvSpPr txBox="1"/>
          <p:nvPr/>
        </p:nvSpPr>
        <p:spPr>
          <a:xfrm>
            <a:off x="12530670" y="6510917"/>
            <a:ext cx="3758569" cy="415289"/>
          </a:xfrm>
          <a:prstGeom prst="rect">
            <a:avLst/>
          </a:prstGeom>
        </p:spPr>
        <p:txBody>
          <a:bodyPr lIns="0" tIns="0" rIns="0" bIns="0" rtlCol="0" anchor="t">
            <a:spAutoFit/>
          </a:bodyPr>
          <a:lstStyle/>
          <a:p>
            <a:pPr>
              <a:lnSpc>
                <a:spcPts val="3360"/>
              </a:lnSpc>
            </a:pPr>
            <a:r>
              <a:rPr lang="en-US" sz="2400">
                <a:solidFill>
                  <a:srgbClr val="FFFFFF"/>
                </a:solidFill>
                <a:latin typeface="Barlow Semi-Bold"/>
              </a:rPr>
              <a:t>Plans to Evaluate Changes</a:t>
            </a:r>
          </a:p>
        </p:txBody>
      </p:sp>
      <p:sp>
        <p:nvSpPr>
          <p:cNvPr id="46" name="TextBox 46"/>
          <p:cNvSpPr txBox="1"/>
          <p:nvPr/>
        </p:nvSpPr>
        <p:spPr>
          <a:xfrm>
            <a:off x="11100937" y="7371387"/>
            <a:ext cx="6384567" cy="2729865"/>
          </a:xfrm>
          <a:prstGeom prst="rect">
            <a:avLst/>
          </a:prstGeom>
        </p:spPr>
        <p:txBody>
          <a:bodyPr lIns="0" tIns="0" rIns="0" bIns="0" rtlCol="0" anchor="t">
            <a:spAutoFit/>
          </a:bodyPr>
          <a:lstStyle/>
          <a:p>
            <a:pPr marL="345441" lvl="1" indent="-172721">
              <a:lnSpc>
                <a:spcPts val="2400"/>
              </a:lnSpc>
              <a:buFont typeface="Arial"/>
              <a:buChar char="•"/>
            </a:pPr>
            <a:r>
              <a:rPr lang="en-US" sz="1600">
                <a:solidFill>
                  <a:srgbClr val="000000"/>
                </a:solidFill>
                <a:latin typeface="Tahoma"/>
              </a:rPr>
              <a:t>Calculate technician proficiency, facility potential, facility utilization, and potential facility utilization bi-weekly and go over with GM and managers</a:t>
            </a:r>
          </a:p>
          <a:p>
            <a:pPr marL="345441" lvl="1" indent="-172721">
              <a:lnSpc>
                <a:spcPts val="2400"/>
              </a:lnSpc>
              <a:buFont typeface="Arial"/>
              <a:buChar char="•"/>
            </a:pPr>
            <a:r>
              <a:rPr lang="en-US" sz="1600">
                <a:solidFill>
                  <a:srgbClr val="000000"/>
                </a:solidFill>
                <a:latin typeface="Tahoma"/>
              </a:rPr>
              <a:t>Survey parts and service with a swot quarterly to compare pain points and improvements</a:t>
            </a:r>
          </a:p>
          <a:p>
            <a:pPr marL="345441" lvl="1" indent="-172721">
              <a:lnSpc>
                <a:spcPts val="2400"/>
              </a:lnSpc>
              <a:buFont typeface="Arial"/>
              <a:buChar char="•"/>
            </a:pPr>
            <a:r>
              <a:rPr lang="en-US" sz="1600">
                <a:solidFill>
                  <a:srgbClr val="000000"/>
                </a:solidFill>
                <a:latin typeface="Tahoma"/>
              </a:rPr>
              <a:t>Compare satisfaction and mobile demand survey results monthly or quarterly and adjust accordingly</a:t>
            </a:r>
          </a:p>
          <a:p>
            <a:pPr marL="345441" lvl="1" indent="-172721">
              <a:lnSpc>
                <a:spcPts val="2400"/>
              </a:lnSpc>
              <a:buFont typeface="Arial"/>
              <a:buChar char="•"/>
            </a:pPr>
            <a:r>
              <a:rPr lang="en-US" sz="1600">
                <a:solidFill>
                  <a:srgbClr val="000000"/>
                </a:solidFill>
                <a:latin typeface="Tahoma"/>
              </a:rPr>
              <a:t>Analyze unsold hours monthly</a:t>
            </a:r>
          </a:p>
          <a:p>
            <a:pPr marL="345441" lvl="1" indent="-172721">
              <a:lnSpc>
                <a:spcPts val="2400"/>
              </a:lnSpc>
              <a:buFont typeface="Arial"/>
              <a:buChar char="•"/>
            </a:pPr>
            <a:r>
              <a:rPr lang="en-US" sz="1600">
                <a:solidFill>
                  <a:srgbClr val="000000"/>
                </a:solidFill>
                <a:latin typeface="Tahoma"/>
              </a:rPr>
              <a:t>Check toolboxes in shop bi-weekly</a:t>
            </a:r>
          </a:p>
        </p:txBody>
      </p:sp>
      <p:sp>
        <p:nvSpPr>
          <p:cNvPr id="47" name="TextBox 47"/>
          <p:cNvSpPr txBox="1"/>
          <p:nvPr/>
        </p:nvSpPr>
        <p:spPr>
          <a:xfrm>
            <a:off x="11627753" y="6175224"/>
            <a:ext cx="532786" cy="537845"/>
          </a:xfrm>
          <a:prstGeom prst="rect">
            <a:avLst/>
          </a:prstGeom>
        </p:spPr>
        <p:txBody>
          <a:bodyPr lIns="0" tIns="0" rIns="0" bIns="0" rtlCol="0" anchor="t">
            <a:spAutoFit/>
          </a:bodyPr>
          <a:lstStyle/>
          <a:p>
            <a:pPr algn="ctr">
              <a:lnSpc>
                <a:spcPts val="4480"/>
              </a:lnSpc>
              <a:spcBef>
                <a:spcPct val="0"/>
              </a:spcBef>
            </a:pPr>
            <a:r>
              <a:rPr lang="en-US" sz="3200">
                <a:solidFill>
                  <a:srgbClr val="FFFFFF"/>
                </a:solidFill>
                <a:latin typeface="Barlow Bold"/>
              </a:rPr>
              <a:t>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Freeform 10"/>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2" name="Freeform 12"/>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Freeform 13"/>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4" name="Freeform 14"/>
          <p:cNvSpPr/>
          <p:nvPr/>
        </p:nvSpPr>
        <p:spPr>
          <a:xfrm>
            <a:off x="9144000" y="1811606"/>
            <a:ext cx="8036288" cy="6568052"/>
          </a:xfrm>
          <a:custGeom>
            <a:avLst/>
            <a:gdLst/>
            <a:ahLst/>
            <a:cxnLst/>
            <a:rect l="l" t="t" r="r" b="b"/>
            <a:pathLst>
              <a:path w="8036288" h="6568052">
                <a:moveTo>
                  <a:pt x="0" y="0"/>
                </a:moveTo>
                <a:lnTo>
                  <a:pt x="8036288" y="0"/>
                </a:lnTo>
                <a:lnTo>
                  <a:pt x="8036288" y="6568052"/>
                </a:lnTo>
                <a:lnTo>
                  <a:pt x="0" y="6568052"/>
                </a:lnTo>
                <a:lnTo>
                  <a:pt x="0" y="0"/>
                </a:lnTo>
                <a:close/>
              </a:path>
            </a:pathLst>
          </a:custGeom>
          <a:blipFill>
            <a:blip r:embed="rId6"/>
            <a:stretch>
              <a:fillRect/>
            </a:stretch>
          </a:blipFill>
        </p:spPr>
        <p:txBody>
          <a:bodyPr/>
          <a:lstStyle/>
          <a:p>
            <a:endParaRPr lang="en-US"/>
          </a:p>
        </p:txBody>
      </p:sp>
      <p:sp>
        <p:nvSpPr>
          <p:cNvPr id="15" name="TextBox 15"/>
          <p:cNvSpPr txBox="1"/>
          <p:nvPr/>
        </p:nvSpPr>
        <p:spPr>
          <a:xfrm>
            <a:off x="1028700" y="538194"/>
            <a:ext cx="8600557" cy="712470"/>
          </a:xfrm>
          <a:prstGeom prst="rect">
            <a:avLst/>
          </a:prstGeom>
        </p:spPr>
        <p:txBody>
          <a:bodyPr lIns="0" tIns="0" rIns="0" bIns="0" rtlCol="0" anchor="t">
            <a:spAutoFit/>
          </a:bodyPr>
          <a:lstStyle/>
          <a:p>
            <a:pPr>
              <a:lnSpc>
                <a:spcPts val="5880"/>
              </a:lnSpc>
            </a:pPr>
            <a:r>
              <a:rPr lang="en-US" sz="4200">
                <a:solidFill>
                  <a:srgbClr val="0D0D0D"/>
                </a:solidFill>
                <a:latin typeface="Barlow Bold"/>
              </a:rPr>
              <a:t>REPAIR ORDER ANALYSIS</a:t>
            </a:r>
          </a:p>
        </p:txBody>
      </p:sp>
      <p:sp>
        <p:nvSpPr>
          <p:cNvPr id="16" name="TextBox 16"/>
          <p:cNvSpPr txBox="1"/>
          <p:nvPr/>
        </p:nvSpPr>
        <p:spPr>
          <a:xfrm>
            <a:off x="1291049" y="2094424"/>
            <a:ext cx="5613013" cy="382270"/>
          </a:xfrm>
          <a:prstGeom prst="rect">
            <a:avLst/>
          </a:prstGeom>
        </p:spPr>
        <p:txBody>
          <a:bodyPr lIns="0" tIns="0" rIns="0" bIns="0" rtlCol="0" anchor="t">
            <a:spAutoFit/>
          </a:bodyPr>
          <a:lstStyle/>
          <a:p>
            <a:pPr marL="0" lvl="1" indent="0">
              <a:lnSpc>
                <a:spcPts val="3079"/>
              </a:lnSpc>
              <a:spcBef>
                <a:spcPct val="0"/>
              </a:spcBef>
            </a:pPr>
            <a:r>
              <a:rPr lang="en-US" sz="2199">
                <a:solidFill>
                  <a:srgbClr val="0D0D0D"/>
                </a:solidFill>
                <a:latin typeface="Barlow Semi-Bold"/>
              </a:rPr>
              <a:t>DISCUSSION WITH SERVICE MANAGER</a:t>
            </a:r>
          </a:p>
        </p:txBody>
      </p:sp>
      <p:sp>
        <p:nvSpPr>
          <p:cNvPr id="17" name="TextBox 17"/>
          <p:cNvSpPr txBox="1"/>
          <p:nvPr/>
        </p:nvSpPr>
        <p:spPr>
          <a:xfrm>
            <a:off x="1291049" y="2733869"/>
            <a:ext cx="6820431" cy="6482715"/>
          </a:xfrm>
          <a:prstGeom prst="rect">
            <a:avLst/>
          </a:prstGeom>
        </p:spPr>
        <p:txBody>
          <a:bodyPr lIns="0" tIns="0" rIns="0" bIns="0" rtlCol="0" anchor="t">
            <a:spAutoFit/>
          </a:bodyPr>
          <a:lstStyle/>
          <a:p>
            <a:pPr algn="just">
              <a:lnSpc>
                <a:spcPts val="2399"/>
              </a:lnSpc>
            </a:pPr>
            <a:r>
              <a:rPr lang="en-US" sz="1599">
                <a:solidFill>
                  <a:srgbClr val="000000"/>
                </a:solidFill>
                <a:latin typeface="Tahoma"/>
              </a:rPr>
              <a:t>After reviewing the 25 RO’s with our service manager, there were many topics we covered on the RO Analysis:</a:t>
            </a:r>
          </a:p>
          <a:p>
            <a:pPr marL="345439" lvl="1" indent="-172720" algn="just">
              <a:lnSpc>
                <a:spcPts val="2399"/>
              </a:lnSpc>
              <a:buFont typeface="Arial"/>
              <a:buChar char="•"/>
            </a:pPr>
            <a:r>
              <a:rPr lang="en-US" sz="1599">
                <a:solidFill>
                  <a:srgbClr val="000000"/>
                </a:solidFill>
                <a:latin typeface="Tahoma"/>
              </a:rPr>
              <a:t>The actual one item RO count was 5, not 21 - making the percent of one item RO’s 20% not 84% (much better than we thought). </a:t>
            </a:r>
          </a:p>
          <a:p>
            <a:pPr marL="690879" lvl="2" indent="-230293" algn="just">
              <a:lnSpc>
                <a:spcPts val="2399"/>
              </a:lnSpc>
              <a:buFont typeface="Arial"/>
              <a:buChar char="⚬"/>
            </a:pPr>
            <a:r>
              <a:rPr lang="en-US" sz="1599">
                <a:solidFill>
                  <a:srgbClr val="000000"/>
                </a:solidFill>
                <a:latin typeface="Tahoma"/>
              </a:rPr>
              <a:t>We found this when we compared how some of the RO’s were marked with an upsell, some only had notes of an upsell, and some RO’s he just had knowledge of the jobs within the RO’s to know that they were upsells even if they were written in with the initial requests on the RO.</a:t>
            </a:r>
          </a:p>
          <a:p>
            <a:pPr marL="1036318" lvl="3" indent="-259080" algn="just">
              <a:lnSpc>
                <a:spcPts val="2399"/>
              </a:lnSpc>
              <a:buFont typeface="Arial"/>
              <a:buChar char="￭"/>
            </a:pPr>
            <a:r>
              <a:rPr lang="en-US" sz="1599">
                <a:solidFill>
                  <a:srgbClr val="000000"/>
                </a:solidFill>
                <a:latin typeface="Tahoma"/>
              </a:rPr>
              <a:t>Resulted in manager reviewing process of how RO upsells are marked in DMS</a:t>
            </a:r>
          </a:p>
          <a:p>
            <a:pPr marL="690879" lvl="2" indent="-230293" algn="just">
              <a:lnSpc>
                <a:spcPts val="2399"/>
              </a:lnSpc>
              <a:buFont typeface="Arial"/>
              <a:buChar char="⚬"/>
            </a:pPr>
            <a:r>
              <a:rPr lang="en-US" sz="1599">
                <a:solidFill>
                  <a:srgbClr val="000000"/>
                </a:solidFill>
                <a:latin typeface="Tahoma"/>
              </a:rPr>
              <a:t>We spoke about different pay structures - variable pay structure as an option to keep our A-level technicians from performing oil changes at $32/hour out of convenience</a:t>
            </a:r>
          </a:p>
          <a:p>
            <a:pPr marL="345439" lvl="1" indent="-172720" algn="just">
              <a:lnSpc>
                <a:spcPts val="2399"/>
              </a:lnSpc>
              <a:buFont typeface="Arial"/>
              <a:buChar char="•"/>
            </a:pPr>
            <a:r>
              <a:rPr lang="en-US" sz="1599">
                <a:solidFill>
                  <a:srgbClr val="000000"/>
                </a:solidFill>
                <a:latin typeface="Tahoma"/>
              </a:rPr>
              <a:t>The warranty rate needing to be increased </a:t>
            </a:r>
          </a:p>
          <a:p>
            <a:pPr marL="690879" lvl="2" indent="-230293" algn="just">
              <a:lnSpc>
                <a:spcPts val="2399"/>
              </a:lnSpc>
              <a:buFont typeface="Arial"/>
              <a:buChar char="⚬"/>
            </a:pPr>
            <a:r>
              <a:rPr lang="en-US" sz="1599">
                <a:solidFill>
                  <a:srgbClr val="000000"/>
                </a:solidFill>
                <a:latin typeface="Tahoma"/>
              </a:rPr>
              <a:t>A true increase - maintenance FRH average is $20.60 above the warranty rate</a:t>
            </a:r>
          </a:p>
          <a:p>
            <a:pPr marL="345439" lvl="1" indent="-172720" algn="just">
              <a:lnSpc>
                <a:spcPts val="2399"/>
              </a:lnSpc>
              <a:buFont typeface="Arial"/>
              <a:buChar char="•"/>
            </a:pPr>
            <a:r>
              <a:rPr lang="en-US" sz="1599">
                <a:solidFill>
                  <a:srgbClr val="000000"/>
                </a:solidFill>
                <a:latin typeface="Tahoma"/>
              </a:rPr>
              <a:t>The difference between customer ELR and the posted door rate - $127.34 to $165 and how bringing the ELR within 10% of the door rate is to be addressed with the GM. </a:t>
            </a:r>
          </a:p>
          <a:p>
            <a:pPr marL="345439" lvl="1" indent="-172720" algn="just">
              <a:lnSpc>
                <a:spcPts val="2399"/>
              </a:lnSpc>
              <a:spcBef>
                <a:spcPct val="0"/>
              </a:spcBef>
              <a:buFont typeface="Arial"/>
              <a:buChar char="•"/>
            </a:pPr>
            <a:r>
              <a:rPr lang="en-US" sz="1599">
                <a:solidFill>
                  <a:srgbClr val="000000"/>
                </a:solidFill>
                <a:latin typeface="Tahoma"/>
              </a:rPr>
              <a:t>Competitive  average is in line with the local market - no changes needed here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630625" y="2637746"/>
          <a:ext cx="16230600" cy="7586267"/>
        </p:xfrm>
        <a:graphic>
          <a:graphicData uri="http://schemas.openxmlformats.org/drawingml/2006/table">
            <a:tbl>
              <a:tblPr/>
              <a:tblGrid>
                <a:gridCol w="4057650">
                  <a:extLst>
                    <a:ext uri="{9D8B030D-6E8A-4147-A177-3AD203B41FA5}">
                      <a16:colId xmlns:a16="http://schemas.microsoft.com/office/drawing/2014/main" val="20000"/>
                    </a:ext>
                  </a:extLst>
                </a:gridCol>
                <a:gridCol w="4057650">
                  <a:extLst>
                    <a:ext uri="{9D8B030D-6E8A-4147-A177-3AD203B41FA5}">
                      <a16:colId xmlns:a16="http://schemas.microsoft.com/office/drawing/2014/main" val="20001"/>
                    </a:ext>
                  </a:extLst>
                </a:gridCol>
                <a:gridCol w="4057650">
                  <a:extLst>
                    <a:ext uri="{9D8B030D-6E8A-4147-A177-3AD203B41FA5}">
                      <a16:colId xmlns:a16="http://schemas.microsoft.com/office/drawing/2014/main" val="20002"/>
                    </a:ext>
                  </a:extLst>
                </a:gridCol>
                <a:gridCol w="4057650">
                  <a:extLst>
                    <a:ext uri="{9D8B030D-6E8A-4147-A177-3AD203B41FA5}">
                      <a16:colId xmlns:a16="http://schemas.microsoft.com/office/drawing/2014/main" val="20003"/>
                    </a:ext>
                  </a:extLst>
                </a:gridCol>
              </a:tblGrid>
              <a:tr h="2014834">
                <a:tc>
                  <a:txBody>
                    <a:bodyPr/>
                    <a:lstStyle/>
                    <a:p>
                      <a:pPr algn="ctr">
                        <a:lnSpc>
                          <a:spcPts val="4200"/>
                        </a:lnSpc>
                        <a:defRPr/>
                      </a:pPr>
                      <a:endParaRPr lang="en-US" sz="1100"/>
                    </a:p>
                    <a:p>
                      <a:pPr algn="ctr">
                        <a:lnSpc>
                          <a:spcPts val="4200"/>
                        </a:lnSpc>
                      </a:pPr>
                      <a:endParaRPr lang="en-US" sz="1100"/>
                    </a:p>
                    <a:p>
                      <a:pPr algn="ctr">
                        <a:lnSpc>
                          <a:spcPts val="4200"/>
                        </a:lnSpc>
                      </a:pPr>
                      <a:r>
                        <a:rPr lang="en-US" sz="3000">
                          <a:solidFill>
                            <a:srgbClr val="FFFFFF"/>
                          </a:solidFill>
                          <a:latin typeface="Barlow Bold"/>
                        </a:rPr>
                        <a:t>Strengths</a:t>
                      </a:r>
                    </a:p>
                  </a:txBody>
                  <a:tcPr marL="190500" marR="190500" marT="190500" marB="190500" anchor="ctr">
                    <a:lnL w="0" cap="flat" cmpd="sng" algn="ctr">
                      <a:solidFill>
                        <a:srgbClr val="A5A694"/>
                      </a:solidFill>
                      <a:prstDash val="solid"/>
                      <a:round/>
                      <a:headEnd type="none" w="med" len="med"/>
                      <a:tailEnd type="none" w="med" len="med"/>
                    </a:lnL>
                    <a:lnR w="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0" cap="flat" cmpd="sng" algn="ctr">
                      <a:solidFill>
                        <a:srgbClr val="A5A694"/>
                      </a:solidFill>
                      <a:prstDash val="solid"/>
                      <a:round/>
                      <a:headEnd type="none" w="med" len="med"/>
                      <a:tailEnd type="none" w="med" len="med"/>
                    </a:lnB>
                    <a:solidFill>
                      <a:srgbClr val="A5A694"/>
                    </a:solidFill>
                  </a:tcPr>
                </a:tc>
                <a:tc>
                  <a:txBody>
                    <a:bodyPr/>
                    <a:lstStyle/>
                    <a:p>
                      <a:pPr algn="ctr">
                        <a:lnSpc>
                          <a:spcPts val="4200"/>
                        </a:lnSpc>
                        <a:defRPr/>
                      </a:pPr>
                      <a:endParaRPr lang="en-US" sz="1100"/>
                    </a:p>
                    <a:p>
                      <a:pPr algn="ctr">
                        <a:lnSpc>
                          <a:spcPts val="4200"/>
                        </a:lnSpc>
                      </a:pPr>
                      <a:endParaRPr lang="en-US" sz="1100"/>
                    </a:p>
                    <a:p>
                      <a:pPr algn="ctr">
                        <a:lnSpc>
                          <a:spcPts val="4200"/>
                        </a:lnSpc>
                      </a:pPr>
                      <a:r>
                        <a:rPr lang="en-US" sz="3000">
                          <a:solidFill>
                            <a:srgbClr val="FFFFFF"/>
                          </a:solidFill>
                          <a:latin typeface="Barlow Bold"/>
                        </a:rPr>
                        <a:t>Weaknesses</a:t>
                      </a:r>
                    </a:p>
                  </a:txBody>
                  <a:tcPr marL="190500" marR="190500" marT="190500" marB="190500" anchor="ctr">
                    <a:lnL w="0" cap="flat" cmpd="sng" algn="ctr">
                      <a:solidFill>
                        <a:srgbClr val="A5A694"/>
                      </a:solidFill>
                      <a:prstDash val="solid"/>
                      <a:round/>
                      <a:headEnd type="none" w="med" len="med"/>
                      <a:tailEnd type="none" w="med" len="med"/>
                    </a:lnL>
                    <a:lnR w="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0" cap="flat" cmpd="sng" algn="ctr">
                      <a:solidFill>
                        <a:srgbClr val="A5A694"/>
                      </a:solidFill>
                      <a:prstDash val="solid"/>
                      <a:round/>
                      <a:headEnd type="none" w="med" len="med"/>
                      <a:tailEnd type="none" w="med" len="med"/>
                    </a:lnB>
                    <a:solidFill>
                      <a:srgbClr val="BF7154"/>
                    </a:solidFill>
                  </a:tcPr>
                </a:tc>
                <a:tc>
                  <a:txBody>
                    <a:bodyPr/>
                    <a:lstStyle/>
                    <a:p>
                      <a:pPr algn="ctr">
                        <a:lnSpc>
                          <a:spcPts val="4200"/>
                        </a:lnSpc>
                        <a:defRPr/>
                      </a:pPr>
                      <a:endParaRPr lang="en-US" sz="1100"/>
                    </a:p>
                    <a:p>
                      <a:pPr algn="ctr">
                        <a:lnSpc>
                          <a:spcPts val="4200"/>
                        </a:lnSpc>
                      </a:pPr>
                      <a:endParaRPr lang="en-US" sz="1100"/>
                    </a:p>
                    <a:p>
                      <a:pPr algn="ctr">
                        <a:lnSpc>
                          <a:spcPts val="4200"/>
                        </a:lnSpc>
                      </a:pPr>
                      <a:r>
                        <a:rPr lang="en-US" sz="3000">
                          <a:solidFill>
                            <a:srgbClr val="FFFFFF"/>
                          </a:solidFill>
                          <a:latin typeface="Barlow Bold"/>
                        </a:rPr>
                        <a:t>Opportunities</a:t>
                      </a:r>
                    </a:p>
                  </a:txBody>
                  <a:tcPr marL="190500" marR="190500" marT="190500" marB="190500" anchor="ctr">
                    <a:lnL w="0" cap="flat" cmpd="sng" algn="ctr">
                      <a:solidFill>
                        <a:srgbClr val="A5A694"/>
                      </a:solidFill>
                      <a:prstDash val="solid"/>
                      <a:round/>
                      <a:headEnd type="none" w="med" len="med"/>
                      <a:tailEnd type="none" w="med" len="med"/>
                    </a:lnL>
                    <a:lnR w="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0" cap="flat" cmpd="sng" algn="ctr">
                      <a:solidFill>
                        <a:srgbClr val="A5A694"/>
                      </a:solidFill>
                      <a:prstDash val="solid"/>
                      <a:round/>
                      <a:headEnd type="none" w="med" len="med"/>
                      <a:tailEnd type="none" w="med" len="med"/>
                    </a:lnB>
                    <a:solidFill>
                      <a:srgbClr val="A5A694"/>
                    </a:solidFill>
                  </a:tcPr>
                </a:tc>
                <a:tc>
                  <a:txBody>
                    <a:bodyPr/>
                    <a:lstStyle/>
                    <a:p>
                      <a:pPr algn="ctr">
                        <a:lnSpc>
                          <a:spcPts val="4200"/>
                        </a:lnSpc>
                        <a:defRPr/>
                      </a:pPr>
                      <a:endParaRPr lang="en-US" sz="1100"/>
                    </a:p>
                    <a:p>
                      <a:pPr algn="ctr">
                        <a:lnSpc>
                          <a:spcPts val="4200"/>
                        </a:lnSpc>
                      </a:pPr>
                      <a:endParaRPr lang="en-US" sz="1100"/>
                    </a:p>
                    <a:p>
                      <a:pPr algn="ctr">
                        <a:lnSpc>
                          <a:spcPts val="4200"/>
                        </a:lnSpc>
                      </a:pPr>
                      <a:r>
                        <a:rPr lang="en-US" sz="3000">
                          <a:solidFill>
                            <a:srgbClr val="FFFFFF"/>
                          </a:solidFill>
                          <a:latin typeface="Barlow Bold"/>
                        </a:rPr>
                        <a:t>Threats</a:t>
                      </a:r>
                    </a:p>
                  </a:txBody>
                  <a:tcPr marL="190500" marR="190500" marT="190500" marB="190500" anchor="ctr">
                    <a:lnL w="0" cap="flat" cmpd="sng" algn="ctr">
                      <a:solidFill>
                        <a:srgbClr val="A5A694"/>
                      </a:solidFill>
                      <a:prstDash val="solid"/>
                      <a:round/>
                      <a:headEnd type="none" w="med" len="med"/>
                      <a:tailEnd type="none" w="med" len="med"/>
                    </a:lnL>
                    <a:lnR w="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0" cap="flat" cmpd="sng" algn="ctr">
                      <a:solidFill>
                        <a:srgbClr val="A5A694"/>
                      </a:solidFill>
                      <a:prstDash val="solid"/>
                      <a:round/>
                      <a:headEnd type="none" w="med" len="med"/>
                      <a:tailEnd type="none" w="med" len="med"/>
                    </a:lnB>
                    <a:solidFill>
                      <a:srgbClr val="BF7154"/>
                    </a:solidFill>
                  </a:tcPr>
                </a:tc>
                <a:extLst>
                  <a:ext uri="{0D108BD9-81ED-4DB2-BD59-A6C34878D82A}">
                    <a16:rowId xmlns:a16="http://schemas.microsoft.com/office/drawing/2014/main" val="10000"/>
                  </a:ext>
                </a:extLst>
              </a:tr>
              <a:tr h="5571432">
                <a:tc>
                  <a:txBody>
                    <a:bodyPr/>
                    <a:lstStyle/>
                    <a:p>
                      <a:pPr marL="431801" lvl="1" indent="-215900" algn="l">
                        <a:lnSpc>
                          <a:spcPts val="2800"/>
                        </a:lnSpc>
                        <a:buFont typeface="Arial"/>
                        <a:buChar char="•"/>
                        <a:defRPr/>
                      </a:pPr>
                      <a:r>
                        <a:rPr lang="en-US" sz="2000" spc="30">
                          <a:solidFill>
                            <a:srgbClr val="191919"/>
                          </a:solidFill>
                          <a:latin typeface="Tahoma"/>
                        </a:rPr>
                        <a:t>High-quality customer service/community-focused</a:t>
                      </a:r>
                      <a:endParaRPr lang="en-US" sz="1100"/>
                    </a:p>
                    <a:p>
                      <a:pPr marL="431801" lvl="1" indent="-215900">
                        <a:lnSpc>
                          <a:spcPts val="2800"/>
                        </a:lnSpc>
                        <a:buFont typeface="Arial"/>
                        <a:buChar char="•"/>
                      </a:pPr>
                      <a:r>
                        <a:rPr lang="en-US" sz="2000" spc="30">
                          <a:solidFill>
                            <a:srgbClr val="191919"/>
                          </a:solidFill>
                          <a:latin typeface="Tahoma"/>
                        </a:rPr>
                        <a:t>Loyal customers</a:t>
                      </a:r>
                    </a:p>
                    <a:p>
                      <a:pPr marL="431801" lvl="1" indent="-215900">
                        <a:lnSpc>
                          <a:spcPts val="2800"/>
                        </a:lnSpc>
                        <a:buFont typeface="Arial"/>
                        <a:buChar char="•"/>
                      </a:pPr>
                      <a:r>
                        <a:rPr lang="en-US" sz="2000" spc="30">
                          <a:solidFill>
                            <a:srgbClr val="191919"/>
                          </a:solidFill>
                          <a:latin typeface="Tahoma"/>
                        </a:rPr>
                        <a:t>Trained/experienced technicians</a:t>
                      </a:r>
                    </a:p>
                    <a:p>
                      <a:pPr marL="431801" lvl="1" indent="-215900">
                        <a:lnSpc>
                          <a:spcPts val="2800"/>
                        </a:lnSpc>
                        <a:buFont typeface="Arial"/>
                        <a:buChar char="•"/>
                      </a:pPr>
                      <a:r>
                        <a:rPr lang="en-US" sz="2000" spc="30">
                          <a:solidFill>
                            <a:srgbClr val="191919"/>
                          </a:solidFill>
                          <a:latin typeface="Tahoma"/>
                        </a:rPr>
                        <a:t>Great location within our city/high traffic</a:t>
                      </a:r>
                    </a:p>
                    <a:p>
                      <a:pPr marL="431801" lvl="1" indent="-215900">
                        <a:lnSpc>
                          <a:spcPts val="2800"/>
                        </a:lnSpc>
                        <a:buFont typeface="Arial"/>
                        <a:buChar char="•"/>
                      </a:pPr>
                      <a:r>
                        <a:rPr lang="en-US" sz="2000" spc="30">
                          <a:solidFill>
                            <a:srgbClr val="191919"/>
                          </a:solidFill>
                          <a:latin typeface="Tahoma"/>
                        </a:rPr>
                        <a:t>Great local &amp; brand reputation</a:t>
                      </a:r>
                    </a:p>
                    <a:p>
                      <a:pPr marL="431801" lvl="1" indent="-215900">
                        <a:lnSpc>
                          <a:spcPts val="2800"/>
                        </a:lnSpc>
                        <a:buFont typeface="Arial"/>
                        <a:buChar char="•"/>
                      </a:pPr>
                      <a:r>
                        <a:rPr lang="en-US" sz="2000" spc="30">
                          <a:solidFill>
                            <a:srgbClr val="191919"/>
                          </a:solidFill>
                          <a:latin typeface="Tahoma"/>
                        </a:rPr>
                        <a:t>Open-minded leadership</a:t>
                      </a:r>
                    </a:p>
                    <a:p>
                      <a:pPr marL="431801" lvl="1" indent="-215900">
                        <a:lnSpc>
                          <a:spcPts val="2800"/>
                        </a:lnSpc>
                        <a:buFont typeface="Arial"/>
                        <a:buChar char="•"/>
                      </a:pPr>
                      <a:r>
                        <a:rPr lang="en-US" sz="2000" spc="30">
                          <a:solidFill>
                            <a:srgbClr val="191919"/>
                          </a:solidFill>
                          <a:latin typeface="Tahoma"/>
                        </a:rPr>
                        <a:t>Only Toyota within 45 minutes</a:t>
                      </a:r>
                    </a:p>
                    <a:p>
                      <a:pPr marL="431801" lvl="1" indent="-215900">
                        <a:lnSpc>
                          <a:spcPts val="2800"/>
                        </a:lnSpc>
                        <a:buFont typeface="Arial"/>
                        <a:buChar char="•"/>
                      </a:pPr>
                      <a:r>
                        <a:rPr lang="en-US" sz="2000" spc="30">
                          <a:solidFill>
                            <a:srgbClr val="191919"/>
                          </a:solidFill>
                          <a:latin typeface="Tahoma"/>
                        </a:rPr>
                        <a:t>Career path opportunity</a:t>
                      </a:r>
                    </a:p>
                  </a:txBody>
                  <a:tcPr marL="190500" marR="190500" marT="190500" marB="190500">
                    <a:lnL w="38100" cap="flat" cmpd="sng" algn="ctr">
                      <a:solidFill>
                        <a:srgbClr val="A5A694"/>
                      </a:solidFill>
                      <a:prstDash val="solid"/>
                      <a:round/>
                      <a:headEnd type="none" w="med" len="med"/>
                      <a:tailEnd type="none" w="med" len="med"/>
                    </a:lnL>
                    <a:lnR w="3810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38100" cap="flat" cmpd="sng" algn="ctr">
                      <a:solidFill>
                        <a:srgbClr val="A5A694"/>
                      </a:solidFill>
                      <a:prstDash val="solid"/>
                      <a:round/>
                      <a:headEnd type="none" w="med" len="med"/>
                      <a:tailEnd type="none" w="med" len="med"/>
                    </a:lnB>
                  </a:tcPr>
                </a:tc>
                <a:tc>
                  <a:txBody>
                    <a:bodyPr/>
                    <a:lstStyle/>
                    <a:p>
                      <a:pPr marL="431801" lvl="1" indent="-215900" algn="l">
                        <a:lnSpc>
                          <a:spcPts val="2800"/>
                        </a:lnSpc>
                        <a:buFont typeface="Arial"/>
                        <a:buChar char="•"/>
                        <a:defRPr/>
                      </a:pPr>
                      <a:r>
                        <a:rPr lang="en-US" sz="2000" spc="30">
                          <a:solidFill>
                            <a:srgbClr val="191919"/>
                          </a:solidFill>
                          <a:latin typeface="Tahoma"/>
                        </a:rPr>
                        <a:t>Small facility &amp; lot, no room to expand/limited facility space</a:t>
                      </a:r>
                      <a:endParaRPr lang="en-US" sz="1100"/>
                    </a:p>
                    <a:p>
                      <a:pPr marL="431801" lvl="1" indent="-215900">
                        <a:lnSpc>
                          <a:spcPts val="2800"/>
                        </a:lnSpc>
                        <a:buFont typeface="Arial"/>
                        <a:buChar char="•"/>
                      </a:pPr>
                      <a:r>
                        <a:rPr lang="en-US" sz="2000" spc="30">
                          <a:solidFill>
                            <a:srgbClr val="191919"/>
                          </a:solidFill>
                          <a:latin typeface="Tahoma"/>
                        </a:rPr>
                        <a:t>Outdated facilities</a:t>
                      </a:r>
                    </a:p>
                    <a:p>
                      <a:pPr marL="431801" lvl="1" indent="-215900">
                        <a:lnSpc>
                          <a:spcPts val="2800"/>
                        </a:lnSpc>
                        <a:buFont typeface="Arial"/>
                        <a:buChar char="•"/>
                      </a:pPr>
                      <a:r>
                        <a:rPr lang="en-US" sz="2000" spc="30">
                          <a:solidFill>
                            <a:srgbClr val="191919"/>
                          </a:solidFill>
                          <a:latin typeface="Tahoma"/>
                        </a:rPr>
                        <a:t>No employee retention programs</a:t>
                      </a:r>
                    </a:p>
                    <a:p>
                      <a:pPr marL="431801" lvl="1" indent="-215900">
                        <a:lnSpc>
                          <a:spcPts val="2800"/>
                        </a:lnSpc>
                        <a:buFont typeface="Arial"/>
                        <a:buChar char="•"/>
                      </a:pPr>
                      <a:r>
                        <a:rPr lang="en-US" sz="2000" spc="30">
                          <a:solidFill>
                            <a:srgbClr val="191919"/>
                          </a:solidFill>
                          <a:latin typeface="Tahoma"/>
                        </a:rPr>
                        <a:t>Customers &amp; advisors cannot hear each other due to shop noise</a:t>
                      </a:r>
                    </a:p>
                    <a:p>
                      <a:pPr marL="431801" lvl="1" indent="-215900">
                        <a:lnSpc>
                          <a:spcPts val="2800"/>
                        </a:lnSpc>
                        <a:buFont typeface="Arial"/>
                        <a:buChar char="•"/>
                      </a:pPr>
                      <a:r>
                        <a:rPr lang="en-US" sz="2000" spc="30">
                          <a:solidFill>
                            <a:srgbClr val="191919"/>
                          </a:solidFill>
                          <a:latin typeface="Tahoma"/>
                        </a:rPr>
                        <a:t>Low/poor lighting in the shop</a:t>
                      </a:r>
                    </a:p>
                    <a:p>
                      <a:pPr marL="431801" lvl="1" indent="-215900">
                        <a:lnSpc>
                          <a:spcPts val="2800"/>
                        </a:lnSpc>
                        <a:buFont typeface="Arial"/>
                        <a:buChar char="•"/>
                      </a:pPr>
                      <a:r>
                        <a:rPr lang="en-US" sz="2000" spc="30">
                          <a:solidFill>
                            <a:srgbClr val="191919"/>
                          </a:solidFill>
                          <a:latin typeface="Tahoma"/>
                        </a:rPr>
                        <a:t>High employee turnover</a:t>
                      </a:r>
                    </a:p>
                  </a:txBody>
                  <a:tcPr marL="190500" marR="190500" marT="190500" marB="190500">
                    <a:lnL w="38100" cap="flat" cmpd="sng" algn="ctr">
                      <a:solidFill>
                        <a:srgbClr val="A5A694"/>
                      </a:solidFill>
                      <a:prstDash val="solid"/>
                      <a:round/>
                      <a:headEnd type="none" w="med" len="med"/>
                      <a:tailEnd type="none" w="med" len="med"/>
                    </a:lnL>
                    <a:lnR w="3810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38100" cap="flat" cmpd="sng" algn="ctr">
                      <a:solidFill>
                        <a:srgbClr val="A5A694"/>
                      </a:solidFill>
                      <a:prstDash val="solid"/>
                      <a:round/>
                      <a:headEnd type="none" w="med" len="med"/>
                      <a:tailEnd type="none" w="med" len="med"/>
                    </a:lnB>
                  </a:tcPr>
                </a:tc>
                <a:tc>
                  <a:txBody>
                    <a:bodyPr/>
                    <a:lstStyle/>
                    <a:p>
                      <a:pPr marL="431801" lvl="1" indent="-215900" algn="l">
                        <a:lnSpc>
                          <a:spcPts val="2800"/>
                        </a:lnSpc>
                        <a:buFont typeface="Arial"/>
                        <a:buChar char="•"/>
                        <a:defRPr/>
                      </a:pPr>
                      <a:r>
                        <a:rPr lang="en-US" sz="2000" spc="30">
                          <a:solidFill>
                            <a:srgbClr val="191919"/>
                          </a:solidFill>
                          <a:latin typeface="Tahoma"/>
                        </a:rPr>
                        <a:t>Growing population in surrounding area - more loyal customer potential/vehicles to service</a:t>
                      </a:r>
                      <a:endParaRPr lang="en-US" sz="1100"/>
                    </a:p>
                    <a:p>
                      <a:pPr marL="431801" lvl="1" indent="-215900">
                        <a:lnSpc>
                          <a:spcPts val="2800"/>
                        </a:lnSpc>
                        <a:buFont typeface="Arial"/>
                        <a:buChar char="•"/>
                      </a:pPr>
                      <a:r>
                        <a:rPr lang="en-US" sz="2000" spc="30">
                          <a:solidFill>
                            <a:srgbClr val="191919"/>
                          </a:solidFill>
                          <a:latin typeface="Tahoma"/>
                        </a:rPr>
                        <a:t>Facility/business capacity expansion</a:t>
                      </a:r>
                    </a:p>
                    <a:p>
                      <a:pPr marL="431801" lvl="1" indent="-215900">
                        <a:lnSpc>
                          <a:spcPts val="2800"/>
                        </a:lnSpc>
                        <a:buFont typeface="Arial"/>
                        <a:buChar char="•"/>
                      </a:pPr>
                      <a:r>
                        <a:rPr lang="en-US" sz="2000" spc="30">
                          <a:solidFill>
                            <a:srgbClr val="191919"/>
                          </a:solidFill>
                          <a:latin typeface="Tahoma"/>
                        </a:rPr>
                        <a:t>Fleet management with the city/agriculture/ hospital/schools/local small businesses</a:t>
                      </a:r>
                    </a:p>
                    <a:p>
                      <a:pPr marL="431801" lvl="1" indent="-215900">
                        <a:lnSpc>
                          <a:spcPts val="2800"/>
                        </a:lnSpc>
                        <a:buFont typeface="Arial"/>
                        <a:buChar char="•"/>
                      </a:pPr>
                      <a:r>
                        <a:rPr lang="en-US" sz="2000" spc="30">
                          <a:solidFill>
                            <a:srgbClr val="191919"/>
                          </a:solidFill>
                          <a:latin typeface="Tahoma"/>
                        </a:rPr>
                        <a:t>More qualified techs being drawn to the area</a:t>
                      </a:r>
                    </a:p>
                  </a:txBody>
                  <a:tcPr marL="190500" marR="190500" marT="190500" marB="190500">
                    <a:lnL w="38100" cap="flat" cmpd="sng" algn="ctr">
                      <a:solidFill>
                        <a:srgbClr val="A5A694"/>
                      </a:solidFill>
                      <a:prstDash val="solid"/>
                      <a:round/>
                      <a:headEnd type="none" w="med" len="med"/>
                      <a:tailEnd type="none" w="med" len="med"/>
                    </a:lnL>
                    <a:lnR w="3810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38100" cap="flat" cmpd="sng" algn="ctr">
                      <a:solidFill>
                        <a:srgbClr val="A5A694"/>
                      </a:solidFill>
                      <a:prstDash val="solid"/>
                      <a:round/>
                      <a:headEnd type="none" w="med" len="med"/>
                      <a:tailEnd type="none" w="med" len="med"/>
                    </a:lnB>
                  </a:tcPr>
                </a:tc>
                <a:tc>
                  <a:txBody>
                    <a:bodyPr/>
                    <a:lstStyle/>
                    <a:p>
                      <a:pPr marL="410211" lvl="1" indent="-205106" algn="l">
                        <a:lnSpc>
                          <a:spcPts val="2660"/>
                        </a:lnSpc>
                        <a:buFont typeface="Arial"/>
                        <a:buChar char="•"/>
                        <a:defRPr/>
                      </a:pPr>
                      <a:r>
                        <a:rPr lang="en-US" sz="1900" spc="28">
                          <a:solidFill>
                            <a:srgbClr val="191919"/>
                          </a:solidFill>
                          <a:latin typeface="Tahoma"/>
                        </a:rPr>
                        <a:t>Inflation</a:t>
                      </a:r>
                      <a:endParaRPr lang="en-US" sz="1100"/>
                    </a:p>
                    <a:p>
                      <a:pPr marL="410211" lvl="1" indent="-205106">
                        <a:lnSpc>
                          <a:spcPts val="2660"/>
                        </a:lnSpc>
                        <a:buFont typeface="Arial"/>
                        <a:buChar char="•"/>
                      </a:pPr>
                      <a:r>
                        <a:rPr lang="en-US" sz="1900" spc="28">
                          <a:solidFill>
                            <a:srgbClr val="191919"/>
                          </a:solidFill>
                          <a:latin typeface="Tahoma"/>
                        </a:rPr>
                        <a:t>Increase in independent shops/competition</a:t>
                      </a:r>
                    </a:p>
                    <a:p>
                      <a:pPr marL="410211" lvl="1" indent="-205106">
                        <a:lnSpc>
                          <a:spcPts val="2660"/>
                        </a:lnSpc>
                        <a:buFont typeface="Arial"/>
                        <a:buChar char="•"/>
                      </a:pPr>
                      <a:r>
                        <a:rPr lang="en-US" sz="1900" spc="28">
                          <a:solidFill>
                            <a:srgbClr val="191919"/>
                          </a:solidFill>
                          <a:latin typeface="Tahoma"/>
                        </a:rPr>
                        <a:t>Competition with better facilities - technicians will prefer them</a:t>
                      </a:r>
                    </a:p>
                    <a:p>
                      <a:pPr marL="410211" lvl="1" indent="-205106">
                        <a:lnSpc>
                          <a:spcPts val="2660"/>
                        </a:lnSpc>
                        <a:buFont typeface="Arial"/>
                        <a:buChar char="•"/>
                      </a:pPr>
                      <a:r>
                        <a:rPr lang="en-US" sz="1900" spc="28">
                          <a:solidFill>
                            <a:srgbClr val="191919"/>
                          </a:solidFill>
                          <a:latin typeface="Tahoma"/>
                        </a:rPr>
                        <a:t>Generational work ethic &amp; spending habit shifts</a:t>
                      </a:r>
                    </a:p>
                    <a:p>
                      <a:pPr marL="410211" lvl="1" indent="-205106">
                        <a:lnSpc>
                          <a:spcPts val="2660"/>
                        </a:lnSpc>
                        <a:buFont typeface="Arial"/>
                        <a:buChar char="•"/>
                      </a:pPr>
                      <a:r>
                        <a:rPr lang="en-US" sz="1900" spc="28">
                          <a:solidFill>
                            <a:srgbClr val="191919"/>
                          </a:solidFill>
                          <a:latin typeface="Tahoma"/>
                        </a:rPr>
                        <a:t>Phase out of older customers</a:t>
                      </a:r>
                    </a:p>
                    <a:p>
                      <a:pPr marL="410211" lvl="1" indent="-205106">
                        <a:lnSpc>
                          <a:spcPts val="2660"/>
                        </a:lnSpc>
                        <a:buFont typeface="Arial"/>
                        <a:buChar char="•"/>
                      </a:pPr>
                      <a:r>
                        <a:rPr lang="en-US" sz="1900" spc="28">
                          <a:solidFill>
                            <a:srgbClr val="191919"/>
                          </a:solidFill>
                          <a:latin typeface="Tahoma"/>
                        </a:rPr>
                        <a:t>EV vehicles</a:t>
                      </a:r>
                    </a:p>
                    <a:p>
                      <a:pPr marL="410211" lvl="1" indent="-205106">
                        <a:lnSpc>
                          <a:spcPts val="2660"/>
                        </a:lnSpc>
                        <a:buFont typeface="Arial"/>
                        <a:buChar char="•"/>
                      </a:pPr>
                      <a:r>
                        <a:rPr lang="en-US" sz="1900" spc="28">
                          <a:solidFill>
                            <a:srgbClr val="191919"/>
                          </a:solidFill>
                          <a:latin typeface="Tahoma"/>
                        </a:rPr>
                        <a:t>OEM making work less lucrative for techs (unrealistic job hour standards with newer vehicles)</a:t>
                      </a:r>
                    </a:p>
                  </a:txBody>
                  <a:tcPr marL="190500" marR="190500" marT="190500" marB="190500">
                    <a:lnL w="38100" cap="flat" cmpd="sng" algn="ctr">
                      <a:solidFill>
                        <a:srgbClr val="A5A694"/>
                      </a:solidFill>
                      <a:prstDash val="solid"/>
                      <a:round/>
                      <a:headEnd type="none" w="med" len="med"/>
                      <a:tailEnd type="none" w="med" len="med"/>
                    </a:lnL>
                    <a:lnR w="38100" cap="flat" cmpd="sng" algn="ctr">
                      <a:solidFill>
                        <a:srgbClr val="A5A694"/>
                      </a:solidFill>
                      <a:prstDash val="solid"/>
                      <a:round/>
                      <a:headEnd type="none" w="med" len="med"/>
                      <a:tailEnd type="none" w="med" len="med"/>
                    </a:lnR>
                    <a:lnT w="0" cap="flat" cmpd="sng" algn="ctr">
                      <a:solidFill>
                        <a:srgbClr val="A5A694"/>
                      </a:solidFill>
                      <a:prstDash val="solid"/>
                      <a:round/>
                      <a:headEnd type="none" w="med" len="med"/>
                      <a:tailEnd type="none" w="med" len="med"/>
                    </a:lnT>
                    <a:lnB w="38100" cap="flat" cmpd="sng" algn="ctr">
                      <a:solidFill>
                        <a:srgbClr val="A5A694"/>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pSp>
        <p:nvGrpSpPr>
          <p:cNvPr id="3" name="Group 3"/>
          <p:cNvGrpSpPr/>
          <p:nvPr/>
        </p:nvGrpSpPr>
        <p:grpSpPr>
          <a:xfrm>
            <a:off x="1922267" y="1247775"/>
            <a:ext cx="2331766" cy="2331766"/>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A5A694"/>
              </a:solidFill>
              <a:prstDash val="solid"/>
              <a:miter/>
            </a:ln>
          </p:spPr>
          <p:txBody>
            <a:bodyPr/>
            <a:lstStyle/>
            <a:p>
              <a:endParaRPr lang="en-US"/>
            </a:p>
          </p:txBody>
        </p:sp>
        <p:sp>
          <p:nvSpPr>
            <p:cNvPr id="5" name="TextBox 5"/>
            <p:cNvSpPr txBox="1"/>
            <p:nvPr/>
          </p:nvSpPr>
          <p:spPr>
            <a:xfrm>
              <a:off x="76200" y="200025"/>
              <a:ext cx="660400" cy="536575"/>
            </a:xfrm>
            <a:prstGeom prst="rect">
              <a:avLst/>
            </a:prstGeom>
          </p:spPr>
          <p:txBody>
            <a:bodyPr lIns="0" tIns="0" rIns="0" bIns="0" rtlCol="0" anchor="ctr"/>
            <a:lstStyle/>
            <a:p>
              <a:pPr algn="ctr">
                <a:lnSpc>
                  <a:spcPts val="6699"/>
                </a:lnSpc>
              </a:pPr>
              <a:r>
                <a:rPr lang="en-US" sz="6699">
                  <a:solidFill>
                    <a:srgbClr val="A5A694"/>
                  </a:solidFill>
                  <a:latin typeface="Barlow Ultra-Bold"/>
                </a:rPr>
                <a:t>S</a:t>
              </a:r>
            </a:p>
          </p:txBody>
        </p:sp>
      </p:grpSp>
      <p:grpSp>
        <p:nvGrpSpPr>
          <p:cNvPr id="6" name="Group 6"/>
          <p:cNvGrpSpPr/>
          <p:nvPr/>
        </p:nvGrpSpPr>
        <p:grpSpPr>
          <a:xfrm>
            <a:off x="5959458" y="1247775"/>
            <a:ext cx="2331766" cy="2331766"/>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BF7154"/>
              </a:solidFill>
              <a:prstDash val="solid"/>
              <a:miter/>
            </a:ln>
          </p:spPr>
          <p:txBody>
            <a:bodyPr/>
            <a:lstStyle/>
            <a:p>
              <a:endParaRPr lang="en-US"/>
            </a:p>
          </p:txBody>
        </p:sp>
        <p:sp>
          <p:nvSpPr>
            <p:cNvPr id="8" name="TextBox 8"/>
            <p:cNvSpPr txBox="1"/>
            <p:nvPr/>
          </p:nvSpPr>
          <p:spPr>
            <a:xfrm>
              <a:off x="76200" y="200025"/>
              <a:ext cx="660400" cy="536575"/>
            </a:xfrm>
            <a:prstGeom prst="rect">
              <a:avLst/>
            </a:prstGeom>
          </p:spPr>
          <p:txBody>
            <a:bodyPr lIns="0" tIns="0" rIns="0" bIns="0" rtlCol="0" anchor="ctr"/>
            <a:lstStyle/>
            <a:p>
              <a:pPr algn="ctr">
                <a:lnSpc>
                  <a:spcPts val="6699"/>
                </a:lnSpc>
              </a:pPr>
              <a:r>
                <a:rPr lang="en-US" sz="6699">
                  <a:solidFill>
                    <a:srgbClr val="BF7154"/>
                  </a:solidFill>
                  <a:latin typeface="Barlow Ultra-Bold"/>
                </a:rPr>
                <a:t>W</a:t>
              </a:r>
            </a:p>
          </p:txBody>
        </p:sp>
      </p:grpSp>
      <p:grpSp>
        <p:nvGrpSpPr>
          <p:cNvPr id="9" name="Group 9"/>
          <p:cNvGrpSpPr/>
          <p:nvPr/>
        </p:nvGrpSpPr>
        <p:grpSpPr>
          <a:xfrm>
            <a:off x="9996198" y="1247775"/>
            <a:ext cx="2331766" cy="2331766"/>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A5A694"/>
              </a:solidFill>
              <a:prstDash val="solid"/>
              <a:miter/>
            </a:ln>
          </p:spPr>
          <p:txBody>
            <a:bodyPr/>
            <a:lstStyle/>
            <a:p>
              <a:endParaRPr lang="en-US"/>
            </a:p>
          </p:txBody>
        </p:sp>
        <p:sp>
          <p:nvSpPr>
            <p:cNvPr id="11" name="TextBox 11"/>
            <p:cNvSpPr txBox="1"/>
            <p:nvPr/>
          </p:nvSpPr>
          <p:spPr>
            <a:xfrm>
              <a:off x="76200" y="200025"/>
              <a:ext cx="660400" cy="536575"/>
            </a:xfrm>
            <a:prstGeom prst="rect">
              <a:avLst/>
            </a:prstGeom>
          </p:spPr>
          <p:txBody>
            <a:bodyPr lIns="0" tIns="0" rIns="0" bIns="0" rtlCol="0" anchor="ctr"/>
            <a:lstStyle/>
            <a:p>
              <a:pPr algn="ctr">
                <a:lnSpc>
                  <a:spcPts val="6699"/>
                </a:lnSpc>
              </a:pPr>
              <a:r>
                <a:rPr lang="en-US" sz="6699">
                  <a:solidFill>
                    <a:srgbClr val="A5A694"/>
                  </a:solidFill>
                  <a:latin typeface="Barlow Ultra-Bold"/>
                </a:rPr>
                <a:t>O</a:t>
              </a:r>
            </a:p>
          </p:txBody>
        </p:sp>
      </p:grpSp>
      <p:grpSp>
        <p:nvGrpSpPr>
          <p:cNvPr id="12" name="Group 12"/>
          <p:cNvGrpSpPr/>
          <p:nvPr/>
        </p:nvGrpSpPr>
        <p:grpSpPr>
          <a:xfrm>
            <a:off x="14032939" y="1247775"/>
            <a:ext cx="2331766" cy="2331766"/>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BF7154"/>
              </a:solidFill>
              <a:prstDash val="solid"/>
              <a:miter/>
            </a:ln>
          </p:spPr>
          <p:txBody>
            <a:bodyPr/>
            <a:lstStyle/>
            <a:p>
              <a:endParaRPr lang="en-US"/>
            </a:p>
          </p:txBody>
        </p:sp>
        <p:sp>
          <p:nvSpPr>
            <p:cNvPr id="14" name="TextBox 14"/>
            <p:cNvSpPr txBox="1"/>
            <p:nvPr/>
          </p:nvSpPr>
          <p:spPr>
            <a:xfrm>
              <a:off x="76200" y="200025"/>
              <a:ext cx="660400" cy="536575"/>
            </a:xfrm>
            <a:prstGeom prst="rect">
              <a:avLst/>
            </a:prstGeom>
          </p:spPr>
          <p:txBody>
            <a:bodyPr lIns="0" tIns="0" rIns="0" bIns="0" rtlCol="0" anchor="ctr"/>
            <a:lstStyle/>
            <a:p>
              <a:pPr algn="ctr">
                <a:lnSpc>
                  <a:spcPts val="6699"/>
                </a:lnSpc>
              </a:pPr>
              <a:r>
                <a:rPr lang="en-US" sz="6699">
                  <a:solidFill>
                    <a:srgbClr val="BF7154"/>
                  </a:solidFill>
                  <a:latin typeface="Barlow Ultra-Bold"/>
                </a:rPr>
                <a:t>T</a:t>
              </a:r>
            </a:p>
          </p:txBody>
        </p:sp>
      </p:grpSp>
      <p:sp>
        <p:nvSpPr>
          <p:cNvPr id="15" name="TextBox 15"/>
          <p:cNvSpPr txBox="1"/>
          <p:nvPr/>
        </p:nvSpPr>
        <p:spPr>
          <a:xfrm>
            <a:off x="1922267" y="325755"/>
            <a:ext cx="8600557" cy="712470"/>
          </a:xfrm>
          <a:prstGeom prst="rect">
            <a:avLst/>
          </a:prstGeom>
        </p:spPr>
        <p:txBody>
          <a:bodyPr lIns="0" tIns="0" rIns="0" bIns="0" rtlCol="0" anchor="t">
            <a:spAutoFit/>
          </a:bodyPr>
          <a:lstStyle/>
          <a:p>
            <a:pPr>
              <a:lnSpc>
                <a:spcPts val="5880"/>
              </a:lnSpc>
            </a:pPr>
            <a:r>
              <a:rPr lang="en-US" sz="4200">
                <a:solidFill>
                  <a:srgbClr val="0D0D0D"/>
                </a:solidFill>
                <a:latin typeface="Barlow Bold"/>
              </a:rPr>
              <a:t>SWOT ANALYSIS</a:t>
            </a:r>
          </a:p>
        </p:txBody>
      </p:sp>
      <p:sp>
        <p:nvSpPr>
          <p:cNvPr id="16" name="Freeform 16"/>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7" name="Freeform 17"/>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8" name="Freeform 18"/>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19"/>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0" name="Freeform 20"/>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1" name="Freeform 21"/>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2" name="Freeform 22"/>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Freeform 23"/>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4" name="Freeform 24"/>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5" name="Freeform 25"/>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Freeform 26"/>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7" name="Freeform 27"/>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4">
              <a:alphaModFix amt="30000"/>
              <a:extLst>
                <a:ext uri="{96DAC541-7B7A-43D3-8B79-37D633B846F1}">
                  <asvg:svgBlip xmlns:asvg="http://schemas.microsoft.com/office/drawing/2016/SVG/main" r:embed="rId5"/>
                </a:ext>
              </a:extLst>
            </a:blip>
            <a:stretch>
              <a:fillRect/>
            </a:stretch>
          </a:blipFill>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Rainbow Blur Effect"/>
          <p:cNvSpPr/>
          <p:nvPr/>
        </p:nvSpPr>
        <p:spPr>
          <a:xfrm rot="-2454813">
            <a:off x="15935295" y="8732386"/>
            <a:ext cx="4705411" cy="3723156"/>
          </a:xfrm>
          <a:custGeom>
            <a:avLst/>
            <a:gdLst/>
            <a:ahLst/>
            <a:cxnLst/>
            <a:rect l="l" t="t" r="r" b="b"/>
            <a:pathLst>
              <a:path w="4705411" h="3723156">
                <a:moveTo>
                  <a:pt x="0" y="0"/>
                </a:moveTo>
                <a:lnTo>
                  <a:pt x="4705410" y="0"/>
                </a:lnTo>
                <a:lnTo>
                  <a:pt x="4705410" y="3723156"/>
                </a:lnTo>
                <a:lnTo>
                  <a:pt x="0" y="3723156"/>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descr="Dot Shape Pattern"/>
          <p:cNvSpPr/>
          <p:nvPr/>
        </p:nvSpPr>
        <p:spPr>
          <a:xfrm>
            <a:off x="17655029"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descr="Dot Shape Pattern"/>
          <p:cNvSpPr/>
          <p:nvPr/>
        </p:nvSpPr>
        <p:spPr>
          <a:xfrm>
            <a:off x="17655029"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descr="Dot Shape Pattern"/>
          <p:cNvSpPr/>
          <p:nvPr/>
        </p:nvSpPr>
        <p:spPr>
          <a:xfrm>
            <a:off x="17655029"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descr="Dot Shape Pattern"/>
          <p:cNvSpPr/>
          <p:nvPr/>
        </p:nvSpPr>
        <p:spPr>
          <a:xfrm>
            <a:off x="17655029"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descr="Dot Shape Pattern"/>
          <p:cNvSpPr/>
          <p:nvPr/>
        </p:nvSpPr>
        <p:spPr>
          <a:xfrm>
            <a:off x="17655029"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8" name="Group 8"/>
          <p:cNvGrpSpPr/>
          <p:nvPr/>
        </p:nvGrpSpPr>
        <p:grpSpPr>
          <a:xfrm>
            <a:off x="1865888" y="2054341"/>
            <a:ext cx="4554038" cy="7953992"/>
            <a:chOff x="0" y="0"/>
            <a:chExt cx="3525957" cy="6158367"/>
          </a:xfrm>
        </p:grpSpPr>
        <p:sp>
          <p:nvSpPr>
            <p:cNvPr id="9" name="Freeform 9"/>
            <p:cNvSpPr/>
            <p:nvPr/>
          </p:nvSpPr>
          <p:spPr>
            <a:xfrm>
              <a:off x="0" y="0"/>
              <a:ext cx="3525957" cy="6158367"/>
            </a:xfrm>
            <a:custGeom>
              <a:avLst/>
              <a:gdLst/>
              <a:ahLst/>
              <a:cxnLst/>
              <a:rect l="l" t="t" r="r" b="b"/>
              <a:pathLst>
                <a:path w="3525957" h="6158367">
                  <a:moveTo>
                    <a:pt x="3401497" y="6158367"/>
                  </a:moveTo>
                  <a:lnTo>
                    <a:pt x="124460" y="6158367"/>
                  </a:lnTo>
                  <a:cubicBezTo>
                    <a:pt x="55880" y="6158367"/>
                    <a:pt x="0" y="6102487"/>
                    <a:pt x="0" y="6033907"/>
                  </a:cubicBezTo>
                  <a:lnTo>
                    <a:pt x="0" y="124460"/>
                  </a:lnTo>
                  <a:cubicBezTo>
                    <a:pt x="0" y="55880"/>
                    <a:pt x="55880" y="0"/>
                    <a:pt x="124460" y="0"/>
                  </a:cubicBezTo>
                  <a:lnTo>
                    <a:pt x="3401497" y="0"/>
                  </a:lnTo>
                  <a:cubicBezTo>
                    <a:pt x="3470077" y="0"/>
                    <a:pt x="3525957" y="55880"/>
                    <a:pt x="3525957" y="124460"/>
                  </a:cubicBezTo>
                  <a:lnTo>
                    <a:pt x="3525957" y="6033907"/>
                  </a:lnTo>
                  <a:cubicBezTo>
                    <a:pt x="3525957" y="6102487"/>
                    <a:pt x="3470077" y="6158367"/>
                    <a:pt x="3401497" y="6158367"/>
                  </a:cubicBezTo>
                  <a:close/>
                </a:path>
              </a:pathLst>
            </a:custGeom>
            <a:solidFill>
              <a:srgbClr val="BF7154"/>
            </a:solidFill>
          </p:spPr>
          <p:txBody>
            <a:bodyPr/>
            <a:lstStyle/>
            <a:p>
              <a:endParaRPr lang="en-US"/>
            </a:p>
          </p:txBody>
        </p:sp>
      </p:grpSp>
      <p:grpSp>
        <p:nvGrpSpPr>
          <p:cNvPr id="10" name="Group 10"/>
          <p:cNvGrpSpPr/>
          <p:nvPr/>
        </p:nvGrpSpPr>
        <p:grpSpPr>
          <a:xfrm>
            <a:off x="6866981" y="2054341"/>
            <a:ext cx="4554038" cy="7953992"/>
            <a:chOff x="0" y="0"/>
            <a:chExt cx="3525957" cy="6158367"/>
          </a:xfrm>
        </p:grpSpPr>
        <p:sp>
          <p:nvSpPr>
            <p:cNvPr id="11" name="Freeform 11"/>
            <p:cNvSpPr/>
            <p:nvPr/>
          </p:nvSpPr>
          <p:spPr>
            <a:xfrm>
              <a:off x="0" y="0"/>
              <a:ext cx="3525957" cy="6158367"/>
            </a:xfrm>
            <a:custGeom>
              <a:avLst/>
              <a:gdLst/>
              <a:ahLst/>
              <a:cxnLst/>
              <a:rect l="l" t="t" r="r" b="b"/>
              <a:pathLst>
                <a:path w="3525957" h="6158367">
                  <a:moveTo>
                    <a:pt x="3401497" y="6158367"/>
                  </a:moveTo>
                  <a:lnTo>
                    <a:pt x="124460" y="6158367"/>
                  </a:lnTo>
                  <a:cubicBezTo>
                    <a:pt x="55880" y="6158367"/>
                    <a:pt x="0" y="6102487"/>
                    <a:pt x="0" y="6033907"/>
                  </a:cubicBezTo>
                  <a:lnTo>
                    <a:pt x="0" y="124460"/>
                  </a:lnTo>
                  <a:cubicBezTo>
                    <a:pt x="0" y="55880"/>
                    <a:pt x="55880" y="0"/>
                    <a:pt x="124460" y="0"/>
                  </a:cubicBezTo>
                  <a:lnTo>
                    <a:pt x="3401497" y="0"/>
                  </a:lnTo>
                  <a:cubicBezTo>
                    <a:pt x="3470077" y="0"/>
                    <a:pt x="3525957" y="55880"/>
                    <a:pt x="3525957" y="124460"/>
                  </a:cubicBezTo>
                  <a:lnTo>
                    <a:pt x="3525957" y="6033907"/>
                  </a:lnTo>
                  <a:cubicBezTo>
                    <a:pt x="3525957" y="6102487"/>
                    <a:pt x="3470077" y="6158367"/>
                    <a:pt x="3401497" y="6158367"/>
                  </a:cubicBezTo>
                  <a:close/>
                </a:path>
              </a:pathLst>
            </a:custGeom>
            <a:solidFill>
              <a:srgbClr val="BF7154"/>
            </a:solidFill>
          </p:spPr>
          <p:txBody>
            <a:bodyPr/>
            <a:lstStyle/>
            <a:p>
              <a:endParaRPr lang="en-US"/>
            </a:p>
          </p:txBody>
        </p:sp>
      </p:grpSp>
      <p:grpSp>
        <p:nvGrpSpPr>
          <p:cNvPr id="12" name="Group 12"/>
          <p:cNvGrpSpPr/>
          <p:nvPr/>
        </p:nvGrpSpPr>
        <p:grpSpPr>
          <a:xfrm>
            <a:off x="11868075" y="848340"/>
            <a:ext cx="4554038" cy="9159993"/>
            <a:chOff x="0" y="0"/>
            <a:chExt cx="3525957" cy="7092111"/>
          </a:xfrm>
        </p:grpSpPr>
        <p:sp>
          <p:nvSpPr>
            <p:cNvPr id="13" name="Freeform 13"/>
            <p:cNvSpPr/>
            <p:nvPr/>
          </p:nvSpPr>
          <p:spPr>
            <a:xfrm>
              <a:off x="0" y="0"/>
              <a:ext cx="3525957" cy="7092111"/>
            </a:xfrm>
            <a:custGeom>
              <a:avLst/>
              <a:gdLst/>
              <a:ahLst/>
              <a:cxnLst/>
              <a:rect l="l" t="t" r="r" b="b"/>
              <a:pathLst>
                <a:path w="3525957" h="7092111">
                  <a:moveTo>
                    <a:pt x="3401497" y="7092111"/>
                  </a:moveTo>
                  <a:lnTo>
                    <a:pt x="124460" y="7092111"/>
                  </a:lnTo>
                  <a:cubicBezTo>
                    <a:pt x="55880" y="7092111"/>
                    <a:pt x="0" y="7036231"/>
                    <a:pt x="0" y="6967651"/>
                  </a:cubicBezTo>
                  <a:lnTo>
                    <a:pt x="0" y="124460"/>
                  </a:lnTo>
                  <a:cubicBezTo>
                    <a:pt x="0" y="55880"/>
                    <a:pt x="55880" y="0"/>
                    <a:pt x="124460" y="0"/>
                  </a:cubicBezTo>
                  <a:lnTo>
                    <a:pt x="3401497" y="0"/>
                  </a:lnTo>
                  <a:cubicBezTo>
                    <a:pt x="3470077" y="0"/>
                    <a:pt x="3525957" y="55880"/>
                    <a:pt x="3525957" y="124460"/>
                  </a:cubicBezTo>
                  <a:lnTo>
                    <a:pt x="3525957" y="6967651"/>
                  </a:lnTo>
                  <a:cubicBezTo>
                    <a:pt x="3525957" y="7036231"/>
                    <a:pt x="3470077" y="7092111"/>
                    <a:pt x="3401497" y="7092111"/>
                  </a:cubicBezTo>
                  <a:close/>
                </a:path>
              </a:pathLst>
            </a:custGeom>
            <a:solidFill>
              <a:srgbClr val="BF7154"/>
            </a:solidFill>
          </p:spPr>
          <p:txBody>
            <a:bodyPr/>
            <a:lstStyle/>
            <a:p>
              <a:endParaRPr lang="en-US"/>
            </a:p>
          </p:txBody>
        </p:sp>
      </p:grpSp>
      <p:grpSp>
        <p:nvGrpSpPr>
          <p:cNvPr id="14" name="Group 14"/>
          <p:cNvGrpSpPr/>
          <p:nvPr/>
        </p:nvGrpSpPr>
        <p:grpSpPr>
          <a:xfrm>
            <a:off x="2203311" y="1555845"/>
            <a:ext cx="3879192" cy="996990"/>
            <a:chOff x="0" y="0"/>
            <a:chExt cx="1021680" cy="262582"/>
          </a:xfrm>
        </p:grpSpPr>
        <p:sp>
          <p:nvSpPr>
            <p:cNvPr id="15" name="Freeform 15"/>
            <p:cNvSpPr/>
            <p:nvPr/>
          </p:nvSpPr>
          <p:spPr>
            <a:xfrm>
              <a:off x="0" y="0"/>
              <a:ext cx="1021680" cy="262582"/>
            </a:xfrm>
            <a:custGeom>
              <a:avLst/>
              <a:gdLst/>
              <a:ahLst/>
              <a:cxnLst/>
              <a:rect l="l" t="t" r="r" b="b"/>
              <a:pathLst>
                <a:path w="1021680" h="262582">
                  <a:moveTo>
                    <a:pt x="101784" y="0"/>
                  </a:moveTo>
                  <a:lnTo>
                    <a:pt x="919897" y="0"/>
                  </a:lnTo>
                  <a:cubicBezTo>
                    <a:pt x="946891" y="0"/>
                    <a:pt x="972780" y="10724"/>
                    <a:pt x="991868" y="29812"/>
                  </a:cubicBezTo>
                  <a:cubicBezTo>
                    <a:pt x="1010957" y="48900"/>
                    <a:pt x="1021680" y="74789"/>
                    <a:pt x="1021680" y="101784"/>
                  </a:cubicBezTo>
                  <a:lnTo>
                    <a:pt x="1021680" y="160798"/>
                  </a:lnTo>
                  <a:cubicBezTo>
                    <a:pt x="1021680" y="217012"/>
                    <a:pt x="976110" y="262582"/>
                    <a:pt x="919897" y="262582"/>
                  </a:cubicBezTo>
                  <a:lnTo>
                    <a:pt x="101784" y="262582"/>
                  </a:lnTo>
                  <a:cubicBezTo>
                    <a:pt x="45570" y="262582"/>
                    <a:pt x="0" y="217012"/>
                    <a:pt x="0" y="160798"/>
                  </a:cubicBezTo>
                  <a:lnTo>
                    <a:pt x="0" y="101784"/>
                  </a:lnTo>
                  <a:cubicBezTo>
                    <a:pt x="0" y="45570"/>
                    <a:pt x="45570" y="0"/>
                    <a:pt x="101784" y="0"/>
                  </a:cubicBezTo>
                  <a:close/>
                </a:path>
              </a:pathLst>
            </a:custGeom>
            <a:solidFill>
              <a:srgbClr val="A5A694"/>
            </a:solidFill>
          </p:spPr>
          <p:txBody>
            <a:bodyPr/>
            <a:lstStyle/>
            <a:p>
              <a:endParaRPr lang="en-US"/>
            </a:p>
          </p:txBody>
        </p:sp>
        <p:sp>
          <p:nvSpPr>
            <p:cNvPr id="16" name="TextBox 16"/>
            <p:cNvSpPr txBox="1"/>
            <p:nvPr/>
          </p:nvSpPr>
          <p:spPr>
            <a:xfrm>
              <a:off x="0" y="-47625"/>
              <a:ext cx="1021680" cy="310207"/>
            </a:xfrm>
            <a:prstGeom prst="rect">
              <a:avLst/>
            </a:prstGeom>
          </p:spPr>
          <p:txBody>
            <a:bodyPr lIns="50800" tIns="50800" rIns="50800" bIns="50800" rtlCol="0" anchor="ctr"/>
            <a:lstStyle/>
            <a:p>
              <a:pPr algn="ctr">
                <a:lnSpc>
                  <a:spcPts val="3079"/>
                </a:lnSpc>
              </a:pPr>
              <a:endParaRPr/>
            </a:p>
          </p:txBody>
        </p:sp>
      </p:grpSp>
      <p:sp>
        <p:nvSpPr>
          <p:cNvPr id="17" name="TextBox 17"/>
          <p:cNvSpPr txBox="1"/>
          <p:nvPr/>
        </p:nvSpPr>
        <p:spPr>
          <a:xfrm>
            <a:off x="2650567" y="1657910"/>
            <a:ext cx="2984679" cy="669036"/>
          </a:xfrm>
          <a:prstGeom prst="rect">
            <a:avLst/>
          </a:prstGeom>
        </p:spPr>
        <p:txBody>
          <a:bodyPr lIns="0" tIns="0" rIns="0" bIns="0" rtlCol="0" anchor="t">
            <a:spAutoFit/>
          </a:bodyPr>
          <a:lstStyle/>
          <a:p>
            <a:pPr algn="ctr">
              <a:lnSpc>
                <a:spcPts val="5652"/>
              </a:lnSpc>
            </a:pPr>
            <a:r>
              <a:rPr lang="en-US" sz="3600" spc="-89">
                <a:solidFill>
                  <a:srgbClr val="FFFFFF"/>
                </a:solidFill>
                <a:latin typeface="Barlow Bold"/>
              </a:rPr>
              <a:t>OBJECTIVES</a:t>
            </a:r>
          </a:p>
        </p:txBody>
      </p:sp>
      <p:grpSp>
        <p:nvGrpSpPr>
          <p:cNvPr id="18" name="Group 18"/>
          <p:cNvGrpSpPr/>
          <p:nvPr/>
        </p:nvGrpSpPr>
        <p:grpSpPr>
          <a:xfrm>
            <a:off x="12205498" y="349845"/>
            <a:ext cx="3879192" cy="996990"/>
            <a:chOff x="0" y="0"/>
            <a:chExt cx="1021680" cy="262582"/>
          </a:xfrm>
        </p:grpSpPr>
        <p:sp>
          <p:nvSpPr>
            <p:cNvPr id="19" name="Freeform 19"/>
            <p:cNvSpPr/>
            <p:nvPr/>
          </p:nvSpPr>
          <p:spPr>
            <a:xfrm>
              <a:off x="0" y="0"/>
              <a:ext cx="1021680" cy="262582"/>
            </a:xfrm>
            <a:custGeom>
              <a:avLst/>
              <a:gdLst/>
              <a:ahLst/>
              <a:cxnLst/>
              <a:rect l="l" t="t" r="r" b="b"/>
              <a:pathLst>
                <a:path w="1021680" h="262582">
                  <a:moveTo>
                    <a:pt x="101784" y="0"/>
                  </a:moveTo>
                  <a:lnTo>
                    <a:pt x="919897" y="0"/>
                  </a:lnTo>
                  <a:cubicBezTo>
                    <a:pt x="946891" y="0"/>
                    <a:pt x="972780" y="10724"/>
                    <a:pt x="991868" y="29812"/>
                  </a:cubicBezTo>
                  <a:cubicBezTo>
                    <a:pt x="1010957" y="48900"/>
                    <a:pt x="1021680" y="74789"/>
                    <a:pt x="1021680" y="101784"/>
                  </a:cubicBezTo>
                  <a:lnTo>
                    <a:pt x="1021680" y="160798"/>
                  </a:lnTo>
                  <a:cubicBezTo>
                    <a:pt x="1021680" y="217012"/>
                    <a:pt x="976110" y="262582"/>
                    <a:pt x="919897" y="262582"/>
                  </a:cubicBezTo>
                  <a:lnTo>
                    <a:pt x="101784" y="262582"/>
                  </a:lnTo>
                  <a:cubicBezTo>
                    <a:pt x="45570" y="262582"/>
                    <a:pt x="0" y="217012"/>
                    <a:pt x="0" y="160798"/>
                  </a:cubicBezTo>
                  <a:lnTo>
                    <a:pt x="0" y="101784"/>
                  </a:lnTo>
                  <a:cubicBezTo>
                    <a:pt x="0" y="45570"/>
                    <a:pt x="45570" y="0"/>
                    <a:pt x="101784" y="0"/>
                  </a:cubicBezTo>
                  <a:close/>
                </a:path>
              </a:pathLst>
            </a:custGeom>
            <a:solidFill>
              <a:srgbClr val="A5A694"/>
            </a:solidFill>
          </p:spPr>
          <p:txBody>
            <a:bodyPr/>
            <a:lstStyle/>
            <a:p>
              <a:endParaRPr lang="en-US"/>
            </a:p>
          </p:txBody>
        </p:sp>
        <p:sp>
          <p:nvSpPr>
            <p:cNvPr id="20" name="TextBox 20"/>
            <p:cNvSpPr txBox="1"/>
            <p:nvPr/>
          </p:nvSpPr>
          <p:spPr>
            <a:xfrm>
              <a:off x="0" y="-47625"/>
              <a:ext cx="1021680" cy="310207"/>
            </a:xfrm>
            <a:prstGeom prst="rect">
              <a:avLst/>
            </a:prstGeom>
          </p:spPr>
          <p:txBody>
            <a:bodyPr lIns="50800" tIns="50800" rIns="50800" bIns="50800" rtlCol="0" anchor="ctr"/>
            <a:lstStyle/>
            <a:p>
              <a:pPr algn="ctr">
                <a:lnSpc>
                  <a:spcPts val="3079"/>
                </a:lnSpc>
              </a:pPr>
              <a:endParaRPr/>
            </a:p>
          </p:txBody>
        </p:sp>
      </p:grpSp>
      <p:grpSp>
        <p:nvGrpSpPr>
          <p:cNvPr id="21" name="Group 21"/>
          <p:cNvGrpSpPr/>
          <p:nvPr/>
        </p:nvGrpSpPr>
        <p:grpSpPr>
          <a:xfrm>
            <a:off x="7204404" y="1555845"/>
            <a:ext cx="3879192" cy="996990"/>
            <a:chOff x="0" y="0"/>
            <a:chExt cx="1021680" cy="262582"/>
          </a:xfrm>
        </p:grpSpPr>
        <p:sp>
          <p:nvSpPr>
            <p:cNvPr id="22" name="Freeform 22"/>
            <p:cNvSpPr/>
            <p:nvPr/>
          </p:nvSpPr>
          <p:spPr>
            <a:xfrm>
              <a:off x="0" y="0"/>
              <a:ext cx="1021680" cy="262582"/>
            </a:xfrm>
            <a:custGeom>
              <a:avLst/>
              <a:gdLst/>
              <a:ahLst/>
              <a:cxnLst/>
              <a:rect l="l" t="t" r="r" b="b"/>
              <a:pathLst>
                <a:path w="1021680" h="262582">
                  <a:moveTo>
                    <a:pt x="101784" y="0"/>
                  </a:moveTo>
                  <a:lnTo>
                    <a:pt x="919897" y="0"/>
                  </a:lnTo>
                  <a:cubicBezTo>
                    <a:pt x="946891" y="0"/>
                    <a:pt x="972780" y="10724"/>
                    <a:pt x="991868" y="29812"/>
                  </a:cubicBezTo>
                  <a:cubicBezTo>
                    <a:pt x="1010957" y="48900"/>
                    <a:pt x="1021680" y="74789"/>
                    <a:pt x="1021680" y="101784"/>
                  </a:cubicBezTo>
                  <a:lnTo>
                    <a:pt x="1021680" y="160798"/>
                  </a:lnTo>
                  <a:cubicBezTo>
                    <a:pt x="1021680" y="217012"/>
                    <a:pt x="976110" y="262582"/>
                    <a:pt x="919897" y="262582"/>
                  </a:cubicBezTo>
                  <a:lnTo>
                    <a:pt x="101784" y="262582"/>
                  </a:lnTo>
                  <a:cubicBezTo>
                    <a:pt x="45570" y="262582"/>
                    <a:pt x="0" y="217012"/>
                    <a:pt x="0" y="160798"/>
                  </a:cubicBezTo>
                  <a:lnTo>
                    <a:pt x="0" y="101784"/>
                  </a:lnTo>
                  <a:cubicBezTo>
                    <a:pt x="0" y="45570"/>
                    <a:pt x="45570" y="0"/>
                    <a:pt x="101784" y="0"/>
                  </a:cubicBezTo>
                  <a:close/>
                </a:path>
              </a:pathLst>
            </a:custGeom>
            <a:solidFill>
              <a:srgbClr val="A5A694"/>
            </a:solidFill>
          </p:spPr>
          <p:txBody>
            <a:bodyPr/>
            <a:lstStyle/>
            <a:p>
              <a:endParaRPr lang="en-US"/>
            </a:p>
          </p:txBody>
        </p:sp>
        <p:sp>
          <p:nvSpPr>
            <p:cNvPr id="23" name="TextBox 23"/>
            <p:cNvSpPr txBox="1"/>
            <p:nvPr/>
          </p:nvSpPr>
          <p:spPr>
            <a:xfrm>
              <a:off x="0" y="-47625"/>
              <a:ext cx="1021680" cy="310207"/>
            </a:xfrm>
            <a:prstGeom prst="rect">
              <a:avLst/>
            </a:prstGeom>
          </p:spPr>
          <p:txBody>
            <a:bodyPr lIns="50800" tIns="50800" rIns="50800" bIns="50800" rtlCol="0" anchor="ctr"/>
            <a:lstStyle/>
            <a:p>
              <a:pPr algn="ctr">
                <a:lnSpc>
                  <a:spcPts val="3079"/>
                </a:lnSpc>
              </a:pPr>
              <a:endParaRPr/>
            </a:p>
          </p:txBody>
        </p:sp>
      </p:grpSp>
      <p:sp>
        <p:nvSpPr>
          <p:cNvPr id="24" name="TextBox 24"/>
          <p:cNvSpPr txBox="1"/>
          <p:nvPr/>
        </p:nvSpPr>
        <p:spPr>
          <a:xfrm>
            <a:off x="7645188" y="1657910"/>
            <a:ext cx="2984679" cy="669036"/>
          </a:xfrm>
          <a:prstGeom prst="rect">
            <a:avLst/>
          </a:prstGeom>
        </p:spPr>
        <p:txBody>
          <a:bodyPr lIns="0" tIns="0" rIns="0" bIns="0" rtlCol="0" anchor="t">
            <a:spAutoFit/>
          </a:bodyPr>
          <a:lstStyle/>
          <a:p>
            <a:pPr algn="ctr">
              <a:lnSpc>
                <a:spcPts val="5652"/>
              </a:lnSpc>
            </a:pPr>
            <a:r>
              <a:rPr lang="en-US" sz="3600" spc="-89">
                <a:solidFill>
                  <a:srgbClr val="FFFFFF"/>
                </a:solidFill>
                <a:latin typeface="Barlow Bold"/>
              </a:rPr>
              <a:t>STRATEGIES</a:t>
            </a:r>
          </a:p>
        </p:txBody>
      </p:sp>
      <p:sp>
        <p:nvSpPr>
          <p:cNvPr id="25" name="TextBox 25"/>
          <p:cNvSpPr txBox="1"/>
          <p:nvPr/>
        </p:nvSpPr>
        <p:spPr>
          <a:xfrm>
            <a:off x="12652754" y="451909"/>
            <a:ext cx="2984679" cy="669036"/>
          </a:xfrm>
          <a:prstGeom prst="rect">
            <a:avLst/>
          </a:prstGeom>
        </p:spPr>
        <p:txBody>
          <a:bodyPr lIns="0" tIns="0" rIns="0" bIns="0" rtlCol="0" anchor="t">
            <a:spAutoFit/>
          </a:bodyPr>
          <a:lstStyle/>
          <a:p>
            <a:pPr algn="ctr">
              <a:lnSpc>
                <a:spcPts val="5652"/>
              </a:lnSpc>
            </a:pPr>
            <a:r>
              <a:rPr lang="en-US" sz="3600" spc="-89">
                <a:solidFill>
                  <a:srgbClr val="FFFFFF"/>
                </a:solidFill>
                <a:latin typeface="Barlow Bold"/>
              </a:rPr>
              <a:t>TACTICS</a:t>
            </a:r>
          </a:p>
        </p:txBody>
      </p:sp>
      <p:sp>
        <p:nvSpPr>
          <p:cNvPr id="26" name="TextBox 26"/>
          <p:cNvSpPr txBox="1"/>
          <p:nvPr/>
        </p:nvSpPr>
        <p:spPr>
          <a:xfrm>
            <a:off x="2311015" y="2777381"/>
            <a:ext cx="3663783" cy="3695700"/>
          </a:xfrm>
          <a:prstGeom prst="rect">
            <a:avLst/>
          </a:prstGeom>
        </p:spPr>
        <p:txBody>
          <a:bodyPr lIns="0" tIns="0" rIns="0" bIns="0" rtlCol="0" anchor="t">
            <a:spAutoFit/>
          </a:bodyPr>
          <a:lstStyle/>
          <a:p>
            <a:pPr marL="431799" lvl="1" indent="-215899">
              <a:lnSpc>
                <a:spcPts val="2999"/>
              </a:lnSpc>
              <a:buFont typeface="Arial"/>
              <a:buChar char="•"/>
            </a:pPr>
            <a:r>
              <a:rPr lang="en-US" sz="1999">
                <a:solidFill>
                  <a:srgbClr val="FFFFFF"/>
                </a:solidFill>
                <a:latin typeface="Tahoma"/>
              </a:rPr>
              <a:t>Improve technician motivation during slow times</a:t>
            </a:r>
          </a:p>
          <a:p>
            <a:pPr marL="431799" lvl="1" indent="-215899">
              <a:lnSpc>
                <a:spcPts val="2999"/>
              </a:lnSpc>
              <a:buFont typeface="Arial"/>
              <a:buChar char="•"/>
            </a:pPr>
            <a:r>
              <a:rPr lang="en-US" sz="1999">
                <a:solidFill>
                  <a:srgbClr val="FFFFFF"/>
                </a:solidFill>
                <a:latin typeface="Tahoma"/>
              </a:rPr>
              <a:t>Increase gross profit on customer pay labor and parts</a:t>
            </a:r>
          </a:p>
          <a:p>
            <a:pPr marL="431799" lvl="1" indent="-215899">
              <a:lnSpc>
                <a:spcPts val="2999"/>
              </a:lnSpc>
              <a:buFont typeface="Arial"/>
              <a:buChar char="•"/>
            </a:pPr>
            <a:r>
              <a:rPr lang="en-US" sz="1999">
                <a:solidFill>
                  <a:srgbClr val="FFFFFF"/>
                </a:solidFill>
                <a:latin typeface="Tahoma"/>
              </a:rPr>
              <a:t>Track lost sales</a:t>
            </a:r>
          </a:p>
          <a:p>
            <a:pPr marL="431799" lvl="1" indent="-215899">
              <a:lnSpc>
                <a:spcPts val="2999"/>
              </a:lnSpc>
              <a:buFont typeface="Arial"/>
              <a:buChar char="•"/>
            </a:pPr>
            <a:r>
              <a:rPr lang="en-US" sz="1999">
                <a:solidFill>
                  <a:srgbClr val="FFFFFF"/>
                </a:solidFill>
                <a:latin typeface="Tahoma"/>
              </a:rPr>
              <a:t>Improve on technician proficiency</a:t>
            </a:r>
          </a:p>
          <a:p>
            <a:pPr marL="431799" lvl="1" indent="-215899">
              <a:lnSpc>
                <a:spcPts val="2999"/>
              </a:lnSpc>
              <a:buFont typeface="Arial"/>
              <a:buChar char="•"/>
            </a:pPr>
            <a:r>
              <a:rPr lang="en-US" sz="1999">
                <a:solidFill>
                  <a:srgbClr val="FFFFFF"/>
                </a:solidFill>
                <a:latin typeface="Tahoma"/>
              </a:rPr>
              <a:t>Decrease employee turnover for lower level technicians</a:t>
            </a:r>
          </a:p>
        </p:txBody>
      </p:sp>
      <p:sp>
        <p:nvSpPr>
          <p:cNvPr id="27" name="TextBox 27"/>
          <p:cNvSpPr txBox="1"/>
          <p:nvPr/>
        </p:nvSpPr>
        <p:spPr>
          <a:xfrm>
            <a:off x="7275723" y="2777381"/>
            <a:ext cx="3736555" cy="4446270"/>
          </a:xfrm>
          <a:prstGeom prst="rect">
            <a:avLst/>
          </a:prstGeom>
        </p:spPr>
        <p:txBody>
          <a:bodyPr lIns="0" tIns="0" rIns="0" bIns="0" rtlCol="0" anchor="t">
            <a:spAutoFit/>
          </a:bodyPr>
          <a:lstStyle/>
          <a:p>
            <a:pPr marL="388620" lvl="1" indent="-194310">
              <a:lnSpc>
                <a:spcPts val="2700"/>
              </a:lnSpc>
              <a:buFont typeface="Arial"/>
              <a:buChar char="•"/>
            </a:pPr>
            <a:r>
              <a:rPr lang="en-US" sz="1800">
                <a:solidFill>
                  <a:srgbClr val="FFFFFF"/>
                </a:solidFill>
                <a:latin typeface="Tahoma"/>
              </a:rPr>
              <a:t>Adjust department scheduling to meet consumer demand</a:t>
            </a:r>
          </a:p>
          <a:p>
            <a:pPr marL="388620" lvl="1" indent="-194310">
              <a:lnSpc>
                <a:spcPts val="2700"/>
              </a:lnSpc>
              <a:buFont typeface="Arial"/>
              <a:buChar char="•"/>
            </a:pPr>
            <a:r>
              <a:rPr lang="en-US" sz="1800">
                <a:solidFill>
                  <a:srgbClr val="FFFFFF"/>
                </a:solidFill>
                <a:latin typeface="Tahoma"/>
              </a:rPr>
              <a:t>Show customers which services are available to them and all their benefits</a:t>
            </a:r>
          </a:p>
          <a:p>
            <a:pPr marL="388620" lvl="1" indent="-194310">
              <a:lnSpc>
                <a:spcPts val="2700"/>
              </a:lnSpc>
              <a:buFont typeface="Arial"/>
              <a:buChar char="•"/>
            </a:pPr>
            <a:r>
              <a:rPr lang="en-US" sz="1800">
                <a:solidFill>
                  <a:srgbClr val="FFFFFF"/>
                </a:solidFill>
                <a:latin typeface="Tahoma"/>
              </a:rPr>
              <a:t>Discuss how to track lost sales with Parts department - implement new tracking system</a:t>
            </a:r>
          </a:p>
          <a:p>
            <a:pPr marL="388620" lvl="1" indent="-194310">
              <a:lnSpc>
                <a:spcPts val="2700"/>
              </a:lnSpc>
              <a:buFont typeface="Arial"/>
              <a:buChar char="•"/>
            </a:pPr>
            <a:r>
              <a:rPr lang="en-US" sz="1800">
                <a:solidFill>
                  <a:srgbClr val="FFFFFF"/>
                </a:solidFill>
                <a:latin typeface="Tahoma"/>
              </a:rPr>
              <a:t>Improve shop conditions and processes</a:t>
            </a:r>
          </a:p>
          <a:p>
            <a:pPr marL="388620" lvl="1" indent="-194310">
              <a:lnSpc>
                <a:spcPts val="2700"/>
              </a:lnSpc>
              <a:buFont typeface="Arial"/>
              <a:buChar char="•"/>
            </a:pPr>
            <a:r>
              <a:rPr lang="en-US" sz="1800">
                <a:solidFill>
                  <a:srgbClr val="FFFFFF"/>
                </a:solidFill>
                <a:latin typeface="Tahoma"/>
              </a:rPr>
              <a:t>Improve &amp; communicate employee retention program/benefits</a:t>
            </a:r>
          </a:p>
        </p:txBody>
      </p:sp>
      <p:sp>
        <p:nvSpPr>
          <p:cNvPr id="28" name="TextBox 28"/>
          <p:cNvSpPr txBox="1"/>
          <p:nvPr/>
        </p:nvSpPr>
        <p:spPr>
          <a:xfrm>
            <a:off x="12003473" y="1409163"/>
            <a:ext cx="4283241" cy="8561070"/>
          </a:xfrm>
          <a:prstGeom prst="rect">
            <a:avLst/>
          </a:prstGeom>
        </p:spPr>
        <p:txBody>
          <a:bodyPr lIns="0" tIns="0" rIns="0" bIns="0" rtlCol="0" anchor="t">
            <a:spAutoFit/>
          </a:bodyPr>
          <a:lstStyle/>
          <a:p>
            <a:pPr marL="388620" lvl="1" indent="-194310">
              <a:lnSpc>
                <a:spcPts val="2700"/>
              </a:lnSpc>
              <a:buFont typeface="Arial"/>
              <a:buChar char="•"/>
            </a:pPr>
            <a:r>
              <a:rPr lang="en-US" sz="1800">
                <a:solidFill>
                  <a:srgbClr val="FFFFFF"/>
                </a:solidFill>
                <a:latin typeface="Tahoma"/>
              </a:rPr>
              <a:t>Add a mobile service for simple maintenance/repair work to draw customers to our facility when they need anything more complex</a:t>
            </a:r>
          </a:p>
          <a:p>
            <a:pPr marL="388620" lvl="1" indent="-194310">
              <a:lnSpc>
                <a:spcPts val="2700"/>
              </a:lnSpc>
              <a:buFont typeface="Arial"/>
              <a:buChar char="•"/>
            </a:pPr>
            <a:r>
              <a:rPr lang="en-US" sz="1800">
                <a:solidFill>
                  <a:srgbClr val="FFFFFF"/>
                </a:solidFill>
                <a:latin typeface="Tahoma"/>
              </a:rPr>
              <a:t>Advertise discounts to attract new customers - must be authorized by Service Manager</a:t>
            </a:r>
          </a:p>
          <a:p>
            <a:pPr marL="388620" lvl="1" indent="-194310">
              <a:lnSpc>
                <a:spcPts val="2700"/>
              </a:lnSpc>
              <a:buFont typeface="Arial"/>
              <a:buChar char="•"/>
            </a:pPr>
            <a:r>
              <a:rPr lang="en-US" sz="1800">
                <a:solidFill>
                  <a:srgbClr val="FFFFFF"/>
                </a:solidFill>
                <a:latin typeface="Tahoma"/>
              </a:rPr>
              <a:t>Have a menu for factory maintenance and a la carte services available </a:t>
            </a:r>
          </a:p>
          <a:p>
            <a:pPr marL="388620" lvl="1" indent="-194310">
              <a:lnSpc>
                <a:spcPts val="2700"/>
              </a:lnSpc>
              <a:buFont typeface="Arial"/>
              <a:buChar char="•"/>
            </a:pPr>
            <a:r>
              <a:rPr lang="en-US" sz="1800">
                <a:solidFill>
                  <a:srgbClr val="FFFFFF"/>
                </a:solidFill>
                <a:latin typeface="Tahoma"/>
              </a:rPr>
              <a:t>Display a competitive pricing board</a:t>
            </a:r>
          </a:p>
          <a:p>
            <a:pPr marL="388620" lvl="1" indent="-194310">
              <a:lnSpc>
                <a:spcPts val="2700"/>
              </a:lnSpc>
              <a:buFont typeface="Arial"/>
              <a:buChar char="•"/>
            </a:pPr>
            <a:r>
              <a:rPr lang="en-US" sz="1800">
                <a:solidFill>
                  <a:srgbClr val="FFFFFF"/>
                </a:solidFill>
                <a:latin typeface="Tahoma"/>
              </a:rPr>
              <a:t>Implement customer retention-based bonus plan for all service employees</a:t>
            </a:r>
          </a:p>
          <a:p>
            <a:pPr marL="388620" lvl="1" indent="-194310">
              <a:lnSpc>
                <a:spcPts val="2700"/>
              </a:lnSpc>
              <a:buFont typeface="Arial"/>
              <a:buChar char="•"/>
            </a:pPr>
            <a:r>
              <a:rPr lang="en-US" sz="1800">
                <a:solidFill>
                  <a:srgbClr val="FFFFFF"/>
                </a:solidFill>
                <a:latin typeface="Tahoma"/>
              </a:rPr>
              <a:t>Adjust back parts counter pay plan to consider service productivity</a:t>
            </a:r>
          </a:p>
          <a:p>
            <a:pPr marL="388620" lvl="1" indent="-194310">
              <a:lnSpc>
                <a:spcPts val="2700"/>
              </a:lnSpc>
              <a:buFont typeface="Arial"/>
              <a:buChar char="•"/>
            </a:pPr>
            <a:r>
              <a:rPr lang="en-US" sz="1800">
                <a:solidFill>
                  <a:srgbClr val="FFFFFF"/>
                </a:solidFill>
                <a:latin typeface="Tahoma"/>
              </a:rPr>
              <a:t>Weekly meeting with parts manager to look at lost sales - compare to guide and create plan to adjust accordingly, if needed</a:t>
            </a:r>
          </a:p>
          <a:p>
            <a:pPr marL="388620" lvl="1" indent="-194310">
              <a:lnSpc>
                <a:spcPts val="2700"/>
              </a:lnSpc>
              <a:buFont typeface="Arial"/>
              <a:buChar char="•"/>
            </a:pPr>
            <a:r>
              <a:rPr lang="en-US" sz="1800">
                <a:solidFill>
                  <a:srgbClr val="FFFFFF"/>
                </a:solidFill>
                <a:latin typeface="Tahoma"/>
              </a:rPr>
              <a:t>Fix lighting in shop</a:t>
            </a:r>
          </a:p>
          <a:p>
            <a:pPr marL="388620" lvl="1" indent="-194310">
              <a:lnSpc>
                <a:spcPts val="2700"/>
              </a:lnSpc>
              <a:buFont typeface="Arial"/>
              <a:buChar char="•"/>
            </a:pPr>
            <a:r>
              <a:rPr lang="en-US" sz="1800">
                <a:solidFill>
                  <a:srgbClr val="FFFFFF"/>
                </a:solidFill>
                <a:latin typeface="Tahoma"/>
              </a:rPr>
              <a:t>Move advisor stations away from bays for improved communications with customers</a:t>
            </a:r>
          </a:p>
          <a:p>
            <a:pPr marL="388620" lvl="1" indent="-194310">
              <a:lnSpc>
                <a:spcPts val="2700"/>
              </a:lnSpc>
              <a:buFont typeface="Arial"/>
              <a:buChar char="•"/>
            </a:pPr>
            <a:r>
              <a:rPr lang="en-US" sz="1800">
                <a:solidFill>
                  <a:srgbClr val="FFFFFF"/>
                </a:solidFill>
                <a:latin typeface="Tahoma"/>
              </a:rPr>
              <a:t>Include toolbox with each station - with available upgrades based on tenure</a:t>
            </a:r>
          </a:p>
        </p:txBody>
      </p:sp>
      <p:sp>
        <p:nvSpPr>
          <p:cNvPr id="29" name="Freeform 29"/>
          <p:cNvSpPr/>
          <p:nvPr/>
        </p:nvSpPr>
        <p:spPr>
          <a:xfrm rot="-2454813">
            <a:off x="-2483928" y="-1763293"/>
            <a:ext cx="4705411" cy="3723156"/>
          </a:xfrm>
          <a:custGeom>
            <a:avLst/>
            <a:gdLst/>
            <a:ahLst/>
            <a:cxnLst/>
            <a:rect l="l" t="t" r="r" b="b"/>
            <a:pathLst>
              <a:path w="4705411" h="3723156">
                <a:moveTo>
                  <a:pt x="0" y="0"/>
                </a:moveTo>
                <a:lnTo>
                  <a:pt x="4705410" y="0"/>
                </a:lnTo>
                <a:lnTo>
                  <a:pt x="4705410" y="3723157"/>
                </a:lnTo>
                <a:lnTo>
                  <a:pt x="0" y="3723157"/>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0" name="Freeform 30"/>
          <p:cNvSpPr/>
          <p:nvPr/>
        </p:nvSpPr>
        <p:spPr>
          <a:xfrm>
            <a:off x="-398075" y="7866529"/>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1" name="Freeform 31"/>
          <p:cNvSpPr/>
          <p:nvPr/>
        </p:nvSpPr>
        <p:spPr>
          <a:xfrm>
            <a:off x="-398075" y="5442312"/>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2" name="Freeform 32"/>
          <p:cNvSpPr/>
          <p:nvPr/>
        </p:nvSpPr>
        <p:spPr>
          <a:xfrm>
            <a:off x="-398075" y="3021841"/>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3" name="Freeform 33"/>
          <p:cNvSpPr/>
          <p:nvPr/>
        </p:nvSpPr>
        <p:spPr>
          <a:xfrm>
            <a:off x="-398075" y="601371"/>
            <a:ext cx="1028700" cy="2420471"/>
          </a:xfrm>
          <a:custGeom>
            <a:avLst/>
            <a:gdLst/>
            <a:ahLst/>
            <a:cxnLst/>
            <a:rect l="l" t="t" r="r" b="b"/>
            <a:pathLst>
              <a:path w="1028700" h="2420471">
                <a:moveTo>
                  <a:pt x="0" y="0"/>
                </a:moveTo>
                <a:lnTo>
                  <a:pt x="1028700" y="0"/>
                </a:lnTo>
                <a:lnTo>
                  <a:pt x="1028700" y="2420470"/>
                </a:lnTo>
                <a:lnTo>
                  <a:pt x="0" y="2420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4" name="Freeform 34"/>
          <p:cNvSpPr/>
          <p:nvPr/>
        </p:nvSpPr>
        <p:spPr>
          <a:xfrm>
            <a:off x="-398075" y="-1819100"/>
            <a:ext cx="1028700" cy="2420471"/>
          </a:xfrm>
          <a:custGeom>
            <a:avLst/>
            <a:gdLst/>
            <a:ahLst/>
            <a:cxnLst/>
            <a:rect l="l" t="t" r="r" b="b"/>
            <a:pathLst>
              <a:path w="1028700" h="2420471">
                <a:moveTo>
                  <a:pt x="0" y="0"/>
                </a:moveTo>
                <a:lnTo>
                  <a:pt x="1028700" y="0"/>
                </a:lnTo>
                <a:lnTo>
                  <a:pt x="1028700" y="2420471"/>
                </a:lnTo>
                <a:lnTo>
                  <a:pt x="0" y="24204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5" name="TextBox 35"/>
          <p:cNvSpPr txBox="1"/>
          <p:nvPr/>
        </p:nvSpPr>
        <p:spPr>
          <a:xfrm>
            <a:off x="1865888" y="408475"/>
            <a:ext cx="8600557" cy="712470"/>
          </a:xfrm>
          <a:prstGeom prst="rect">
            <a:avLst/>
          </a:prstGeom>
        </p:spPr>
        <p:txBody>
          <a:bodyPr lIns="0" tIns="0" rIns="0" bIns="0" rtlCol="0" anchor="t">
            <a:spAutoFit/>
          </a:bodyPr>
          <a:lstStyle/>
          <a:p>
            <a:pPr>
              <a:lnSpc>
                <a:spcPts val="5880"/>
              </a:lnSpc>
            </a:pPr>
            <a:r>
              <a:rPr lang="en-US" sz="4200">
                <a:solidFill>
                  <a:srgbClr val="0D0D0D"/>
                </a:solidFill>
                <a:latin typeface="Barlow Bold"/>
              </a:rPr>
              <a:t>SWOT ANALYSIS - CONTD.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2569</Words>
  <Application>Microsoft Office PowerPoint</Application>
  <PresentationFormat>Custom</PresentationFormat>
  <Paragraphs>280</Paragraphs>
  <Slides>11</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Barlow</vt:lpstr>
      <vt:lpstr>Barlow Bold</vt:lpstr>
      <vt:lpstr>Barlow Semi-Bold</vt:lpstr>
      <vt:lpstr>Tahoma</vt:lpstr>
      <vt:lpstr>Calibri</vt:lpstr>
      <vt:lpstr>Barlow Ultra-Bold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dc:title>
  <dc:creator>Jordanne Barros</dc:creator>
  <cp:lastModifiedBy>Jordanne Barros</cp:lastModifiedBy>
  <cp:revision>1</cp:revision>
  <dcterms:created xsi:type="dcterms:W3CDTF">2006-08-16T00:00:00Z</dcterms:created>
  <dcterms:modified xsi:type="dcterms:W3CDTF">2024-04-20T20:32:17Z</dcterms:modified>
  <dc:identifier>DAGAQLjc0is</dc:identifier>
</cp:coreProperties>
</file>