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0" d="100"/>
          <a:sy n="90" d="100"/>
        </p:scale>
        <p:origin x="57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tmp"/><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CINDY LENTZ N439 GERMAIN TOYOTA OF NAPLES</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Learning another language</a:t>
            </a:r>
          </a:p>
          <a:p>
            <a:r>
              <a:rPr lang="en-US" dirty="0"/>
              <a:t>Mastering scheduling capacity</a:t>
            </a:r>
          </a:p>
          <a:p>
            <a:r>
              <a:rPr lang="en-US" dirty="0"/>
              <a:t>Need more training on product</a:t>
            </a:r>
          </a:p>
          <a:p>
            <a:r>
              <a:rPr lang="en-US" dirty="0"/>
              <a:t>Lot’s of work for technicians</a:t>
            </a:r>
          </a:p>
          <a:p>
            <a:r>
              <a:rPr lang="en-US" dirty="0"/>
              <a:t>Higher CXI</a:t>
            </a:r>
          </a:p>
          <a:p>
            <a:r>
              <a:rPr lang="en-US" dirty="0"/>
              <a:t>Employee Advancement</a:t>
            </a:r>
          </a:p>
          <a:p>
            <a:r>
              <a:rPr lang="en-US" dirty="0"/>
              <a:t>Loyal Customer Base</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Time spent waiting expectations shrinking</a:t>
            </a:r>
          </a:p>
          <a:p>
            <a:r>
              <a:rPr lang="en-US" dirty="0"/>
              <a:t>Hurricane</a:t>
            </a:r>
          </a:p>
          <a:p>
            <a:r>
              <a:rPr lang="en-US" dirty="0"/>
              <a:t>Low score surveys</a:t>
            </a:r>
          </a:p>
          <a:p>
            <a:r>
              <a:rPr lang="en-US" dirty="0"/>
              <a:t>Employee stress </a:t>
            </a:r>
          </a:p>
          <a:p>
            <a:r>
              <a:rPr lang="en-US" dirty="0"/>
              <a:t>More technicians with higher skill levels</a:t>
            </a:r>
          </a:p>
          <a:p>
            <a:r>
              <a:rPr lang="en-US" dirty="0"/>
              <a:t>Overbooked causes burn out</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  Key Issues:</a:t>
            </a:r>
          </a:p>
          <a:p>
            <a:pPr lvl="1"/>
            <a:r>
              <a:rPr lang="en-US" dirty="0"/>
              <a:t>The capacity scheduling ensuring workflow is efficient in pace and quality needs to be better. </a:t>
            </a:r>
          </a:p>
          <a:p>
            <a:pPr lvl="1"/>
            <a:r>
              <a:rPr lang="en-US" dirty="0"/>
              <a:t>Training for all personnel from product knowledge to proficiency in their roll. </a:t>
            </a:r>
          </a:p>
          <a:p>
            <a:pPr lvl="1"/>
            <a:r>
              <a:rPr lang="en-US" dirty="0"/>
              <a:t> Spanish speaking employees that do not speak English and vice versus causes communication issues.</a:t>
            </a:r>
          </a:p>
          <a:p>
            <a:pPr lvl="1"/>
            <a:r>
              <a:rPr lang="en-US" dirty="0"/>
              <a:t>Dedicated team that respects each other and working toward same goal.</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Strategies</a:t>
            </a:r>
          </a:p>
          <a:p>
            <a:pPr lvl="1"/>
            <a:r>
              <a:rPr lang="en-US" dirty="0"/>
              <a:t>Objective #1 </a:t>
            </a:r>
          </a:p>
          <a:p>
            <a:pPr lvl="2"/>
            <a:r>
              <a:rPr lang="en-US" dirty="0"/>
              <a:t>Scheduling with capacity efficiency to improve employee stress and client time spent waiting. </a:t>
            </a:r>
          </a:p>
          <a:p>
            <a:pPr lvl="1"/>
            <a:r>
              <a:rPr lang="en-US" dirty="0"/>
              <a:t>Objective #2 </a:t>
            </a:r>
          </a:p>
          <a:p>
            <a:pPr lvl="2"/>
            <a:r>
              <a:rPr lang="en-US" dirty="0"/>
              <a:t>Training all employees for product knowledge and their roll at the dealership. In addition to mandatory training from KPA and UOT. </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Tactics</a:t>
            </a:r>
          </a:p>
          <a:p>
            <a:endParaRPr lang="en-US" dirty="0"/>
          </a:p>
          <a:p>
            <a:pPr lvl="1"/>
            <a:r>
              <a:rPr lang="en-US" dirty="0"/>
              <a:t>Objective #1 </a:t>
            </a:r>
          </a:p>
          <a:p>
            <a:pPr lvl="2"/>
            <a:r>
              <a:rPr lang="en-US" dirty="0"/>
              <a:t>Scheduling with capacity efficiency.  Working with </a:t>
            </a:r>
            <a:r>
              <a:rPr lang="en-US" dirty="0" err="1"/>
              <a:t>DealerFX</a:t>
            </a:r>
            <a:r>
              <a:rPr lang="en-US" dirty="0"/>
              <a:t> our scheduler system identifying average hours scheduled/upsold and utilizing the number of </a:t>
            </a:r>
            <a:r>
              <a:rPr lang="en-US" dirty="0" err="1"/>
              <a:t>techncians</a:t>
            </a:r>
            <a:r>
              <a:rPr lang="en-US" dirty="0"/>
              <a:t> with their proficiency to determine the capacity of hours we can book in a day rather than just by “seats” available.</a:t>
            </a:r>
          </a:p>
          <a:p>
            <a:pPr lvl="3"/>
            <a:r>
              <a:rPr lang="en-US" dirty="0"/>
              <a:t> </a:t>
            </a:r>
          </a:p>
          <a:p>
            <a:pPr lvl="1"/>
            <a:r>
              <a:rPr lang="en-US" dirty="0"/>
              <a:t>Objective #2 </a:t>
            </a:r>
          </a:p>
          <a:p>
            <a:pPr lvl="2"/>
            <a:r>
              <a:rPr lang="en-US" dirty="0"/>
              <a:t>Training all employees for product knowledge and their roll at the dealership. In addition to mandatory training from KPA and UOT. </a:t>
            </a:r>
          </a:p>
          <a:p>
            <a:pPr lvl="3"/>
            <a:r>
              <a:rPr lang="en-US" dirty="0"/>
              <a:t>Joining the T.A.C.T. Toyota Apprenticeship Career Training program for our technician’s.  </a:t>
            </a:r>
          </a:p>
          <a:p>
            <a:pPr lvl="3"/>
            <a:r>
              <a:rPr lang="en-US" dirty="0"/>
              <a:t>BDC enrolling in Blueprint BDC Consulting.  </a:t>
            </a:r>
          </a:p>
          <a:p>
            <a:pPr lvl="3"/>
            <a:r>
              <a:rPr lang="en-US" dirty="0"/>
              <a:t>Parts and </a:t>
            </a:r>
            <a:r>
              <a:rPr lang="en-US" dirty="0" err="1"/>
              <a:t>Asm’s</a:t>
            </a:r>
            <a:r>
              <a:rPr lang="en-US" dirty="0"/>
              <a:t>, utilize EAP offering free confidential assessments and counseling for work related stress.</a:t>
            </a:r>
          </a:p>
          <a:p>
            <a:pPr lvl="3"/>
            <a:r>
              <a:rPr lang="en-US" dirty="0"/>
              <a:t>Valet and Cashiers investigate the Disney Traditions Training program.</a:t>
            </a:r>
          </a:p>
          <a:p>
            <a:pPr lvl="3"/>
            <a:r>
              <a:rPr lang="en-US" dirty="0"/>
              <a:t>Offer Spanish and English language classes.</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766716935"/>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Discuss w Dealer FX</a:t>
                      </a:r>
                    </a:p>
                  </a:txBody>
                  <a:tcPr/>
                </a:tc>
                <a:tc>
                  <a:txBody>
                    <a:bodyPr/>
                    <a:lstStyle/>
                    <a:p>
                      <a:r>
                        <a:rPr lang="en-US" dirty="0"/>
                        <a:t>FOD</a:t>
                      </a:r>
                    </a:p>
                  </a:txBody>
                  <a:tcPr/>
                </a:tc>
                <a:tc>
                  <a:txBody>
                    <a:bodyPr/>
                    <a:lstStyle/>
                    <a:p>
                      <a:r>
                        <a:rPr lang="en-US" dirty="0"/>
                        <a:t>May 4</a:t>
                      </a:r>
                      <a:r>
                        <a:rPr lang="en-US" baseline="30000" dirty="0"/>
                        <a:t>th</a:t>
                      </a:r>
                      <a:r>
                        <a:rPr lang="en-US" dirty="0"/>
                        <a:t>, 2024</a:t>
                      </a:r>
                    </a:p>
                  </a:txBody>
                  <a:tcPr/>
                </a:tc>
                <a:extLst>
                  <a:ext uri="{0D108BD9-81ED-4DB2-BD59-A6C34878D82A}">
                    <a16:rowId xmlns:a16="http://schemas.microsoft.com/office/drawing/2014/main" val="2400365483"/>
                  </a:ext>
                </a:extLst>
              </a:tr>
              <a:tr h="565004">
                <a:tc>
                  <a:txBody>
                    <a:bodyPr/>
                    <a:lstStyle/>
                    <a:p>
                      <a:r>
                        <a:rPr lang="en-US" dirty="0"/>
                        <a:t>Contact BLUEPRINT</a:t>
                      </a:r>
                    </a:p>
                  </a:txBody>
                  <a:tcPr/>
                </a:tc>
                <a:tc>
                  <a:txBody>
                    <a:bodyPr/>
                    <a:lstStyle/>
                    <a:p>
                      <a:r>
                        <a:rPr lang="en-US" dirty="0"/>
                        <a:t>BDC Supervisor</a:t>
                      </a:r>
                    </a:p>
                  </a:txBody>
                  <a:tcPr/>
                </a:tc>
                <a:tc>
                  <a:txBody>
                    <a:bodyPr/>
                    <a:lstStyle/>
                    <a:p>
                      <a:r>
                        <a:rPr lang="en-US" dirty="0"/>
                        <a:t>May 4</a:t>
                      </a:r>
                      <a:r>
                        <a:rPr lang="en-US" baseline="30000" dirty="0"/>
                        <a:t>th</a:t>
                      </a:r>
                      <a:r>
                        <a:rPr lang="en-US" dirty="0"/>
                        <a:t>, 2024</a:t>
                      </a:r>
                    </a:p>
                  </a:txBody>
                  <a:tcPr/>
                </a:tc>
                <a:extLst>
                  <a:ext uri="{0D108BD9-81ED-4DB2-BD59-A6C34878D82A}">
                    <a16:rowId xmlns:a16="http://schemas.microsoft.com/office/drawing/2014/main" val="107845787"/>
                  </a:ext>
                </a:extLst>
              </a:tr>
              <a:tr h="565004">
                <a:tc>
                  <a:txBody>
                    <a:bodyPr/>
                    <a:lstStyle/>
                    <a:p>
                      <a:r>
                        <a:rPr lang="en-US" dirty="0"/>
                        <a:t>Contact NADA</a:t>
                      </a:r>
                    </a:p>
                  </a:txBody>
                  <a:tcPr/>
                </a:tc>
                <a:tc>
                  <a:txBody>
                    <a:bodyPr/>
                    <a:lstStyle/>
                    <a:p>
                      <a:r>
                        <a:rPr lang="en-US" dirty="0"/>
                        <a:t>FOD</a:t>
                      </a:r>
                    </a:p>
                  </a:txBody>
                  <a:tcPr/>
                </a:tc>
                <a:tc>
                  <a:txBody>
                    <a:bodyPr/>
                    <a:lstStyle/>
                    <a:p>
                      <a:r>
                        <a:rPr lang="en-US" dirty="0"/>
                        <a:t>May 4</a:t>
                      </a:r>
                      <a:r>
                        <a:rPr lang="en-US" baseline="30000" dirty="0"/>
                        <a:t>th</a:t>
                      </a:r>
                      <a:r>
                        <a:rPr lang="en-US" dirty="0"/>
                        <a:t>, 2024</a:t>
                      </a:r>
                    </a:p>
                  </a:txBody>
                  <a:tcPr/>
                </a:tc>
                <a:extLst>
                  <a:ext uri="{0D108BD9-81ED-4DB2-BD59-A6C34878D82A}">
                    <a16:rowId xmlns:a16="http://schemas.microsoft.com/office/drawing/2014/main" val="1530126605"/>
                  </a:ext>
                </a:extLst>
              </a:tr>
              <a:tr h="565004">
                <a:tc>
                  <a:txBody>
                    <a:bodyPr/>
                    <a:lstStyle/>
                    <a:p>
                      <a:r>
                        <a:rPr lang="en-US" dirty="0"/>
                        <a:t>HR to provide details of EAP</a:t>
                      </a:r>
                    </a:p>
                  </a:txBody>
                  <a:tcPr/>
                </a:tc>
                <a:tc>
                  <a:txBody>
                    <a:bodyPr/>
                    <a:lstStyle/>
                    <a:p>
                      <a:r>
                        <a:rPr lang="en-US" dirty="0"/>
                        <a:t>HR Director</a:t>
                      </a:r>
                    </a:p>
                  </a:txBody>
                  <a:tcPr/>
                </a:tc>
                <a:tc>
                  <a:txBody>
                    <a:bodyPr/>
                    <a:lstStyle/>
                    <a:p>
                      <a:r>
                        <a:rPr lang="en-US" dirty="0"/>
                        <a:t>April 10</a:t>
                      </a:r>
                      <a:r>
                        <a:rPr lang="en-US" baseline="30000" dirty="0"/>
                        <a:t>th,</a:t>
                      </a:r>
                      <a:r>
                        <a:rPr lang="en-US" dirty="0"/>
                        <a:t> 2024</a:t>
                      </a:r>
                    </a:p>
                  </a:txBody>
                  <a:tcPr/>
                </a:tc>
                <a:extLst>
                  <a:ext uri="{0D108BD9-81ED-4DB2-BD59-A6C34878D82A}">
                    <a16:rowId xmlns:a16="http://schemas.microsoft.com/office/drawing/2014/main" val="1950345431"/>
                  </a:ext>
                </a:extLst>
              </a:tr>
              <a:tr h="565004">
                <a:tc>
                  <a:txBody>
                    <a:bodyPr/>
                    <a:lstStyle/>
                    <a:p>
                      <a:r>
                        <a:rPr lang="en-US" dirty="0"/>
                        <a:t>Join T.A.C.T. program</a:t>
                      </a:r>
                    </a:p>
                  </a:txBody>
                  <a:tcPr/>
                </a:tc>
                <a:tc>
                  <a:txBody>
                    <a:bodyPr/>
                    <a:lstStyle/>
                    <a:p>
                      <a:r>
                        <a:rPr lang="en-US" dirty="0"/>
                        <a:t>Service Manager</a:t>
                      </a:r>
                    </a:p>
                  </a:txBody>
                  <a:tcPr/>
                </a:tc>
                <a:tc>
                  <a:txBody>
                    <a:bodyPr/>
                    <a:lstStyle/>
                    <a:p>
                      <a:r>
                        <a:rPr lang="en-US" dirty="0"/>
                        <a:t>Completed</a:t>
                      </a:r>
                    </a:p>
                  </a:txBody>
                  <a:tcPr/>
                </a:tc>
                <a:extLst>
                  <a:ext uri="{0D108BD9-81ED-4DB2-BD59-A6C34878D82A}">
                    <a16:rowId xmlns:a16="http://schemas.microsoft.com/office/drawing/2014/main" val="1960891333"/>
                  </a:ext>
                </a:extLst>
              </a:tr>
              <a:tr h="565004">
                <a:tc>
                  <a:txBody>
                    <a:bodyPr/>
                    <a:lstStyle/>
                    <a:p>
                      <a:r>
                        <a:rPr lang="en-US" dirty="0"/>
                        <a:t>Disney Traditions </a:t>
                      </a:r>
                    </a:p>
                  </a:txBody>
                  <a:tcPr/>
                </a:tc>
                <a:tc>
                  <a:txBody>
                    <a:bodyPr/>
                    <a:lstStyle/>
                    <a:p>
                      <a:r>
                        <a:rPr lang="en-US" dirty="0"/>
                        <a:t>General Manager</a:t>
                      </a:r>
                    </a:p>
                  </a:txBody>
                  <a:tcPr/>
                </a:tc>
                <a:tc>
                  <a:txBody>
                    <a:bodyPr/>
                    <a:lstStyle/>
                    <a:p>
                      <a:r>
                        <a:rPr lang="en-US" dirty="0"/>
                        <a:t>Discussing</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endParaRPr lang="en-US" dirty="0"/>
          </a:p>
          <a:p>
            <a:r>
              <a:rPr lang="en-US" dirty="0"/>
              <a:t>Highly dedicated team achieving results with a common purpose.  “Do the right thing”, is our mission statement.  With some slight improvements in our financials, proficiency, and KPI’s we can move the needle closer to SUPERSTAR level. </a:t>
            </a:r>
          </a:p>
          <a:p>
            <a:r>
              <a:rPr lang="en-US" dirty="0"/>
              <a:t>Your class motivated me to sit down with the Service Management staff and discuss our opportunities.  Their input and desire to learn is the legacy I hope to leave when I move to a General Manager Position.</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329071"/>
            <a:ext cx="8596668" cy="5411972"/>
          </a:xfrm>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Utilizing </a:t>
            </a:r>
            <a:r>
              <a:rPr lang="en-US" b="0" i="0" u="none" strike="noStrike" baseline="0" dirty="0">
                <a:solidFill>
                  <a:srgbClr val="221E1F"/>
                </a:solidFill>
                <a:latin typeface="Calibri" panose="020F0502020204030204" pitchFamily="34" charset="0"/>
              </a:rPr>
              <a:t>Digital/Direct/SMs/Geotargeting types of marketing thru different vendors.</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Going to use “Remarketing advertising”.  Which is defined as a creditable influencers marketing a value proposition let’s say for GERMAIN Toyota Service experience in service, parts and body shop.</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a:t>
            </a:r>
          </a:p>
          <a:p>
            <a:pPr lvl="1"/>
            <a:r>
              <a:rPr lang="en-US" dirty="0">
                <a:solidFill>
                  <a:srgbClr val="221E1F"/>
                </a:solidFill>
                <a:latin typeface="Calibri" panose="020F0502020204030204" pitchFamily="34" charset="0"/>
              </a:rPr>
              <a:t>Starting with nextdoor.com a very popular social app for neighborhoods in our area claiming to have 354 neighborhoods registered  in Naples.  Encouraging our clients to give a recommendation for GERMAIN Toyota service, parts and body shop on our business page in exchange for a coupon or something of value.  Nextdoor.com claims “ </a:t>
            </a:r>
            <a:r>
              <a:rPr lang="en-US" b="0" i="0" u="sng" dirty="0">
                <a:solidFill>
                  <a:srgbClr val="040C28"/>
                </a:solidFill>
                <a:effectLst/>
                <a:latin typeface="Google Sans"/>
              </a:rPr>
              <a:t>79% of neighbors were influenced by a recommendation seen on </a:t>
            </a:r>
            <a:r>
              <a:rPr lang="en-US" b="0" i="0" u="sng" dirty="0" err="1">
                <a:solidFill>
                  <a:srgbClr val="040C28"/>
                </a:solidFill>
                <a:effectLst/>
                <a:latin typeface="Google Sans"/>
              </a:rPr>
              <a:t>Nextdoor</a:t>
            </a:r>
            <a:r>
              <a:rPr lang="en-US" b="0" i="0" u="sng" dirty="0">
                <a:solidFill>
                  <a:srgbClr val="040C28"/>
                </a:solidFill>
                <a:effectLst/>
                <a:latin typeface="Google Sans"/>
              </a:rPr>
              <a:t> to visit a business or use a service</a:t>
            </a:r>
            <a:r>
              <a:rPr lang="en-US" b="0" i="0" u="sng" dirty="0">
                <a:solidFill>
                  <a:srgbClr val="1F1F1F"/>
                </a:solidFill>
                <a:effectLst/>
                <a:latin typeface="Google Sans"/>
              </a:rPr>
              <a:t>, ranking </a:t>
            </a:r>
            <a:r>
              <a:rPr lang="en-US" b="0" i="0" u="sng" dirty="0" err="1">
                <a:solidFill>
                  <a:srgbClr val="1F1F1F"/>
                </a:solidFill>
                <a:effectLst/>
                <a:latin typeface="Google Sans"/>
              </a:rPr>
              <a:t>Nextdoor</a:t>
            </a:r>
            <a:r>
              <a:rPr lang="en-US" b="0" i="0" u="sng" dirty="0">
                <a:solidFill>
                  <a:srgbClr val="1F1F1F"/>
                </a:solidFill>
                <a:effectLst/>
                <a:latin typeface="Google Sans"/>
              </a:rPr>
              <a:t> as the #1 place for local recommendations over other business directories”.</a:t>
            </a:r>
            <a:endParaRPr lang="en-US" b="0" i="0" u="sng"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Taking current stats from our free business page today and reviewing feedback.  Ultimately purchasing metrics from nextdoor.com of conversions so we can measure clicks that lead to a parts purchase or reservation for our service/body shops.</a:t>
            </a:r>
            <a:endParaRPr lang="en-US" b="0" i="0" u="none" strike="noStrike" baseline="0" dirty="0">
              <a:solidFill>
                <a:srgbClr val="221E1F"/>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265274"/>
            <a:ext cx="4185623" cy="5497033"/>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Current  Gross as a % of Sales is 76.3%.  EOM March 2024 22 (TXM ((13)) and Senior TXM((9))) of the 40 technicians are being paid hourly wages with bonus structure that includes FRH booked and key products sold.   We exaggerate their COS to absorb a percentage of their wages but never cover the total expense.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Improve Gross as a % of Sales.</a:t>
            </a:r>
            <a:endParaRPr lang="en-US" b="0" i="0" u="none" strike="noStrike" baseline="0" dirty="0">
              <a:solidFill>
                <a:srgbClr val="221E1F"/>
              </a:solidFill>
              <a:highlight>
                <a:srgbClr val="FFFF00"/>
              </a:highlight>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Graduate the 9 Senior TXM technicians to Flat Rate Wages. Which would show an improved Labor GP%  and more accurate COS. </a:t>
            </a:r>
          </a:p>
          <a:p>
            <a:pPr lvl="1"/>
            <a:r>
              <a:rPr lang="en-US" dirty="0">
                <a:solidFill>
                  <a:srgbClr val="221E1F"/>
                </a:solidFill>
                <a:latin typeface="Calibri" panose="020F0502020204030204" pitchFamily="34" charset="0"/>
              </a:rPr>
              <a:t>Evaluate each Senior Technician using Service Tech Advancement Sheet (see insert), setting expectations of meeting a “Can Perform” score in all areas by a set date. Providing a Career Path showing compensation.  Providing each Senior TXM with a Mentor who will have rewards for their mentee meeting or exceeding goals set. </a:t>
            </a:r>
            <a:endParaRPr lang="en-US" b="0" i="0" u="none" strike="noStrike" baseline="0" dirty="0">
              <a:solidFill>
                <a:srgbClr val="221E1F"/>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Measure weekly Service Department Sales and Labor Gross as a % of Sales which should improve as we move these technicians to FRH and use a non exaggerated COS.</a:t>
            </a:r>
          </a:p>
          <a:p>
            <a:endParaRPr lang="en-US" dirty="0"/>
          </a:p>
        </p:txBody>
      </p:sp>
      <p:pic>
        <p:nvPicPr>
          <p:cNvPr id="5" name="Picture 4" descr="A screenshot of a computer">
            <a:extLst>
              <a:ext uri="{FF2B5EF4-FFF2-40B4-BE49-F238E27FC236}">
                <a16:creationId xmlns:a16="http://schemas.microsoft.com/office/drawing/2014/main" id="{74234562-951F-DC9F-FF82-AE5B3ECC788D}"/>
              </a:ext>
            </a:extLst>
          </p:cNvPr>
          <p:cNvPicPr>
            <a:picLocks noChangeAspect="1"/>
          </p:cNvPicPr>
          <p:nvPr/>
        </p:nvPicPr>
        <p:blipFill>
          <a:blip r:embed="rId2"/>
          <a:stretch>
            <a:fillRect/>
          </a:stretch>
        </p:blipFill>
        <p:spPr>
          <a:xfrm>
            <a:off x="5516036" y="3141818"/>
            <a:ext cx="5722981" cy="3397094"/>
          </a:xfrm>
          <a:prstGeom prst="rect">
            <a:avLst/>
          </a:prstGeom>
        </p:spPr>
      </p:pic>
      <p:pic>
        <p:nvPicPr>
          <p:cNvPr id="8" name="Content Placeholder 7" descr="A screenshot of a spreadsheet&#10;&#10;Description automatically generated">
            <a:extLst>
              <a:ext uri="{FF2B5EF4-FFF2-40B4-BE49-F238E27FC236}">
                <a16:creationId xmlns:a16="http://schemas.microsoft.com/office/drawing/2014/main" id="{49301E11-35DC-B79D-4FAB-07E84C484E71}"/>
              </a:ext>
            </a:extLst>
          </p:cNvPr>
          <p:cNvPicPr>
            <a:picLocks noGrp="1" noChangeAspect="1"/>
          </p:cNvPicPr>
          <p:nvPr>
            <p:ph sz="quarter" idx="4"/>
          </p:nvPr>
        </p:nvPicPr>
        <p:blipFill>
          <a:blip r:embed="rId3"/>
          <a:stretch>
            <a:fillRect/>
          </a:stretch>
        </p:blipFill>
        <p:spPr>
          <a:xfrm>
            <a:off x="5177450" y="319088"/>
            <a:ext cx="4938823" cy="2701904"/>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354668"/>
            <a:ext cx="4184035" cy="550333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Salaries and wages at 22.12% YTD of Gross and NADA Toyota Operating Expense Guide 8.85% we have opportunity to improve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Reduce Salaries and Wages as a % of Gross.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The 9 Senior TXM Technicians that have a percentage of their wages being put to Salaries and wages moved to FRH.   For a quarterly average would reduce this expense from $389,710 to $292,510 or 16.60% YTD of Gross and ultimately NET PROFIT!</a:t>
            </a:r>
          </a:p>
          <a:p>
            <a:pPr lvl="1"/>
            <a:r>
              <a:rPr lang="en-US" b="0" i="0" u="none" strike="noStrike" baseline="0" dirty="0">
                <a:solidFill>
                  <a:srgbClr val="221E1F"/>
                </a:solidFill>
                <a:latin typeface="Calibri" panose="020F0502020204030204" pitchFamily="34" charset="0"/>
              </a:rPr>
              <a:t>Graduate the 9 Senior TXM technicians to Flat Rate Wages. Reducing any of their expense being applied to Salaries and Wages.</a:t>
            </a: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Evaluate Salaries and Wages expense weekly with payroll as we adjust. Using calculation of % of gross.</a:t>
            </a:r>
          </a:p>
          <a:p>
            <a:endParaRPr lang="en-US" dirty="0"/>
          </a:p>
        </p:txBody>
      </p:sp>
      <p:pic>
        <p:nvPicPr>
          <p:cNvPr id="8" name="Content Placeholder 7" descr="A screenshot of a spreadsheet&#10;&#10;Description automatically generated">
            <a:extLst>
              <a:ext uri="{FF2B5EF4-FFF2-40B4-BE49-F238E27FC236}">
                <a16:creationId xmlns:a16="http://schemas.microsoft.com/office/drawing/2014/main" id="{CD698859-5218-D187-A456-8CCC313957FE}"/>
              </a:ext>
            </a:extLst>
          </p:cNvPr>
          <p:cNvPicPr>
            <a:picLocks noGrp="1" noChangeAspect="1"/>
          </p:cNvPicPr>
          <p:nvPr>
            <p:ph sz="half" idx="2"/>
          </p:nvPr>
        </p:nvPicPr>
        <p:blipFill>
          <a:blip r:embed="rId2"/>
          <a:stretch>
            <a:fillRect/>
          </a:stretch>
        </p:blipFill>
        <p:spPr>
          <a:xfrm>
            <a:off x="5995876" y="258762"/>
            <a:ext cx="3924300" cy="3343275"/>
          </a:xfrm>
        </p:spPr>
      </p:pic>
      <p:pic>
        <p:nvPicPr>
          <p:cNvPr id="10" name="Picture 9" descr="A screenshot of a spreadsheet&#10;&#10;Description automatically generated">
            <a:extLst>
              <a:ext uri="{FF2B5EF4-FFF2-40B4-BE49-F238E27FC236}">
                <a16:creationId xmlns:a16="http://schemas.microsoft.com/office/drawing/2014/main" id="{3D5670FE-BA56-6524-88BE-9E440DA497DC}"/>
              </a:ext>
            </a:extLst>
          </p:cNvPr>
          <p:cNvPicPr>
            <a:picLocks noChangeAspect="1"/>
          </p:cNvPicPr>
          <p:nvPr/>
        </p:nvPicPr>
        <p:blipFill>
          <a:blip r:embed="rId3"/>
          <a:stretch>
            <a:fillRect/>
          </a:stretch>
        </p:blipFill>
        <p:spPr>
          <a:xfrm>
            <a:off x="6214951" y="3602037"/>
            <a:ext cx="3705225" cy="320040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12890"/>
            <a:ext cx="8596668" cy="10160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128890"/>
            <a:ext cx="4184035" cy="5729109"/>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Proficiency measured for Main Shop Technicians with no goal setting.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120% or better Proficiency.</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Establish a proficiency baseline for each FRH technician and entire FRH team.  Change current bonus structure from FRH hours produced for the week to a bonus structure based on their individual proficiency and for team leaders to individual plus shop proficiency.</a:t>
            </a:r>
            <a:endParaRPr lang="en-US" b="0" i="0" u="none" strike="noStrike" baseline="0"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Hold one on ones with technicians and explain the calculation, set production goals and demonstrate pay plan calculations. Discuss obstacles and how to overcome them i.e. process related time wasters.</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Review overall shop and individual technicians every 30 days.</a:t>
            </a:r>
            <a:endParaRPr lang="en-US" b="0" i="0" u="none" strike="noStrike" baseline="0" dirty="0">
              <a:solidFill>
                <a:srgbClr val="221E1F"/>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12" name="Content Placeholder 11" descr="A screenshot of a service analysis report&#10;&#10;Description automatically generated">
            <a:extLst>
              <a:ext uri="{FF2B5EF4-FFF2-40B4-BE49-F238E27FC236}">
                <a16:creationId xmlns:a16="http://schemas.microsoft.com/office/drawing/2014/main" id="{1758C165-098C-0421-B5F7-780C44984EAC}"/>
              </a:ext>
            </a:extLst>
          </p:cNvPr>
          <p:cNvPicPr>
            <a:picLocks noGrp="1" noChangeAspect="1"/>
          </p:cNvPicPr>
          <p:nvPr>
            <p:ph sz="half" idx="2"/>
          </p:nvPr>
        </p:nvPicPr>
        <p:blipFill>
          <a:blip r:embed="rId2"/>
          <a:stretch>
            <a:fillRect/>
          </a:stretch>
        </p:blipFill>
        <p:spPr>
          <a:xfrm>
            <a:off x="5089525" y="1128890"/>
            <a:ext cx="5825402" cy="4776027"/>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12889"/>
            <a:ext cx="8596668" cy="1817511"/>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846667"/>
            <a:ext cx="5057422" cy="6011333"/>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Currently Facility Utilization at 42.32%.  NADA Guide recommended at 75% we have room to improve.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More Labor Sales. Tying into my Action plan to increase hours per repair order by .3.</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Boost productivity and value of each employee.</a:t>
            </a:r>
          </a:p>
          <a:p>
            <a:pPr lvl="1"/>
            <a:r>
              <a:rPr lang="en-US" dirty="0">
                <a:solidFill>
                  <a:srgbClr val="221E1F"/>
                </a:solidFill>
                <a:latin typeface="Calibri" panose="020F0502020204030204" pitchFamily="34" charset="0"/>
              </a:rPr>
              <a:t>Setting goals and KPI’s for and fixed operations division, down to sub departments i.e. BDC, Valet, Warehouse.</a:t>
            </a:r>
          </a:p>
          <a:p>
            <a:pPr lvl="1"/>
            <a:r>
              <a:rPr lang="en-US" dirty="0">
                <a:solidFill>
                  <a:srgbClr val="221E1F"/>
                </a:solidFill>
                <a:latin typeface="Calibri" panose="020F0502020204030204" pitchFamily="34" charset="0"/>
              </a:rPr>
              <a:t>Development training programs for Managers and Supervisors in Fixed Operations such as the Seminar Series from NADA for Parts and Service Managers.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Perform facility potential calculations monthly as a MTD YTD number and graph it!</a:t>
            </a:r>
            <a:endParaRPr lang="en-US"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descr="A screenshot of a computer screen&#10;&#10;Description automatically generated">
            <a:extLst>
              <a:ext uri="{FF2B5EF4-FFF2-40B4-BE49-F238E27FC236}">
                <a16:creationId xmlns:a16="http://schemas.microsoft.com/office/drawing/2014/main" id="{36D7D069-064D-C1E2-334B-F2EE0321C005}"/>
              </a:ext>
            </a:extLst>
          </p:cNvPr>
          <p:cNvPicPr>
            <a:picLocks noGrp="1" noChangeAspect="1"/>
          </p:cNvPicPr>
          <p:nvPr>
            <p:ph sz="half" idx="2"/>
          </p:nvPr>
        </p:nvPicPr>
        <p:blipFill>
          <a:blip r:embed="rId2"/>
          <a:stretch>
            <a:fillRect/>
          </a:stretch>
        </p:blipFill>
        <p:spPr>
          <a:xfrm>
            <a:off x="7854777" y="1111661"/>
            <a:ext cx="2838450" cy="37338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8"/>
            <a:ext cx="4184035" cy="4396965"/>
          </a:xfrm>
        </p:spPr>
        <p:txBody>
          <a:bodyPr/>
          <a:lstStyle/>
          <a:p>
            <a:r>
              <a:rPr lang="en-US" dirty="0"/>
              <a:t>Reviewed a new sample size with Service Manager and Service Lane Supervisor.</a:t>
            </a:r>
          </a:p>
          <a:p>
            <a:r>
              <a:rPr lang="en-US" dirty="0"/>
              <a:t>Discoveries:</a:t>
            </a:r>
          </a:p>
          <a:p>
            <a:pPr lvl="1"/>
            <a:r>
              <a:rPr lang="en-US" dirty="0"/>
              <a:t>Hours per repair removing express</a:t>
            </a:r>
          </a:p>
          <a:p>
            <a:pPr lvl="2"/>
            <a:r>
              <a:rPr lang="en-US" dirty="0"/>
              <a:t>1.6</a:t>
            </a:r>
          </a:p>
          <a:p>
            <a:pPr lvl="1"/>
            <a:r>
              <a:rPr lang="en-US" dirty="0"/>
              <a:t>One line item repair orders</a:t>
            </a:r>
          </a:p>
          <a:p>
            <a:pPr lvl="2"/>
            <a:r>
              <a:rPr lang="en-US" dirty="0"/>
              <a:t>56.5% one line item repair orders</a:t>
            </a:r>
          </a:p>
          <a:p>
            <a:pPr lvl="1"/>
            <a:r>
              <a:rPr lang="en-US" dirty="0"/>
              <a:t>ELR vs door rate</a:t>
            </a:r>
          </a:p>
          <a:p>
            <a:pPr lvl="2"/>
            <a:r>
              <a:rPr lang="en-US" dirty="0"/>
              <a:t>$58.93 deficient</a:t>
            </a:r>
          </a:p>
          <a:p>
            <a:pPr lvl="1"/>
            <a:r>
              <a:rPr lang="en-US" dirty="0"/>
              <a:t>Cost per FRH</a:t>
            </a:r>
          </a:p>
          <a:p>
            <a:pPr lvl="2"/>
            <a:r>
              <a:rPr lang="en-US" dirty="0"/>
              <a:t>$27.51</a:t>
            </a:r>
          </a:p>
          <a:p>
            <a:pPr lvl="1"/>
            <a:endParaRPr lang="en-US" dirty="0"/>
          </a:p>
        </p:txBody>
      </p:sp>
      <p:pic>
        <p:nvPicPr>
          <p:cNvPr id="14" name="Picture 13" descr="A pie chart with numbers and a bar&#10;&#10;Description automatically generated">
            <a:extLst>
              <a:ext uri="{FF2B5EF4-FFF2-40B4-BE49-F238E27FC236}">
                <a16:creationId xmlns:a16="http://schemas.microsoft.com/office/drawing/2014/main" id="{8375DD74-123C-9809-310F-654CBD853FFA}"/>
              </a:ext>
            </a:extLst>
          </p:cNvPr>
          <p:cNvPicPr>
            <a:picLocks noChangeAspect="1"/>
          </p:cNvPicPr>
          <p:nvPr/>
        </p:nvPicPr>
        <p:blipFill>
          <a:blip r:embed="rId2"/>
          <a:stretch>
            <a:fillRect/>
          </a:stretch>
        </p:blipFill>
        <p:spPr>
          <a:xfrm>
            <a:off x="5091293" y="3863624"/>
            <a:ext cx="6153150" cy="2876550"/>
          </a:xfrm>
          <a:prstGeom prst="rect">
            <a:avLst/>
          </a:prstGeom>
        </p:spPr>
      </p:pic>
      <p:pic>
        <p:nvPicPr>
          <p:cNvPr id="30" name="Content Placeholder 29" descr="A table with numbers and text&#10;&#10;Description automatically generated">
            <a:extLst>
              <a:ext uri="{FF2B5EF4-FFF2-40B4-BE49-F238E27FC236}">
                <a16:creationId xmlns:a16="http://schemas.microsoft.com/office/drawing/2014/main" id="{D7F05ADE-CE21-63B2-0B03-36D6BFB6C5DA}"/>
              </a:ext>
            </a:extLst>
          </p:cNvPr>
          <p:cNvPicPr>
            <a:picLocks noGrp="1" noChangeAspect="1"/>
          </p:cNvPicPr>
          <p:nvPr>
            <p:ph sz="half" idx="2"/>
          </p:nvPr>
        </p:nvPicPr>
        <p:blipFill>
          <a:blip r:embed="rId3"/>
          <a:stretch>
            <a:fillRect/>
          </a:stretch>
        </p:blipFill>
        <p:spPr>
          <a:xfrm>
            <a:off x="5912485" y="516189"/>
            <a:ext cx="4184650" cy="3272040"/>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49015"/>
            <a:ext cx="8596668" cy="3880773"/>
          </a:xfrm>
        </p:spPr>
        <p:txBody>
          <a:bodyPr/>
          <a:lstStyle/>
          <a:p>
            <a:r>
              <a:rPr lang="en-US" dirty="0"/>
              <a:t>Strengths</a:t>
            </a:r>
          </a:p>
          <a:p>
            <a:r>
              <a:rPr lang="en-US" dirty="0"/>
              <a:t>Location</a:t>
            </a:r>
          </a:p>
          <a:p>
            <a:r>
              <a:rPr lang="en-US" dirty="0"/>
              <a:t>Traffic</a:t>
            </a:r>
          </a:p>
          <a:p>
            <a:r>
              <a:rPr lang="en-US" dirty="0"/>
              <a:t>Equipment working and in good condition</a:t>
            </a:r>
          </a:p>
          <a:p>
            <a:r>
              <a:rPr lang="en-US" dirty="0"/>
              <a:t>Good group of people helping each other</a:t>
            </a:r>
          </a:p>
          <a:p>
            <a:r>
              <a:rPr lang="en-US" dirty="0"/>
              <a:t>Great Management Team/ Work Ethic/Communication</a:t>
            </a:r>
          </a:p>
          <a:p>
            <a:r>
              <a:rPr lang="en-US" dirty="0"/>
              <a:t>Great Customer Service/see problems thru go the extra mile</a:t>
            </a:r>
          </a:p>
          <a:p>
            <a:r>
              <a:rPr lang="en-US" dirty="0"/>
              <a:t>Integrity in our work</a:t>
            </a:r>
          </a:p>
          <a:p>
            <a:r>
              <a:rPr lang="en-US" dirty="0"/>
              <a:t>Skilled, accuracy of diagnosis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Overbooking capacity/services take too long</a:t>
            </a:r>
          </a:p>
          <a:p>
            <a:r>
              <a:rPr lang="en-US" dirty="0"/>
              <a:t>Language barriers</a:t>
            </a:r>
          </a:p>
          <a:p>
            <a:r>
              <a:rPr lang="en-US" dirty="0"/>
              <a:t>Parts/ordering wrong part</a:t>
            </a:r>
          </a:p>
          <a:p>
            <a:r>
              <a:rPr lang="en-US" dirty="0"/>
              <a:t>Time Management</a:t>
            </a:r>
          </a:p>
          <a:p>
            <a:r>
              <a:rPr lang="en-US" dirty="0"/>
              <a:t>Need more higher skilled diagnostic technicians</a:t>
            </a:r>
          </a:p>
          <a:p>
            <a:r>
              <a:rPr lang="en-US" dirty="0"/>
              <a:t>Hard to keep up on product knowledge</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4323</TotalTime>
  <Words>1394</Words>
  <Application>Microsoft Office PowerPoint</Application>
  <PresentationFormat>Widescreen</PresentationFormat>
  <Paragraphs>158</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Google Sans</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Cindy Lentz</cp:lastModifiedBy>
  <cp:revision>12</cp:revision>
  <dcterms:created xsi:type="dcterms:W3CDTF">2022-12-04T13:10:55Z</dcterms:created>
  <dcterms:modified xsi:type="dcterms:W3CDTF">2024-04-05T21:00:24Z</dcterms:modified>
</cp:coreProperties>
</file>