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9" r:id="rId3"/>
    <p:sldId id="270" r:id="rId4"/>
    <p:sldId id="271" r:id="rId5"/>
    <p:sldId id="272" r:id="rId6"/>
    <p:sldId id="273" r:id="rId7"/>
    <p:sldId id="258" r:id="rId8"/>
    <p:sldId id="257" r:id="rId9"/>
    <p:sldId id="262" r:id="rId10"/>
    <p:sldId id="263" r:id="rId11"/>
    <p:sldId id="264" r:id="rId12"/>
    <p:sldId id="265" r:id="rId13"/>
    <p:sldId id="266" r:id="rId14"/>
    <p:sldId id="267" r:id="rId15"/>
    <p:sldId id="268" r:id="rId16"/>
    <p:sldId id="269" r:id="rId1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B0A0F0F-01F3-4F32-8942-D572AD82F25B}" v="7" dt="2024-04-26T18:35:51.98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112" d="100"/>
          <a:sy n="112" d="100"/>
        </p:scale>
        <p:origin x="552" y="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microsoft.com/office/2015/10/relationships/revisionInfo" Target="revisionInfo.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rett Maxey" userId="f6c06aeb-bf4b-4f93-8cf4-6000dfb7e82d" providerId="ADAL" clId="{1B0A0F0F-01F3-4F32-8942-D572AD82F25B}"/>
    <pc:docChg chg="undo custSel addSld delSld modSld">
      <pc:chgData name="Brett Maxey" userId="f6c06aeb-bf4b-4f93-8cf4-6000dfb7e82d" providerId="ADAL" clId="{1B0A0F0F-01F3-4F32-8942-D572AD82F25B}" dt="2024-04-26T21:01:38.594" v="14485" actId="20577"/>
      <pc:docMkLst>
        <pc:docMk/>
      </pc:docMkLst>
      <pc:sldChg chg="modSp mod">
        <pc:chgData name="Brett Maxey" userId="f6c06aeb-bf4b-4f93-8cf4-6000dfb7e82d" providerId="ADAL" clId="{1B0A0F0F-01F3-4F32-8942-D572AD82F25B}" dt="2024-03-27T18:34:32.337" v="27" actId="20577"/>
        <pc:sldMkLst>
          <pc:docMk/>
          <pc:sldMk cId="407074056" sldId="256"/>
        </pc:sldMkLst>
        <pc:spChg chg="mod">
          <ac:chgData name="Brett Maxey" userId="f6c06aeb-bf4b-4f93-8cf4-6000dfb7e82d" providerId="ADAL" clId="{1B0A0F0F-01F3-4F32-8942-D572AD82F25B}" dt="2024-03-27T18:34:32.337" v="27" actId="20577"/>
          <ac:spMkLst>
            <pc:docMk/>
            <pc:sldMk cId="407074056" sldId="256"/>
            <ac:spMk id="3" creationId="{3D24D94E-9ADE-FBA4-4E04-F5102B2316CA}"/>
          </ac:spMkLst>
        </pc:spChg>
      </pc:sldChg>
      <pc:sldChg chg="addSp modSp mod">
        <pc:chgData name="Brett Maxey" userId="f6c06aeb-bf4b-4f93-8cf4-6000dfb7e82d" providerId="ADAL" clId="{1B0A0F0F-01F3-4F32-8942-D572AD82F25B}" dt="2024-04-17T16:54:44.525" v="485" actId="20577"/>
        <pc:sldMkLst>
          <pc:docMk/>
          <pc:sldMk cId="3839221384" sldId="257"/>
        </pc:sldMkLst>
        <pc:spChg chg="add mod">
          <ac:chgData name="Brett Maxey" userId="f6c06aeb-bf4b-4f93-8cf4-6000dfb7e82d" providerId="ADAL" clId="{1B0A0F0F-01F3-4F32-8942-D572AD82F25B}" dt="2024-04-17T16:54:44.525" v="485" actId="20577"/>
          <ac:spMkLst>
            <pc:docMk/>
            <pc:sldMk cId="3839221384" sldId="257"/>
            <ac:spMk id="4" creationId="{211364C7-2CCA-A091-76C6-514767641658}"/>
          </ac:spMkLst>
        </pc:spChg>
      </pc:sldChg>
      <pc:sldChg chg="addSp delSp modSp mod">
        <pc:chgData name="Brett Maxey" userId="f6c06aeb-bf4b-4f93-8cf4-6000dfb7e82d" providerId="ADAL" clId="{1B0A0F0F-01F3-4F32-8942-D572AD82F25B}" dt="2024-04-26T21:00:14.695" v="14477" actId="6549"/>
        <pc:sldMkLst>
          <pc:docMk/>
          <pc:sldMk cId="4167117408" sldId="258"/>
        </pc:sldMkLst>
        <pc:spChg chg="mod">
          <ac:chgData name="Brett Maxey" userId="f6c06aeb-bf4b-4f93-8cf4-6000dfb7e82d" providerId="ADAL" clId="{1B0A0F0F-01F3-4F32-8942-D572AD82F25B}" dt="2024-04-26T21:00:14.695" v="14477" actId="6549"/>
          <ac:spMkLst>
            <pc:docMk/>
            <pc:sldMk cId="4167117408" sldId="258"/>
            <ac:spMk id="3" creationId="{DC1AC215-6A1E-4C59-EFD0-D293BFB95537}"/>
          </ac:spMkLst>
        </pc:spChg>
        <pc:spChg chg="add del mod">
          <ac:chgData name="Brett Maxey" userId="f6c06aeb-bf4b-4f93-8cf4-6000dfb7e82d" providerId="ADAL" clId="{1B0A0F0F-01F3-4F32-8942-D572AD82F25B}" dt="2024-03-27T18:39:07.278" v="46" actId="22"/>
          <ac:spMkLst>
            <pc:docMk/>
            <pc:sldMk cId="4167117408" sldId="258"/>
            <ac:spMk id="5" creationId="{AD81AB6C-5836-AD94-9BCB-F6EBE244665B}"/>
          </ac:spMkLst>
        </pc:spChg>
        <pc:picChg chg="del">
          <ac:chgData name="Brett Maxey" userId="f6c06aeb-bf4b-4f93-8cf4-6000dfb7e82d" providerId="ADAL" clId="{1B0A0F0F-01F3-4F32-8942-D572AD82F25B}" dt="2024-03-27T18:39:05.921" v="45" actId="478"/>
          <ac:picMkLst>
            <pc:docMk/>
            <pc:sldMk cId="4167117408" sldId="258"/>
            <ac:picMk id="6" creationId="{7D7FBF6D-1B6B-4091-9ABF-B967D33EAC3F}"/>
          </ac:picMkLst>
        </pc:picChg>
        <pc:picChg chg="add mod ord">
          <ac:chgData name="Brett Maxey" userId="f6c06aeb-bf4b-4f93-8cf4-6000dfb7e82d" providerId="ADAL" clId="{1B0A0F0F-01F3-4F32-8942-D572AD82F25B}" dt="2024-03-27T18:39:17.889" v="48" actId="1076"/>
          <ac:picMkLst>
            <pc:docMk/>
            <pc:sldMk cId="4167117408" sldId="258"/>
            <ac:picMk id="8" creationId="{780486BA-69E6-303E-BA14-237A6643DEA5}"/>
          </ac:picMkLst>
        </pc:picChg>
      </pc:sldChg>
      <pc:sldChg chg="modSp mod">
        <pc:chgData name="Brett Maxey" userId="f6c06aeb-bf4b-4f93-8cf4-6000dfb7e82d" providerId="ADAL" clId="{1B0A0F0F-01F3-4F32-8942-D572AD82F25B}" dt="2024-04-26T21:01:38.594" v="14485" actId="20577"/>
        <pc:sldMkLst>
          <pc:docMk/>
          <pc:sldMk cId="2924363353" sldId="259"/>
        </pc:sldMkLst>
        <pc:spChg chg="mod">
          <ac:chgData name="Brett Maxey" userId="f6c06aeb-bf4b-4f93-8cf4-6000dfb7e82d" providerId="ADAL" clId="{1B0A0F0F-01F3-4F32-8942-D572AD82F25B}" dt="2024-04-26T21:01:38.594" v="14485" actId="20577"/>
          <ac:spMkLst>
            <pc:docMk/>
            <pc:sldMk cId="2924363353" sldId="259"/>
            <ac:spMk id="3" creationId="{0CC31931-4847-F763-D4D1-1433E7E0CE49}"/>
          </ac:spMkLst>
        </pc:spChg>
      </pc:sldChg>
      <pc:sldChg chg="addSp modSp mod">
        <pc:chgData name="Brett Maxey" userId="f6c06aeb-bf4b-4f93-8cf4-6000dfb7e82d" providerId="ADAL" clId="{1B0A0F0F-01F3-4F32-8942-D572AD82F25B}" dt="2024-04-17T16:58:15.929" v="1039" actId="20577"/>
        <pc:sldMkLst>
          <pc:docMk/>
          <pc:sldMk cId="2417698126" sldId="262"/>
        </pc:sldMkLst>
        <pc:spChg chg="add mod">
          <ac:chgData name="Brett Maxey" userId="f6c06aeb-bf4b-4f93-8cf4-6000dfb7e82d" providerId="ADAL" clId="{1B0A0F0F-01F3-4F32-8942-D572AD82F25B}" dt="2024-04-17T16:58:15.929" v="1039" actId="20577"/>
          <ac:spMkLst>
            <pc:docMk/>
            <pc:sldMk cId="2417698126" sldId="262"/>
            <ac:spMk id="4" creationId="{82DCAAFD-DC1C-ADB4-9C51-F5412ACB7252}"/>
          </ac:spMkLst>
        </pc:spChg>
      </pc:sldChg>
      <pc:sldChg chg="addSp modSp mod">
        <pc:chgData name="Brett Maxey" userId="f6c06aeb-bf4b-4f93-8cf4-6000dfb7e82d" providerId="ADAL" clId="{1B0A0F0F-01F3-4F32-8942-D572AD82F25B}" dt="2024-04-17T16:59:51.427" v="1372" actId="20577"/>
        <pc:sldMkLst>
          <pc:docMk/>
          <pc:sldMk cId="3912869560" sldId="263"/>
        </pc:sldMkLst>
        <pc:spChg chg="add mod">
          <ac:chgData name="Brett Maxey" userId="f6c06aeb-bf4b-4f93-8cf4-6000dfb7e82d" providerId="ADAL" clId="{1B0A0F0F-01F3-4F32-8942-D572AD82F25B}" dt="2024-04-17T16:59:51.427" v="1372" actId="20577"/>
          <ac:spMkLst>
            <pc:docMk/>
            <pc:sldMk cId="3912869560" sldId="263"/>
            <ac:spMk id="4" creationId="{AEE18097-A482-3E0B-D4AA-CE643F33000F}"/>
          </ac:spMkLst>
        </pc:spChg>
      </pc:sldChg>
      <pc:sldChg chg="addSp modSp mod">
        <pc:chgData name="Brett Maxey" userId="f6c06aeb-bf4b-4f93-8cf4-6000dfb7e82d" providerId="ADAL" clId="{1B0A0F0F-01F3-4F32-8942-D572AD82F25B}" dt="2024-04-17T17:02:32.261" v="1858" actId="20577"/>
        <pc:sldMkLst>
          <pc:docMk/>
          <pc:sldMk cId="627664966" sldId="264"/>
        </pc:sldMkLst>
        <pc:spChg chg="add mod">
          <ac:chgData name="Brett Maxey" userId="f6c06aeb-bf4b-4f93-8cf4-6000dfb7e82d" providerId="ADAL" clId="{1B0A0F0F-01F3-4F32-8942-D572AD82F25B}" dt="2024-04-17T17:02:32.261" v="1858" actId="20577"/>
          <ac:spMkLst>
            <pc:docMk/>
            <pc:sldMk cId="627664966" sldId="264"/>
            <ac:spMk id="4" creationId="{BD0015D8-61E4-66E8-4415-29A12D7137E0}"/>
          </ac:spMkLst>
        </pc:spChg>
      </pc:sldChg>
      <pc:sldChg chg="addSp modSp mod">
        <pc:chgData name="Brett Maxey" userId="f6c06aeb-bf4b-4f93-8cf4-6000dfb7e82d" providerId="ADAL" clId="{1B0A0F0F-01F3-4F32-8942-D572AD82F25B}" dt="2024-04-26T19:01:47.106" v="12334" actId="20577"/>
        <pc:sldMkLst>
          <pc:docMk/>
          <pc:sldMk cId="3985272254" sldId="265"/>
        </pc:sldMkLst>
        <pc:spChg chg="add mod">
          <ac:chgData name="Brett Maxey" userId="f6c06aeb-bf4b-4f93-8cf4-6000dfb7e82d" providerId="ADAL" clId="{1B0A0F0F-01F3-4F32-8942-D572AD82F25B}" dt="2024-04-26T19:01:47.106" v="12334" actId="20577"/>
          <ac:spMkLst>
            <pc:docMk/>
            <pc:sldMk cId="3985272254" sldId="265"/>
            <ac:spMk id="4" creationId="{C116AD34-DA5C-5DA8-3F44-3090FFD4082E}"/>
          </ac:spMkLst>
        </pc:spChg>
      </pc:sldChg>
      <pc:sldChg chg="addSp modSp mod">
        <pc:chgData name="Brett Maxey" userId="f6c06aeb-bf4b-4f93-8cf4-6000dfb7e82d" providerId="ADAL" clId="{1B0A0F0F-01F3-4F32-8942-D572AD82F25B}" dt="2024-04-26T18:48:18.072" v="10145" actId="33524"/>
        <pc:sldMkLst>
          <pc:docMk/>
          <pc:sldMk cId="4226099158" sldId="266"/>
        </pc:sldMkLst>
        <pc:spChg chg="mod">
          <ac:chgData name="Brett Maxey" userId="f6c06aeb-bf4b-4f93-8cf4-6000dfb7e82d" providerId="ADAL" clId="{1B0A0F0F-01F3-4F32-8942-D572AD82F25B}" dt="2024-04-26T18:48:02.485" v="10142" actId="1076"/>
          <ac:spMkLst>
            <pc:docMk/>
            <pc:sldMk cId="4226099158" sldId="266"/>
            <ac:spMk id="3" creationId="{203A9D90-6288-FF85-A14B-EAAC61E0E9A8}"/>
          </ac:spMkLst>
        </pc:spChg>
        <pc:spChg chg="add mod">
          <ac:chgData name="Brett Maxey" userId="f6c06aeb-bf4b-4f93-8cf4-6000dfb7e82d" providerId="ADAL" clId="{1B0A0F0F-01F3-4F32-8942-D572AD82F25B}" dt="2024-04-26T18:48:18.072" v="10145" actId="33524"/>
          <ac:spMkLst>
            <pc:docMk/>
            <pc:sldMk cId="4226099158" sldId="266"/>
            <ac:spMk id="4" creationId="{4EBC293B-87B5-7405-074E-1883CD198479}"/>
          </ac:spMkLst>
        </pc:spChg>
      </pc:sldChg>
      <pc:sldChg chg="addSp modSp mod">
        <pc:chgData name="Brett Maxey" userId="f6c06aeb-bf4b-4f93-8cf4-6000dfb7e82d" providerId="ADAL" clId="{1B0A0F0F-01F3-4F32-8942-D572AD82F25B}" dt="2024-04-26T18:50:12.193" v="10382" actId="20577"/>
        <pc:sldMkLst>
          <pc:docMk/>
          <pc:sldMk cId="850427537" sldId="267"/>
        </pc:sldMkLst>
        <pc:spChg chg="add mod">
          <ac:chgData name="Brett Maxey" userId="f6c06aeb-bf4b-4f93-8cf4-6000dfb7e82d" providerId="ADAL" clId="{1B0A0F0F-01F3-4F32-8942-D572AD82F25B}" dt="2024-04-26T18:50:12.193" v="10382" actId="20577"/>
          <ac:spMkLst>
            <pc:docMk/>
            <pc:sldMk cId="850427537" sldId="267"/>
            <ac:spMk id="4" creationId="{1D825167-52E6-7FB9-A1CA-F882E381FD73}"/>
          </ac:spMkLst>
        </pc:spChg>
      </pc:sldChg>
      <pc:sldChg chg="modSp mod">
        <pc:chgData name="Brett Maxey" userId="f6c06aeb-bf4b-4f93-8cf4-6000dfb7e82d" providerId="ADAL" clId="{1B0A0F0F-01F3-4F32-8942-D572AD82F25B}" dt="2024-04-26T19:12:03.836" v="13587" actId="14100"/>
        <pc:sldMkLst>
          <pc:docMk/>
          <pc:sldMk cId="3364109993" sldId="268"/>
        </pc:sldMkLst>
        <pc:spChg chg="mod">
          <ac:chgData name="Brett Maxey" userId="f6c06aeb-bf4b-4f93-8cf4-6000dfb7e82d" providerId="ADAL" clId="{1B0A0F0F-01F3-4F32-8942-D572AD82F25B}" dt="2024-04-26T19:07:28.264" v="13107" actId="1076"/>
          <ac:spMkLst>
            <pc:docMk/>
            <pc:sldMk cId="3364109993" sldId="268"/>
            <ac:spMk id="2" creationId="{103DC290-7A27-95C0-53A2-21B3816BBA33}"/>
          </ac:spMkLst>
        </pc:spChg>
        <pc:spChg chg="mod">
          <ac:chgData name="Brett Maxey" userId="f6c06aeb-bf4b-4f93-8cf4-6000dfb7e82d" providerId="ADAL" clId="{1B0A0F0F-01F3-4F32-8942-D572AD82F25B}" dt="2024-04-26T19:07:40.749" v="13110" actId="1076"/>
          <ac:spMkLst>
            <pc:docMk/>
            <pc:sldMk cId="3364109993" sldId="268"/>
            <ac:spMk id="3" creationId="{203A9D90-6288-FF85-A14B-EAAC61E0E9A8}"/>
          </ac:spMkLst>
        </pc:spChg>
        <pc:graphicFrameChg chg="mod modGraphic">
          <ac:chgData name="Brett Maxey" userId="f6c06aeb-bf4b-4f93-8cf4-6000dfb7e82d" providerId="ADAL" clId="{1B0A0F0F-01F3-4F32-8942-D572AD82F25B}" dt="2024-04-26T19:12:03.836" v="13587" actId="14100"/>
          <ac:graphicFrameMkLst>
            <pc:docMk/>
            <pc:sldMk cId="3364109993" sldId="268"/>
            <ac:graphicFrameMk id="4" creationId="{BC8B6778-11BB-9A9A-F0BF-8949F85F8237}"/>
          </ac:graphicFrameMkLst>
        </pc:graphicFrameChg>
      </pc:sldChg>
      <pc:sldChg chg="modSp mod">
        <pc:chgData name="Brett Maxey" userId="f6c06aeb-bf4b-4f93-8cf4-6000dfb7e82d" providerId="ADAL" clId="{1B0A0F0F-01F3-4F32-8942-D572AD82F25B}" dt="2024-04-26T18:56:41.782" v="11486" actId="20577"/>
        <pc:sldMkLst>
          <pc:docMk/>
          <pc:sldMk cId="3799370086" sldId="269"/>
        </pc:sldMkLst>
        <pc:spChg chg="mod">
          <ac:chgData name="Brett Maxey" userId="f6c06aeb-bf4b-4f93-8cf4-6000dfb7e82d" providerId="ADAL" clId="{1B0A0F0F-01F3-4F32-8942-D572AD82F25B}" dt="2024-04-26T18:56:41.782" v="11486" actId="20577"/>
          <ac:spMkLst>
            <pc:docMk/>
            <pc:sldMk cId="3799370086" sldId="269"/>
            <ac:spMk id="3" creationId="{203A9D90-6288-FF85-A14B-EAAC61E0E9A8}"/>
          </ac:spMkLst>
        </pc:spChg>
      </pc:sldChg>
      <pc:sldChg chg="addSp delSp modSp mod">
        <pc:chgData name="Brett Maxey" userId="f6c06aeb-bf4b-4f93-8cf4-6000dfb7e82d" providerId="ADAL" clId="{1B0A0F0F-01F3-4F32-8942-D572AD82F25B}" dt="2024-04-17T21:36:44.153" v="7614" actId="20577"/>
        <pc:sldMkLst>
          <pc:docMk/>
          <pc:sldMk cId="3887641486" sldId="270"/>
        </pc:sldMkLst>
        <pc:spChg chg="mod">
          <ac:chgData name="Brett Maxey" userId="f6c06aeb-bf4b-4f93-8cf4-6000dfb7e82d" providerId="ADAL" clId="{1B0A0F0F-01F3-4F32-8942-D572AD82F25B}" dt="2024-04-17T21:36:44.153" v="7614" actId="20577"/>
          <ac:spMkLst>
            <pc:docMk/>
            <pc:sldMk cId="3887641486" sldId="270"/>
            <ac:spMk id="3" creationId="{0CC31931-4847-F763-D4D1-1433E7E0CE49}"/>
          </ac:spMkLst>
        </pc:spChg>
        <pc:spChg chg="add del mod">
          <ac:chgData name="Brett Maxey" userId="f6c06aeb-bf4b-4f93-8cf4-6000dfb7e82d" providerId="ADAL" clId="{1B0A0F0F-01F3-4F32-8942-D572AD82F25B}" dt="2024-03-27T18:35:26.758" v="29" actId="22"/>
          <ac:spMkLst>
            <pc:docMk/>
            <pc:sldMk cId="3887641486" sldId="270"/>
            <ac:spMk id="5" creationId="{F3E8D4ED-E467-15A6-BAA0-E6EE1DCB6E4F}"/>
          </ac:spMkLst>
        </pc:spChg>
        <pc:picChg chg="add mod ord">
          <ac:chgData name="Brett Maxey" userId="f6c06aeb-bf4b-4f93-8cf4-6000dfb7e82d" providerId="ADAL" clId="{1B0A0F0F-01F3-4F32-8942-D572AD82F25B}" dt="2024-03-27T18:35:43.016" v="30" actId="1076"/>
          <ac:picMkLst>
            <pc:docMk/>
            <pc:sldMk cId="3887641486" sldId="270"/>
            <ac:picMk id="7" creationId="{EBA78ADA-13BD-BD29-BFC7-D9615EB6C511}"/>
          </ac:picMkLst>
        </pc:picChg>
        <pc:picChg chg="del">
          <ac:chgData name="Brett Maxey" userId="f6c06aeb-bf4b-4f93-8cf4-6000dfb7e82d" providerId="ADAL" clId="{1B0A0F0F-01F3-4F32-8942-D572AD82F25B}" dt="2024-03-27T18:35:24.708" v="28" actId="478"/>
          <ac:picMkLst>
            <pc:docMk/>
            <pc:sldMk cId="3887641486" sldId="270"/>
            <ac:picMk id="10" creationId="{C3022619-ABD1-BF3C-F7D9-E56C642C5D22}"/>
          </ac:picMkLst>
        </pc:picChg>
      </pc:sldChg>
      <pc:sldChg chg="addSp delSp modSp add del mod">
        <pc:chgData name="Brett Maxey" userId="f6c06aeb-bf4b-4f93-8cf4-6000dfb7e82d" providerId="ADAL" clId="{1B0A0F0F-01F3-4F32-8942-D572AD82F25B}" dt="2024-04-17T21:08:58.521" v="5400" actId="33524"/>
        <pc:sldMkLst>
          <pc:docMk/>
          <pc:sldMk cId="1306592365" sldId="271"/>
        </pc:sldMkLst>
        <pc:spChg chg="mod">
          <ac:chgData name="Brett Maxey" userId="f6c06aeb-bf4b-4f93-8cf4-6000dfb7e82d" providerId="ADAL" clId="{1B0A0F0F-01F3-4F32-8942-D572AD82F25B}" dt="2024-04-17T21:08:58.521" v="5400" actId="33524"/>
          <ac:spMkLst>
            <pc:docMk/>
            <pc:sldMk cId="1306592365" sldId="271"/>
            <ac:spMk id="3" creationId="{0CC31931-4847-F763-D4D1-1433E7E0CE49}"/>
          </ac:spMkLst>
        </pc:spChg>
        <pc:spChg chg="add del mod">
          <ac:chgData name="Brett Maxey" userId="f6c06aeb-bf4b-4f93-8cf4-6000dfb7e82d" providerId="ADAL" clId="{1B0A0F0F-01F3-4F32-8942-D572AD82F25B}" dt="2024-03-27T18:36:27.397" v="36" actId="22"/>
          <ac:spMkLst>
            <pc:docMk/>
            <pc:sldMk cId="1306592365" sldId="271"/>
            <ac:spMk id="5" creationId="{4BAFCD9B-83B8-CFFF-D53A-BA61681F9371}"/>
          </ac:spMkLst>
        </pc:spChg>
        <pc:picChg chg="del">
          <ac:chgData name="Brett Maxey" userId="f6c06aeb-bf4b-4f93-8cf4-6000dfb7e82d" providerId="ADAL" clId="{1B0A0F0F-01F3-4F32-8942-D572AD82F25B}" dt="2024-03-27T18:36:21.653" v="33" actId="478"/>
          <ac:picMkLst>
            <pc:docMk/>
            <pc:sldMk cId="1306592365" sldId="271"/>
            <ac:picMk id="6" creationId="{C2A3775D-51A5-D12F-8A3D-32A5B63F1D82}"/>
          </ac:picMkLst>
        </pc:picChg>
        <pc:picChg chg="add del">
          <ac:chgData name="Brett Maxey" userId="f6c06aeb-bf4b-4f93-8cf4-6000dfb7e82d" providerId="ADAL" clId="{1B0A0F0F-01F3-4F32-8942-D572AD82F25B}" dt="2024-03-27T18:36:25.925" v="35" actId="22"/>
          <ac:picMkLst>
            <pc:docMk/>
            <pc:sldMk cId="1306592365" sldId="271"/>
            <ac:picMk id="8" creationId="{B0461BAC-7B7E-EA65-3E61-6996F905EAC0}"/>
          </ac:picMkLst>
        </pc:picChg>
        <pc:picChg chg="add mod ord">
          <ac:chgData name="Brett Maxey" userId="f6c06aeb-bf4b-4f93-8cf4-6000dfb7e82d" providerId="ADAL" clId="{1B0A0F0F-01F3-4F32-8942-D572AD82F25B}" dt="2024-03-27T18:36:31.944" v="37" actId="1076"/>
          <ac:picMkLst>
            <pc:docMk/>
            <pc:sldMk cId="1306592365" sldId="271"/>
            <ac:picMk id="10" creationId="{92DE9723-22A1-39BC-45B6-F2DD75B89F6D}"/>
          </ac:picMkLst>
        </pc:picChg>
      </pc:sldChg>
      <pc:sldChg chg="addSp delSp modSp mod">
        <pc:chgData name="Brett Maxey" userId="f6c06aeb-bf4b-4f93-8cf4-6000dfb7e82d" providerId="ADAL" clId="{1B0A0F0F-01F3-4F32-8942-D572AD82F25B}" dt="2024-04-17T21:40:20.376" v="7808" actId="20577"/>
        <pc:sldMkLst>
          <pc:docMk/>
          <pc:sldMk cId="1901477980" sldId="272"/>
        </pc:sldMkLst>
        <pc:spChg chg="mod">
          <ac:chgData name="Brett Maxey" userId="f6c06aeb-bf4b-4f93-8cf4-6000dfb7e82d" providerId="ADAL" clId="{1B0A0F0F-01F3-4F32-8942-D572AD82F25B}" dt="2024-04-17T21:40:20.376" v="7808" actId="20577"/>
          <ac:spMkLst>
            <pc:docMk/>
            <pc:sldMk cId="1901477980" sldId="272"/>
            <ac:spMk id="3" creationId="{0CC31931-4847-F763-D4D1-1433E7E0CE49}"/>
          </ac:spMkLst>
        </pc:spChg>
        <pc:spChg chg="add del mod">
          <ac:chgData name="Brett Maxey" userId="f6c06aeb-bf4b-4f93-8cf4-6000dfb7e82d" providerId="ADAL" clId="{1B0A0F0F-01F3-4F32-8942-D572AD82F25B}" dt="2024-03-27T18:37:05.727" v="39" actId="22"/>
          <ac:spMkLst>
            <pc:docMk/>
            <pc:sldMk cId="1901477980" sldId="272"/>
            <ac:spMk id="5" creationId="{C55D1EF4-B1E1-2CD8-5ABB-0FAF8B8ED353}"/>
          </ac:spMkLst>
        </pc:spChg>
        <pc:picChg chg="del">
          <ac:chgData name="Brett Maxey" userId="f6c06aeb-bf4b-4f93-8cf4-6000dfb7e82d" providerId="ADAL" clId="{1B0A0F0F-01F3-4F32-8942-D572AD82F25B}" dt="2024-03-27T18:37:04.365" v="38" actId="478"/>
          <ac:picMkLst>
            <pc:docMk/>
            <pc:sldMk cId="1901477980" sldId="272"/>
            <ac:picMk id="6" creationId="{D4C80DC3-BDC2-5C76-B2D1-6B01142DEC0F}"/>
          </ac:picMkLst>
        </pc:picChg>
        <pc:picChg chg="add mod ord">
          <ac:chgData name="Brett Maxey" userId="f6c06aeb-bf4b-4f93-8cf4-6000dfb7e82d" providerId="ADAL" clId="{1B0A0F0F-01F3-4F32-8942-D572AD82F25B}" dt="2024-03-27T18:37:12.832" v="41" actId="1076"/>
          <ac:picMkLst>
            <pc:docMk/>
            <pc:sldMk cId="1901477980" sldId="272"/>
            <ac:picMk id="8" creationId="{81990101-D8D4-1A42-184A-6BF25DEE1880}"/>
          </ac:picMkLst>
        </pc:picChg>
      </pc:sldChg>
      <pc:sldChg chg="addSp delSp modSp mod">
        <pc:chgData name="Brett Maxey" userId="f6c06aeb-bf4b-4f93-8cf4-6000dfb7e82d" providerId="ADAL" clId="{1B0A0F0F-01F3-4F32-8942-D572AD82F25B}" dt="2024-04-17T21:31:44.647" v="7470" actId="20577"/>
        <pc:sldMkLst>
          <pc:docMk/>
          <pc:sldMk cId="3333452679" sldId="273"/>
        </pc:sldMkLst>
        <pc:spChg chg="mod">
          <ac:chgData name="Brett Maxey" userId="f6c06aeb-bf4b-4f93-8cf4-6000dfb7e82d" providerId="ADAL" clId="{1B0A0F0F-01F3-4F32-8942-D572AD82F25B}" dt="2024-04-17T21:31:44.647" v="7470" actId="20577"/>
          <ac:spMkLst>
            <pc:docMk/>
            <pc:sldMk cId="3333452679" sldId="273"/>
            <ac:spMk id="3" creationId="{0CC31931-4847-F763-D4D1-1433E7E0CE49}"/>
          </ac:spMkLst>
        </pc:spChg>
        <pc:spChg chg="add del mod">
          <ac:chgData name="Brett Maxey" userId="f6c06aeb-bf4b-4f93-8cf4-6000dfb7e82d" providerId="ADAL" clId="{1B0A0F0F-01F3-4F32-8942-D572AD82F25B}" dt="2024-03-27T18:37:37.762" v="43" actId="22"/>
          <ac:spMkLst>
            <pc:docMk/>
            <pc:sldMk cId="3333452679" sldId="273"/>
            <ac:spMk id="5" creationId="{83C27D5B-7B65-3F61-B12B-9519C96258F6}"/>
          </ac:spMkLst>
        </pc:spChg>
        <pc:picChg chg="del">
          <ac:chgData name="Brett Maxey" userId="f6c06aeb-bf4b-4f93-8cf4-6000dfb7e82d" providerId="ADAL" clId="{1B0A0F0F-01F3-4F32-8942-D572AD82F25B}" dt="2024-03-27T18:37:22.596" v="42" actId="478"/>
          <ac:picMkLst>
            <pc:docMk/>
            <pc:sldMk cId="3333452679" sldId="273"/>
            <ac:picMk id="6" creationId="{681EB027-545B-A4F6-0B0F-100EA5E6CAB4}"/>
          </ac:picMkLst>
        </pc:picChg>
        <pc:picChg chg="add mod ord">
          <ac:chgData name="Brett Maxey" userId="f6c06aeb-bf4b-4f93-8cf4-6000dfb7e82d" providerId="ADAL" clId="{1B0A0F0F-01F3-4F32-8942-D572AD82F25B}" dt="2024-03-27T18:37:45.192" v="44" actId="1076"/>
          <ac:picMkLst>
            <pc:docMk/>
            <pc:sldMk cId="3333452679" sldId="273"/>
            <ac:picMk id="8" creationId="{DF52CD3B-075A-7A40-39EC-C3D6FFAFC3CF}"/>
          </ac:picMkLst>
        </pc:pic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4/26/2024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4/26/2024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4/26/2024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4/26/2024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4/26/2024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4/26/2024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dirty="0"/>
              <a:t>4/26/2024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4/26/2024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4/26/2024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4/26/2024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dirty="0"/>
              <a:t>4/26/2024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4/26/2024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4/26/2024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4/26/2024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dirty="0"/>
              <a:t>4/26/2024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4/26/2024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4/26/2024</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5" r:id="rId4"/>
    <p:sldLayoutId id="2147483653" r:id="rId5"/>
    <p:sldLayoutId id="2147483654" r:id="rId6"/>
    <p:sldLayoutId id="2147483655" r:id="rId7"/>
    <p:sldLayoutId id="2147483666" r:id="rId8"/>
    <p:sldLayoutId id="2147483657" r:id="rId9"/>
    <p:sldLayoutId id="2147483660" r:id="rId10"/>
    <p:sldLayoutId id="2147483661" r:id="rId11"/>
    <p:sldLayoutId id="2147483662" r:id="rId12"/>
    <p:sldLayoutId id="2147483663" r:id="rId13"/>
    <p:sldLayoutId id="2147483664" r:id="rId14"/>
    <p:sldLayoutId id="2147483667" r:id="rId15"/>
    <p:sldLayoutId id="2147483659"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A9F39-3A40-DAF5-FB29-F9EF6B43BC8E}"/>
              </a:ext>
            </a:extLst>
          </p:cNvPr>
          <p:cNvSpPr>
            <a:spLocks noGrp="1"/>
          </p:cNvSpPr>
          <p:nvPr>
            <p:ph type="ctrTitle"/>
          </p:nvPr>
        </p:nvSpPr>
        <p:spPr/>
        <p:txBody>
          <a:bodyPr/>
          <a:lstStyle/>
          <a:p>
            <a:r>
              <a:rPr lang="en-US" dirty="0"/>
              <a:t>NADA Service Homework </a:t>
            </a:r>
          </a:p>
        </p:txBody>
      </p:sp>
      <p:sp>
        <p:nvSpPr>
          <p:cNvPr id="3" name="Subtitle 2">
            <a:extLst>
              <a:ext uri="{FF2B5EF4-FFF2-40B4-BE49-F238E27FC236}">
                <a16:creationId xmlns:a16="http://schemas.microsoft.com/office/drawing/2014/main" id="{3D24D94E-9ADE-FBA4-4E04-F5102B2316CA}"/>
              </a:ext>
            </a:extLst>
          </p:cNvPr>
          <p:cNvSpPr>
            <a:spLocks noGrp="1"/>
          </p:cNvSpPr>
          <p:nvPr>
            <p:ph type="subTitle" idx="1"/>
          </p:nvPr>
        </p:nvSpPr>
        <p:spPr/>
        <p:txBody>
          <a:bodyPr>
            <a:normAutofit lnSpcReduction="10000"/>
          </a:bodyPr>
          <a:lstStyle/>
          <a:p>
            <a:pPr algn="ctr"/>
            <a:r>
              <a:rPr lang="en-US" sz="3200" dirty="0"/>
              <a:t>Brett Maxey</a:t>
            </a:r>
          </a:p>
          <a:p>
            <a:pPr algn="ctr"/>
            <a:r>
              <a:rPr lang="en-US" sz="3200" dirty="0"/>
              <a:t>N439</a:t>
            </a:r>
          </a:p>
          <a:p>
            <a:pPr algn="ctr"/>
            <a:endParaRPr lang="en-US" sz="3200" dirty="0"/>
          </a:p>
        </p:txBody>
      </p:sp>
    </p:spTree>
    <p:extLst>
      <p:ext uri="{BB962C8B-B14F-4D97-AF65-F5344CB8AC3E}">
        <p14:creationId xmlns:p14="http://schemas.microsoft.com/office/powerpoint/2010/main" val="4070740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Opportunities</a:t>
            </a:r>
          </a:p>
          <a:p>
            <a:endParaRPr lang="en-US" dirty="0"/>
          </a:p>
        </p:txBody>
      </p:sp>
      <p:sp>
        <p:nvSpPr>
          <p:cNvPr id="4" name="TextBox 3">
            <a:extLst>
              <a:ext uri="{FF2B5EF4-FFF2-40B4-BE49-F238E27FC236}">
                <a16:creationId xmlns:a16="http://schemas.microsoft.com/office/drawing/2014/main" id="{AEE18097-A482-3E0B-D4AA-CE643F33000F}"/>
              </a:ext>
            </a:extLst>
          </p:cNvPr>
          <p:cNvSpPr txBox="1"/>
          <p:nvPr/>
        </p:nvSpPr>
        <p:spPr>
          <a:xfrm>
            <a:off x="1119499" y="2768837"/>
            <a:ext cx="7870677" cy="2862322"/>
          </a:xfrm>
          <a:prstGeom prst="rect">
            <a:avLst/>
          </a:prstGeom>
          <a:noFill/>
        </p:spPr>
        <p:txBody>
          <a:bodyPr wrap="square" rtlCol="0">
            <a:spAutoFit/>
          </a:bodyPr>
          <a:lstStyle/>
          <a:p>
            <a:pPr marL="285750" indent="-285750">
              <a:buFont typeface="Arial" panose="020B0604020202020204" pitchFamily="34" charset="0"/>
              <a:buChar char="•"/>
            </a:pPr>
            <a:r>
              <a:rPr lang="en-US" dirty="0"/>
              <a:t>Growing and expanding the business</a:t>
            </a:r>
          </a:p>
          <a:p>
            <a:pPr marL="285750" indent="-285750">
              <a:buFont typeface="Arial" panose="020B0604020202020204" pitchFamily="34" charset="0"/>
              <a:buChar char="•"/>
            </a:pPr>
            <a:r>
              <a:rPr lang="en-US" dirty="0"/>
              <a:t>Growing populus of the city resulting in growing customer base</a:t>
            </a:r>
          </a:p>
          <a:p>
            <a:pPr marL="285750" indent="-285750">
              <a:buFont typeface="Arial" panose="020B0604020202020204" pitchFamily="34" charset="0"/>
              <a:buChar char="•"/>
            </a:pPr>
            <a:r>
              <a:rPr lang="en-US" dirty="0"/>
              <a:t>Grow high yield customer pay base and make them priority</a:t>
            </a:r>
          </a:p>
          <a:p>
            <a:pPr marL="285750" indent="-285750">
              <a:buFont typeface="Arial" panose="020B0604020202020204" pitchFamily="34" charset="0"/>
              <a:buChar char="•"/>
            </a:pPr>
            <a:r>
              <a:rPr lang="en-US" dirty="0"/>
              <a:t>Better scheduling</a:t>
            </a:r>
          </a:p>
          <a:p>
            <a:pPr marL="285750" indent="-285750">
              <a:buFont typeface="Arial" panose="020B0604020202020204" pitchFamily="34" charset="0"/>
              <a:buChar char="•"/>
            </a:pPr>
            <a:r>
              <a:rPr lang="en-US" dirty="0"/>
              <a:t>Increased space for increase workload</a:t>
            </a:r>
          </a:p>
          <a:p>
            <a:pPr marL="285750" indent="-285750">
              <a:buFont typeface="Arial" panose="020B0604020202020204" pitchFamily="34" charset="0"/>
              <a:buChar char="•"/>
            </a:pPr>
            <a:r>
              <a:rPr lang="en-US" dirty="0"/>
              <a:t>Increased technician employees for increased workload</a:t>
            </a:r>
          </a:p>
          <a:p>
            <a:pPr marL="285750" indent="-285750">
              <a:buFont typeface="Arial" panose="020B0604020202020204" pitchFamily="34" charset="0"/>
              <a:buChar char="•"/>
            </a:pPr>
            <a:r>
              <a:rPr lang="en-US" dirty="0"/>
              <a:t>Training to keep employees at top of their game which keeps customers happy</a:t>
            </a:r>
          </a:p>
          <a:p>
            <a:pPr marL="285750" indent="-285750">
              <a:buFont typeface="Arial" panose="020B0604020202020204" pitchFamily="34" charset="0"/>
              <a:buChar char="•"/>
            </a:pPr>
            <a:r>
              <a:rPr lang="en-US" dirty="0"/>
              <a:t>Motivating staff to work hard, sell more, and make more money! </a:t>
            </a:r>
          </a:p>
          <a:p>
            <a:pPr marL="285750" indent="-285750">
              <a:buFont typeface="Arial" panose="020B0604020202020204" pitchFamily="34" charset="0"/>
              <a:buChar char="•"/>
            </a:pPr>
            <a:endParaRPr lang="en-US" dirty="0"/>
          </a:p>
        </p:txBody>
      </p:sp>
    </p:spTree>
    <p:extLst>
      <p:ext uri="{BB962C8B-B14F-4D97-AF65-F5344CB8AC3E}">
        <p14:creationId xmlns:p14="http://schemas.microsoft.com/office/powerpoint/2010/main" val="39128695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Threats</a:t>
            </a:r>
          </a:p>
          <a:p>
            <a:endParaRPr lang="en-US" dirty="0"/>
          </a:p>
          <a:p>
            <a:endParaRPr lang="en-US" dirty="0"/>
          </a:p>
        </p:txBody>
      </p:sp>
      <p:sp>
        <p:nvSpPr>
          <p:cNvPr id="4" name="TextBox 3">
            <a:extLst>
              <a:ext uri="{FF2B5EF4-FFF2-40B4-BE49-F238E27FC236}">
                <a16:creationId xmlns:a16="http://schemas.microsoft.com/office/drawing/2014/main" id="{BD0015D8-61E4-66E8-4415-29A12D7137E0}"/>
              </a:ext>
            </a:extLst>
          </p:cNvPr>
          <p:cNvSpPr txBox="1"/>
          <p:nvPr/>
        </p:nvSpPr>
        <p:spPr>
          <a:xfrm>
            <a:off x="1068224" y="2734654"/>
            <a:ext cx="8024501" cy="3416320"/>
          </a:xfrm>
          <a:prstGeom prst="rect">
            <a:avLst/>
          </a:prstGeom>
          <a:noFill/>
        </p:spPr>
        <p:txBody>
          <a:bodyPr wrap="square" rtlCol="0">
            <a:spAutoFit/>
          </a:bodyPr>
          <a:lstStyle/>
          <a:p>
            <a:pPr marL="285750" indent="-285750">
              <a:buFont typeface="Arial" panose="020B0604020202020204" pitchFamily="34" charset="0"/>
              <a:buChar char="•"/>
            </a:pPr>
            <a:r>
              <a:rPr lang="en-US" dirty="0"/>
              <a:t>Hazardous condition in some areas for both employees and customers</a:t>
            </a:r>
          </a:p>
          <a:p>
            <a:pPr marL="285750" indent="-285750">
              <a:buFont typeface="Arial" panose="020B0604020202020204" pitchFamily="34" charset="0"/>
              <a:buChar char="•"/>
            </a:pPr>
            <a:r>
              <a:rPr lang="en-US" dirty="0"/>
              <a:t>Lack of safety devices</a:t>
            </a:r>
          </a:p>
          <a:p>
            <a:pPr marL="285750" indent="-285750">
              <a:buFont typeface="Arial" panose="020B0604020202020204" pitchFamily="34" charset="0"/>
              <a:buChar char="•"/>
            </a:pPr>
            <a:r>
              <a:rPr lang="en-US" dirty="0"/>
              <a:t>Aging service employees </a:t>
            </a:r>
          </a:p>
          <a:p>
            <a:pPr marL="285750" indent="-285750">
              <a:buFont typeface="Arial" panose="020B0604020202020204" pitchFamily="34" charset="0"/>
              <a:buChar char="•"/>
            </a:pPr>
            <a:r>
              <a:rPr lang="en-US" dirty="0"/>
              <a:t>Employees that may not be able to keep up with increasing work load</a:t>
            </a:r>
          </a:p>
          <a:p>
            <a:pPr marL="285750" indent="-285750">
              <a:buFont typeface="Arial" panose="020B0604020202020204" pitchFamily="34" charset="0"/>
              <a:buChar char="•"/>
            </a:pPr>
            <a:r>
              <a:rPr lang="en-US" dirty="0"/>
              <a:t>3.0 diesel- every repair is very time consuming and most cases take 2 service bays per repair</a:t>
            </a:r>
          </a:p>
          <a:p>
            <a:pPr marL="285750" indent="-285750">
              <a:buFont typeface="Arial" panose="020B0604020202020204" pitchFamily="34" charset="0"/>
              <a:buChar char="•"/>
            </a:pPr>
            <a:r>
              <a:rPr lang="en-US" dirty="0"/>
              <a:t>Wholesale parts and products</a:t>
            </a:r>
          </a:p>
          <a:p>
            <a:pPr marL="285750" indent="-285750">
              <a:buFont typeface="Arial" panose="020B0604020202020204" pitchFamily="34" charset="0"/>
              <a:buChar char="•"/>
            </a:pPr>
            <a:r>
              <a:rPr lang="en-US" dirty="0"/>
              <a:t>Overloaded with work and not producing timely results</a:t>
            </a:r>
          </a:p>
          <a:p>
            <a:pPr marL="285750" indent="-285750">
              <a:buFont typeface="Arial" panose="020B0604020202020204" pitchFamily="34" charset="0"/>
              <a:buChar char="•"/>
            </a:pPr>
            <a:r>
              <a:rPr lang="en-US" dirty="0"/>
              <a:t>Complacency</a:t>
            </a:r>
          </a:p>
          <a:p>
            <a:pPr marL="285750" indent="-285750">
              <a:buFont typeface="Arial" panose="020B0604020202020204" pitchFamily="34" charset="0"/>
              <a:buChar char="•"/>
            </a:pPr>
            <a:r>
              <a:rPr lang="en-US" dirty="0"/>
              <a:t>Employees and management ok with the status quo</a:t>
            </a:r>
          </a:p>
          <a:p>
            <a:pPr marL="285750" indent="-285750">
              <a:buFont typeface="Arial" panose="020B0604020202020204" pitchFamily="34" charset="0"/>
              <a:buChar char="•"/>
            </a:pPr>
            <a:r>
              <a:rPr lang="en-US" dirty="0"/>
              <a:t>Floors- become slippery when wet! </a:t>
            </a:r>
          </a:p>
          <a:p>
            <a:pPr marL="285750" indent="-285750">
              <a:buFont typeface="Arial" panose="020B0604020202020204" pitchFamily="34" charset="0"/>
              <a:buChar char="•"/>
            </a:pPr>
            <a:endParaRPr lang="en-US" dirty="0"/>
          </a:p>
        </p:txBody>
      </p:sp>
    </p:spTree>
    <p:extLst>
      <p:ext uri="{BB962C8B-B14F-4D97-AF65-F5344CB8AC3E}">
        <p14:creationId xmlns:p14="http://schemas.microsoft.com/office/powerpoint/2010/main" val="6276649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Objectives</a:t>
            </a:r>
          </a:p>
          <a:p>
            <a:endParaRPr lang="en-US" dirty="0"/>
          </a:p>
          <a:p>
            <a:endParaRPr lang="en-US" dirty="0"/>
          </a:p>
        </p:txBody>
      </p:sp>
      <p:sp>
        <p:nvSpPr>
          <p:cNvPr id="4" name="TextBox 3">
            <a:extLst>
              <a:ext uri="{FF2B5EF4-FFF2-40B4-BE49-F238E27FC236}">
                <a16:creationId xmlns:a16="http://schemas.microsoft.com/office/drawing/2014/main" id="{C116AD34-DA5C-5DA8-3F44-3090FFD4082E}"/>
              </a:ext>
            </a:extLst>
          </p:cNvPr>
          <p:cNvSpPr txBox="1"/>
          <p:nvPr/>
        </p:nvSpPr>
        <p:spPr>
          <a:xfrm>
            <a:off x="1128044" y="2734654"/>
            <a:ext cx="7674124" cy="5078313"/>
          </a:xfrm>
          <a:prstGeom prst="rect">
            <a:avLst/>
          </a:prstGeom>
          <a:noFill/>
        </p:spPr>
        <p:txBody>
          <a:bodyPr wrap="square" rtlCol="0">
            <a:spAutoFit/>
          </a:bodyPr>
          <a:lstStyle/>
          <a:p>
            <a:pPr marL="285750" indent="-285750">
              <a:buFont typeface="Arial" panose="020B0604020202020204" pitchFamily="34" charset="0"/>
              <a:buChar char="•"/>
            </a:pPr>
            <a:r>
              <a:rPr lang="en-US" dirty="0"/>
              <a:t>Take advantage of growing populus around us to expand our business opportunities</a:t>
            </a:r>
          </a:p>
          <a:p>
            <a:pPr marL="285750" indent="-285750">
              <a:buFont typeface="Arial" panose="020B0604020202020204" pitchFamily="34" charset="0"/>
              <a:buChar char="•"/>
            </a:pPr>
            <a:r>
              <a:rPr lang="en-US" dirty="0"/>
              <a:t>Fine tune our scheduling processes to help with technician load and facility efficiency</a:t>
            </a:r>
          </a:p>
          <a:p>
            <a:pPr marL="285750" indent="-285750">
              <a:buFont typeface="Arial" panose="020B0604020202020204" pitchFamily="34" charset="0"/>
              <a:buChar char="•"/>
            </a:pPr>
            <a:r>
              <a:rPr lang="en-US" dirty="0"/>
              <a:t>Implement customer service-related training for service advisors</a:t>
            </a:r>
          </a:p>
          <a:p>
            <a:pPr marL="285750" indent="-285750">
              <a:buFont typeface="Arial" panose="020B0604020202020204" pitchFamily="34" charset="0"/>
              <a:buChar char="•"/>
            </a:pPr>
            <a:r>
              <a:rPr lang="en-US" dirty="0"/>
              <a:t>Find more ways to celebrate employees' successes and achievements</a:t>
            </a:r>
          </a:p>
          <a:p>
            <a:pPr marL="285750" indent="-285750">
              <a:buFont typeface="Arial" panose="020B0604020202020204" pitchFamily="34" charset="0"/>
              <a:buChar char="•"/>
            </a:pPr>
            <a:r>
              <a:rPr lang="en-US" dirty="0"/>
              <a:t>Create fun sales-like spiffs to motivate both advisors and technicians to work hard and sell more</a:t>
            </a:r>
          </a:p>
          <a:p>
            <a:pPr marL="285750" indent="-285750">
              <a:buFont typeface="Arial" panose="020B0604020202020204" pitchFamily="34" charset="0"/>
              <a:buChar char="•"/>
            </a:pPr>
            <a:r>
              <a:rPr lang="en-US" dirty="0"/>
              <a:t>Recruit a younger demographic that can learn from current employees who have been in the business for a long time</a:t>
            </a:r>
          </a:p>
          <a:p>
            <a:pPr marL="285750" indent="-285750">
              <a:buFont typeface="Arial" panose="020B0604020202020204" pitchFamily="34" charset="0"/>
              <a:buChar char="•"/>
            </a:pPr>
            <a:r>
              <a:rPr lang="en-US" dirty="0"/>
              <a:t>Give career paths to technicians to help with recruitment</a:t>
            </a:r>
          </a:p>
          <a:p>
            <a:pPr marL="285750" indent="-285750">
              <a:buFont typeface="Arial" panose="020B0604020202020204" pitchFamily="34" charset="0"/>
              <a:buChar char="•"/>
            </a:pPr>
            <a:r>
              <a:rPr lang="en-US" dirty="0"/>
              <a:t>Make sure all employees feel safe and comfortable in their work environment</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endParaRPr lang="en-US" dirty="0"/>
          </a:p>
        </p:txBody>
      </p:sp>
    </p:spTree>
    <p:extLst>
      <p:ext uri="{BB962C8B-B14F-4D97-AF65-F5344CB8AC3E}">
        <p14:creationId xmlns:p14="http://schemas.microsoft.com/office/powerpoint/2010/main" val="39852722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2220410"/>
            <a:ext cx="8596668" cy="3880773"/>
          </a:xfrm>
        </p:spPr>
        <p:txBody>
          <a:bodyPr/>
          <a:lstStyle/>
          <a:p>
            <a:r>
              <a:rPr lang="en-US" dirty="0"/>
              <a:t>Strategies</a:t>
            </a:r>
          </a:p>
          <a:p>
            <a:endParaRPr lang="en-US" dirty="0"/>
          </a:p>
          <a:p>
            <a:endParaRPr lang="en-US" dirty="0"/>
          </a:p>
        </p:txBody>
      </p:sp>
      <p:sp>
        <p:nvSpPr>
          <p:cNvPr id="4" name="TextBox 3">
            <a:extLst>
              <a:ext uri="{FF2B5EF4-FFF2-40B4-BE49-F238E27FC236}">
                <a16:creationId xmlns:a16="http://schemas.microsoft.com/office/drawing/2014/main" id="{4EBC293B-87B5-7405-074E-1883CD198479}"/>
              </a:ext>
            </a:extLst>
          </p:cNvPr>
          <p:cNvSpPr txBox="1"/>
          <p:nvPr/>
        </p:nvSpPr>
        <p:spPr>
          <a:xfrm>
            <a:off x="830958" y="2529555"/>
            <a:ext cx="8289420" cy="4801314"/>
          </a:xfrm>
          <a:prstGeom prst="rect">
            <a:avLst/>
          </a:prstGeom>
          <a:noFill/>
        </p:spPr>
        <p:txBody>
          <a:bodyPr wrap="square" rtlCol="0">
            <a:spAutoFit/>
          </a:bodyPr>
          <a:lstStyle/>
          <a:p>
            <a:pPr marL="285750" indent="-285750">
              <a:buFont typeface="Arial" panose="020B0604020202020204" pitchFamily="34" charset="0"/>
              <a:buChar char="•"/>
            </a:pPr>
            <a:r>
              <a:rPr lang="en-US" dirty="0"/>
              <a:t>Do a better job of presenting every opportunity to the traffic we currently have coming into our service drive</a:t>
            </a:r>
          </a:p>
          <a:p>
            <a:pPr marL="285750" indent="-285750">
              <a:buFont typeface="Arial" panose="020B0604020202020204" pitchFamily="34" charset="0"/>
              <a:buChar char="•"/>
            </a:pPr>
            <a:r>
              <a:rPr lang="en-US" dirty="0"/>
              <a:t>Research resources we can use to help slippery floors</a:t>
            </a:r>
          </a:p>
          <a:p>
            <a:pPr marL="285750" indent="-285750">
              <a:buFont typeface="Arial" panose="020B0604020202020204" pitchFamily="34" charset="0"/>
              <a:buChar char="•"/>
            </a:pPr>
            <a:r>
              <a:rPr lang="en-US" dirty="0"/>
              <a:t>Look at ways to market to newer locales that aren’t familiar with the area or our dealership and its history</a:t>
            </a:r>
          </a:p>
          <a:p>
            <a:pPr marL="285750" indent="-285750">
              <a:buFont typeface="Arial" panose="020B0604020202020204" pitchFamily="34" charset="0"/>
              <a:buChar char="•"/>
            </a:pPr>
            <a:r>
              <a:rPr lang="en-US" dirty="0"/>
              <a:t>Create space within our service office for the service scheduler to sit on the drive</a:t>
            </a:r>
          </a:p>
          <a:p>
            <a:pPr marL="285750" indent="-285750">
              <a:buFont typeface="Arial" panose="020B0604020202020204" pitchFamily="34" charset="0"/>
              <a:buChar char="•"/>
            </a:pPr>
            <a:r>
              <a:rPr lang="en-US" dirty="0"/>
              <a:t>Research digital resources to help with planning employee appreciation events</a:t>
            </a:r>
          </a:p>
          <a:p>
            <a:pPr marL="285750" indent="-285750">
              <a:buFont typeface="Arial" panose="020B0604020202020204" pitchFamily="34" charset="0"/>
              <a:buChar char="•"/>
            </a:pPr>
            <a:r>
              <a:rPr lang="en-US" dirty="0"/>
              <a:t>Research training resources specifically for service-related employees</a:t>
            </a:r>
          </a:p>
          <a:p>
            <a:pPr marL="285750" indent="-285750">
              <a:buFont typeface="Arial" panose="020B0604020202020204" pitchFamily="34" charset="0"/>
              <a:buChar char="•"/>
            </a:pPr>
            <a:r>
              <a:rPr lang="en-US" dirty="0"/>
              <a:t>Outsource the recruitment of younger service employees </a:t>
            </a:r>
          </a:p>
          <a:p>
            <a:pPr marL="285750" indent="-285750">
              <a:buFont typeface="Arial" panose="020B0604020202020204" pitchFamily="34" charset="0"/>
              <a:buChar char="•"/>
            </a:pPr>
            <a:r>
              <a:rPr lang="en-US" dirty="0"/>
              <a:t>Record dealership specific content, outsource all other content, and implement training related programs for advisors/porters/technicians</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endParaRPr lang="en-US" dirty="0"/>
          </a:p>
        </p:txBody>
      </p:sp>
    </p:spTree>
    <p:extLst>
      <p:ext uri="{BB962C8B-B14F-4D97-AF65-F5344CB8AC3E}">
        <p14:creationId xmlns:p14="http://schemas.microsoft.com/office/powerpoint/2010/main" val="42260991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Tactics</a:t>
            </a:r>
          </a:p>
          <a:p>
            <a:endParaRPr lang="en-US" dirty="0"/>
          </a:p>
          <a:p>
            <a:endParaRPr lang="en-US" dirty="0"/>
          </a:p>
        </p:txBody>
      </p:sp>
      <p:sp>
        <p:nvSpPr>
          <p:cNvPr id="4" name="TextBox 3">
            <a:extLst>
              <a:ext uri="{FF2B5EF4-FFF2-40B4-BE49-F238E27FC236}">
                <a16:creationId xmlns:a16="http://schemas.microsoft.com/office/drawing/2014/main" id="{1D825167-52E6-7FB9-A1CA-F882E381FD73}"/>
              </a:ext>
            </a:extLst>
          </p:cNvPr>
          <p:cNvSpPr txBox="1"/>
          <p:nvPr/>
        </p:nvSpPr>
        <p:spPr>
          <a:xfrm>
            <a:off x="1076769" y="2803021"/>
            <a:ext cx="8511611" cy="3416320"/>
          </a:xfrm>
          <a:prstGeom prst="rect">
            <a:avLst/>
          </a:prstGeom>
          <a:noFill/>
        </p:spPr>
        <p:txBody>
          <a:bodyPr wrap="square" rtlCol="0">
            <a:spAutoFit/>
          </a:bodyPr>
          <a:lstStyle/>
          <a:p>
            <a:pPr marL="285750" indent="-285750">
              <a:buFont typeface="Arial" panose="020B0604020202020204" pitchFamily="34" charset="0"/>
              <a:buChar char="•"/>
            </a:pPr>
            <a:r>
              <a:rPr lang="en-US" dirty="0"/>
              <a:t>Use weighted average price on high-volume, fast-moving parts to help make estimating efficient.  </a:t>
            </a:r>
          </a:p>
          <a:p>
            <a:pPr marL="285750" indent="-285750">
              <a:buFont typeface="Arial" panose="020B0604020202020204" pitchFamily="34" charset="0"/>
              <a:buChar char="•"/>
            </a:pPr>
            <a:r>
              <a:rPr lang="en-US" dirty="0"/>
              <a:t>Tie back counter part personnel pay plans to shop productivity to increase cooperation between departments</a:t>
            </a:r>
          </a:p>
          <a:p>
            <a:pPr marL="285750" indent="-285750">
              <a:buFont typeface="Arial" panose="020B0604020202020204" pitchFamily="34" charset="0"/>
              <a:buChar char="•"/>
            </a:pPr>
            <a:r>
              <a:rPr lang="en-US" dirty="0"/>
              <a:t>Add customer retention tools like loyalty programs and maintenance packages</a:t>
            </a:r>
          </a:p>
          <a:p>
            <a:pPr marL="285750" indent="-285750">
              <a:buFont typeface="Arial" panose="020B0604020202020204" pitchFamily="34" charset="0"/>
              <a:buChar char="•"/>
            </a:pPr>
            <a:r>
              <a:rPr lang="en-US" dirty="0"/>
              <a:t>Perform a multipoint inspection on every single vehicle we have visit our service shop</a:t>
            </a:r>
          </a:p>
          <a:p>
            <a:pPr marL="285750" indent="-285750">
              <a:buFont typeface="Arial" panose="020B0604020202020204" pitchFamily="34" charset="0"/>
              <a:buChar char="•"/>
            </a:pPr>
            <a:r>
              <a:rPr lang="en-US" dirty="0"/>
              <a:t>Outsource training and recruiting related items to ensure they are implemented and hold management accountable for daily tasks</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endParaRPr lang="en-US" dirty="0"/>
          </a:p>
        </p:txBody>
      </p:sp>
    </p:spTree>
    <p:extLst>
      <p:ext uri="{BB962C8B-B14F-4D97-AF65-F5344CB8AC3E}">
        <p14:creationId xmlns:p14="http://schemas.microsoft.com/office/powerpoint/2010/main" val="8504275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a:xfrm>
            <a:off x="677334" y="497824"/>
            <a:ext cx="8596668" cy="1320800"/>
          </a:xfrm>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199037"/>
            <a:ext cx="8596668" cy="3880773"/>
          </a:xfrm>
        </p:spPr>
        <p:txBody>
          <a:bodyPr/>
          <a:lstStyle/>
          <a:p>
            <a:pPr marL="0" indent="0">
              <a:buNone/>
            </a:pPr>
            <a:endParaRPr lang="en-US" dirty="0"/>
          </a:p>
          <a:p>
            <a:endParaRPr lang="en-US" dirty="0"/>
          </a:p>
        </p:txBody>
      </p:sp>
      <p:graphicFrame>
        <p:nvGraphicFramePr>
          <p:cNvPr id="4" name="Table 4">
            <a:extLst>
              <a:ext uri="{FF2B5EF4-FFF2-40B4-BE49-F238E27FC236}">
                <a16:creationId xmlns:a16="http://schemas.microsoft.com/office/drawing/2014/main" id="{BC8B6778-11BB-9A9A-F0BF-8949F85F8237}"/>
              </a:ext>
            </a:extLst>
          </p:cNvPr>
          <p:cNvGraphicFramePr>
            <a:graphicFrameLocks noGrp="1"/>
          </p:cNvGraphicFramePr>
          <p:nvPr>
            <p:extLst>
              <p:ext uri="{D42A27DB-BD31-4B8C-83A1-F6EECF244321}">
                <p14:modId xmlns:p14="http://schemas.microsoft.com/office/powerpoint/2010/main" val="2627452574"/>
              </p:ext>
            </p:extLst>
          </p:nvPr>
        </p:nvGraphicFramePr>
        <p:xfrm>
          <a:off x="111094" y="1093863"/>
          <a:ext cx="11818836" cy="5647365"/>
        </p:xfrm>
        <a:graphic>
          <a:graphicData uri="http://schemas.openxmlformats.org/drawingml/2006/table">
            <a:tbl>
              <a:tblPr firstRow="1" bandRow="1">
                <a:tableStyleId>{5C22544A-7EE6-4342-B048-85BDC9FD1C3A}</a:tableStyleId>
              </a:tblPr>
              <a:tblGrid>
                <a:gridCol w="3939612">
                  <a:extLst>
                    <a:ext uri="{9D8B030D-6E8A-4147-A177-3AD203B41FA5}">
                      <a16:colId xmlns:a16="http://schemas.microsoft.com/office/drawing/2014/main" val="2235853955"/>
                    </a:ext>
                  </a:extLst>
                </a:gridCol>
                <a:gridCol w="3939612">
                  <a:extLst>
                    <a:ext uri="{9D8B030D-6E8A-4147-A177-3AD203B41FA5}">
                      <a16:colId xmlns:a16="http://schemas.microsoft.com/office/drawing/2014/main" val="4174400132"/>
                    </a:ext>
                  </a:extLst>
                </a:gridCol>
                <a:gridCol w="3939612">
                  <a:extLst>
                    <a:ext uri="{9D8B030D-6E8A-4147-A177-3AD203B41FA5}">
                      <a16:colId xmlns:a16="http://schemas.microsoft.com/office/drawing/2014/main" val="1146395385"/>
                    </a:ext>
                  </a:extLst>
                </a:gridCol>
              </a:tblGrid>
              <a:tr h="540233">
                <a:tc>
                  <a:txBody>
                    <a:bodyPr/>
                    <a:lstStyle/>
                    <a:p>
                      <a:r>
                        <a:rPr lang="en-US" dirty="0"/>
                        <a:t>TASK</a:t>
                      </a:r>
                    </a:p>
                  </a:txBody>
                  <a:tcPr/>
                </a:tc>
                <a:tc>
                  <a:txBody>
                    <a:bodyPr/>
                    <a:lstStyle/>
                    <a:p>
                      <a:r>
                        <a:rPr lang="en-US" dirty="0"/>
                        <a:t>Position responsible</a:t>
                      </a:r>
                    </a:p>
                  </a:txBody>
                  <a:tcPr/>
                </a:tc>
                <a:tc>
                  <a:txBody>
                    <a:bodyPr/>
                    <a:lstStyle/>
                    <a:p>
                      <a:r>
                        <a:rPr lang="en-US" dirty="0"/>
                        <a:t>Check in/completion schedule</a:t>
                      </a:r>
                    </a:p>
                  </a:txBody>
                  <a:tcPr/>
                </a:tc>
                <a:extLst>
                  <a:ext uri="{0D108BD9-81ED-4DB2-BD59-A6C34878D82A}">
                    <a16:rowId xmlns:a16="http://schemas.microsoft.com/office/drawing/2014/main" val="1083418974"/>
                  </a:ext>
                </a:extLst>
              </a:tr>
              <a:tr h="595566">
                <a:tc>
                  <a:txBody>
                    <a:bodyPr/>
                    <a:lstStyle/>
                    <a:p>
                      <a:r>
                        <a:rPr lang="en-US" dirty="0"/>
                        <a:t>Record a sales to service handoff video</a:t>
                      </a:r>
                    </a:p>
                  </a:txBody>
                  <a:tcPr/>
                </a:tc>
                <a:tc>
                  <a:txBody>
                    <a:bodyPr/>
                    <a:lstStyle/>
                    <a:p>
                      <a:r>
                        <a:rPr lang="en-US" dirty="0"/>
                        <a:t>Videographer </a:t>
                      </a:r>
                    </a:p>
                  </a:txBody>
                  <a:tcPr/>
                </a:tc>
                <a:tc>
                  <a:txBody>
                    <a:bodyPr/>
                    <a:lstStyle/>
                    <a:p>
                      <a:r>
                        <a:rPr lang="en-US" dirty="0"/>
                        <a:t>August 1, 2024</a:t>
                      </a:r>
                    </a:p>
                  </a:txBody>
                  <a:tcPr/>
                </a:tc>
                <a:extLst>
                  <a:ext uri="{0D108BD9-81ED-4DB2-BD59-A6C34878D82A}">
                    <a16:rowId xmlns:a16="http://schemas.microsoft.com/office/drawing/2014/main" val="2400365483"/>
                  </a:ext>
                </a:extLst>
              </a:tr>
              <a:tr h="771761">
                <a:tc>
                  <a:txBody>
                    <a:bodyPr/>
                    <a:lstStyle/>
                    <a:p>
                      <a:r>
                        <a:rPr lang="en-US" dirty="0"/>
                        <a:t>Create a loyalty program, implement and print POS materials</a:t>
                      </a:r>
                    </a:p>
                  </a:txBody>
                  <a:tcPr/>
                </a:tc>
                <a:tc>
                  <a:txBody>
                    <a:bodyPr/>
                    <a:lstStyle/>
                    <a:p>
                      <a:r>
                        <a:rPr lang="en-US" dirty="0"/>
                        <a:t>Fixed Operations Director</a:t>
                      </a:r>
                    </a:p>
                  </a:txBody>
                  <a:tcPr/>
                </a:tc>
                <a:tc>
                  <a:txBody>
                    <a:bodyPr/>
                    <a:lstStyle/>
                    <a:p>
                      <a:r>
                        <a:rPr lang="en-US" dirty="0"/>
                        <a:t>December 31, 2024</a:t>
                      </a:r>
                    </a:p>
                  </a:txBody>
                  <a:tcPr/>
                </a:tc>
                <a:extLst>
                  <a:ext uri="{0D108BD9-81ED-4DB2-BD59-A6C34878D82A}">
                    <a16:rowId xmlns:a16="http://schemas.microsoft.com/office/drawing/2014/main" val="107845787"/>
                  </a:ext>
                </a:extLst>
              </a:tr>
              <a:tr h="595566">
                <a:tc>
                  <a:txBody>
                    <a:bodyPr/>
                    <a:lstStyle/>
                    <a:p>
                      <a:r>
                        <a:rPr lang="en-US" dirty="0"/>
                        <a:t>Implement training for all service employees</a:t>
                      </a:r>
                    </a:p>
                  </a:txBody>
                  <a:tcPr/>
                </a:tc>
                <a:tc>
                  <a:txBody>
                    <a:bodyPr/>
                    <a:lstStyle/>
                    <a:p>
                      <a:r>
                        <a:rPr lang="en-US" dirty="0"/>
                        <a:t>Service Manager</a:t>
                      </a:r>
                    </a:p>
                  </a:txBody>
                  <a:tcPr/>
                </a:tc>
                <a:tc>
                  <a:txBody>
                    <a:bodyPr/>
                    <a:lstStyle/>
                    <a:p>
                      <a:r>
                        <a:rPr lang="en-US" dirty="0"/>
                        <a:t>July 31, 2024</a:t>
                      </a:r>
                    </a:p>
                  </a:txBody>
                  <a:tcPr/>
                </a:tc>
                <a:extLst>
                  <a:ext uri="{0D108BD9-81ED-4DB2-BD59-A6C34878D82A}">
                    <a16:rowId xmlns:a16="http://schemas.microsoft.com/office/drawing/2014/main" val="1530126605"/>
                  </a:ext>
                </a:extLst>
              </a:tr>
              <a:tr h="595566">
                <a:tc>
                  <a:txBody>
                    <a:bodyPr/>
                    <a:lstStyle/>
                    <a:p>
                      <a:r>
                        <a:rPr lang="en-US" dirty="0"/>
                        <a:t>Move service scheduler to service office </a:t>
                      </a:r>
                    </a:p>
                  </a:txBody>
                  <a:tcPr/>
                </a:tc>
                <a:tc>
                  <a:txBody>
                    <a:bodyPr/>
                    <a:lstStyle/>
                    <a:p>
                      <a:r>
                        <a:rPr lang="en-US" dirty="0"/>
                        <a:t>Service Manager</a:t>
                      </a:r>
                    </a:p>
                  </a:txBody>
                  <a:tcPr/>
                </a:tc>
                <a:tc>
                  <a:txBody>
                    <a:bodyPr/>
                    <a:lstStyle/>
                    <a:p>
                      <a:r>
                        <a:rPr lang="en-US" dirty="0"/>
                        <a:t>ASAP</a:t>
                      </a:r>
                    </a:p>
                  </a:txBody>
                  <a:tcPr/>
                </a:tc>
                <a:extLst>
                  <a:ext uri="{0D108BD9-81ED-4DB2-BD59-A6C34878D82A}">
                    <a16:rowId xmlns:a16="http://schemas.microsoft.com/office/drawing/2014/main" val="1950345431"/>
                  </a:ext>
                </a:extLst>
              </a:tr>
              <a:tr h="595566">
                <a:tc>
                  <a:txBody>
                    <a:bodyPr/>
                    <a:lstStyle/>
                    <a:p>
                      <a:r>
                        <a:rPr lang="en-US" dirty="0"/>
                        <a:t>Identify and price high fast moving parts</a:t>
                      </a:r>
                    </a:p>
                  </a:txBody>
                  <a:tcPr/>
                </a:tc>
                <a:tc>
                  <a:txBody>
                    <a:bodyPr/>
                    <a:lstStyle/>
                    <a:p>
                      <a:r>
                        <a:rPr lang="en-US" dirty="0"/>
                        <a:t>Parts and Service Manager</a:t>
                      </a:r>
                    </a:p>
                  </a:txBody>
                  <a:tcPr/>
                </a:tc>
                <a:tc>
                  <a:txBody>
                    <a:bodyPr/>
                    <a:lstStyle/>
                    <a:p>
                      <a:r>
                        <a:rPr lang="en-US" dirty="0"/>
                        <a:t>July 31, 2024</a:t>
                      </a:r>
                    </a:p>
                  </a:txBody>
                  <a:tcPr/>
                </a:tc>
                <a:extLst>
                  <a:ext uri="{0D108BD9-81ED-4DB2-BD59-A6C34878D82A}">
                    <a16:rowId xmlns:a16="http://schemas.microsoft.com/office/drawing/2014/main" val="1960891333"/>
                  </a:ext>
                </a:extLst>
              </a:tr>
              <a:tr h="771761">
                <a:tc>
                  <a:txBody>
                    <a:bodyPr/>
                    <a:lstStyle/>
                    <a:p>
                      <a:r>
                        <a:rPr lang="en-US" dirty="0"/>
                        <a:t>Adjust parts back counter pay plans to benefit from shop productivity</a:t>
                      </a:r>
                    </a:p>
                  </a:txBody>
                  <a:tcPr/>
                </a:tc>
                <a:tc>
                  <a:txBody>
                    <a:bodyPr/>
                    <a:lstStyle/>
                    <a:p>
                      <a:r>
                        <a:rPr lang="en-US" dirty="0"/>
                        <a:t>Fixed Operations Director</a:t>
                      </a:r>
                    </a:p>
                  </a:txBody>
                  <a:tcPr/>
                </a:tc>
                <a:tc>
                  <a:txBody>
                    <a:bodyPr/>
                    <a:lstStyle/>
                    <a:p>
                      <a:r>
                        <a:rPr lang="en-US" dirty="0"/>
                        <a:t>August 1, 2024</a:t>
                      </a:r>
                    </a:p>
                  </a:txBody>
                  <a:tcPr/>
                </a:tc>
                <a:extLst>
                  <a:ext uri="{0D108BD9-81ED-4DB2-BD59-A6C34878D82A}">
                    <a16:rowId xmlns:a16="http://schemas.microsoft.com/office/drawing/2014/main" val="4137224325"/>
                  </a:ext>
                </a:extLst>
              </a:tr>
              <a:tr h="1003290">
                <a:tc>
                  <a:txBody>
                    <a:bodyPr/>
                    <a:lstStyle/>
                    <a:p>
                      <a:r>
                        <a:rPr lang="en-US" dirty="0"/>
                        <a:t>Create and implement bonus/commission on multipoint inspections for service advisors</a:t>
                      </a:r>
                    </a:p>
                  </a:txBody>
                  <a:tcPr/>
                </a:tc>
                <a:tc>
                  <a:txBody>
                    <a:bodyPr/>
                    <a:lstStyle/>
                    <a:p>
                      <a:r>
                        <a:rPr lang="en-US" dirty="0"/>
                        <a:t>Fixed Operations Director</a:t>
                      </a:r>
                    </a:p>
                  </a:txBody>
                  <a:tcPr/>
                </a:tc>
                <a:tc>
                  <a:txBody>
                    <a:bodyPr/>
                    <a:lstStyle/>
                    <a:p>
                      <a:r>
                        <a:rPr lang="en-US" dirty="0"/>
                        <a:t>August 1, 2024</a:t>
                      </a:r>
                    </a:p>
                  </a:txBody>
                  <a:tcPr/>
                </a:tc>
                <a:extLst>
                  <a:ext uri="{0D108BD9-81ED-4DB2-BD59-A6C34878D82A}">
                    <a16:rowId xmlns:a16="http://schemas.microsoft.com/office/drawing/2014/main" val="2642230709"/>
                  </a:ext>
                </a:extLst>
              </a:tr>
            </a:tbl>
          </a:graphicData>
        </a:graphic>
      </p:graphicFrame>
    </p:spTree>
    <p:extLst>
      <p:ext uri="{BB962C8B-B14F-4D97-AF65-F5344CB8AC3E}">
        <p14:creationId xmlns:p14="http://schemas.microsoft.com/office/powerpoint/2010/main" val="33641099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Homework Synopsis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February was not a great month for our store, and it showed on paper.  When you look at different areas of our service department’s performance on a larger scale we have a strong department.  One of the larger assets to our service department is the team.  We have great employees who have long tenure and a loyal customer base.  We have a strong management staff with years of expertise in their field who are great at being leaders, not just managers.</a:t>
            </a:r>
          </a:p>
          <a:p>
            <a:r>
              <a:rPr lang="en-US" dirty="0"/>
              <a:t>There is always room for growth and certain opportunities stood out.  We can do a better job of selling in the lane, increase our overall effective labor rate by increasing the variety of work we perform, decrease idle time of our technicians by implementing things to help with their proficiency, and doing a better job of marrying the pay of service and parts personnel.  </a:t>
            </a:r>
          </a:p>
          <a:p>
            <a:endParaRPr lang="en-US" dirty="0"/>
          </a:p>
          <a:p>
            <a:endParaRPr lang="en-US" dirty="0"/>
          </a:p>
        </p:txBody>
      </p:sp>
    </p:spTree>
    <p:extLst>
      <p:ext uri="{BB962C8B-B14F-4D97-AF65-F5344CB8AC3E}">
        <p14:creationId xmlns:p14="http://schemas.microsoft.com/office/powerpoint/2010/main" val="37993700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Marketing</a:t>
            </a:r>
            <a:r>
              <a:rPr lang="en-US" b="0" i="0" u="none" strike="noStrike" baseline="0" dirty="0">
                <a:solidFill>
                  <a:srgbClr val="221E1F"/>
                </a:solidFill>
                <a:latin typeface="Calibri" panose="020F0502020204030204" pitchFamily="34" charset="0"/>
              </a:rPr>
              <a:t>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idx="1"/>
          </p:nvPr>
        </p:nvSpPr>
        <p:spPr/>
        <p:txBody>
          <a:bodyPr>
            <a:normAutofit fontScale="85000" lnSpcReduction="10000"/>
          </a:bodyPr>
          <a:lstStyle/>
          <a:p>
            <a:pPr algn="l"/>
            <a:endParaRPr lang="en-US" sz="1800" b="0" i="0" u="none" strike="noStrike" baseline="0" dirty="0">
              <a:solidFill>
                <a:srgbClr val="000000"/>
              </a:solidFill>
              <a:latin typeface="Calibri" panose="020F0502020204030204" pitchFamily="34" charset="0"/>
            </a:endParaRPr>
          </a:p>
          <a:p>
            <a:endParaRPr lang="en-US" sz="1800" b="0" i="0" u="none" strike="noStrike" baseline="0" dirty="0">
              <a:solidFill>
                <a:srgbClr val="221E1F"/>
              </a:solidFill>
              <a:latin typeface="Calibri" panose="020F0502020204030204" pitchFamily="34" charset="0"/>
            </a:endParaRPr>
          </a:p>
          <a:p>
            <a:r>
              <a:rPr lang="en-US" dirty="0">
                <a:solidFill>
                  <a:srgbClr val="221E1F"/>
                </a:solidFill>
                <a:latin typeface="Calibri" panose="020F0502020204030204" pitchFamily="34" charset="0"/>
              </a:rPr>
              <a:t>The only advertising we do is the core General Motors CSSR mailers</a:t>
            </a:r>
            <a:endParaRPr lang="en-US" sz="1800" i="0" u="none" strike="noStrike" baseline="0" dirty="0">
              <a:solidFill>
                <a:srgbClr val="221E1F"/>
              </a:solidFill>
              <a:latin typeface="Calibri" panose="020F0502020204030204" pitchFamily="34" charset="0"/>
            </a:endParaRPr>
          </a:p>
          <a:p>
            <a:r>
              <a:rPr lang="en-US" dirty="0">
                <a:solidFill>
                  <a:srgbClr val="221E1F"/>
                </a:solidFill>
                <a:latin typeface="Calibri" panose="020F0502020204030204" pitchFamily="34" charset="0"/>
              </a:rPr>
              <a:t>Due to space limitations and budget, we don’t need to increase our marketing efforts, we just need to work smarter with what we have.  We should be taking advantage of our current service traffic by performing multipoint inspections on every vehicle and ensuring we upsell every customer.  Gain service business from current sales customer base by implementing things like Bentley Benefits (pick up/drop of your vehicle), special maintenance packages, and a loyalty program.  </a:t>
            </a:r>
          </a:p>
          <a:p>
            <a:r>
              <a:rPr lang="en-US" dirty="0">
                <a:solidFill>
                  <a:srgbClr val="221E1F"/>
                </a:solidFill>
                <a:latin typeface="Calibri" panose="020F0502020204030204" pitchFamily="34" charset="0"/>
              </a:rPr>
              <a:t>Spiffing advisors on multipoint inspections, increasing commission on upsell items, implementing a video for sales to service hand off to ensure the service introduction is being made at the time of sale.  Printing point of sale materials for customer retention tools (benefits and loyalty programs).</a:t>
            </a:r>
            <a:endParaRPr lang="en-US" sz="1800" i="0" u="none" strike="noStrike" baseline="0" dirty="0">
              <a:solidFill>
                <a:srgbClr val="221E1F"/>
              </a:solidFill>
              <a:latin typeface="Calibri" panose="020F0502020204030204" pitchFamily="34" charset="0"/>
            </a:endParaRPr>
          </a:p>
          <a:p>
            <a:r>
              <a:rPr lang="en-US" sz="1800" i="0" u="none" strike="noStrike" baseline="0" dirty="0">
                <a:solidFill>
                  <a:srgbClr val="221E1F"/>
                </a:solidFill>
                <a:latin typeface="Calibri" panose="020F0502020204030204" pitchFamily="34" charset="0"/>
              </a:rPr>
              <a:t>I will measure my success by tracking and sales and gross while also looking at the mix of business as a percent of sales.  Positive increases in both sales and gross will signal success.  An increase in warranty and customer pay as a percent of gross will also ensure that marketing efforts are successful.</a:t>
            </a:r>
          </a:p>
          <a:p>
            <a:endParaRPr lang="en-US" dirty="0"/>
          </a:p>
        </p:txBody>
      </p:sp>
    </p:spTree>
    <p:extLst>
      <p:ext uri="{BB962C8B-B14F-4D97-AF65-F5344CB8AC3E}">
        <p14:creationId xmlns:p14="http://schemas.microsoft.com/office/powerpoint/2010/main" val="29243633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r>
              <a:rPr lang="en-US" b="1" i="0" u="none" strike="noStrike" baseline="0" dirty="0">
                <a:solidFill>
                  <a:srgbClr val="221E1F"/>
                </a:solidFill>
                <a:latin typeface="Calibri" panose="020F0502020204030204" pitchFamily="34" charset="0"/>
              </a:rPr>
              <a:t>Analyze Cost of Labor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2"/>
          </p:nvPr>
        </p:nvSpPr>
        <p:spPr>
          <a:xfrm>
            <a:off x="790045" y="1930400"/>
            <a:ext cx="4185623" cy="3304117"/>
          </a:xfrm>
        </p:spPr>
        <p:txBody>
          <a:bodyPr>
            <a:normAutofit fontScale="55000" lnSpcReduction="2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Currently we pay techs based on their skill level anywhere from $20 to $45.  We price jobs on a flat rate bell curve, it varies depending on the job. </a:t>
            </a:r>
          </a:p>
          <a:p>
            <a:r>
              <a:rPr lang="en-US" sz="1800" b="0" i="0" u="none" strike="noStrike" baseline="0" dirty="0">
                <a:solidFill>
                  <a:srgbClr val="221E1F"/>
                </a:solidFill>
                <a:latin typeface="Calibri" panose="020F0502020204030204" pitchFamily="34" charset="0"/>
              </a:rPr>
              <a:t>We need to increase our overall effective labor rate by increasing the mix of work we perform (with an intentional focus on increasing the customer pay side of the business), decrease idle time of our technicians, and raise the internal labor rate to match that of customer pay.   Based on the Quick Service Analysis we need to raise most of our labor rates, to a minimum of $191 roughly. </a:t>
            </a:r>
          </a:p>
          <a:p>
            <a:r>
              <a:rPr lang="en-US" sz="1800" i="0" u="none" strike="noStrike" baseline="0" dirty="0">
                <a:solidFill>
                  <a:srgbClr val="221E1F"/>
                </a:solidFill>
                <a:latin typeface="Calibri" panose="020F0502020204030204" pitchFamily="34" charset="0"/>
              </a:rPr>
              <a:t>While we certainly need to see an increase in gross and sales, I don’t feel that cutting technician pay will solve any problems.  Instead, I’d like to see us make changes to our process like making sure we are attempting an upsell on every customer (without being pushy), trying to incorporate technician videos with the customer ask, doing a better job of overcoming the stigma that we are overpriced as a dealership, and charging out sister departments (and stores) their fair share.</a:t>
            </a:r>
          </a:p>
          <a:p>
            <a:r>
              <a:rPr lang="en-US" dirty="0">
                <a:solidFill>
                  <a:srgbClr val="221E1F"/>
                </a:solidFill>
                <a:latin typeface="Calibri" panose="020F0502020204030204" pitchFamily="34" charset="0"/>
              </a:rPr>
              <a:t>Myself and management using the calculations in class to monitor progress each month.  I would also work</a:t>
            </a:r>
            <a:r>
              <a:rPr lang="en-US" sz="1800" i="0" u="none" strike="noStrike" baseline="0" dirty="0">
                <a:solidFill>
                  <a:srgbClr val="221E1F"/>
                </a:solidFill>
                <a:latin typeface="Calibri" panose="020F0502020204030204" pitchFamily="34" charset="0"/>
              </a:rPr>
              <a:t> with the Fixed Operations Manager to ensure healthy and beneficial changes are made. </a:t>
            </a:r>
          </a:p>
          <a:p>
            <a:endParaRPr lang="en-US" dirty="0"/>
          </a:p>
        </p:txBody>
      </p:sp>
      <p:pic>
        <p:nvPicPr>
          <p:cNvPr id="7" name="Content Placeholder 6">
            <a:extLst>
              <a:ext uri="{FF2B5EF4-FFF2-40B4-BE49-F238E27FC236}">
                <a16:creationId xmlns:a16="http://schemas.microsoft.com/office/drawing/2014/main" id="{EBA78ADA-13BD-BD29-BFC7-D9615EB6C511}"/>
              </a:ext>
            </a:extLst>
          </p:cNvPr>
          <p:cNvPicPr>
            <a:picLocks noGrp="1" noChangeAspect="1"/>
          </p:cNvPicPr>
          <p:nvPr>
            <p:ph sz="quarter" idx="4"/>
          </p:nvPr>
        </p:nvPicPr>
        <p:blipFill>
          <a:blip r:embed="rId2"/>
          <a:stretch>
            <a:fillRect/>
          </a:stretch>
        </p:blipFill>
        <p:spPr>
          <a:xfrm>
            <a:off x="5143813" y="1930400"/>
            <a:ext cx="4186237" cy="2634581"/>
          </a:xfrm>
        </p:spPr>
      </p:pic>
    </p:spTree>
    <p:extLst>
      <p:ext uri="{BB962C8B-B14F-4D97-AF65-F5344CB8AC3E}">
        <p14:creationId xmlns:p14="http://schemas.microsoft.com/office/powerpoint/2010/main" val="38876414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Changes in Expense Structure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normAutofit fontScale="70000" lnSpcReduction="20000"/>
          </a:bodyPr>
          <a:lstStyle/>
          <a:p>
            <a:pPr algn="l"/>
            <a:endParaRPr lang="en-US" sz="1800" b="0" i="0" u="none" strike="noStrike" baseline="0" dirty="0">
              <a:solidFill>
                <a:srgbClr val="000000"/>
              </a:solidFill>
              <a:latin typeface="Calibri" panose="020F0502020204030204" pitchFamily="34" charset="0"/>
            </a:endParaRPr>
          </a:p>
          <a:p>
            <a:r>
              <a:rPr lang="en-US" dirty="0">
                <a:solidFill>
                  <a:srgbClr val="221E1F"/>
                </a:solidFill>
                <a:latin typeface="Calibri" panose="020F0502020204030204" pitchFamily="34" charset="0"/>
              </a:rPr>
              <a:t>Looking at February we didn’t generate enough gross to cover our expenses.  February was an unusually bad month as we  typically run around 96%.  Our expenses are high, especially when it comes to personnel, due to high family involvement in the business. </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After several conversations and some investigation into our expenses there isn’t a lot of available movement within the expense category.  In order to gain positive momentum, we will have to be focused on increasing sales and gross.</a:t>
            </a:r>
          </a:p>
          <a:p>
            <a:r>
              <a:rPr lang="en-US" sz="1800" i="0" u="none" strike="noStrike" baseline="0" dirty="0">
                <a:solidFill>
                  <a:srgbClr val="221E1F"/>
                </a:solidFill>
                <a:latin typeface="Calibri" panose="020F0502020204030204" pitchFamily="34" charset="0"/>
              </a:rPr>
              <a:t>Increasing internal effective labor rate, increasing technician productivity, increasing factory utilization, and training advisors to upsell customers.</a:t>
            </a:r>
          </a:p>
          <a:p>
            <a:r>
              <a:rPr lang="en-US" sz="1800" i="0" u="none" strike="noStrike" baseline="0" dirty="0">
                <a:solidFill>
                  <a:srgbClr val="221E1F"/>
                </a:solidFill>
                <a:latin typeface="Calibri" panose="020F0502020204030204" pitchFamily="34" charset="0"/>
              </a:rPr>
              <a:t>The service manager, fixed operations director, and myself will look at expenses as a percentage of gross profit in our monthly meetings and track quarter over quarter progress towards our goal.</a:t>
            </a:r>
          </a:p>
          <a:p>
            <a:endParaRPr lang="en-US" dirty="0"/>
          </a:p>
        </p:txBody>
      </p:sp>
      <p:pic>
        <p:nvPicPr>
          <p:cNvPr id="10" name="Content Placeholder 9">
            <a:extLst>
              <a:ext uri="{FF2B5EF4-FFF2-40B4-BE49-F238E27FC236}">
                <a16:creationId xmlns:a16="http://schemas.microsoft.com/office/drawing/2014/main" id="{92DE9723-22A1-39BC-45B6-F2DD75B89F6D}"/>
              </a:ext>
            </a:extLst>
          </p:cNvPr>
          <p:cNvPicPr>
            <a:picLocks noGrp="1" noChangeAspect="1"/>
          </p:cNvPicPr>
          <p:nvPr>
            <p:ph sz="half" idx="2"/>
          </p:nvPr>
        </p:nvPicPr>
        <p:blipFill>
          <a:blip r:embed="rId2"/>
          <a:stretch>
            <a:fillRect/>
          </a:stretch>
        </p:blipFill>
        <p:spPr>
          <a:xfrm>
            <a:off x="5443825" y="2160589"/>
            <a:ext cx="3457575" cy="3314700"/>
          </a:xfrm>
        </p:spPr>
      </p:pic>
    </p:spTree>
    <p:extLst>
      <p:ext uri="{BB962C8B-B14F-4D97-AF65-F5344CB8AC3E}">
        <p14:creationId xmlns:p14="http://schemas.microsoft.com/office/powerpoint/2010/main" val="13065923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Productivity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normAutofit fontScale="62500" lnSpcReduction="2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Our current shop proficiency is 62.41%, I show for the month of February we had roughly 6 non-productive techs.</a:t>
            </a:r>
          </a:p>
          <a:p>
            <a:r>
              <a:rPr lang="en-US" sz="1800" b="0" i="0" u="none" strike="noStrike" baseline="0" dirty="0">
                <a:solidFill>
                  <a:srgbClr val="221E1F"/>
                </a:solidFill>
                <a:latin typeface="Calibri" panose="020F0502020204030204" pitchFamily="34" charset="0"/>
              </a:rPr>
              <a:t>I would like to see slow increases in our proficiency , working towards 100% proficiency over the next year and a half.</a:t>
            </a:r>
          </a:p>
          <a:p>
            <a:r>
              <a:rPr lang="en-US" sz="1800" b="0" i="0" u="none" strike="noStrike" baseline="0" dirty="0">
                <a:solidFill>
                  <a:srgbClr val="221E1F"/>
                </a:solidFill>
                <a:latin typeface="Calibri" panose="020F0502020204030204" pitchFamily="34" charset="0"/>
              </a:rPr>
              <a:t>Helping technicians be more organized by doing things like loading the shop the night before, training techs on the helpful tools they have available currently (like technology they can use to order parts), implementing a preauthorization form so we aren’t waiting on the customer’s response to repairs, adjusting the parts back counter </a:t>
            </a:r>
            <a:r>
              <a:rPr lang="en-US" sz="1800" b="0" i="0" u="none" strike="noStrike" baseline="0" dirty="0" err="1">
                <a:solidFill>
                  <a:srgbClr val="221E1F"/>
                </a:solidFill>
                <a:latin typeface="Calibri" panose="020F0502020204030204" pitchFamily="34" charset="0"/>
              </a:rPr>
              <a:t>payplan</a:t>
            </a:r>
            <a:r>
              <a:rPr lang="en-US" sz="1800" b="0" i="0" u="none" strike="noStrike" baseline="0" dirty="0">
                <a:solidFill>
                  <a:srgbClr val="221E1F"/>
                </a:solidFill>
                <a:latin typeface="Calibri" panose="020F0502020204030204" pitchFamily="34" charset="0"/>
              </a:rPr>
              <a:t> to be rewarded for </a:t>
            </a:r>
            <a:r>
              <a:rPr lang="en-US" dirty="0">
                <a:solidFill>
                  <a:srgbClr val="221E1F"/>
                </a:solidFill>
                <a:latin typeface="Calibri" panose="020F0502020204030204" pitchFamily="34" charset="0"/>
              </a:rPr>
              <a:t>service hours produced to motivate them to help technicians be efficient</a:t>
            </a:r>
            <a:r>
              <a:rPr lang="en-US" sz="1800" b="0" i="0" u="none" strike="noStrike" baseline="0" dirty="0">
                <a:solidFill>
                  <a:srgbClr val="221E1F"/>
                </a:solidFill>
                <a:latin typeface="Calibri" panose="020F0502020204030204" pitchFamily="34" charset="0"/>
              </a:rPr>
              <a:t>, moving highly used parts to the service drive, package repetitive parts orders together, one on ones with technicians to help determine and solve potential issues.</a:t>
            </a:r>
          </a:p>
          <a:p>
            <a:r>
              <a:rPr lang="en-US" sz="1800" b="0" i="0" u="none" strike="noStrike" baseline="0" dirty="0">
                <a:solidFill>
                  <a:srgbClr val="221E1F"/>
                </a:solidFill>
                <a:latin typeface="Calibri" panose="020F0502020204030204" pitchFamily="34" charset="0"/>
              </a:rPr>
              <a:t>Using the calculations provided in class the service manager will calculate proficiency each month and compare the net profit at current proficiency verses 100%.  He will also track the efficiency, and proficiency of each technician individually to spotlight the technicians that need extra attention or discipline.  The service manager, myself, and the fixed operations manager will sit down to discuss the findings at the end of each month. </a:t>
            </a:r>
            <a:endParaRPr lang="en-US" dirty="0"/>
          </a:p>
        </p:txBody>
      </p:sp>
      <p:pic>
        <p:nvPicPr>
          <p:cNvPr id="8" name="Content Placeholder 7">
            <a:extLst>
              <a:ext uri="{FF2B5EF4-FFF2-40B4-BE49-F238E27FC236}">
                <a16:creationId xmlns:a16="http://schemas.microsoft.com/office/drawing/2014/main" id="{81990101-D8D4-1A42-184A-6BF25DEE1880}"/>
              </a:ext>
            </a:extLst>
          </p:cNvPr>
          <p:cNvPicPr>
            <a:picLocks noGrp="1" noChangeAspect="1"/>
          </p:cNvPicPr>
          <p:nvPr>
            <p:ph sz="half" idx="2"/>
          </p:nvPr>
        </p:nvPicPr>
        <p:blipFill>
          <a:blip r:embed="rId2"/>
          <a:stretch>
            <a:fillRect/>
          </a:stretch>
        </p:blipFill>
        <p:spPr>
          <a:xfrm>
            <a:off x="4975668" y="2160589"/>
            <a:ext cx="4184650" cy="3518437"/>
          </a:xfrm>
        </p:spPr>
      </p:pic>
    </p:spTree>
    <p:extLst>
      <p:ext uri="{BB962C8B-B14F-4D97-AF65-F5344CB8AC3E}">
        <p14:creationId xmlns:p14="http://schemas.microsoft.com/office/powerpoint/2010/main" val="19014779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Facility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normAutofit fontScale="62500" lnSpcReduction="2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February was a bad month for us due to weather, so our facility utilization was 24.96%.  Looking at the 2023 average sales, our average utilization would be roughly 38%.  We do allow high level technicians and those that do lots of engine work to have two bays.</a:t>
            </a:r>
          </a:p>
          <a:p>
            <a:r>
              <a:rPr lang="en-US" sz="1800" b="0" i="0" u="none" strike="noStrike" baseline="0" dirty="0">
                <a:solidFill>
                  <a:srgbClr val="221E1F"/>
                </a:solidFill>
                <a:latin typeface="Calibri" panose="020F0502020204030204" pitchFamily="34" charset="0"/>
              </a:rPr>
              <a:t>Reasses</a:t>
            </a:r>
            <a:r>
              <a:rPr lang="en-US" dirty="0">
                <a:solidFill>
                  <a:srgbClr val="221E1F"/>
                </a:solidFill>
                <a:latin typeface="Calibri" panose="020F0502020204030204" pitchFamily="34" charset="0"/>
              </a:rPr>
              <a:t>s everyone that has two bays and determine the real need,  evaluate the need to increase service hours on Saturdays, look at implementing 4 day work weeks for technicians, putting commonly used parts on the service drive, tying back counter parts pay to service hours produced to motivate them to help technicians be efficient, package repetitive parts orders together,  training advisors to upsell customers, train technicians on technology they can use to request parts, improve communication between parts and service by allowing parts to see the RO’s coming into the shop.  </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Finding and implementing training programs to help technicians, advisors, and parts personnel work efficiently and cooperatively.  Working with managers to implement helpful and impactful changes to the setup of our service department.</a:t>
            </a:r>
          </a:p>
          <a:p>
            <a:r>
              <a:rPr lang="en-US" sz="1800" b="0" i="0" u="none" strike="noStrike" baseline="0" dirty="0">
                <a:solidFill>
                  <a:srgbClr val="221E1F"/>
                </a:solidFill>
                <a:latin typeface="Calibri" panose="020F0502020204030204" pitchFamily="34" charset="0"/>
              </a:rPr>
              <a:t>Changes will be noticeable when looking at utilization numbers and comparing changes quarterly.</a:t>
            </a:r>
          </a:p>
          <a:p>
            <a:endParaRPr lang="en-US" dirty="0"/>
          </a:p>
        </p:txBody>
      </p:sp>
      <p:pic>
        <p:nvPicPr>
          <p:cNvPr id="8" name="Content Placeholder 7">
            <a:extLst>
              <a:ext uri="{FF2B5EF4-FFF2-40B4-BE49-F238E27FC236}">
                <a16:creationId xmlns:a16="http://schemas.microsoft.com/office/drawing/2014/main" id="{DF52CD3B-075A-7A40-39EC-C3D6FFAFC3CF}"/>
              </a:ext>
            </a:extLst>
          </p:cNvPr>
          <p:cNvPicPr>
            <a:picLocks noGrp="1" noChangeAspect="1"/>
          </p:cNvPicPr>
          <p:nvPr>
            <p:ph sz="half" idx="2"/>
          </p:nvPr>
        </p:nvPicPr>
        <p:blipFill>
          <a:blip r:embed="rId2"/>
          <a:stretch>
            <a:fillRect/>
          </a:stretch>
        </p:blipFill>
        <p:spPr>
          <a:xfrm>
            <a:off x="5325165" y="1270000"/>
            <a:ext cx="3063890" cy="3881437"/>
          </a:xfrm>
        </p:spPr>
      </p:pic>
    </p:spTree>
    <p:extLst>
      <p:ext uri="{BB962C8B-B14F-4D97-AF65-F5344CB8AC3E}">
        <p14:creationId xmlns:p14="http://schemas.microsoft.com/office/powerpoint/2010/main" val="33334526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E6F10-0BA0-1313-9F7B-7EBE765BA7D5}"/>
              </a:ext>
            </a:extLst>
          </p:cNvPr>
          <p:cNvSpPr>
            <a:spLocks noGrp="1"/>
          </p:cNvSpPr>
          <p:nvPr>
            <p:ph type="title"/>
          </p:nvPr>
        </p:nvSpPr>
        <p:spPr/>
        <p:txBody>
          <a:bodyPr/>
          <a:lstStyle/>
          <a:p>
            <a:r>
              <a:rPr lang="en-US" dirty="0"/>
              <a:t>Repair order analysis</a:t>
            </a:r>
          </a:p>
        </p:txBody>
      </p:sp>
      <p:sp>
        <p:nvSpPr>
          <p:cNvPr id="3" name="Content Placeholder 2">
            <a:extLst>
              <a:ext uri="{FF2B5EF4-FFF2-40B4-BE49-F238E27FC236}">
                <a16:creationId xmlns:a16="http://schemas.microsoft.com/office/drawing/2014/main" id="{DC1AC215-6A1E-4C59-EFD0-D293BFB95537}"/>
              </a:ext>
            </a:extLst>
          </p:cNvPr>
          <p:cNvSpPr>
            <a:spLocks noGrp="1"/>
          </p:cNvSpPr>
          <p:nvPr>
            <p:ph sz="half" idx="1"/>
          </p:nvPr>
        </p:nvSpPr>
        <p:spPr>
          <a:xfrm>
            <a:off x="532056" y="1488613"/>
            <a:ext cx="4184035" cy="5134378"/>
          </a:xfrm>
        </p:spPr>
        <p:txBody>
          <a:bodyPr>
            <a:normAutofit fontScale="92500"/>
          </a:bodyPr>
          <a:lstStyle/>
          <a:p>
            <a:r>
              <a:rPr lang="en-US" sz="1600" dirty="0"/>
              <a:t>Since this RO Analysis was completed, we started working with a key performance indicator vendor, Dynatron.  Adding this vendor would help us monitor all the different KPI’s and ensure we take advantage of training opportunities.</a:t>
            </a:r>
          </a:p>
          <a:p>
            <a:r>
              <a:rPr lang="en-US" sz="1600" dirty="0"/>
              <a:t>We need to update our maintenance menus due to recent price adjustments.</a:t>
            </a:r>
          </a:p>
          <a:p>
            <a:r>
              <a:rPr lang="en-US" sz="1600" dirty="0"/>
              <a:t>We need to emphasize selling in the drive because our one-line RO number is very high.</a:t>
            </a:r>
          </a:p>
          <a:p>
            <a:r>
              <a:rPr lang="en-US" sz="1600" dirty="0"/>
              <a:t>We’ve always been a repair heavy shop due to the age of our loyal customer base, there is an opportunity within maintenance.</a:t>
            </a:r>
          </a:p>
          <a:p>
            <a:r>
              <a:rPr lang="en-US" sz="1600" dirty="0"/>
              <a:t>We are usually towards the top of class in hours per RO but there is still opportunity to do better, we could lead the class if we would focus on multi-point inspections.</a:t>
            </a:r>
          </a:p>
          <a:p>
            <a:endParaRPr lang="en-US" sz="1600" dirty="0"/>
          </a:p>
          <a:p>
            <a:endParaRPr lang="en-US" dirty="0"/>
          </a:p>
          <a:p>
            <a:endParaRPr lang="en-US" dirty="0"/>
          </a:p>
        </p:txBody>
      </p:sp>
      <p:pic>
        <p:nvPicPr>
          <p:cNvPr id="8" name="Content Placeholder 7">
            <a:extLst>
              <a:ext uri="{FF2B5EF4-FFF2-40B4-BE49-F238E27FC236}">
                <a16:creationId xmlns:a16="http://schemas.microsoft.com/office/drawing/2014/main" id="{780486BA-69E6-303E-BA14-237A6643DEA5}"/>
              </a:ext>
            </a:extLst>
          </p:cNvPr>
          <p:cNvPicPr>
            <a:picLocks noGrp="1" noChangeAspect="1"/>
          </p:cNvPicPr>
          <p:nvPr>
            <p:ph sz="half" idx="2"/>
          </p:nvPr>
        </p:nvPicPr>
        <p:blipFill>
          <a:blip r:embed="rId2"/>
          <a:stretch>
            <a:fillRect/>
          </a:stretch>
        </p:blipFill>
        <p:spPr>
          <a:xfrm>
            <a:off x="4861369" y="1270000"/>
            <a:ext cx="3999281" cy="4623230"/>
          </a:xfrm>
        </p:spPr>
      </p:pic>
    </p:spTree>
    <p:extLst>
      <p:ext uri="{BB962C8B-B14F-4D97-AF65-F5344CB8AC3E}">
        <p14:creationId xmlns:p14="http://schemas.microsoft.com/office/powerpoint/2010/main" val="41671174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Strengths</a:t>
            </a:r>
          </a:p>
        </p:txBody>
      </p:sp>
      <p:sp>
        <p:nvSpPr>
          <p:cNvPr id="4" name="TextBox 3">
            <a:extLst>
              <a:ext uri="{FF2B5EF4-FFF2-40B4-BE49-F238E27FC236}">
                <a16:creationId xmlns:a16="http://schemas.microsoft.com/office/drawing/2014/main" id="{211364C7-2CCA-A091-76C6-514767641658}"/>
              </a:ext>
            </a:extLst>
          </p:cNvPr>
          <p:cNvSpPr txBox="1"/>
          <p:nvPr/>
        </p:nvSpPr>
        <p:spPr>
          <a:xfrm>
            <a:off x="1025495" y="2905569"/>
            <a:ext cx="8033047" cy="3416320"/>
          </a:xfrm>
          <a:prstGeom prst="rect">
            <a:avLst/>
          </a:prstGeom>
          <a:noFill/>
        </p:spPr>
        <p:txBody>
          <a:bodyPr wrap="square" rtlCol="0">
            <a:spAutoFit/>
          </a:bodyPr>
          <a:lstStyle/>
          <a:p>
            <a:pPr marL="285750" indent="-285750">
              <a:buFont typeface="Arial" panose="020B0604020202020204" pitchFamily="34" charset="0"/>
              <a:buChar char="•"/>
            </a:pPr>
            <a:r>
              <a:rPr lang="en-US" dirty="0"/>
              <a:t>Management always willing to listen to opinions on ways to make things better and run smoother</a:t>
            </a:r>
          </a:p>
          <a:p>
            <a:pPr marL="285750" indent="-285750">
              <a:buFont typeface="Arial" panose="020B0604020202020204" pitchFamily="34" charset="0"/>
              <a:buChar char="•"/>
            </a:pPr>
            <a:r>
              <a:rPr lang="en-US" dirty="0"/>
              <a:t>Reliable customer base</a:t>
            </a:r>
          </a:p>
          <a:p>
            <a:pPr marL="285750" indent="-285750">
              <a:buFont typeface="Arial" panose="020B0604020202020204" pitchFamily="34" charset="0"/>
              <a:buChar char="•"/>
            </a:pPr>
            <a:r>
              <a:rPr lang="en-US" dirty="0"/>
              <a:t>Healthy work environment creating good customer service</a:t>
            </a:r>
          </a:p>
          <a:p>
            <a:pPr marL="285750" indent="-285750">
              <a:buFont typeface="Arial" panose="020B0604020202020204" pitchFamily="34" charset="0"/>
              <a:buChar char="•"/>
            </a:pPr>
            <a:r>
              <a:rPr lang="en-US" dirty="0"/>
              <a:t>Experienced service staff</a:t>
            </a:r>
          </a:p>
          <a:p>
            <a:pPr marL="285750" indent="-285750">
              <a:buFont typeface="Arial" panose="020B0604020202020204" pitchFamily="34" charset="0"/>
              <a:buChar char="•"/>
            </a:pPr>
            <a:r>
              <a:rPr lang="en-US" dirty="0"/>
              <a:t>Friendliness of department</a:t>
            </a:r>
          </a:p>
          <a:p>
            <a:pPr marL="285750" indent="-285750">
              <a:buFont typeface="Arial" panose="020B0604020202020204" pitchFamily="34" charset="0"/>
              <a:buChar char="•"/>
            </a:pPr>
            <a:r>
              <a:rPr lang="en-US" dirty="0"/>
              <a:t>Good at teamwork </a:t>
            </a:r>
          </a:p>
          <a:p>
            <a:pPr marL="285750" indent="-285750">
              <a:buFont typeface="Arial" panose="020B0604020202020204" pitchFamily="34" charset="0"/>
              <a:buChar char="•"/>
            </a:pPr>
            <a:r>
              <a:rPr lang="en-US" dirty="0"/>
              <a:t>Strong reputation</a:t>
            </a:r>
          </a:p>
          <a:p>
            <a:pPr marL="285750" indent="-285750">
              <a:buFont typeface="Arial" panose="020B0604020202020204" pitchFamily="34" charset="0"/>
              <a:buChar char="•"/>
            </a:pPr>
            <a:r>
              <a:rPr lang="en-US" dirty="0"/>
              <a:t>Strong brand</a:t>
            </a:r>
          </a:p>
          <a:p>
            <a:pPr marL="285750" indent="-285750">
              <a:buFont typeface="Arial" panose="020B0604020202020204" pitchFamily="34" charset="0"/>
              <a:buChar char="•"/>
            </a:pPr>
            <a:r>
              <a:rPr lang="en-US" dirty="0"/>
              <a:t>Loyal staff and customers</a:t>
            </a:r>
          </a:p>
          <a:p>
            <a:pPr marL="285750" indent="-285750">
              <a:buFont typeface="Arial" panose="020B0604020202020204" pitchFamily="34" charset="0"/>
              <a:buChar char="•"/>
            </a:pPr>
            <a:r>
              <a:rPr lang="en-US" dirty="0"/>
              <a:t>Management supports staff</a:t>
            </a:r>
          </a:p>
          <a:p>
            <a:endParaRPr lang="en-US" dirty="0"/>
          </a:p>
        </p:txBody>
      </p:sp>
    </p:spTree>
    <p:extLst>
      <p:ext uri="{BB962C8B-B14F-4D97-AF65-F5344CB8AC3E}">
        <p14:creationId xmlns:p14="http://schemas.microsoft.com/office/powerpoint/2010/main" val="38392213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Weaknesses</a:t>
            </a:r>
          </a:p>
          <a:p>
            <a:endParaRPr lang="en-US" dirty="0"/>
          </a:p>
        </p:txBody>
      </p:sp>
      <p:sp>
        <p:nvSpPr>
          <p:cNvPr id="4" name="TextBox 3">
            <a:extLst>
              <a:ext uri="{FF2B5EF4-FFF2-40B4-BE49-F238E27FC236}">
                <a16:creationId xmlns:a16="http://schemas.microsoft.com/office/drawing/2014/main" id="{82DCAAFD-DC1C-ADB4-9C51-F5412ACB7252}"/>
              </a:ext>
            </a:extLst>
          </p:cNvPr>
          <p:cNvSpPr txBox="1"/>
          <p:nvPr/>
        </p:nvSpPr>
        <p:spPr>
          <a:xfrm>
            <a:off x="940037" y="2794475"/>
            <a:ext cx="7827948" cy="2862322"/>
          </a:xfrm>
          <a:prstGeom prst="rect">
            <a:avLst/>
          </a:prstGeom>
          <a:noFill/>
        </p:spPr>
        <p:txBody>
          <a:bodyPr wrap="square" rtlCol="0">
            <a:spAutoFit/>
          </a:bodyPr>
          <a:lstStyle/>
          <a:p>
            <a:pPr marL="285750" indent="-285750">
              <a:buFont typeface="Arial" panose="020B0604020202020204" pitchFamily="34" charset="0"/>
              <a:buChar char="•"/>
            </a:pPr>
            <a:r>
              <a:rPr lang="en-US" dirty="0"/>
              <a:t>Lack of communication between departments</a:t>
            </a:r>
          </a:p>
          <a:p>
            <a:pPr marL="285750" indent="-285750">
              <a:buFont typeface="Arial" panose="020B0604020202020204" pitchFamily="34" charset="0"/>
              <a:buChar char="•"/>
            </a:pPr>
            <a:r>
              <a:rPr lang="en-US" dirty="0"/>
              <a:t>Service advisors are taking on too much making customer experience suffer</a:t>
            </a:r>
          </a:p>
          <a:p>
            <a:pPr marL="285750" indent="-285750">
              <a:buFont typeface="Arial" panose="020B0604020202020204" pitchFamily="34" charset="0"/>
              <a:buChar char="•"/>
            </a:pPr>
            <a:r>
              <a:rPr lang="en-US" dirty="0"/>
              <a:t>Service shop too small for customer base</a:t>
            </a:r>
          </a:p>
          <a:p>
            <a:pPr marL="285750" indent="-285750">
              <a:buFont typeface="Arial" panose="020B0604020202020204" pitchFamily="34" charset="0"/>
              <a:buChar char="•"/>
            </a:pPr>
            <a:r>
              <a:rPr lang="en-US" dirty="0"/>
              <a:t>Service shop too small for size of new larger pickups</a:t>
            </a:r>
          </a:p>
          <a:p>
            <a:pPr marL="285750" indent="-285750">
              <a:buFont typeface="Arial" panose="020B0604020202020204" pitchFamily="34" charset="0"/>
              <a:buChar char="•"/>
            </a:pPr>
            <a:r>
              <a:rPr lang="en-US" dirty="0"/>
              <a:t>Lack of porter duties</a:t>
            </a:r>
          </a:p>
          <a:p>
            <a:pPr marL="285750" indent="-285750">
              <a:buFont typeface="Arial" panose="020B0604020202020204" pitchFamily="34" charset="0"/>
              <a:buChar char="•"/>
            </a:pPr>
            <a:r>
              <a:rPr lang="en-US" dirty="0"/>
              <a:t>Need better greeter in drive</a:t>
            </a:r>
          </a:p>
          <a:p>
            <a:pPr marL="285750" indent="-285750">
              <a:buFont typeface="Arial" panose="020B0604020202020204" pitchFamily="34" charset="0"/>
              <a:buChar char="•"/>
            </a:pPr>
            <a:r>
              <a:rPr lang="en-US" dirty="0"/>
              <a:t>Under staffed</a:t>
            </a:r>
          </a:p>
          <a:p>
            <a:pPr marL="285750" indent="-285750">
              <a:buFont typeface="Arial" panose="020B0604020202020204" pitchFamily="34" charset="0"/>
              <a:buChar char="•"/>
            </a:pPr>
            <a:r>
              <a:rPr lang="en-US" dirty="0"/>
              <a:t>Lack of help in the service drive periodically</a:t>
            </a:r>
          </a:p>
          <a:p>
            <a:pPr marL="285750" indent="-285750">
              <a:buFont typeface="Arial" panose="020B0604020202020204" pitchFamily="34" charset="0"/>
              <a:buChar char="•"/>
            </a:pPr>
            <a:r>
              <a:rPr lang="en-US" dirty="0"/>
              <a:t>Scheduling, not working on 30 year old vehicles</a:t>
            </a:r>
          </a:p>
        </p:txBody>
      </p:sp>
    </p:spTree>
    <p:extLst>
      <p:ext uri="{BB962C8B-B14F-4D97-AF65-F5344CB8AC3E}">
        <p14:creationId xmlns:p14="http://schemas.microsoft.com/office/powerpoint/2010/main" val="2417698126"/>
      </p:ext>
    </p:extLst>
  </p:cSld>
  <p:clrMapOvr>
    <a:masterClrMapping/>
  </p:clrMapOvr>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TM02900688[[fn=Facet]]</Template>
  <TotalTime>1952</TotalTime>
  <Words>1984</Words>
  <Application>Microsoft Office PowerPoint</Application>
  <PresentationFormat>Widescreen</PresentationFormat>
  <Paragraphs>147</Paragraphs>
  <Slides>16</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16</vt:i4>
      </vt:variant>
    </vt:vector>
  </HeadingPairs>
  <TitlesOfParts>
    <vt:vector size="21" baseType="lpstr">
      <vt:lpstr>Arial</vt:lpstr>
      <vt:lpstr>Calibri</vt:lpstr>
      <vt:lpstr>Trebuchet MS</vt:lpstr>
      <vt:lpstr>Wingdings 3</vt:lpstr>
      <vt:lpstr>Facet</vt:lpstr>
      <vt:lpstr>NADA Service Homework </vt:lpstr>
      <vt:lpstr>   Marketing  </vt:lpstr>
      <vt:lpstr>  Analyze Cost of Labor   </vt:lpstr>
      <vt:lpstr> Changes in Expense Structure    </vt:lpstr>
      <vt:lpstr> Productivity   </vt:lpstr>
      <vt:lpstr> Facility   </vt:lpstr>
      <vt:lpstr>Repair order analysis</vt:lpstr>
      <vt:lpstr>SWOT Analysis</vt:lpstr>
      <vt:lpstr>SWOT Analysis</vt:lpstr>
      <vt:lpstr>SWOT Analysis</vt:lpstr>
      <vt:lpstr>SWOT Analysis</vt:lpstr>
      <vt:lpstr>SWOT Analysis</vt:lpstr>
      <vt:lpstr>SWOT Analysis</vt:lpstr>
      <vt:lpstr>SWOT Analysis</vt:lpstr>
      <vt:lpstr>SWOT Analysis</vt:lpstr>
      <vt:lpstr>Homework Synopsis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dc:title>
  <dc:creator>Hourcle, Laurent</dc:creator>
  <cp:lastModifiedBy>Brett Maxey</cp:lastModifiedBy>
  <cp:revision>5</cp:revision>
  <dcterms:created xsi:type="dcterms:W3CDTF">2022-12-04T13:10:55Z</dcterms:created>
  <dcterms:modified xsi:type="dcterms:W3CDTF">2024-04-26T21:01:43Z</dcterms:modified>
</cp:coreProperties>
</file>