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My biggest opportunity is to get my service manager and service advisors trained &amp; be ninja’s at their craft.</a:t>
            </a:r>
          </a:p>
          <a:p>
            <a:r>
              <a:rPr lang="en-US" dirty="0"/>
              <a:t>We need to get better service menu’s to present to customers at time of checking in and better MPI’s.</a:t>
            </a:r>
          </a:p>
          <a:p>
            <a:r>
              <a:rPr lang="en-US" dirty="0"/>
              <a:t>Asking customers to service all vehicles not just their car they drive of our brand.</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My service manager can only handle so much at a time and I think if I offered the training as well it might be a overload.</a:t>
            </a:r>
          </a:p>
          <a:p>
            <a:r>
              <a:rPr lang="en-US" dirty="0"/>
              <a:t>Staffing to much and not enough growth and opportunity to make service turn.</a:t>
            </a:r>
          </a:p>
          <a:p>
            <a:r>
              <a:rPr lang="en-US" dirty="0"/>
              <a:t>Not taking care of the customers properly or following up with them.</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 want my service department to get to 350K. That is our goal and parts 100K.</a:t>
            </a:r>
          </a:p>
          <a:p>
            <a:r>
              <a:rPr lang="en-US" dirty="0"/>
              <a:t>Train my Team to all star sales guys and world class customer service at the same time.</a:t>
            </a:r>
          </a:p>
          <a:p>
            <a:r>
              <a:rPr lang="en-US" dirty="0"/>
              <a:t>Getting the porters to stay focused all day and doing a good job washing and </a:t>
            </a:r>
            <a:r>
              <a:rPr lang="en-US" dirty="0" err="1"/>
              <a:t>vaccuming</a:t>
            </a:r>
            <a:r>
              <a:rPr lang="en-US" dirty="0"/>
              <a:t> cars.</a:t>
            </a:r>
          </a:p>
          <a:p>
            <a:r>
              <a:rPr lang="en-US" dirty="0"/>
              <a:t>Making sure that we do work correct the first time and advisors makes sure codes are cleared from the work that was done.</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We are going to 3 lube techs to increase our oil changes and also to meet the demand that we have.</a:t>
            </a:r>
          </a:p>
          <a:p>
            <a:r>
              <a:rPr lang="en-US" dirty="0" err="1"/>
              <a:t>Utlitize</a:t>
            </a:r>
            <a:r>
              <a:rPr lang="en-US" dirty="0"/>
              <a:t> the shop we have better and the bays we have to full potential earning dollars. By having two shifts and being open late. We will be to take care of customers at the correct time and get cars back to customers faster.</a:t>
            </a:r>
          </a:p>
          <a:p>
            <a:r>
              <a:rPr lang="en-US" dirty="0"/>
              <a:t>Make sure we are tracking our lost sales. Parts/service advisors.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I am having my service managers take discounts away from advisors and they must sign off on all RO’s.</a:t>
            </a:r>
          </a:p>
          <a:p>
            <a:r>
              <a:rPr lang="en-US" dirty="0"/>
              <a:t>Making sure we are sticking to guide on all parts and accessories.</a:t>
            </a:r>
          </a:p>
          <a:p>
            <a:r>
              <a:rPr lang="en-US" dirty="0"/>
              <a:t>We started a top advisor spiff for who has the top gross EOM.</a:t>
            </a:r>
          </a:p>
          <a:p>
            <a:r>
              <a:rPr lang="en-US" dirty="0"/>
              <a:t>Morning Mtg’s to have a plan for the day.</a:t>
            </a:r>
          </a:p>
          <a:p>
            <a:r>
              <a:rPr lang="en-US" dirty="0"/>
              <a:t>Techs having their days setup in their stalls when they arrive.</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956451752"/>
              </p:ext>
            </p:extLst>
          </p:nvPr>
        </p:nvGraphicFramePr>
        <p:xfrm>
          <a:off x="677334" y="1818624"/>
          <a:ext cx="9132492" cy="544405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Service Assistant/Manager</a:t>
                      </a:r>
                    </a:p>
                  </a:txBody>
                  <a:tcPr/>
                </a:tc>
                <a:tc>
                  <a:txBody>
                    <a:bodyPr/>
                    <a:lstStyle/>
                    <a:p>
                      <a:r>
                        <a:rPr lang="en-US" dirty="0"/>
                        <a:t>Ensure we are properly staffed and signing off on RO’s</a:t>
                      </a:r>
                    </a:p>
                  </a:txBody>
                  <a:tcPr/>
                </a:tc>
                <a:tc>
                  <a:txBody>
                    <a:bodyPr/>
                    <a:lstStyle/>
                    <a:p>
                      <a:r>
                        <a:rPr lang="en-US" dirty="0"/>
                        <a:t>6/30/2024</a:t>
                      </a:r>
                    </a:p>
                  </a:txBody>
                  <a:tcPr/>
                </a:tc>
                <a:extLst>
                  <a:ext uri="{0D108BD9-81ED-4DB2-BD59-A6C34878D82A}">
                    <a16:rowId xmlns:a16="http://schemas.microsoft.com/office/drawing/2014/main" val="2400365483"/>
                  </a:ext>
                </a:extLst>
              </a:tr>
              <a:tr h="565004">
                <a:tc>
                  <a:txBody>
                    <a:bodyPr/>
                    <a:lstStyle/>
                    <a:p>
                      <a:r>
                        <a:rPr lang="en-US" dirty="0"/>
                        <a:t>Advisors</a:t>
                      </a:r>
                    </a:p>
                  </a:txBody>
                  <a:tcPr/>
                </a:tc>
                <a:tc>
                  <a:txBody>
                    <a:bodyPr/>
                    <a:lstStyle/>
                    <a:p>
                      <a:r>
                        <a:rPr lang="en-US" dirty="0"/>
                        <a:t>Take NADA advisor training.</a:t>
                      </a:r>
                    </a:p>
                  </a:txBody>
                  <a:tcPr/>
                </a:tc>
                <a:tc>
                  <a:txBody>
                    <a:bodyPr/>
                    <a:lstStyle/>
                    <a:p>
                      <a:r>
                        <a:rPr lang="en-US" dirty="0"/>
                        <a:t>9/30/2024</a:t>
                      </a:r>
                    </a:p>
                  </a:txBody>
                  <a:tcPr/>
                </a:tc>
                <a:extLst>
                  <a:ext uri="{0D108BD9-81ED-4DB2-BD59-A6C34878D82A}">
                    <a16:rowId xmlns:a16="http://schemas.microsoft.com/office/drawing/2014/main" val="107845787"/>
                  </a:ext>
                </a:extLst>
              </a:tr>
              <a:tr h="565004">
                <a:tc>
                  <a:txBody>
                    <a:bodyPr/>
                    <a:lstStyle/>
                    <a:p>
                      <a:r>
                        <a:rPr lang="en-US" dirty="0"/>
                        <a:t>Porters</a:t>
                      </a:r>
                    </a:p>
                  </a:txBody>
                  <a:tcPr/>
                </a:tc>
                <a:tc>
                  <a:txBody>
                    <a:bodyPr/>
                    <a:lstStyle/>
                    <a:p>
                      <a:r>
                        <a:rPr lang="en-US" dirty="0"/>
                        <a:t>To know what we expect and what we stand for as a department</a:t>
                      </a:r>
                    </a:p>
                  </a:txBody>
                  <a:tcPr/>
                </a:tc>
                <a:tc>
                  <a:txBody>
                    <a:bodyPr/>
                    <a:lstStyle/>
                    <a:p>
                      <a:r>
                        <a:rPr lang="en-US" dirty="0"/>
                        <a:t>3/31/2024</a:t>
                      </a:r>
                    </a:p>
                  </a:txBody>
                  <a:tcPr/>
                </a:tc>
                <a:extLst>
                  <a:ext uri="{0D108BD9-81ED-4DB2-BD59-A6C34878D82A}">
                    <a16:rowId xmlns:a16="http://schemas.microsoft.com/office/drawing/2014/main" val="1530126605"/>
                  </a:ext>
                </a:extLst>
              </a:tr>
              <a:tr h="565004">
                <a:tc>
                  <a:txBody>
                    <a:bodyPr/>
                    <a:lstStyle/>
                    <a:p>
                      <a:r>
                        <a:rPr lang="en-US" dirty="0"/>
                        <a:t>GM</a:t>
                      </a:r>
                    </a:p>
                  </a:txBody>
                  <a:tcPr/>
                </a:tc>
                <a:tc>
                  <a:txBody>
                    <a:bodyPr/>
                    <a:lstStyle/>
                    <a:p>
                      <a:r>
                        <a:rPr lang="en-US" dirty="0"/>
                        <a:t>Advertising plan and return on ROI.</a:t>
                      </a:r>
                    </a:p>
                  </a:txBody>
                  <a:tcPr/>
                </a:tc>
                <a:tc>
                  <a:txBody>
                    <a:bodyPr/>
                    <a:lstStyle/>
                    <a:p>
                      <a:r>
                        <a:rPr lang="en-US" dirty="0"/>
                        <a:t>3/31/2024</a:t>
                      </a:r>
                    </a:p>
                  </a:txBody>
                  <a:tcPr/>
                </a:tc>
                <a:extLst>
                  <a:ext uri="{0D108BD9-81ED-4DB2-BD59-A6C34878D82A}">
                    <a16:rowId xmlns:a16="http://schemas.microsoft.com/office/drawing/2014/main" val="1950345431"/>
                  </a:ext>
                </a:extLst>
              </a:tr>
              <a:tr h="565004">
                <a:tc>
                  <a:txBody>
                    <a:bodyPr/>
                    <a:lstStyle/>
                    <a:p>
                      <a:r>
                        <a:rPr lang="en-US" dirty="0"/>
                        <a:t>GM/Service Manager</a:t>
                      </a:r>
                    </a:p>
                  </a:txBody>
                  <a:tcPr/>
                </a:tc>
                <a:tc>
                  <a:txBody>
                    <a:bodyPr/>
                    <a:lstStyle/>
                    <a:p>
                      <a:r>
                        <a:rPr lang="en-US" dirty="0"/>
                        <a:t>400+ Gross for both departments.</a:t>
                      </a:r>
                    </a:p>
                  </a:txBody>
                  <a:tcPr/>
                </a:tc>
                <a:tc>
                  <a:txBody>
                    <a:bodyPr/>
                    <a:lstStyle/>
                    <a:p>
                      <a:r>
                        <a:rPr lang="en-US" dirty="0"/>
                        <a:t>12/31/2024</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r>
              <a:rPr lang="en-US" dirty="0"/>
              <a:t>We have a lot of internal work we need to do together as a Team so we can continue to grow. We need to continue to grow our departments and staff like minded people that want to grow and do great.</a:t>
            </a:r>
          </a:p>
          <a:p>
            <a:r>
              <a:rPr lang="en-US" dirty="0"/>
              <a:t>We need to make sure that when we are working the swing shift that we actually do a great job and provide the same great work during the day as in the night. </a:t>
            </a:r>
          </a:p>
          <a:p>
            <a:r>
              <a:rPr lang="en-US" dirty="0"/>
              <a:t>I think we need a more motivating pay plan for all staffing in Service something to work towards and not getting the paid the same no matter what.</a:t>
            </a:r>
          </a:p>
          <a:p>
            <a:r>
              <a:rPr lang="en-US" dirty="0"/>
              <a:t>&amp; really pushing hard on marketing the service department as we would the </a:t>
            </a:r>
            <a:r>
              <a:rPr lang="en-US"/>
              <a:t>sales department.</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337733"/>
            <a:ext cx="8596668" cy="5520268"/>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We currently advertise using coupons and mailers to conquest and current base. </a:t>
            </a:r>
          </a:p>
          <a:p>
            <a:pPr marL="0" indent="0">
              <a:buNone/>
            </a:pP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We do to do a better job using SEO and knowing our customer better in service. So we can advertise better to our area and our customers driving patterns. Which we aren’t right now.</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have switched our website to Team Velocity. Which does a fantastic job tracking our service and sales customers. &amp; knows our data base from pulling service records. Its going to help with search. We are going to monitor our vendors and make sure the ROI is there.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t>Metrics used from our vendors and ROI. Tracking the money spent.</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9770" y="1270000"/>
            <a:ext cx="4185623" cy="3886200"/>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We currently have no structure. Parts and Advisors discount. </a:t>
            </a:r>
            <a:r>
              <a:rPr lang="en-US" dirty="0">
                <a:solidFill>
                  <a:srgbClr val="221E1F"/>
                </a:solidFill>
                <a:latin typeface="Calibri" panose="020F0502020204030204" pitchFamily="34" charset="0"/>
              </a:rPr>
              <a:t>&amp; we are not communicating with each other when ordering parts etc. When customers are made we throw things in or discount.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Our goal is 250K GP by Sept. originally was EOY. Parts gross goal is 125K by EOY. Both departments at 375K by December 2024.</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We are going to spiff top advisor for top GP and CSI. We also are going to have it so only a manager can approve a discount and needs to sign off on a RO when we do so. Advisors are going to communicate with Tech/Parts advisor when ordering parts and have specified shelving on desk for RO’s waiting for parts and check daily. Parts same thing. Were going to hire two more porters to run and grab cars to help with efficiency of the Tech.</a:t>
            </a: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Were going to measure daily for gross and watch our pace. On the days we have low gross. See what caused those. Our Service Manager is going to have daily morning mtg’s to make sure were moving.</a:t>
            </a:r>
            <a:endParaRPr lang="en-US" sz="1800" b="0" i="0" u="none" strike="noStrike" baseline="0"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F77D5596-1219-3BF9-0CC6-310EC8979C42}"/>
              </a:ext>
            </a:extLst>
          </p:cNvPr>
          <p:cNvPicPr>
            <a:picLocks noChangeAspect="1"/>
          </p:cNvPicPr>
          <p:nvPr/>
        </p:nvPicPr>
        <p:blipFill>
          <a:blip r:embed="rId2"/>
          <a:stretch>
            <a:fillRect/>
          </a:stretch>
        </p:blipFill>
        <p:spPr>
          <a:xfrm>
            <a:off x="4200252" y="1270000"/>
            <a:ext cx="5849166" cy="1886213"/>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1645" y="1364722"/>
            <a:ext cx="5143022" cy="3842278"/>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We currently have very well taken care of employees. Which salaries are currently our biggest expenses in service. We do a great job </a:t>
            </a:r>
            <a:r>
              <a:rPr lang="en-US" dirty="0" err="1">
                <a:solidFill>
                  <a:srgbClr val="221E1F"/>
                </a:solidFill>
                <a:latin typeface="Calibri" panose="020F0502020204030204" pitchFamily="34" charset="0"/>
              </a:rPr>
              <a:t>monitioring</a:t>
            </a:r>
            <a:r>
              <a:rPr lang="en-US" dirty="0">
                <a:solidFill>
                  <a:srgbClr val="221E1F"/>
                </a:solidFill>
                <a:latin typeface="Calibri" panose="020F0502020204030204" pitchFamily="34" charset="0"/>
              </a:rPr>
              <a:t> other things that cost us.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Our current goal is as we hire new people we st</a:t>
            </a:r>
            <a:r>
              <a:rPr lang="en-US" dirty="0">
                <a:solidFill>
                  <a:srgbClr val="221E1F"/>
                </a:solidFill>
                <a:latin typeface="Calibri" panose="020F0502020204030204" pitchFamily="34" charset="0"/>
              </a:rPr>
              <a:t>art off at happy median salary or wage where we can grow their salary and provide raises. We also are sharing our department goals and including the Team’s to get more involvement.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We need to continue to grow our people. Push each other and know everyone’s goals and long term goals. Individual growth also will grow the departments.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221E1F"/>
                </a:solidFill>
                <a:latin typeface="Calibri" panose="020F0502020204030204" pitchFamily="34" charset="0"/>
              </a:rPr>
              <a:t>Expenses is something we need to watch daily / weekly/monthly. Theirs a lot of things that happens day to day that costs a dealership money if no monitored.</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3C4722A9-DE2A-7781-979B-06466AF94DAA}"/>
              </a:ext>
            </a:extLst>
          </p:cNvPr>
          <p:cNvPicPr>
            <a:picLocks noChangeAspect="1"/>
          </p:cNvPicPr>
          <p:nvPr/>
        </p:nvPicPr>
        <p:blipFill>
          <a:blip r:embed="rId2"/>
          <a:stretch>
            <a:fillRect/>
          </a:stretch>
        </p:blipFill>
        <p:spPr>
          <a:xfrm>
            <a:off x="4975668" y="1302668"/>
            <a:ext cx="4954023" cy="2185598"/>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270000"/>
            <a:ext cx="4184035" cy="3880772"/>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We currently do not have our techs setup for the next day correctly. Techs come in and are waiting for work or have to go grab it.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We have started as of this morning having work ready and lined for the techs when they come in. I noticed a big change of the start of the day right away.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Its going to be a constant effort made by everyone and will become habit. Its important to have work and parts ready when the techs start at 7am. To do so we need all our people working together and communicating.</a:t>
            </a:r>
          </a:p>
          <a:p>
            <a:r>
              <a:rPr lang="en-US" sz="1800" b="0" i="0" u="none" strike="noStrike" baseline="0" dirty="0">
                <a:solidFill>
                  <a:srgbClr val="221E1F"/>
                </a:solidFill>
                <a:latin typeface="Calibri" panose="020F0502020204030204" pitchFamily="34" charset="0"/>
              </a:rPr>
              <a:t>Plans to evaluate your changes </a:t>
            </a:r>
          </a:p>
          <a:p>
            <a:r>
              <a:rPr lang="en-US" dirty="0"/>
              <a:t>Manager and Advisors will be working side by side to ensure before going home at night we have the next day planned accordingly. Parts and everything is needed and everything is in a techs bay. Its not going to happen over night but with </a:t>
            </a:r>
            <a:r>
              <a:rPr lang="en-US" dirty="0" err="1"/>
              <a:t>everyones</a:t>
            </a:r>
            <a:r>
              <a:rPr lang="en-US" dirty="0"/>
              <a:t> effort day by day </a:t>
            </a:r>
            <a:r>
              <a:rPr lang="en-US" dirty="0" err="1"/>
              <a:t>itll</a:t>
            </a:r>
            <a:r>
              <a:rPr lang="en-US" dirty="0"/>
              <a:t> get b </a:t>
            </a:r>
            <a:r>
              <a:rPr lang="en-US" dirty="0" err="1"/>
              <a:t>etter</a:t>
            </a:r>
            <a:r>
              <a:rPr lang="en-US" dirty="0"/>
              <a:t>.</a:t>
            </a:r>
          </a:p>
        </p:txBody>
      </p:sp>
      <p:pic>
        <p:nvPicPr>
          <p:cNvPr id="8" name="Picture 7">
            <a:extLst>
              <a:ext uri="{FF2B5EF4-FFF2-40B4-BE49-F238E27FC236}">
                <a16:creationId xmlns:a16="http://schemas.microsoft.com/office/drawing/2014/main" id="{2078D350-3D2E-CCDB-136D-99FC9E2896B3}"/>
              </a:ext>
            </a:extLst>
          </p:cNvPr>
          <p:cNvPicPr>
            <a:picLocks noChangeAspect="1"/>
          </p:cNvPicPr>
          <p:nvPr/>
        </p:nvPicPr>
        <p:blipFill>
          <a:blip r:embed="rId2"/>
          <a:stretch>
            <a:fillRect/>
          </a:stretch>
        </p:blipFill>
        <p:spPr>
          <a:xfrm>
            <a:off x="4519057" y="0"/>
            <a:ext cx="6072743" cy="317119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0" y="1269999"/>
            <a:ext cx="5477933" cy="430106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We currently are not using our bays to the full potential. We are missing work by always have our bays full and having limited space.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Our goal is to </a:t>
            </a:r>
            <a:r>
              <a:rPr lang="en-US" dirty="0">
                <a:solidFill>
                  <a:srgbClr val="221E1F"/>
                </a:solidFill>
                <a:latin typeface="Calibri" panose="020F0502020204030204" pitchFamily="34" charset="0"/>
              </a:rPr>
              <a:t>go to 7am-2am service department. We are going to have two shifts and completely open up our schedule. We hired 2 more techs and a swing advisor and parts counter.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dirty="0">
                <a:solidFill>
                  <a:srgbClr val="221E1F"/>
                </a:solidFill>
                <a:latin typeface="Calibri" panose="020F0502020204030204" pitchFamily="34" charset="0"/>
              </a:rPr>
              <a:t>We hired two techs / 1 Advisor and 1 parts counter. We are in the process of hiring a night lot kid to help with washing and cleaning shop.</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sz="1800" b="0" i="0" u="none" strike="noStrike" baseline="0" dirty="0">
                <a:solidFill>
                  <a:srgbClr val="221E1F"/>
                </a:solidFill>
                <a:latin typeface="Calibri" panose="020F0502020204030204" pitchFamily="34" charset="0"/>
              </a:rPr>
              <a:t>Were going to measure the success off ELR and Gross. Going to advertise the service heavily like the sales department and get more customers in service.</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10" name="Picture 9">
            <a:extLst>
              <a:ext uri="{FF2B5EF4-FFF2-40B4-BE49-F238E27FC236}">
                <a16:creationId xmlns:a16="http://schemas.microsoft.com/office/drawing/2014/main" id="{F962E270-6551-3E20-F37C-EE63B09340FE}"/>
              </a:ext>
            </a:extLst>
          </p:cNvPr>
          <p:cNvPicPr>
            <a:picLocks noChangeAspect="1"/>
          </p:cNvPicPr>
          <p:nvPr/>
        </p:nvPicPr>
        <p:blipFill>
          <a:blip r:embed="rId2"/>
          <a:stretch>
            <a:fillRect/>
          </a:stretch>
        </p:blipFill>
        <p:spPr>
          <a:xfrm>
            <a:off x="5702463" y="0"/>
            <a:ext cx="3664086" cy="3564466"/>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a:t>Details from discussions that you had with the service manager about your repair order analysis</a:t>
            </a:r>
          </a:p>
          <a:p>
            <a:endParaRPr lang="en-US" dirty="0"/>
          </a:p>
          <a:p>
            <a:r>
              <a:rPr lang="en-US" dirty="0"/>
              <a:t>We talked about the summary. We do a lot of </a:t>
            </a:r>
            <a:r>
              <a:rPr lang="en-US" dirty="0" err="1"/>
              <a:t>maint</a:t>
            </a:r>
            <a:r>
              <a:rPr lang="en-US" dirty="0"/>
              <a:t>. service which drives down our gross a bit. We need to work on building a better menu to present our customers and asking to service their other vehicles they have. </a:t>
            </a:r>
          </a:p>
          <a:p>
            <a:r>
              <a:rPr lang="en-US" dirty="0"/>
              <a:t>We both agree that we need to watch the amount of coupons we are sending out and not be the lowest priced service in town.</a:t>
            </a:r>
          </a:p>
          <a:p>
            <a:r>
              <a:rPr lang="en-US" dirty="0"/>
              <a:t>We want to get to 2000 hours in our department. Which means we need more upsells and efforts.</a:t>
            </a:r>
          </a:p>
        </p:txBody>
      </p:sp>
      <p:pic>
        <p:nvPicPr>
          <p:cNvPr id="8" name="Picture 7">
            <a:extLst>
              <a:ext uri="{FF2B5EF4-FFF2-40B4-BE49-F238E27FC236}">
                <a16:creationId xmlns:a16="http://schemas.microsoft.com/office/drawing/2014/main" id="{BB48EB26-08C9-4A53-D484-EA974CABB6EF}"/>
              </a:ext>
            </a:extLst>
          </p:cNvPr>
          <p:cNvPicPr>
            <a:picLocks noChangeAspect="1"/>
          </p:cNvPicPr>
          <p:nvPr/>
        </p:nvPicPr>
        <p:blipFill>
          <a:blip r:embed="rId2"/>
          <a:stretch>
            <a:fillRect/>
          </a:stretch>
        </p:blipFill>
        <p:spPr>
          <a:xfrm>
            <a:off x="5057353" y="0"/>
            <a:ext cx="6039693" cy="429637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16467" y="1270000"/>
            <a:ext cx="8596668" cy="4639733"/>
          </a:xfrm>
        </p:spPr>
        <p:txBody>
          <a:bodyPr/>
          <a:lstStyle/>
          <a:p>
            <a:r>
              <a:rPr lang="en-US" dirty="0"/>
              <a:t>Strengths</a:t>
            </a:r>
          </a:p>
          <a:p>
            <a:r>
              <a:rPr lang="en-US" dirty="0"/>
              <a:t>We have a great Team. Everyone works well together and the culture is good.</a:t>
            </a:r>
          </a:p>
          <a:p>
            <a:r>
              <a:rPr lang="en-US" dirty="0"/>
              <a:t>Our Auto Group has a great reputation and ownership always wants to take care of the customer first before anything else.</a:t>
            </a:r>
          </a:p>
          <a:p>
            <a:r>
              <a:rPr lang="en-US" dirty="0"/>
              <a:t>Our store has grown a lot the last two years. YOY we sold 1400+ more cars in 23 than 22. Our market share is huge and has grown our service department more.</a:t>
            </a:r>
          </a:p>
          <a:p>
            <a:r>
              <a:rPr lang="en-US" dirty="0"/>
              <a:t>We have added more employees to service with the growth. We use to run really lean and customers were not being taken care of and now we have the right amount of people to help.</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We are land locked and we are unable to buy land near the store to hold cars or build another building to help with growth. So that has limited our growth quite a bit.</a:t>
            </a:r>
          </a:p>
          <a:p>
            <a:r>
              <a:rPr lang="en-US" dirty="0"/>
              <a:t>Our advisors are paid salary so theirs not a lot of </a:t>
            </a:r>
            <a:r>
              <a:rPr lang="en-US" dirty="0" err="1"/>
              <a:t>motitvation</a:t>
            </a:r>
            <a:r>
              <a:rPr lang="en-US" dirty="0"/>
              <a:t> to upsell or put in more efforts than the job takes.</a:t>
            </a:r>
          </a:p>
          <a:p>
            <a:r>
              <a:rPr lang="en-US" dirty="0"/>
              <a:t>We lack a good marketing plan currently.</a:t>
            </a:r>
          </a:p>
          <a:p>
            <a:r>
              <a:rPr lang="en-US" dirty="0"/>
              <a:t>The current service manager has never ran a busy shop and struggles most days of what to do or growth of the shop.</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268</TotalTime>
  <Words>1713</Words>
  <Application>Microsoft Office PowerPoint</Application>
  <PresentationFormat>Widescreen</PresentationFormat>
  <Paragraphs>126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TYLER DEGELE</cp:lastModifiedBy>
  <cp:revision>11</cp:revision>
  <dcterms:created xsi:type="dcterms:W3CDTF">2022-12-04T13:10:55Z</dcterms:created>
  <dcterms:modified xsi:type="dcterms:W3CDTF">2024-03-22T00:37:37Z</dcterms:modified>
</cp:coreProperties>
</file>