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65378"/>
            <a:ext cx="7766936" cy="1096899"/>
          </a:xfrm>
        </p:spPr>
        <p:txBody>
          <a:bodyPr>
            <a:normAutofit lnSpcReduction="10000"/>
          </a:bodyPr>
          <a:lstStyle/>
          <a:p>
            <a:pPr algn="ctr"/>
            <a:r>
              <a:rPr lang="en-US" sz="3200" dirty="0"/>
              <a:t>Mercedes-Benz of Midland</a:t>
            </a:r>
          </a:p>
          <a:p>
            <a:pPr algn="ctr"/>
            <a:r>
              <a:rPr lang="en-US" sz="3200" dirty="0"/>
              <a:t>Fabiola Mathis</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2160589"/>
            <a:ext cx="9641125" cy="4273767"/>
          </a:xfrm>
        </p:spPr>
        <p:txBody>
          <a:bodyPr>
            <a:normAutofit/>
          </a:bodyPr>
          <a:lstStyle/>
          <a:p>
            <a:r>
              <a:rPr lang="en-US" dirty="0"/>
              <a:t>Opportunities</a:t>
            </a:r>
          </a:p>
          <a:p>
            <a:pPr marL="0" indent="0">
              <a:buNone/>
            </a:pPr>
            <a:endParaRPr lang="en-US" dirty="0"/>
          </a:p>
          <a:p>
            <a:pPr marL="342900" marR="0" lvl="0" indent="-342900">
              <a:lnSpc>
                <a:spcPct val="107000"/>
              </a:lnSpc>
              <a:spcBef>
                <a:spcPts val="0"/>
              </a:spcBef>
              <a:spcAft>
                <a:spcPts val="0"/>
              </a:spcAft>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Our biggest opportunities lie with our staff:</a:t>
            </a:r>
          </a:p>
          <a:p>
            <a:pPr marL="742950" marR="0" lvl="1" indent="-285750">
              <a:lnSpc>
                <a:spcPct val="107000"/>
              </a:lnSpc>
              <a:spcBef>
                <a:spcPts val="0"/>
              </a:spcBef>
              <a:spcAft>
                <a:spcPts val="0"/>
              </a:spcAft>
              <a:buFont typeface="Courier New" panose="02070309020205020404" pitchFamily="49" charset="0"/>
              <a:buChar char="o"/>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Follow up with fixed Ops Director to quit micromanaging his team</a:t>
            </a:r>
          </a:p>
          <a:p>
            <a:pPr marL="742950" marR="0" lvl="1" indent="-285750">
              <a:lnSpc>
                <a:spcPct val="107000"/>
              </a:lnSpc>
              <a:spcBef>
                <a:spcPts val="0"/>
              </a:spcBef>
              <a:spcAft>
                <a:spcPts val="0"/>
              </a:spcAft>
              <a:buFont typeface="Courier New" panose="02070309020205020404" pitchFamily="49" charset="0"/>
              <a:buChar char="o"/>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Enable Service Manager to do active coaching with the Service Advisors.</a:t>
            </a:r>
          </a:p>
          <a:p>
            <a:pPr marL="742950" marR="0" lvl="1" indent="-285750">
              <a:lnSpc>
                <a:spcPct val="107000"/>
              </a:lnSpc>
              <a:spcBef>
                <a:spcPts val="0"/>
              </a:spcBef>
              <a:spcAft>
                <a:spcPts val="0"/>
              </a:spcAft>
              <a:buFont typeface="Courier New" panose="02070309020205020404" pitchFamily="49" charset="0"/>
              <a:buChar char="o"/>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Shop Foreman needs to use his team leads to make sure that work is dispatched in a timely manner. </a:t>
            </a:r>
          </a:p>
          <a:p>
            <a:pPr marL="742950" marR="0" lvl="1" indent="-285750">
              <a:lnSpc>
                <a:spcPct val="107000"/>
              </a:lnSpc>
              <a:spcBef>
                <a:spcPts val="0"/>
              </a:spcBef>
              <a:spcAft>
                <a:spcPts val="0"/>
              </a:spcAft>
              <a:buFont typeface="Courier New" panose="02070309020205020404" pitchFamily="49" charset="0"/>
              <a:buChar char="o"/>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Manage our schedulers to improve workflow by not bottlenecking work and having lags of time with not enough work. </a:t>
            </a:r>
          </a:p>
          <a:p>
            <a:pPr marL="742950" marR="0" lvl="1" indent="-285750">
              <a:lnSpc>
                <a:spcPct val="107000"/>
              </a:lnSpc>
              <a:spcBef>
                <a:spcPts val="0"/>
              </a:spcBef>
              <a:spcAft>
                <a:spcPts val="0"/>
              </a:spcAft>
              <a:buFont typeface="Courier New" panose="02070309020205020404" pitchFamily="49" charset="0"/>
              <a:buChar char="o"/>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We hired a company to take care of our appointments. They really need to improve how they speak with our customers. They give them pricing and time expectations and they are usually incorrect.</a:t>
            </a:r>
          </a:p>
          <a:p>
            <a:pPr marL="742950" marR="0" lvl="1" indent="-285750">
              <a:lnSpc>
                <a:spcPct val="107000"/>
              </a:lnSpc>
              <a:spcBef>
                <a:spcPts val="0"/>
              </a:spcBef>
              <a:spcAft>
                <a:spcPts val="0"/>
              </a:spcAft>
              <a:buFont typeface="Courier New" panose="02070309020205020404" pitchFamily="49" charset="0"/>
              <a:buChar char="o"/>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Train our new Warranty Admin to bill correctly.</a:t>
            </a:r>
          </a:p>
          <a:p>
            <a:pPr marL="342900" marR="0" lvl="0" indent="-342900">
              <a:lnSpc>
                <a:spcPct val="107000"/>
              </a:lnSpc>
              <a:spcBef>
                <a:spcPts val="0"/>
              </a:spcBef>
              <a:spcAft>
                <a:spcPts val="0"/>
              </a:spcAft>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Teach Service Advisors how to decrease their single line RO’s. Teach them to effectively sell the work.</a:t>
            </a:r>
          </a:p>
          <a:p>
            <a:pPr marL="342900" marR="0" lvl="0" indent="-342900">
              <a:lnSpc>
                <a:spcPct val="107000"/>
              </a:lnSpc>
              <a:spcBef>
                <a:spcPts val="0"/>
              </a:spcBef>
              <a:spcAft>
                <a:spcPts val="0"/>
              </a:spcAft>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Get Technician video utilization to 90%+/</a:t>
            </a:r>
          </a:p>
          <a:p>
            <a:pPr marL="342900" marR="0" lvl="0" indent="-342900">
              <a:lnSpc>
                <a:spcPct val="107000"/>
              </a:lnSpc>
              <a:spcBef>
                <a:spcPts val="0"/>
              </a:spcBef>
              <a:spcAft>
                <a:spcPts val="0"/>
              </a:spcAft>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Make sure the Service Porter, Cashier, or Service Advisor greet the customer immediately on the service drive. Do not wait for the customer to walk in. </a:t>
            </a:r>
          </a:p>
          <a:p>
            <a:pPr marL="342900" marR="0" lvl="0" indent="-342900">
              <a:lnSpc>
                <a:spcPct val="107000"/>
              </a:lnSpc>
              <a:spcBef>
                <a:spcPts val="0"/>
              </a:spcBef>
              <a:spcAft>
                <a:spcPts val="0"/>
              </a:spcAft>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We need to do a deep cleaning of our offices and shop. </a:t>
            </a:r>
          </a:p>
          <a:p>
            <a:pPr marL="342900" marR="0" lvl="0" indent="-342900">
              <a:lnSpc>
                <a:spcPct val="107000"/>
              </a:lnSpc>
              <a:spcBef>
                <a:spcPts val="0"/>
              </a:spcBef>
              <a:spcAft>
                <a:spcPts val="0"/>
              </a:spcAft>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Service Manager needs to </a:t>
            </a:r>
            <a:r>
              <a:rPr lang="en-US" sz="1100" kern="100" dirty="0" err="1">
                <a:effectLst/>
                <a:latin typeface="Aptos" panose="020B0004020202020204" pitchFamily="34" charset="0"/>
                <a:ea typeface="Aptos" panose="020B0004020202020204" pitchFamily="34" charset="0"/>
                <a:cs typeface="Times New Roman" panose="02020603050405020304" pitchFamily="18" charset="0"/>
              </a:rPr>
              <a:t>TO</a:t>
            </a:r>
            <a:r>
              <a:rPr lang="en-US" sz="1100" kern="100" dirty="0">
                <a:effectLst/>
                <a:latin typeface="Aptos" panose="020B0004020202020204" pitchFamily="34" charset="0"/>
                <a:ea typeface="Aptos" panose="020B0004020202020204" pitchFamily="34" charset="0"/>
                <a:cs typeface="Times New Roman" panose="02020603050405020304" pitchFamily="18" charset="0"/>
              </a:rPr>
              <a:t> every declined service before they leave. </a:t>
            </a:r>
          </a:p>
          <a:p>
            <a:pPr marL="342900" marR="0" lvl="0" indent="-342900">
              <a:lnSpc>
                <a:spcPct val="107000"/>
              </a:lnSpc>
              <a:spcBef>
                <a:spcPts val="0"/>
              </a:spcBef>
              <a:spcAft>
                <a:spcPts val="0"/>
              </a:spcAft>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Increase Service Department morale. Technicians don’t trust management knows how to manage. They need to see that when a manager says they are going to do something, they need to follow through. </a:t>
            </a:r>
          </a:p>
          <a:p>
            <a:pPr marL="342900" marR="0" lvl="0" indent="-342900">
              <a:lnSpc>
                <a:spcPct val="107000"/>
              </a:lnSpc>
              <a:spcBef>
                <a:spcPts val="0"/>
              </a:spcBef>
              <a:spcAft>
                <a:spcPts val="0"/>
              </a:spcAft>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Make the Service team feel part of the team. Previous GM focused more on Sales and Service needs to be supported as part of the dealership team. </a:t>
            </a:r>
          </a:p>
          <a:p>
            <a:pPr marL="342900" marR="0" lvl="0" indent="-342900">
              <a:lnSpc>
                <a:spcPct val="107000"/>
              </a:lnSpc>
              <a:spcBef>
                <a:spcPts val="0"/>
              </a:spcBef>
              <a:spcAft>
                <a:spcPts val="800"/>
              </a:spcAft>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Half of the parts counter team has experience, and the other half is very novice. The new guys keep making mistakes. They need to improve upon their fill rates. </a:t>
            </a: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marL="0" indent="0">
              <a:buNone/>
            </a:pPr>
            <a:endParaRPr lang="en-US" dirty="0"/>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Potential political changes could affect our store tremendously. If Oil &amp; Gas are booming, then we are as well. This town depends on the Oil &amp; Gas industry to sustain the productivity and growth of this city.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Losing Technicians to the oil field life because of pay.</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Losing Technicians because they don’t see our management team in service is being accountable.</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Losing customers to rising inflation. Mercedes is already expensive enough.</a:t>
            </a: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New Warranty Admin misses the ball on some Warranty work and we get audited and fail.</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Objectives</a:t>
            </a:r>
          </a:p>
          <a:p>
            <a:pPr marL="0" indent="0">
              <a:buNone/>
            </a:pPr>
            <a:endParaRPr lang="en-US" dirty="0"/>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Improve gross on warranty pay order parts &amp; labor sales.</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Be consistent with Customer Pay gross increases YoY.</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Decrease single Pay RO’s from 66% to 40% within 6 months.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Improve morale in Service by holding their managers accountable.</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Increase communication amongst leadership in service.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Maje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sure we have weekly meetings with GM to make sure we are all being accountable and effective.</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Improve scheduling so Technicians receive a steady flow of work throughout the month.</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Train new Service Manager &amp; Warranty Admin for success.</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Clean up the shop, parts, and drive. </a:t>
            </a: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Follow up with continued learning for Technicians. </a:t>
            </a: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marL="0" indent="0">
              <a:buNone/>
            </a:pPr>
            <a:endParaRPr lang="en-US" dirty="0"/>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Improve marketing strategy with Mercedes and send our more service specials on a regular basis. Also, send service that is relevant like A/C specials.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Communication needs to be improved within management. Be consistent in weekly meetings with all service management.</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Send necessary team members to Mercedes Training for growth and certifications.</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Have a big presence in Service and not just Sales. Walk around and get to know my team members more.</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Create a cleaning schedule for the rest of the year so we can have a plan of action. </a:t>
            </a: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Enable my managers to manage their departments. Hold them accountable for their progress and improvement. No more micro-management! </a:t>
            </a: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indent="0">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have adjusted internal parts cost for all internal work.</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market is consistently with discounts to attract lost or upcoming customers.</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Weekly managers’ meeting with GM.</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Managers need to have a consistent presence in their department instead of being in their office and on the computer all day.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Create a bonus for effective fill rate improvement for parts. </a:t>
            </a: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Managers need to be consistently training and we need to create an urgency for our Technicians to continue their Mercedes Certifications. </a:t>
            </a: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006625407"/>
              </p:ext>
            </p:extLst>
          </p:nvPr>
        </p:nvGraphicFramePr>
        <p:xfrm>
          <a:off x="677334" y="1818624"/>
          <a:ext cx="9132492" cy="452965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Create process &amp; procedure for every manager in service.</a:t>
                      </a:r>
                    </a:p>
                  </a:txBody>
                  <a:tcPr/>
                </a:tc>
                <a:tc>
                  <a:txBody>
                    <a:bodyPr/>
                    <a:lstStyle/>
                    <a:p>
                      <a:r>
                        <a:rPr lang="en-US" dirty="0"/>
                        <a:t>GM  &amp; Service management team</a:t>
                      </a:r>
                    </a:p>
                  </a:txBody>
                  <a:tcPr/>
                </a:tc>
                <a:tc>
                  <a:txBody>
                    <a:bodyPr/>
                    <a:lstStyle/>
                    <a:p>
                      <a:r>
                        <a:rPr lang="en-US" dirty="0"/>
                        <a:t>Check in once a week to make sure we have full compliance.</a:t>
                      </a:r>
                    </a:p>
                  </a:txBody>
                  <a:tcPr/>
                </a:tc>
                <a:extLst>
                  <a:ext uri="{0D108BD9-81ED-4DB2-BD59-A6C34878D82A}">
                    <a16:rowId xmlns:a16="http://schemas.microsoft.com/office/drawing/2014/main" val="2400365483"/>
                  </a:ext>
                </a:extLst>
              </a:tr>
              <a:tr h="565004">
                <a:tc>
                  <a:txBody>
                    <a:bodyPr/>
                    <a:lstStyle/>
                    <a:p>
                      <a:r>
                        <a:rPr lang="en-US" dirty="0"/>
                        <a:t>Improve scheduling </a:t>
                      </a:r>
                    </a:p>
                  </a:txBody>
                  <a:tcPr/>
                </a:tc>
                <a:tc>
                  <a:txBody>
                    <a:bodyPr/>
                    <a:lstStyle/>
                    <a:p>
                      <a:r>
                        <a:rPr lang="en-US" dirty="0"/>
                        <a:t>Foreman &amp; Team Leads</a:t>
                      </a:r>
                    </a:p>
                  </a:txBody>
                  <a:tcPr/>
                </a:tc>
                <a:tc>
                  <a:txBody>
                    <a:bodyPr/>
                    <a:lstStyle/>
                    <a:p>
                      <a:r>
                        <a:rPr lang="en-US" dirty="0"/>
                        <a:t>Weekly basis</a:t>
                      </a:r>
                    </a:p>
                  </a:txBody>
                  <a:tcPr/>
                </a:tc>
                <a:extLst>
                  <a:ext uri="{0D108BD9-81ED-4DB2-BD59-A6C34878D82A}">
                    <a16:rowId xmlns:a16="http://schemas.microsoft.com/office/drawing/2014/main" val="107845787"/>
                  </a:ext>
                </a:extLst>
              </a:tr>
              <a:tr h="565004">
                <a:tc>
                  <a:txBody>
                    <a:bodyPr/>
                    <a:lstStyle/>
                    <a:p>
                      <a:r>
                        <a:rPr lang="en-US" dirty="0"/>
                        <a:t>Reduce overtime with non-producing employees</a:t>
                      </a:r>
                    </a:p>
                  </a:txBody>
                  <a:tcPr/>
                </a:tc>
                <a:tc>
                  <a:txBody>
                    <a:bodyPr/>
                    <a:lstStyle/>
                    <a:p>
                      <a:r>
                        <a:rPr lang="en-US" dirty="0"/>
                        <a:t>Fixed Ops Director</a:t>
                      </a:r>
                    </a:p>
                  </a:txBody>
                  <a:tcPr/>
                </a:tc>
                <a:tc>
                  <a:txBody>
                    <a:bodyPr/>
                    <a:lstStyle/>
                    <a:p>
                      <a:r>
                        <a:rPr lang="en-US" dirty="0"/>
                        <a:t>Every two weeks</a:t>
                      </a:r>
                    </a:p>
                  </a:txBody>
                  <a:tcPr/>
                </a:tc>
                <a:extLst>
                  <a:ext uri="{0D108BD9-81ED-4DB2-BD59-A6C34878D82A}">
                    <a16:rowId xmlns:a16="http://schemas.microsoft.com/office/drawing/2014/main" val="1530126605"/>
                  </a:ext>
                </a:extLst>
              </a:tr>
              <a:tr h="565004">
                <a:tc>
                  <a:txBody>
                    <a:bodyPr/>
                    <a:lstStyle/>
                    <a:p>
                      <a:r>
                        <a:rPr lang="en-US" dirty="0"/>
                        <a:t>Clean shop, parts, and service</a:t>
                      </a:r>
                    </a:p>
                  </a:txBody>
                  <a:tcPr/>
                </a:tc>
                <a:tc>
                  <a:txBody>
                    <a:bodyPr/>
                    <a:lstStyle/>
                    <a:p>
                      <a:r>
                        <a:rPr lang="en-US" dirty="0"/>
                        <a:t>All service team members</a:t>
                      </a:r>
                    </a:p>
                  </a:txBody>
                  <a:tcPr/>
                </a:tc>
                <a:tc>
                  <a:txBody>
                    <a:bodyPr/>
                    <a:lstStyle/>
                    <a:p>
                      <a:r>
                        <a:rPr lang="en-US" dirty="0"/>
                        <a:t>EOM May</a:t>
                      </a:r>
                    </a:p>
                  </a:txBody>
                  <a:tcPr/>
                </a:tc>
                <a:extLst>
                  <a:ext uri="{0D108BD9-81ED-4DB2-BD59-A6C34878D82A}">
                    <a16:rowId xmlns:a16="http://schemas.microsoft.com/office/drawing/2014/main" val="1950345431"/>
                  </a:ext>
                </a:extLst>
              </a:tr>
              <a:tr h="565004">
                <a:tc>
                  <a:txBody>
                    <a:bodyPr/>
                    <a:lstStyle/>
                    <a:p>
                      <a:r>
                        <a:rPr lang="en-US" dirty="0"/>
                        <a:t>Improve Parts fill rate</a:t>
                      </a:r>
                    </a:p>
                  </a:txBody>
                  <a:tcPr/>
                </a:tc>
                <a:tc>
                  <a:txBody>
                    <a:bodyPr/>
                    <a:lstStyle/>
                    <a:p>
                      <a:r>
                        <a:rPr lang="en-US" dirty="0"/>
                        <a:t>Parts Manager</a:t>
                      </a:r>
                    </a:p>
                  </a:txBody>
                  <a:tcPr/>
                </a:tc>
                <a:tc>
                  <a:txBody>
                    <a:bodyPr/>
                    <a:lstStyle/>
                    <a:p>
                      <a:r>
                        <a:rPr lang="en-US" dirty="0"/>
                        <a:t>Every two weeks</a:t>
                      </a:r>
                    </a:p>
                  </a:txBody>
                  <a:tcPr/>
                </a:tc>
                <a:extLst>
                  <a:ext uri="{0D108BD9-81ED-4DB2-BD59-A6C34878D82A}">
                    <a16:rowId xmlns:a16="http://schemas.microsoft.com/office/drawing/2014/main" val="1960891333"/>
                  </a:ext>
                </a:extLst>
              </a:tr>
              <a:tr h="565004">
                <a:tc>
                  <a:txBody>
                    <a:bodyPr/>
                    <a:lstStyle/>
                    <a:p>
                      <a:r>
                        <a:rPr lang="en-US" dirty="0"/>
                        <a:t>Improve CSI</a:t>
                      </a:r>
                    </a:p>
                  </a:txBody>
                  <a:tcPr/>
                </a:tc>
                <a:tc>
                  <a:txBody>
                    <a:bodyPr/>
                    <a:lstStyle/>
                    <a:p>
                      <a:r>
                        <a:rPr lang="en-US" dirty="0"/>
                        <a:t>All service team members</a:t>
                      </a:r>
                    </a:p>
                  </a:txBody>
                  <a:tcPr/>
                </a:tc>
                <a:tc>
                  <a:txBody>
                    <a:bodyPr/>
                    <a:lstStyle/>
                    <a:p>
                      <a:r>
                        <a:rPr lang="en-US" dirty="0"/>
                        <a:t>Throughout month</a:t>
                      </a:r>
                    </a:p>
                  </a:txBody>
                  <a:tcPr/>
                </a:tc>
                <a:extLst>
                  <a:ext uri="{0D108BD9-81ED-4DB2-BD59-A6C34878D82A}">
                    <a16:rowId xmlns:a16="http://schemas.microsoft.com/office/drawing/2014/main" val="4137224325"/>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483370" y="1831444"/>
            <a:ext cx="4025944" cy="3880773"/>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have bi-monthly meeting with our in house marketing team to go over budgets and new marketing practices. </a:t>
            </a:r>
          </a:p>
          <a:p>
            <a:pPr lvl="1"/>
            <a:r>
              <a:rPr lang="en-US" b="0" i="0" u="none" strike="noStrike" baseline="0" dirty="0">
                <a:solidFill>
                  <a:srgbClr val="221E1F"/>
                </a:solidFill>
                <a:latin typeface="Calibri" panose="020F0502020204030204" pitchFamily="34" charset="0"/>
              </a:rPr>
              <a:t>We partner with Mercedes-Benz </a:t>
            </a:r>
            <a:r>
              <a:rPr lang="en-US" dirty="0">
                <a:solidFill>
                  <a:srgbClr val="221E1F"/>
                </a:solidFill>
                <a:latin typeface="Calibri" panose="020F0502020204030204" pitchFamily="34" charset="0"/>
              </a:rPr>
              <a:t>marketing partner Solera to send e-mail, mail, social media, and conquest pieces to our area.</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Learn what the Midland “clicks” are and use that to create marketing plans.</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Partner with Marketing team and Solera to create more opportunities in Service.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Check their ROI metrics to make sure we have engagement and call to action.</a:t>
            </a:r>
            <a:endParaRPr lang="en-US" b="0" i="0" u="none" strike="noStrike" baseline="0" dirty="0">
              <a:solidFill>
                <a:srgbClr val="221E1F"/>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508832E7-2E3E-705F-C9E9-7D8EEA0DCB29}"/>
              </a:ext>
            </a:extLst>
          </p:cNvPr>
          <p:cNvPicPr>
            <a:picLocks noChangeAspect="1"/>
          </p:cNvPicPr>
          <p:nvPr/>
        </p:nvPicPr>
        <p:blipFill>
          <a:blip r:embed="rId2"/>
          <a:stretch>
            <a:fillRect/>
          </a:stretch>
        </p:blipFill>
        <p:spPr>
          <a:xfrm>
            <a:off x="4703278" y="1831444"/>
            <a:ext cx="7156211" cy="3195112"/>
          </a:xfrm>
          <a:prstGeom prst="rect">
            <a:avLst/>
          </a:prstGeom>
        </p:spPr>
      </p:pic>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are not efficient enough with the technicians that we have. We need to improve this asap.</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Meet with management and foreman to </a:t>
            </a:r>
            <a:r>
              <a:rPr lang="en-US" dirty="0">
                <a:solidFill>
                  <a:srgbClr val="221E1F"/>
                </a:solidFill>
                <a:latin typeface="Calibri" panose="020F0502020204030204" pitchFamily="34" charset="0"/>
              </a:rPr>
              <a:t>implement a finite process and structure.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Improve dispatch, parts fill accuracy, and make our techs accountable for completing their work.</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Follow up with end of the month numbers to make sure we aren’t negative with our cost of labor. </a:t>
            </a:r>
            <a:endParaRPr lang="en-US"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2DD5672F-4CBE-58C1-3028-91187ABD98AA}"/>
              </a:ext>
            </a:extLst>
          </p:cNvPr>
          <p:cNvPicPr>
            <a:picLocks noGrp="1" noChangeAspect="1"/>
          </p:cNvPicPr>
          <p:nvPr>
            <p:ph sz="quarter" idx="4"/>
          </p:nvPr>
        </p:nvPicPr>
        <p:blipFill>
          <a:blip r:embed="rId2"/>
          <a:stretch>
            <a:fillRect/>
          </a:stretch>
        </p:blipFill>
        <p:spPr>
          <a:xfrm>
            <a:off x="5409777" y="2064167"/>
            <a:ext cx="5598082" cy="2253655"/>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I have quart</a:t>
            </a:r>
            <a:r>
              <a:rPr lang="en-US" dirty="0">
                <a:solidFill>
                  <a:srgbClr val="221E1F"/>
                </a:solidFill>
                <a:latin typeface="Calibri" panose="020F0502020204030204" pitchFamily="34" charset="0"/>
              </a:rPr>
              <a:t>erly expense meetings with my CFO and Comptroller to see if we have any excess expenses in service.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Make appropriate changes in service according to expense meeting.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Keep having quarterly meetings.</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We talk about them in the expense meeting.</a:t>
            </a:r>
            <a:endParaRPr lang="en-US" b="0" i="0" u="none" strike="noStrike" baseline="0" dirty="0">
              <a:solidFill>
                <a:srgbClr val="221E1F"/>
              </a:solidFill>
              <a:latin typeface="Calibri" panose="020F0502020204030204" pitchFamily="34" charset="0"/>
            </a:endParaRPr>
          </a:p>
          <a:p>
            <a:endParaRPr lang="en-US" dirty="0"/>
          </a:p>
        </p:txBody>
      </p:sp>
      <p:pic>
        <p:nvPicPr>
          <p:cNvPr id="12" name="Content Placeholder 11">
            <a:extLst>
              <a:ext uri="{FF2B5EF4-FFF2-40B4-BE49-F238E27FC236}">
                <a16:creationId xmlns:a16="http://schemas.microsoft.com/office/drawing/2014/main" id="{F99DA0D1-5804-45AF-7224-EDF532AD7BD7}"/>
              </a:ext>
            </a:extLst>
          </p:cNvPr>
          <p:cNvPicPr>
            <a:picLocks noGrp="1" noChangeAspect="1"/>
          </p:cNvPicPr>
          <p:nvPr>
            <p:ph sz="half" idx="2"/>
          </p:nvPr>
        </p:nvPicPr>
        <p:blipFill>
          <a:blip r:embed="rId2"/>
          <a:stretch>
            <a:fillRect/>
          </a:stretch>
        </p:blipFill>
        <p:spPr>
          <a:xfrm>
            <a:off x="4975668" y="1930400"/>
            <a:ext cx="4863912" cy="2594086"/>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84970" y="1488614"/>
            <a:ext cx="4184035" cy="3880772"/>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have implemented a two-team system ,with leads, to make sure work is being dispatched in a timely manner.</a:t>
            </a:r>
          </a:p>
          <a:p>
            <a:pPr lvl="1"/>
            <a:r>
              <a:rPr lang="en-US" dirty="0">
                <a:solidFill>
                  <a:srgbClr val="221E1F"/>
                </a:solidFill>
                <a:latin typeface="Calibri" panose="020F0502020204030204" pitchFamily="34" charset="0"/>
              </a:rPr>
              <a:t> We are rotating work into the Sprinter shop to make sure we can stay efficient when we have some big jobs in the main shop that are holding up bays.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Keep using the Sprinter shop when we have a lot of bigger jobs in the main shop. </a:t>
            </a:r>
          </a:p>
          <a:p>
            <a:pPr lvl="1"/>
            <a:r>
              <a:rPr lang="en-US" b="0" i="0" u="none" strike="noStrike" baseline="0" dirty="0">
                <a:solidFill>
                  <a:srgbClr val="221E1F"/>
                </a:solidFill>
                <a:latin typeface="Calibri" panose="020F0502020204030204" pitchFamily="34" charset="0"/>
              </a:rPr>
              <a:t>Improve on dispatch and accountability for the techs.</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Getting together with Shop foreman and leads to teach them how to efficiently dispatch and also to follow up with jobs and not forget.</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We will check with our end of the month numbers to see how much more efficient our techs were by the end of next month.</a:t>
            </a:r>
            <a:endParaRPr lang="en-US" b="0" i="0" u="none" strike="noStrike" baseline="0" dirty="0">
              <a:solidFill>
                <a:srgbClr val="221E1F"/>
              </a:solidFill>
              <a:latin typeface="Calibri" panose="020F0502020204030204" pitchFamily="34" charset="0"/>
            </a:endParaRPr>
          </a:p>
          <a:p>
            <a:endParaRPr lang="en-US" dirty="0"/>
          </a:p>
        </p:txBody>
      </p:sp>
      <p:pic>
        <p:nvPicPr>
          <p:cNvPr id="12" name="Content Placeholder 11">
            <a:extLst>
              <a:ext uri="{FF2B5EF4-FFF2-40B4-BE49-F238E27FC236}">
                <a16:creationId xmlns:a16="http://schemas.microsoft.com/office/drawing/2014/main" id="{B3FED635-8201-1E4E-3822-A19F090F8122}"/>
              </a:ext>
            </a:extLst>
          </p:cNvPr>
          <p:cNvPicPr>
            <a:picLocks noGrp="1" noChangeAspect="1"/>
          </p:cNvPicPr>
          <p:nvPr>
            <p:ph sz="half" idx="2"/>
          </p:nvPr>
        </p:nvPicPr>
        <p:blipFill>
          <a:blip r:embed="rId2"/>
          <a:stretch>
            <a:fillRect/>
          </a:stretch>
        </p:blipFill>
        <p:spPr>
          <a:xfrm>
            <a:off x="5084784" y="1488614"/>
            <a:ext cx="5618534" cy="3880772"/>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91326" y="1336387"/>
            <a:ext cx="4184035" cy="3880772"/>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are trying to optimize our bays because we have 15 technicians and only 11 bays in the main shop.</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221E1F"/>
                </a:solidFill>
                <a:latin typeface="Calibri" panose="020F0502020204030204" pitchFamily="34" charset="0"/>
              </a:rPr>
              <a:t>We are trying to schedule our technicians correctly and optimize the work that is being done. </a:t>
            </a:r>
          </a:p>
          <a:p>
            <a:pPr lvl="1"/>
            <a:r>
              <a:rPr lang="en-US" sz="1800" b="0" i="0" u="none" strike="noStrike" baseline="0" dirty="0">
                <a:solidFill>
                  <a:srgbClr val="221E1F"/>
                </a:solidFill>
                <a:latin typeface="Calibri" panose="020F0502020204030204" pitchFamily="34" charset="0"/>
              </a:rPr>
              <a:t>Plans to achieve your goals</a:t>
            </a:r>
          </a:p>
          <a:p>
            <a:pPr lvl="2"/>
            <a:r>
              <a:rPr lang="en-US" sz="1600" b="0" i="0" u="none" strike="noStrike" baseline="0" dirty="0">
                <a:solidFill>
                  <a:srgbClr val="221E1F"/>
                </a:solidFill>
                <a:latin typeface="Calibri" panose="020F0502020204030204" pitchFamily="34" charset="0"/>
              </a:rPr>
              <a:t>We have started to move some work to our other Sprinter shop to free up some bays with CPO work. </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We will look at the end of the month numbers to see how effective we are being with each bay and technician. </a:t>
            </a:r>
            <a:endParaRPr lang="en-US"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BCAA5AD6-FCBA-3487-19DA-2B18BAB8B63B}"/>
              </a:ext>
            </a:extLst>
          </p:cNvPr>
          <p:cNvPicPr>
            <a:picLocks noGrp="1" noChangeAspect="1"/>
          </p:cNvPicPr>
          <p:nvPr>
            <p:ph sz="half" idx="2"/>
          </p:nvPr>
        </p:nvPicPr>
        <p:blipFill>
          <a:blip r:embed="rId2"/>
          <a:stretch>
            <a:fillRect/>
          </a:stretch>
        </p:blipFill>
        <p:spPr>
          <a:xfrm>
            <a:off x="5089352" y="1336387"/>
            <a:ext cx="4184650" cy="3793402"/>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10000"/>
          </a:bodyPr>
          <a:lstStyle/>
          <a:p>
            <a:pPr algn="l" fontAlgn="base">
              <a:buFont typeface="Arial" panose="020B0604020202020204" pitchFamily="34" charset="0"/>
              <a:buChar char="•"/>
            </a:pPr>
            <a:r>
              <a:rPr lang="en-US" b="0" i="0" dirty="0">
                <a:solidFill>
                  <a:srgbClr val="000000"/>
                </a:solidFill>
                <a:effectLst/>
                <a:highlight>
                  <a:srgbClr val="FFEAAA"/>
                </a:highlight>
                <a:latin typeface="Calibri" panose="020F0502020204030204" pitchFamily="34" charset="0"/>
              </a:rPr>
              <a:t>How does your repair labor rate compare to your posted door rate?</a:t>
            </a:r>
          </a:p>
          <a:p>
            <a:pPr lvl="1" fontAlgn="base">
              <a:buFont typeface="Arial" panose="020B0604020202020204" pitchFamily="34" charset="0"/>
              <a:buChar char="•"/>
            </a:pPr>
            <a:r>
              <a:rPr lang="en-US" b="0" i="0" dirty="0">
                <a:solidFill>
                  <a:srgbClr val="000000"/>
                </a:solidFill>
                <a:effectLst/>
                <a:highlight>
                  <a:srgbClr val="FFEAAA"/>
                </a:highlight>
                <a:latin typeface="Calibri" panose="020F0502020204030204" pitchFamily="34" charset="0"/>
              </a:rPr>
              <a:t>We are over our posted door rate. Maybe we are overcharging?</a:t>
            </a:r>
          </a:p>
          <a:p>
            <a:pPr algn="l" fontAlgn="base">
              <a:buFont typeface="Arial" panose="020B0604020202020204" pitchFamily="34" charset="0"/>
              <a:buChar char="•"/>
            </a:pPr>
            <a:r>
              <a:rPr lang="en-US" b="0" i="0" dirty="0">
                <a:solidFill>
                  <a:srgbClr val="000000"/>
                </a:solidFill>
                <a:effectLst/>
                <a:highlight>
                  <a:srgbClr val="FFEAAA"/>
                </a:highlight>
                <a:latin typeface="Calibri" panose="020F0502020204030204" pitchFamily="34" charset="0"/>
              </a:rPr>
              <a:t>Is there discounting?</a:t>
            </a:r>
          </a:p>
          <a:p>
            <a:pPr lvl="1" fontAlgn="base">
              <a:buFont typeface="Arial" panose="020B0604020202020204" pitchFamily="34" charset="0"/>
              <a:buChar char="•"/>
            </a:pPr>
            <a:r>
              <a:rPr lang="en-US" b="0" i="0" dirty="0">
                <a:solidFill>
                  <a:srgbClr val="000000"/>
                </a:solidFill>
                <a:effectLst/>
                <a:highlight>
                  <a:srgbClr val="FFEAAA"/>
                </a:highlight>
                <a:latin typeface="Calibri" panose="020F0502020204030204" pitchFamily="34" charset="0"/>
              </a:rPr>
              <a:t>Overcharging! We need to fix this!</a:t>
            </a:r>
          </a:p>
          <a:p>
            <a:pPr algn="l" fontAlgn="base">
              <a:buFont typeface="Arial" panose="020B0604020202020204" pitchFamily="34" charset="0"/>
              <a:buChar char="•"/>
            </a:pPr>
            <a:r>
              <a:rPr lang="en-US" b="0" i="0" dirty="0">
                <a:solidFill>
                  <a:srgbClr val="000000"/>
                </a:solidFill>
                <a:effectLst/>
                <a:highlight>
                  <a:srgbClr val="FFEAAA"/>
                </a:highlight>
                <a:latin typeface="Calibri" panose="020F0502020204030204" pitchFamily="34" charset="0"/>
              </a:rPr>
              <a:t>What are the hours per R. O.?</a:t>
            </a:r>
          </a:p>
          <a:p>
            <a:pPr lvl="1" fontAlgn="base">
              <a:buFont typeface="Arial" panose="020B0604020202020204" pitchFamily="34" charset="0"/>
              <a:buChar char="•"/>
            </a:pPr>
            <a:r>
              <a:rPr lang="en-US" b="0" i="0" dirty="0">
                <a:solidFill>
                  <a:srgbClr val="000000"/>
                </a:solidFill>
                <a:effectLst/>
                <a:highlight>
                  <a:srgbClr val="FFEAAA"/>
                </a:highlight>
                <a:latin typeface="Calibri" panose="020F0502020204030204" pitchFamily="34" charset="0"/>
              </a:rPr>
              <a:t>2.50, we need to keep increasing this line so we can provide more for our customers. </a:t>
            </a:r>
          </a:p>
          <a:p>
            <a:pPr algn="l" fontAlgn="base">
              <a:buFont typeface="Arial" panose="020B0604020202020204" pitchFamily="34" charset="0"/>
              <a:buChar char="•"/>
            </a:pPr>
            <a:r>
              <a:rPr lang="en-US" b="0" i="0" dirty="0">
                <a:solidFill>
                  <a:srgbClr val="000000"/>
                </a:solidFill>
                <a:effectLst/>
                <a:highlight>
                  <a:srgbClr val="FFEAAA"/>
                </a:highlight>
                <a:latin typeface="Calibri" panose="020F0502020204030204" pitchFamily="34" charset="0"/>
              </a:rPr>
              <a:t>What is the percent of one-line ROs?</a:t>
            </a:r>
          </a:p>
          <a:p>
            <a:pPr lvl="1" fontAlgn="base">
              <a:buFont typeface="Arial" panose="020B0604020202020204" pitchFamily="34" charset="0"/>
              <a:buChar char="•"/>
            </a:pPr>
            <a:r>
              <a:rPr lang="en-US" dirty="0">
                <a:solidFill>
                  <a:srgbClr val="000000"/>
                </a:solidFill>
                <a:highlight>
                  <a:srgbClr val="FFEAAA"/>
                </a:highlight>
                <a:latin typeface="Calibri" panose="020F0502020204030204" pitchFamily="34" charset="0"/>
              </a:rPr>
              <a:t>66% of our RO’s are one-line RO’s. We need more training with our Service Advisors for multiple lines instead of just one-line. </a:t>
            </a:r>
            <a:endParaRPr lang="en-US" b="0" i="0" dirty="0">
              <a:solidFill>
                <a:srgbClr val="000000"/>
              </a:solidFill>
              <a:effectLst/>
              <a:highlight>
                <a:srgbClr val="FFEAAA"/>
              </a:highlight>
              <a:latin typeface="Calibri" panose="020F0502020204030204" pitchFamily="34" charset="0"/>
            </a:endParaRPr>
          </a:p>
          <a:p>
            <a:r>
              <a:rPr lang="en-US" dirty="0"/>
              <a:t>.</a:t>
            </a:r>
          </a:p>
        </p:txBody>
      </p:sp>
      <p:pic>
        <p:nvPicPr>
          <p:cNvPr id="12" name="Content Placeholder 11">
            <a:extLst>
              <a:ext uri="{FF2B5EF4-FFF2-40B4-BE49-F238E27FC236}">
                <a16:creationId xmlns:a16="http://schemas.microsoft.com/office/drawing/2014/main" id="{37FB5A84-A13B-D3C7-BE4C-7276FE58BDED}"/>
              </a:ext>
            </a:extLst>
          </p:cNvPr>
          <p:cNvPicPr>
            <a:picLocks noGrp="1" noChangeAspect="1"/>
          </p:cNvPicPr>
          <p:nvPr>
            <p:ph sz="half" idx="2"/>
          </p:nvPr>
        </p:nvPicPr>
        <p:blipFill>
          <a:blip r:embed="rId2"/>
          <a:stretch>
            <a:fillRect/>
          </a:stretch>
        </p:blipFill>
        <p:spPr>
          <a:xfrm>
            <a:off x="5274080" y="1166958"/>
            <a:ext cx="5726430" cy="489822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62500" lnSpcReduction="20000"/>
          </a:bodyPr>
          <a:lstStyle/>
          <a:p>
            <a:r>
              <a:rPr lang="en-US" dirty="0"/>
              <a:t>Strengths</a:t>
            </a:r>
          </a:p>
          <a:p>
            <a:pPr marL="0" indent="0">
              <a:buNone/>
            </a:pPr>
            <a:endParaRPr lang="en-US" dirty="0"/>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Fixed Operations manager has been here for 8 years and has created a large customer base of interpersonal relationships. Customers ask for him by name! We just hired a Service Drive Manager that used to manage a high-volume traffic store.</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have a high retention of customers since we are the only Mercedes dealership for 120 miles.</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are one of two luxury dealerships in the entire city of Midland, TX. We received a lot of European vehicles like Porsche, Land Rover, and Alpha Romeo for servicing.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Midland, TX has one of the highest Average Household Income in the country at $115,425.</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use Rapid Re-con to expedite our internal work with the used car department.</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have a master certified shop foreman and two 15+ year shop veterans leading two teams for dispatching and assistance.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Our service advisors have iPads on the service drive to be able to take care of the customer out on the service drive.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GM, Fixed Ops Director, Service Manager, Shop Foreman, and Internal advisor have access to Reverse Risk. Reverse Risks helps add notes for aging RO’s and making sure we are closing RO’s effectively and efficiently.</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is an oil town with a lot of money and residents. We get an influx of new customers to the city that we can capture. These influxes happen about twice a year.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Strong CP HR/RO at 3.74 , record breaking hours at 2,789, and CP ELR at $174.20.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Technician video utilization just hit 84%.</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have purchased 10 acres of land and are breaking ground on a new facility starting at the end of this year. This excitement is getting service excited for more bays and more facility improvement. </a:t>
            </a: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Created a bonus for Internal Advisor based on reconditioning days.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9297176" cy="4290545"/>
          </a:xfrm>
        </p:spPr>
        <p:txBody>
          <a:bodyPr>
            <a:normAutofit fontScale="85000" lnSpcReduction="20000"/>
          </a:bodyPr>
          <a:lstStyle/>
          <a:p>
            <a:r>
              <a:rPr lang="en-US" dirty="0"/>
              <a:t>Weaknesses</a:t>
            </a:r>
          </a:p>
          <a:p>
            <a:pPr marL="0" indent="0">
              <a:buNone/>
            </a:pPr>
            <a:endParaRPr lang="en-US" dirty="0"/>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Inconsistency with leadership, the previous GM did not uphold the processes, that were implemented, by the Fixed OPS Director. They would skip over their direct supervisors and go complain to the GM to get their way.</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There was no “respect of the role” or any type of hierarchy when it came to service management. Technicians went to the Fixed Ops Director instead of team leads or foreman.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Fixed Ops Director is a work in progress. He was micromanaging his department and not enabling his managers to have autonomy nor accountability.</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have a bad reputation for not doing the little things like washing cars and leaving trash inside vehicles.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Service department was not set up with service in mind. The parts customer counter is across the building, and you have to enter an exterior door to locate. The service advisors are in one office cramped where a customer cannot speak to them at their stations.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lack a lot of space. We do not have enough bays for our techs and had to create some makeshift bays in the middle of the shop that disrupts the drive through flow. We have detail and washing across town by our other store. There is no space for employee parking, and they crowd one of the main roads. Looks messy!</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Dispatched work has been done by one Foreman and he gets behind. </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Internal parts cost was at customer pay. Way too high! </a:t>
            </a: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Need to be consistent with CSI scores being above the region. </a:t>
            </a: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18970</TotalTime>
  <Words>2058</Words>
  <Application>Microsoft Office PowerPoint</Application>
  <PresentationFormat>Widescreen</PresentationFormat>
  <Paragraphs>174</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Aptos</vt:lpstr>
      <vt:lpstr>Arial</vt:lpstr>
      <vt:lpstr>Calibri</vt:lpstr>
      <vt:lpstr>Courier New</vt:lpstr>
      <vt:lpstr>Symbol</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Fabiola Mathis</cp:lastModifiedBy>
  <cp:revision>6</cp:revision>
  <dcterms:created xsi:type="dcterms:W3CDTF">2022-12-04T13:10:55Z</dcterms:created>
  <dcterms:modified xsi:type="dcterms:W3CDTF">2024-04-29T23:05:50Z</dcterms:modified>
</cp:coreProperties>
</file>