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52" autoAdjust="0"/>
    <p:restoredTop sz="94660"/>
  </p:normalViewPr>
  <p:slideViewPr>
    <p:cSldViewPr snapToGrid="0">
      <p:cViewPr varScale="1">
        <p:scale>
          <a:sx n="111" d="100"/>
          <a:sy n="111" d="100"/>
        </p:scale>
        <p:origin x="91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ric Mitchell" userId="2cacedd9-2836-4d88-93b1-b352c22a6e81" providerId="ADAL" clId="{69DA5985-F0C3-4B12-A46B-272CF1682746}"/>
    <pc:docChg chg="custSel modSld">
      <pc:chgData name="Eric Mitchell" userId="2cacedd9-2836-4d88-93b1-b352c22a6e81" providerId="ADAL" clId="{69DA5985-F0C3-4B12-A46B-272CF1682746}" dt="2024-04-26T17:24:23.345" v="286" actId="20577"/>
      <pc:docMkLst>
        <pc:docMk/>
      </pc:docMkLst>
      <pc:sldChg chg="modSp mod">
        <pc:chgData name="Eric Mitchell" userId="2cacedd9-2836-4d88-93b1-b352c22a6e81" providerId="ADAL" clId="{69DA5985-F0C3-4B12-A46B-272CF1682746}" dt="2024-04-26T16:11:18.408" v="10" actId="20577"/>
        <pc:sldMkLst>
          <pc:docMk/>
          <pc:sldMk cId="2924363353" sldId="259"/>
        </pc:sldMkLst>
        <pc:spChg chg="mod">
          <ac:chgData name="Eric Mitchell" userId="2cacedd9-2836-4d88-93b1-b352c22a6e81" providerId="ADAL" clId="{69DA5985-F0C3-4B12-A46B-272CF1682746}" dt="2024-04-26T16:11:18.408" v="10" actId="20577"/>
          <ac:spMkLst>
            <pc:docMk/>
            <pc:sldMk cId="2924363353" sldId="259"/>
            <ac:spMk id="3" creationId="{0CC31931-4847-F763-D4D1-1433E7E0CE49}"/>
          </ac:spMkLst>
        </pc:spChg>
      </pc:sldChg>
      <pc:sldChg chg="modSp mod">
        <pc:chgData name="Eric Mitchell" userId="2cacedd9-2836-4d88-93b1-b352c22a6e81" providerId="ADAL" clId="{69DA5985-F0C3-4B12-A46B-272CF1682746}" dt="2024-04-26T16:29:56.270" v="23" actId="20577"/>
        <pc:sldMkLst>
          <pc:docMk/>
          <pc:sldMk cId="627664966" sldId="264"/>
        </pc:sldMkLst>
        <pc:spChg chg="mod">
          <ac:chgData name="Eric Mitchell" userId="2cacedd9-2836-4d88-93b1-b352c22a6e81" providerId="ADAL" clId="{69DA5985-F0C3-4B12-A46B-272CF1682746}" dt="2024-04-26T16:29:56.270" v="23" actId="20577"/>
          <ac:spMkLst>
            <pc:docMk/>
            <pc:sldMk cId="627664966" sldId="264"/>
            <ac:spMk id="3" creationId="{203A9D90-6288-FF85-A14B-EAAC61E0E9A8}"/>
          </ac:spMkLst>
        </pc:spChg>
      </pc:sldChg>
      <pc:sldChg chg="modSp mod">
        <pc:chgData name="Eric Mitchell" userId="2cacedd9-2836-4d88-93b1-b352c22a6e81" providerId="ADAL" clId="{69DA5985-F0C3-4B12-A46B-272CF1682746}" dt="2024-04-26T17:24:23.345" v="286" actId="20577"/>
        <pc:sldMkLst>
          <pc:docMk/>
          <pc:sldMk cId="3799370086" sldId="269"/>
        </pc:sldMkLst>
        <pc:spChg chg="mod">
          <ac:chgData name="Eric Mitchell" userId="2cacedd9-2836-4d88-93b1-b352c22a6e81" providerId="ADAL" clId="{69DA5985-F0C3-4B12-A46B-272CF1682746}" dt="2024-04-26T17:24:23.345" v="286" actId="20577"/>
          <ac:spMkLst>
            <pc:docMk/>
            <pc:sldMk cId="3799370086" sldId="269"/>
            <ac:spMk id="6" creationId="{FB5F6908-973B-8D19-1971-5DAEF10281FD}"/>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4/26/2024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1782698"/>
            <a:ext cx="7766936" cy="1646302"/>
          </a:xfrm>
        </p:spPr>
        <p:txBody>
          <a:bodyPr/>
          <a:lstStyle/>
          <a:p>
            <a:pPr algn="ctr"/>
            <a:r>
              <a:rPr lang="en-US" dirty="0"/>
              <a:t>Fixed Operations 2 </a:t>
            </a:r>
            <a:br>
              <a:rPr lang="en-US" dirty="0"/>
            </a:br>
            <a:r>
              <a:rPr lang="en-US" dirty="0"/>
              <a:t>Final Project</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3634127"/>
            <a:ext cx="7766936" cy="1096899"/>
          </a:xfrm>
        </p:spPr>
        <p:txBody>
          <a:bodyPr>
            <a:normAutofit fontScale="62500" lnSpcReduction="20000"/>
          </a:bodyPr>
          <a:lstStyle/>
          <a:p>
            <a:pPr algn="ctr"/>
            <a:r>
              <a:rPr lang="en-US" sz="3200" dirty="0"/>
              <a:t>Eric Mitchell N438 – Carter GM Northshore</a:t>
            </a:r>
          </a:p>
          <a:p>
            <a:pPr algn="ctr"/>
            <a:r>
              <a:rPr lang="en-US" sz="3200" dirty="0"/>
              <a:t>604-612-3150</a:t>
            </a:r>
          </a:p>
          <a:p>
            <a:pPr algn="ctr"/>
            <a:r>
              <a:rPr lang="en-US" sz="3200" dirty="0"/>
              <a:t>Study month used: March 2024</a:t>
            </a:r>
          </a:p>
          <a:p>
            <a:pPr algn="ctr"/>
            <a:endParaRPr lang="en-US" sz="3200" dirty="0"/>
          </a:p>
        </p:txBody>
      </p:sp>
      <p:pic>
        <p:nvPicPr>
          <p:cNvPr id="5" name="Picture 4" descr="A close up of a logo&#10;&#10;Description automatically generated">
            <a:extLst>
              <a:ext uri="{FF2B5EF4-FFF2-40B4-BE49-F238E27FC236}">
                <a16:creationId xmlns:a16="http://schemas.microsoft.com/office/drawing/2014/main" id="{CDE2DDC9-199E-7283-C759-AA00D7ADFD06}"/>
              </a:ext>
            </a:extLst>
          </p:cNvPr>
          <p:cNvPicPr>
            <a:picLocks noChangeAspect="1"/>
          </p:cNvPicPr>
          <p:nvPr/>
        </p:nvPicPr>
        <p:blipFill>
          <a:blip r:embed="rId2">
            <a:alphaModFix amt="20000"/>
          </a:blip>
          <a:stretch>
            <a:fillRect/>
          </a:stretch>
        </p:blipFill>
        <p:spPr>
          <a:xfrm>
            <a:off x="690113" y="4351464"/>
            <a:ext cx="9187132" cy="1790196"/>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56264"/>
            <a:ext cx="8596668" cy="3880773"/>
          </a:xfrm>
        </p:spPr>
        <p:txBody>
          <a:bodyPr>
            <a:normAutofit fontScale="85000" lnSpcReduction="10000"/>
          </a:bodyPr>
          <a:lstStyle/>
          <a:p>
            <a:r>
              <a:rPr lang="en-US" sz="2000" dirty="0"/>
              <a:t>Opportunities</a:t>
            </a:r>
          </a:p>
          <a:p>
            <a:endParaRPr lang="en-US" dirty="0"/>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EV’s much more difficult to work on, aftermarket shops lack equipment and training giving us an opportunity to charge more for repairs on these vehicles with less fear of competition</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1200 condo units being built directly next to our auto mall meaning over 2000 potential new customers. Should market directly to them.</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Parking is limited and at a premium in our area, some fleet companies are demanding vehicles be parked on site and not the street while in for service, not many stores able to accommodate this request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Offering alternative shifts that start early, end later, 4 days weeks may help attract/retain employees looking to avoid commuting in rush hour</a:t>
            </a:r>
          </a:p>
          <a:p>
            <a:pPr marL="342900" lvl="0" indent="-342900">
              <a:lnSpc>
                <a:spcPct val="107000"/>
              </a:lnSpc>
              <a:spcAft>
                <a:spcPts val="800"/>
              </a:spcAft>
              <a:buFont typeface="Calibri" panose="020F0502020204030204" pitchFamily="34" charset="0"/>
              <a:buChar char="-"/>
            </a:pPr>
            <a:r>
              <a:rPr lang="en-CA" sz="1800" dirty="0">
                <a:effectLst/>
                <a:latin typeface="Calibri" panose="020F0502020204030204" pitchFamily="34" charset="0"/>
                <a:ea typeface="Calibri" panose="020F0502020204030204" pitchFamily="34" charset="0"/>
                <a:cs typeface="Times New Roman" panose="02020603050405020304" pitchFamily="18" charset="0"/>
              </a:rPr>
              <a:t>Accepting 4 students a year from Carson high school for work experience in shop with hopes they will become apprentices with us after graduation</a:t>
            </a:r>
          </a:p>
          <a:p>
            <a:pPr marL="0" indent="0">
              <a:buNone/>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93723"/>
            <a:ext cx="8596668" cy="3880773"/>
          </a:xfrm>
        </p:spPr>
        <p:txBody>
          <a:bodyPr>
            <a:normAutofit fontScale="92500" lnSpcReduction="20000"/>
          </a:bodyPr>
          <a:lstStyle/>
          <a:p>
            <a:r>
              <a:rPr lang="en-US" dirty="0"/>
              <a:t>Threats</a:t>
            </a:r>
          </a:p>
          <a:p>
            <a:endParaRPr lang="en-US" dirty="0"/>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EV’s very popular in our area , require far less servicing that traditional ICE vehicles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Every shop is hiring, most staff drive past no less than 3 competing GM </a:t>
            </a:r>
            <a:r>
              <a:rPr lang="en-US" dirty="0">
                <a:latin typeface="Calibri" panose="020F0502020204030204" pitchFamily="34" charset="0"/>
                <a:ea typeface="Calibri" panose="020F0502020204030204" pitchFamily="34" charset="0"/>
                <a:cs typeface="Times New Roman" panose="02020603050405020304" pitchFamily="18" charset="0"/>
              </a:rPr>
              <a:t>dealers</a:t>
            </a:r>
            <a:r>
              <a:rPr lang="en-US" sz="1800" dirty="0">
                <a:effectLst/>
                <a:latin typeface="Calibri" panose="020F0502020204030204" pitchFamily="34" charset="0"/>
                <a:ea typeface="Calibri" panose="020F0502020204030204" pitchFamily="34" charset="0"/>
                <a:cs typeface="Times New Roman" panose="02020603050405020304" pitchFamily="18" charset="0"/>
              </a:rPr>
              <a:t> on their way to work</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Government transit companies offering pensions and wages we struggle to compete with</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Traffic worse every year, making employees commute longer</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Housing costs continuing to rise forcing young staff to leave when they want to start families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Interest rates and cost of living so high right now many people looking to spend as little as possible repairing their vehicle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Sales market share  is low and shows no signs of improving</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58332"/>
            <a:ext cx="8596668" cy="3880773"/>
          </a:xfrm>
        </p:spPr>
        <p:txBody>
          <a:bodyPr/>
          <a:lstStyle/>
          <a:p>
            <a:r>
              <a:rPr lang="en-US" sz="1700" dirty="0"/>
              <a:t>Objectives</a:t>
            </a:r>
          </a:p>
          <a:p>
            <a:endParaRPr lang="en-US" dirty="0"/>
          </a:p>
          <a:p>
            <a:pPr>
              <a:buFontTx/>
              <a:buChar char="-"/>
            </a:pPr>
            <a:r>
              <a:rPr lang="en-US" sz="1700" dirty="0"/>
              <a:t>Increase overall tech proficiency and decrease unapplied time</a:t>
            </a:r>
          </a:p>
          <a:p>
            <a:pPr>
              <a:buFontTx/>
              <a:buChar char="-"/>
            </a:pPr>
            <a:r>
              <a:rPr lang="en-US" sz="1700" dirty="0"/>
              <a:t>Increase volume of competitive/maintenance services</a:t>
            </a:r>
          </a:p>
          <a:p>
            <a:pPr>
              <a:buFontTx/>
              <a:buChar char="-"/>
            </a:pPr>
            <a:r>
              <a:rPr lang="en-US" sz="1700" dirty="0"/>
              <a:t>Increase CP effective labour rate</a:t>
            </a:r>
          </a:p>
          <a:p>
            <a:pPr>
              <a:buFontTx/>
              <a:buChar char="-"/>
            </a:pPr>
            <a:r>
              <a:rPr lang="en-US" sz="1700" dirty="0"/>
              <a:t>Retain existing employees and attract new ones</a:t>
            </a:r>
          </a:p>
          <a:p>
            <a:pPr>
              <a:buFontTx/>
              <a:buChar char="-"/>
            </a:pPr>
            <a:r>
              <a:rPr lang="en-US" sz="1700" dirty="0"/>
              <a:t>Make the customer experience more convenient</a:t>
            </a:r>
          </a:p>
          <a:p>
            <a:pPr marL="0" indent="0">
              <a:buNone/>
            </a:pPr>
            <a:endParaRPr lang="en-US" dirty="0"/>
          </a:p>
          <a:p>
            <a:pPr marL="0" indent="0">
              <a:buNone/>
            </a:pPr>
            <a:endParaRPr lang="en-US" dirty="0"/>
          </a:p>
          <a:p>
            <a:pPr>
              <a:buFontTx/>
              <a:buChar char="-"/>
            </a:pP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59216"/>
            <a:ext cx="8596668" cy="3880773"/>
          </a:xfrm>
        </p:spPr>
        <p:txBody>
          <a:bodyPr/>
          <a:lstStyle/>
          <a:p>
            <a:r>
              <a:rPr lang="en-US" sz="1700" dirty="0"/>
              <a:t>Strategies</a:t>
            </a:r>
          </a:p>
          <a:p>
            <a:endParaRPr lang="en-US" dirty="0"/>
          </a:p>
          <a:p>
            <a:pPr>
              <a:buFontTx/>
              <a:buChar char="-"/>
            </a:pPr>
            <a:r>
              <a:rPr lang="en-US" sz="1700" dirty="0"/>
              <a:t>Have different types of in-house training for advisors</a:t>
            </a:r>
          </a:p>
          <a:p>
            <a:pPr>
              <a:buFontTx/>
              <a:buChar char="-"/>
            </a:pPr>
            <a:r>
              <a:rPr lang="en-US" sz="1700" dirty="0"/>
              <a:t>Make service department hours and days of operation more convenient (close at 6pm instead of 5 and reopen Saturdays)</a:t>
            </a:r>
          </a:p>
          <a:p>
            <a:pPr>
              <a:buFontTx/>
              <a:buChar char="-"/>
            </a:pPr>
            <a:r>
              <a:rPr lang="en-US" sz="1700" dirty="0"/>
              <a:t>Schedule reviews with techs and advisors at regular intervals</a:t>
            </a:r>
          </a:p>
          <a:p>
            <a:pPr>
              <a:buFontTx/>
              <a:buChar char="-"/>
            </a:pPr>
            <a:r>
              <a:rPr lang="en-US" sz="1700" dirty="0"/>
              <a:t>Focus on developing apprentices and lock them into contracts during school</a:t>
            </a:r>
          </a:p>
          <a:p>
            <a:pPr>
              <a:buFontTx/>
              <a:buChar char="-"/>
            </a:pPr>
            <a:r>
              <a:rPr lang="en-US" sz="1700" dirty="0"/>
              <a:t>Service manager to review data daily/weekly/monthly</a:t>
            </a:r>
          </a:p>
          <a:p>
            <a:pPr>
              <a:buFontTx/>
              <a:buChar char="-"/>
            </a:pPr>
            <a:endParaRPr lang="en-US" dirty="0"/>
          </a:p>
          <a:p>
            <a:pPr>
              <a:buFontTx/>
              <a:buChar char="-"/>
            </a:pPr>
            <a:endParaRPr lang="en-US" dirty="0"/>
          </a:p>
          <a:p>
            <a:pPr>
              <a:buFontTx/>
              <a:buChar char="-"/>
            </a:pP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75586"/>
            <a:ext cx="8596668" cy="3880773"/>
          </a:xfrm>
        </p:spPr>
        <p:txBody>
          <a:bodyPr/>
          <a:lstStyle/>
          <a:p>
            <a:r>
              <a:rPr lang="en-US" sz="1700" dirty="0"/>
              <a:t>Tactics</a:t>
            </a:r>
          </a:p>
          <a:p>
            <a:endParaRPr lang="en-US" sz="1700" dirty="0"/>
          </a:p>
          <a:p>
            <a:pPr>
              <a:buFontTx/>
              <a:buChar char="-"/>
            </a:pPr>
            <a:r>
              <a:rPr lang="en-US" sz="1700" dirty="0"/>
              <a:t>Service Manager/Foreman to meet with 3 least proficient techs each pay period</a:t>
            </a:r>
          </a:p>
          <a:p>
            <a:pPr>
              <a:buFontTx/>
              <a:buChar char="-"/>
            </a:pPr>
            <a:r>
              <a:rPr lang="en-US" sz="1700" dirty="0"/>
              <a:t>Introduce alternate shifts for techs to help reduce their commute times</a:t>
            </a:r>
          </a:p>
          <a:p>
            <a:pPr>
              <a:buFontTx/>
              <a:buChar char="-"/>
            </a:pPr>
            <a:r>
              <a:rPr lang="en-US" sz="1700" dirty="0"/>
              <a:t>Advisor with lowest ELR must have Service manager review estimates until improvement seen</a:t>
            </a:r>
          </a:p>
          <a:p>
            <a:pPr>
              <a:buFontTx/>
              <a:buChar char="-"/>
            </a:pPr>
            <a:r>
              <a:rPr lang="en-US" sz="1700" dirty="0"/>
              <a:t>Work with advisors on increasing the amount of competitive/maintenance (quick turning services) sold and reducing 1-line RO’s</a:t>
            </a:r>
          </a:p>
          <a:p>
            <a:pPr>
              <a:buFontTx/>
              <a:buChar char="-"/>
            </a:pPr>
            <a:r>
              <a:rPr lang="en-US" sz="1700" dirty="0"/>
              <a:t>Increase service hours immediately and work on plan for re opening Saturdays</a:t>
            </a:r>
          </a:p>
          <a:p>
            <a:pPr>
              <a:buFontTx/>
              <a:buChar char="-"/>
            </a:pPr>
            <a:endParaRPr lang="en-US" dirty="0"/>
          </a:p>
          <a:p>
            <a:pPr>
              <a:buFontTx/>
              <a:buChar char="-"/>
            </a:pPr>
            <a:endParaRPr lang="en-US" dirty="0"/>
          </a:p>
          <a:p>
            <a:pPr>
              <a:buFontTx/>
              <a:buChar char="-"/>
            </a:pPr>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294828"/>
            <a:ext cx="8596668" cy="1320800"/>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955228"/>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533886092"/>
              </p:ext>
            </p:extLst>
          </p:nvPr>
        </p:nvGraphicFramePr>
        <p:xfrm>
          <a:off x="677334" y="1421198"/>
          <a:ext cx="9132492" cy="514197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68319">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89931">
                <a:tc>
                  <a:txBody>
                    <a:bodyPr/>
                    <a:lstStyle/>
                    <a:p>
                      <a:r>
                        <a:rPr lang="en-US" sz="1100" dirty="0"/>
                        <a:t>Have a meeting with the 3 least proficient techs at the end of each pay period</a:t>
                      </a:r>
                    </a:p>
                  </a:txBody>
                  <a:tcPr/>
                </a:tc>
                <a:tc>
                  <a:txBody>
                    <a:bodyPr/>
                    <a:lstStyle/>
                    <a:p>
                      <a:r>
                        <a:rPr lang="en-US" sz="1100" dirty="0"/>
                        <a:t>Service Manager and Shop Foreman</a:t>
                      </a:r>
                    </a:p>
                  </a:txBody>
                  <a:tcPr/>
                </a:tc>
                <a:tc>
                  <a:txBody>
                    <a:bodyPr/>
                    <a:lstStyle/>
                    <a:p>
                      <a:r>
                        <a:rPr lang="en-US" sz="1100" dirty="0"/>
                        <a:t>Every 2 weeks (pay period)</a:t>
                      </a:r>
                    </a:p>
                  </a:txBody>
                  <a:tcPr/>
                </a:tc>
                <a:extLst>
                  <a:ext uri="{0D108BD9-81ED-4DB2-BD59-A6C34878D82A}">
                    <a16:rowId xmlns:a16="http://schemas.microsoft.com/office/drawing/2014/main" val="2400365483"/>
                  </a:ext>
                </a:extLst>
              </a:tr>
              <a:tr h="589931">
                <a:tc>
                  <a:txBody>
                    <a:bodyPr/>
                    <a:lstStyle/>
                    <a:p>
                      <a:r>
                        <a:rPr lang="en-US" sz="1100" dirty="0"/>
                        <a:t>Raise prices of EV services and introduce High tech rate for Drivability and Diesel</a:t>
                      </a:r>
                    </a:p>
                  </a:txBody>
                  <a:tcPr/>
                </a:tc>
                <a:tc>
                  <a:txBody>
                    <a:bodyPr/>
                    <a:lstStyle/>
                    <a:p>
                      <a:r>
                        <a:rPr lang="en-US" sz="1100" dirty="0"/>
                        <a:t>Service Manager</a:t>
                      </a:r>
                    </a:p>
                  </a:txBody>
                  <a:tcPr/>
                </a:tc>
                <a:tc>
                  <a:txBody>
                    <a:bodyPr/>
                    <a:lstStyle/>
                    <a:p>
                      <a:r>
                        <a:rPr lang="en-US" sz="1100" dirty="0"/>
                        <a:t>May 1</a:t>
                      </a:r>
                      <a:r>
                        <a:rPr lang="en-US" sz="1100" baseline="30000" dirty="0"/>
                        <a:t>st</a:t>
                      </a:r>
                      <a:r>
                        <a:rPr lang="en-US" sz="1100" dirty="0"/>
                        <a:t> 2024</a:t>
                      </a:r>
                    </a:p>
                  </a:txBody>
                  <a:tcPr/>
                </a:tc>
                <a:extLst>
                  <a:ext uri="{0D108BD9-81ED-4DB2-BD59-A6C34878D82A}">
                    <a16:rowId xmlns:a16="http://schemas.microsoft.com/office/drawing/2014/main" val="107845787"/>
                  </a:ext>
                </a:extLst>
              </a:tr>
              <a:tr h="589931">
                <a:tc>
                  <a:txBody>
                    <a:bodyPr/>
                    <a:lstStyle/>
                    <a:p>
                      <a:r>
                        <a:rPr lang="en-US" sz="1100" dirty="0"/>
                        <a:t>Increase service hours to 6pm and create plan to reopen Saturdays</a:t>
                      </a:r>
                    </a:p>
                  </a:txBody>
                  <a:tcPr/>
                </a:tc>
                <a:tc>
                  <a:txBody>
                    <a:bodyPr/>
                    <a:lstStyle/>
                    <a:p>
                      <a:r>
                        <a:rPr lang="en-US" sz="1100" dirty="0"/>
                        <a:t>Service Manager, GM</a:t>
                      </a:r>
                    </a:p>
                  </a:txBody>
                  <a:tcPr/>
                </a:tc>
                <a:tc>
                  <a:txBody>
                    <a:bodyPr/>
                    <a:lstStyle/>
                    <a:p>
                      <a:r>
                        <a:rPr lang="en-US" sz="1100" dirty="0"/>
                        <a:t>May 30</a:t>
                      </a:r>
                      <a:r>
                        <a:rPr lang="en-US" sz="1100" baseline="30000" dirty="0"/>
                        <a:t>th</a:t>
                      </a:r>
                      <a:r>
                        <a:rPr lang="en-US" sz="1100" dirty="0"/>
                        <a:t> 2024</a:t>
                      </a:r>
                    </a:p>
                  </a:txBody>
                  <a:tcPr/>
                </a:tc>
                <a:extLst>
                  <a:ext uri="{0D108BD9-81ED-4DB2-BD59-A6C34878D82A}">
                    <a16:rowId xmlns:a16="http://schemas.microsoft.com/office/drawing/2014/main" val="1530126605"/>
                  </a:ext>
                </a:extLst>
              </a:tr>
              <a:tr h="589931">
                <a:tc>
                  <a:txBody>
                    <a:bodyPr/>
                    <a:lstStyle/>
                    <a:p>
                      <a:r>
                        <a:rPr lang="en-US" sz="1100" dirty="0"/>
                        <a:t>Implement regular meetings/training sessions for service advisors (special focus on selling quick services and improving Effective Labour Rate)</a:t>
                      </a:r>
                    </a:p>
                  </a:txBody>
                  <a:tcPr/>
                </a:tc>
                <a:tc>
                  <a:txBody>
                    <a:bodyPr/>
                    <a:lstStyle/>
                    <a:p>
                      <a:r>
                        <a:rPr lang="en-US" sz="1100" dirty="0"/>
                        <a:t>Service Manager, Service Advisors</a:t>
                      </a:r>
                    </a:p>
                  </a:txBody>
                  <a:tcPr/>
                </a:tc>
                <a:tc>
                  <a:txBody>
                    <a:bodyPr/>
                    <a:lstStyle/>
                    <a:p>
                      <a:r>
                        <a:rPr lang="en-US" sz="1100" dirty="0"/>
                        <a:t>May 15 2024</a:t>
                      </a:r>
                    </a:p>
                  </a:txBody>
                  <a:tcPr/>
                </a:tc>
                <a:extLst>
                  <a:ext uri="{0D108BD9-81ED-4DB2-BD59-A6C34878D82A}">
                    <a16:rowId xmlns:a16="http://schemas.microsoft.com/office/drawing/2014/main" val="1950345431"/>
                  </a:ext>
                </a:extLst>
              </a:tr>
              <a:tr h="589931">
                <a:tc>
                  <a:txBody>
                    <a:bodyPr/>
                    <a:lstStyle/>
                    <a:p>
                      <a:r>
                        <a:rPr lang="en-US" sz="1100" dirty="0"/>
                        <a:t>Meet with parts manager and have parts department run parts to tech’s bays</a:t>
                      </a:r>
                    </a:p>
                  </a:txBody>
                  <a:tcPr/>
                </a:tc>
                <a:tc>
                  <a:txBody>
                    <a:bodyPr/>
                    <a:lstStyle/>
                    <a:p>
                      <a:r>
                        <a:rPr lang="en-US" sz="1100" dirty="0"/>
                        <a:t>Service Manager , Parts manager</a:t>
                      </a:r>
                    </a:p>
                  </a:txBody>
                  <a:tcPr/>
                </a:tc>
                <a:tc>
                  <a:txBody>
                    <a:bodyPr/>
                    <a:lstStyle/>
                    <a:p>
                      <a:r>
                        <a:rPr lang="en-US" sz="1100" dirty="0"/>
                        <a:t>May 1 2024</a:t>
                      </a:r>
                    </a:p>
                  </a:txBody>
                  <a:tcPr/>
                </a:tc>
                <a:extLst>
                  <a:ext uri="{0D108BD9-81ED-4DB2-BD59-A6C34878D82A}">
                    <a16:rowId xmlns:a16="http://schemas.microsoft.com/office/drawing/2014/main" val="1960891333"/>
                  </a:ext>
                </a:extLst>
              </a:tr>
              <a:tr h="589931">
                <a:tc>
                  <a:txBody>
                    <a:bodyPr/>
                    <a:lstStyle/>
                    <a:p>
                      <a:r>
                        <a:rPr lang="en-US" sz="1100" dirty="0"/>
                        <a:t>Reach out to strata companies in charge of 1200 new units being built next door in order to supply welcome letters with offer to new residents</a:t>
                      </a:r>
                    </a:p>
                  </a:txBody>
                  <a:tcPr/>
                </a:tc>
                <a:tc>
                  <a:txBody>
                    <a:bodyPr/>
                    <a:lstStyle/>
                    <a:p>
                      <a:r>
                        <a:rPr lang="en-US" sz="1100" dirty="0"/>
                        <a:t>Service Manager, Office Manager</a:t>
                      </a:r>
                    </a:p>
                  </a:txBody>
                  <a:tcPr/>
                </a:tc>
                <a:tc>
                  <a:txBody>
                    <a:bodyPr/>
                    <a:lstStyle/>
                    <a:p>
                      <a:r>
                        <a:rPr lang="en-US" sz="1100" dirty="0"/>
                        <a:t>June 15 2024</a:t>
                      </a:r>
                    </a:p>
                  </a:txBody>
                  <a:tcPr/>
                </a:tc>
                <a:extLst>
                  <a:ext uri="{0D108BD9-81ED-4DB2-BD59-A6C34878D82A}">
                    <a16:rowId xmlns:a16="http://schemas.microsoft.com/office/drawing/2014/main" val="4137224325"/>
                  </a:ext>
                </a:extLst>
              </a:tr>
              <a:tr h="589931">
                <a:tc>
                  <a:txBody>
                    <a:bodyPr/>
                    <a:lstStyle/>
                    <a:p>
                      <a:r>
                        <a:rPr lang="en-US" sz="1100" dirty="0"/>
                        <a:t>Review all required reports to track progress on all objectives</a:t>
                      </a:r>
                    </a:p>
                  </a:txBody>
                  <a:tcPr/>
                </a:tc>
                <a:tc>
                  <a:txBody>
                    <a:bodyPr/>
                    <a:lstStyle/>
                    <a:p>
                      <a:r>
                        <a:rPr lang="en-US" sz="1100" dirty="0"/>
                        <a:t>Service Manager, Shop Foreman</a:t>
                      </a:r>
                    </a:p>
                  </a:txBody>
                  <a:tcPr/>
                </a:tc>
                <a:tc>
                  <a:txBody>
                    <a:bodyPr/>
                    <a:lstStyle/>
                    <a:p>
                      <a:r>
                        <a:rPr lang="en-US" sz="1100" dirty="0"/>
                        <a:t>June 30 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pPr algn="ctr"/>
            <a:r>
              <a:rPr lang="en-US" dirty="0"/>
              <a:t>Synopsis</a:t>
            </a:r>
          </a:p>
        </p:txBody>
      </p:sp>
      <p:pic>
        <p:nvPicPr>
          <p:cNvPr id="5" name="Content Placeholder 4" descr="A sports car on a road&#10;&#10;Description automatically generated">
            <a:extLst>
              <a:ext uri="{FF2B5EF4-FFF2-40B4-BE49-F238E27FC236}">
                <a16:creationId xmlns:a16="http://schemas.microsoft.com/office/drawing/2014/main" id="{8CAA651B-1831-533F-2DD8-6C0011338162}"/>
              </a:ext>
            </a:extLst>
          </p:cNvPr>
          <p:cNvPicPr>
            <a:picLocks noGrp="1" noChangeAspect="1"/>
          </p:cNvPicPr>
          <p:nvPr>
            <p:ph idx="1"/>
          </p:nvPr>
        </p:nvPicPr>
        <p:blipFill>
          <a:blip r:embed="rId2">
            <a:alphaModFix amt="17000"/>
          </a:blip>
          <a:stretch>
            <a:fillRect/>
          </a:stretch>
        </p:blipFill>
        <p:spPr>
          <a:xfrm>
            <a:off x="-1" y="0"/>
            <a:ext cx="12231077" cy="6858000"/>
          </a:xfrm>
        </p:spPr>
      </p:pic>
      <p:sp>
        <p:nvSpPr>
          <p:cNvPr id="6" name="TextBox 5">
            <a:extLst>
              <a:ext uri="{FF2B5EF4-FFF2-40B4-BE49-F238E27FC236}">
                <a16:creationId xmlns:a16="http://schemas.microsoft.com/office/drawing/2014/main" id="{FB5F6908-973B-8D19-1971-5DAEF10281FD}"/>
              </a:ext>
            </a:extLst>
          </p:cNvPr>
          <p:cNvSpPr txBox="1"/>
          <p:nvPr/>
        </p:nvSpPr>
        <p:spPr>
          <a:xfrm>
            <a:off x="1095555" y="1183736"/>
            <a:ext cx="8178447" cy="5324535"/>
          </a:xfrm>
          <a:prstGeom prst="rect">
            <a:avLst/>
          </a:prstGeom>
          <a:noFill/>
        </p:spPr>
        <p:txBody>
          <a:bodyPr wrap="square" rtlCol="0">
            <a:spAutoFit/>
          </a:bodyPr>
          <a:lstStyle/>
          <a:p>
            <a:r>
              <a:rPr lang="en-CA" sz="1700" dirty="0"/>
              <a:t>Overall, our service team is very experienced and we have maintained the highest CSI ratings of GM dealers in western Canada for over 10 years running. We want to maintain that high level of customer satisfaction as we grow and change to become increasingly profitable. Focusing on ways to be more convenient to our customers needs to be a priority. </a:t>
            </a:r>
          </a:p>
          <a:p>
            <a:endParaRPr lang="en-CA" sz="1700" dirty="0"/>
          </a:p>
          <a:p>
            <a:r>
              <a:rPr lang="en-CA" sz="1700" dirty="0"/>
              <a:t>An increase in tech proficiency from 65% to 75% would have meant an additional 262 hours sold in March. At our targeted Effective labour rate of $161.10 (up from $154.05) that would have resulted in those extra hours equalling $1847.10 labour for the month of March. Total monthly increase in labour from meeting ELR and Tech proficiency targets would be approximately $13,959. Ideally tech proficiency and ELR will continue to increase incrementally each month, but even If these goals were both met and stayed the same it would result in a yearly increase of approximately $167,508 to service in labour alone. Unapplied time would decrease, parts sales would increase and Labour Gross would increase.</a:t>
            </a:r>
          </a:p>
          <a:p>
            <a:endParaRPr lang="en-CA" sz="1700" dirty="0"/>
          </a:p>
          <a:p>
            <a:r>
              <a:rPr lang="en-CA" sz="1700" dirty="0"/>
              <a:t>If the changes listed in previous slides are made and we are disciplined in implementing our process, our service department should see consistent growth year over year. Our goals are realistic and I am confident they can be achieved by the end of June 2024.</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16949" y="1697487"/>
            <a:ext cx="8596668" cy="4427267"/>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we use our manufa</a:t>
            </a:r>
            <a:r>
              <a:rPr lang="en-US" dirty="0">
                <a:solidFill>
                  <a:srgbClr val="221E1F"/>
                </a:solidFill>
                <a:latin typeface="Calibri" panose="020F0502020204030204" pitchFamily="34" charset="0"/>
              </a:rPr>
              <a:t>cturers system (GM Dealer direct) our DMS (PBS),</a:t>
            </a:r>
            <a:r>
              <a:rPr lang="en-US" sz="1800" b="0" i="0" u="none" strike="noStrike" baseline="0" dirty="0">
                <a:solidFill>
                  <a:srgbClr val="221E1F"/>
                </a:solidFill>
                <a:latin typeface="Calibri" panose="020F0502020204030204" pitchFamily="34" charset="0"/>
              </a:rPr>
              <a:t> our website (which is linked to the My</a:t>
            </a:r>
            <a:r>
              <a:rPr lang="en-US" dirty="0">
                <a:solidFill>
                  <a:srgbClr val="221E1F"/>
                </a:solidFill>
                <a:latin typeface="Calibri" panose="020F0502020204030204" pitchFamily="34" charset="0"/>
              </a:rPr>
              <a:t>GM apps) and podium (for reviews)</a:t>
            </a:r>
            <a:endParaRPr lang="en-US" sz="1800" b="0" i="0" u="none" strike="noStrike" baseline="0" dirty="0">
              <a:solidFill>
                <a:srgbClr val="221E1F"/>
              </a:solidFill>
              <a:latin typeface="Calibri" panose="020F0502020204030204" pitchFamily="34" charset="0"/>
            </a:endParaRPr>
          </a:p>
          <a:p>
            <a:pPr lvl="1">
              <a:buFont typeface="Arial" panose="020B0604020202020204" pitchFamily="34" charset="0"/>
              <a:buChar char="•"/>
            </a:pPr>
            <a:r>
              <a:rPr lang="en-US" sz="1200" dirty="0">
                <a:solidFill>
                  <a:srgbClr val="221E1F"/>
                </a:solidFill>
                <a:latin typeface="Calibri" panose="020F0502020204030204" pitchFamily="34" charset="0"/>
              </a:rPr>
              <a:t>Dealer direct uses our customer base to send out GM Promotions and coupons, we can opt in or out of programs and adjust pricing as needed (email and physical mail)</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Our website has online service schedu</a:t>
            </a:r>
            <a:r>
              <a:rPr lang="en-US" sz="1200" dirty="0">
                <a:solidFill>
                  <a:srgbClr val="221E1F"/>
                </a:solidFill>
                <a:latin typeface="Calibri" panose="020F0502020204030204" pitchFamily="34" charset="0"/>
              </a:rPr>
              <a:t>ling that is linked to the GM phone apps, and is integrated with our DMS (appointments, reminders)</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GM will also send out fully funded promotions we have no </a:t>
            </a:r>
            <a:r>
              <a:rPr lang="en-US" sz="1200" dirty="0">
                <a:solidFill>
                  <a:srgbClr val="221E1F"/>
                </a:solidFill>
                <a:latin typeface="Calibri" panose="020F0502020204030204" pitchFamily="34" charset="0"/>
              </a:rPr>
              <a:t>input on</a:t>
            </a:r>
            <a:endParaRPr lang="en-US" sz="12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Goals:</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Reduce coupon “use by” dates from 3 months (GMs normal default) to 30 days</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Target all new condo developments (1200 units being built a 3 min walk from our store) around our area with introduction letters and free inspections for first service with us</a:t>
            </a:r>
          </a:p>
          <a:p>
            <a:r>
              <a:rPr lang="en-US" sz="1800" b="0" i="0" u="none" strike="noStrike" baseline="0" dirty="0">
                <a:solidFill>
                  <a:srgbClr val="221E1F"/>
                </a:solidFill>
                <a:latin typeface="Calibri" panose="020F0502020204030204" pitchFamily="34" charset="0"/>
              </a:rPr>
              <a:t>Plans to achieve your goals </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Service manager to adjust our promotions settings in Dealer direct</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Reach out to strata management companies for approval/access and then send out physical letters to new condo developments</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Have BDC put notes on appointments of 1</a:t>
            </a:r>
            <a:r>
              <a:rPr lang="en-US" sz="1200" b="0" i="0" u="none" strike="noStrike" baseline="30000" dirty="0">
                <a:solidFill>
                  <a:srgbClr val="221E1F"/>
                </a:solidFill>
                <a:latin typeface="Calibri" panose="020F0502020204030204" pitchFamily="34" charset="0"/>
              </a:rPr>
              <a:t>st</a:t>
            </a:r>
            <a:r>
              <a:rPr lang="en-US" sz="1200" b="0" i="0" u="none" strike="noStrike" baseline="0" dirty="0">
                <a:solidFill>
                  <a:srgbClr val="221E1F"/>
                </a:solidFill>
                <a:latin typeface="Calibri" panose="020F0502020204030204" pitchFamily="34" charset="0"/>
              </a:rPr>
              <a:t> time customers to remind advisors this is an opportunity to gain a customer</a:t>
            </a:r>
          </a:p>
          <a:p>
            <a:r>
              <a:rPr lang="en-US" sz="1800" b="0" i="0" u="none" strike="noStrike" baseline="0" dirty="0">
                <a:solidFill>
                  <a:srgbClr val="221E1F"/>
                </a:solidFill>
                <a:latin typeface="Calibri" panose="020F0502020204030204" pitchFamily="34" charset="0"/>
              </a:rPr>
              <a:t>Tracking progress:</a:t>
            </a:r>
          </a:p>
          <a:p>
            <a:pPr lvl="1">
              <a:buFont typeface="Arial" panose="020B0604020202020204" pitchFamily="34" charset="0"/>
              <a:buChar char="•"/>
            </a:pPr>
            <a:r>
              <a:rPr lang="en-US" sz="1200" dirty="0">
                <a:solidFill>
                  <a:srgbClr val="221E1F"/>
                </a:solidFill>
                <a:latin typeface="Calibri" panose="020F0502020204030204" pitchFamily="34" charset="0"/>
              </a:rPr>
              <a:t>Service Manager to review conversion reports monthly (sent by GM)</a:t>
            </a:r>
            <a:endParaRPr lang="en-US" sz="13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72186" y="1858388"/>
            <a:ext cx="4894763" cy="4300040"/>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buFont typeface="Arial" panose="020B0604020202020204" pitchFamily="34" charset="0"/>
              <a:buChar char="•"/>
            </a:pPr>
            <a:r>
              <a:rPr lang="en-US" sz="1200" dirty="0">
                <a:solidFill>
                  <a:srgbClr val="221E1F"/>
                </a:solidFill>
                <a:latin typeface="Calibri" panose="020F0502020204030204" pitchFamily="34" charset="0"/>
              </a:rPr>
              <a:t>Techs we have are underperforming resulting in high unapplied time and maintenance/repair mix is 50/50 resulting in less volume of quick turning service work desired</a:t>
            </a:r>
            <a:endParaRPr lang="en-US" sz="12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Reduce unapplied time ($14,318)</a:t>
            </a:r>
          </a:p>
          <a:p>
            <a:pPr lvl="1">
              <a:buFont typeface="Arial" panose="020B0604020202020204" pitchFamily="34" charset="0"/>
              <a:buChar char="•"/>
            </a:pPr>
            <a:r>
              <a:rPr lang="en-US" sz="1200" dirty="0">
                <a:solidFill>
                  <a:srgbClr val="221E1F"/>
                </a:solidFill>
                <a:latin typeface="Calibri" panose="020F0502020204030204" pitchFamily="34" charset="0"/>
              </a:rPr>
              <a:t>Increase CP gross</a:t>
            </a:r>
            <a:endParaRPr lang="en-US" sz="12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Increase tech proficiency by meeting with bottom 3 techs after each pay period</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Raise pricing on EV services and introduce high tech rate for diesel/drivability</a:t>
            </a:r>
          </a:p>
          <a:p>
            <a:pPr lvl="1">
              <a:buFont typeface="Arial" panose="020B0604020202020204" pitchFamily="34" charset="0"/>
              <a:buChar char="•"/>
            </a:pPr>
            <a:r>
              <a:rPr lang="en-US" sz="1200" dirty="0">
                <a:solidFill>
                  <a:srgbClr val="221E1F"/>
                </a:solidFill>
                <a:latin typeface="Calibri" panose="020F0502020204030204" pitchFamily="34" charset="0"/>
              </a:rPr>
              <a:t>Provide advisor training, increase volume of quick turning services</a:t>
            </a:r>
            <a:endParaRPr lang="en-US" sz="12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Use the following chart at the end of each month to track progress </a:t>
            </a:r>
          </a:p>
          <a:p>
            <a:endParaRPr lang="en-US" dirty="0"/>
          </a:p>
        </p:txBody>
      </p:sp>
      <p:pic>
        <p:nvPicPr>
          <p:cNvPr id="5" name="Picture 4">
            <a:extLst>
              <a:ext uri="{FF2B5EF4-FFF2-40B4-BE49-F238E27FC236}">
                <a16:creationId xmlns:a16="http://schemas.microsoft.com/office/drawing/2014/main" id="{A7877995-E51A-D5AA-30E3-D78DF7C61947}"/>
              </a:ext>
            </a:extLst>
          </p:cNvPr>
          <p:cNvPicPr>
            <a:picLocks noChangeAspect="1"/>
          </p:cNvPicPr>
          <p:nvPr/>
        </p:nvPicPr>
        <p:blipFill>
          <a:blip r:embed="rId2"/>
          <a:stretch>
            <a:fillRect/>
          </a:stretch>
        </p:blipFill>
        <p:spPr>
          <a:xfrm>
            <a:off x="5941330" y="1790209"/>
            <a:ext cx="5478484" cy="4300040"/>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253916"/>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75117"/>
            <a:ext cx="5352530" cy="5322498"/>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2000" b="0" i="0" u="none" strike="noStrike" baseline="0" dirty="0">
                <a:solidFill>
                  <a:srgbClr val="221E1F"/>
                </a:solidFill>
                <a:latin typeface="Calibri" panose="020F0502020204030204" pitchFamily="34" charset="0"/>
              </a:rPr>
              <a:t>Current practices </a:t>
            </a:r>
          </a:p>
          <a:p>
            <a:pPr lvl="1">
              <a:buFont typeface="Arial" panose="020B0604020202020204" pitchFamily="34" charset="0"/>
              <a:buChar char="•"/>
            </a:pPr>
            <a:r>
              <a:rPr lang="en-US" b="0" i="0" u="none" strike="noStrike" baseline="0" dirty="0">
                <a:solidFill>
                  <a:srgbClr val="221E1F"/>
                </a:solidFill>
                <a:latin typeface="Calibri" panose="020F0502020204030204" pitchFamily="34" charset="0"/>
              </a:rPr>
              <a:t>Service manager reviews personnel </a:t>
            </a:r>
            <a:r>
              <a:rPr lang="en-US" dirty="0">
                <a:solidFill>
                  <a:srgbClr val="221E1F"/>
                </a:solidFill>
                <a:latin typeface="Calibri" panose="020F0502020204030204" pitchFamily="34" charset="0"/>
              </a:rPr>
              <a:t>expense each pay period and total department </a:t>
            </a:r>
            <a:r>
              <a:rPr lang="en-US" b="0" i="0" u="none" strike="noStrike" baseline="0" dirty="0">
                <a:solidFill>
                  <a:srgbClr val="221E1F"/>
                </a:solidFill>
                <a:latin typeface="Calibri" panose="020F0502020204030204" pitchFamily="34" charset="0"/>
              </a:rPr>
              <a:t>expenses at the end of each month and year end, shop foreman reviews equipment/supplies monthly.</a:t>
            </a:r>
          </a:p>
          <a:p>
            <a:r>
              <a:rPr lang="en-US" sz="2000" b="0" i="0" u="none" strike="noStrike" baseline="0" dirty="0">
                <a:solidFill>
                  <a:srgbClr val="221E1F"/>
                </a:solidFill>
                <a:latin typeface="Calibri" panose="020F0502020204030204" pitchFamily="34" charset="0"/>
              </a:rPr>
              <a:t>Goals for improvement</a:t>
            </a:r>
          </a:p>
          <a:p>
            <a:pPr lvl="1">
              <a:buFont typeface="Arial" panose="020B0604020202020204" pitchFamily="34" charset="0"/>
              <a:buChar char="•"/>
            </a:pPr>
            <a:r>
              <a:rPr lang="en-US" dirty="0">
                <a:solidFill>
                  <a:srgbClr val="221E1F"/>
                </a:solidFill>
                <a:latin typeface="Calibri" panose="020F0502020204030204" pitchFamily="34" charset="0"/>
              </a:rPr>
              <a:t>Need to increase Department gross, in our area personnel expense is always going to be extremely high</a:t>
            </a:r>
          </a:p>
          <a:p>
            <a:pPr lvl="1">
              <a:buFont typeface="Arial" panose="020B0604020202020204" pitchFamily="34" charset="0"/>
              <a:buChar char="•"/>
            </a:pPr>
            <a:r>
              <a:rPr lang="en-US" b="0" i="0" u="none" strike="noStrike" baseline="0" dirty="0">
                <a:solidFill>
                  <a:srgbClr val="221E1F"/>
                </a:solidFill>
                <a:latin typeface="Calibri" panose="020F0502020204030204" pitchFamily="34" charset="0"/>
              </a:rPr>
              <a:t>Reduce sem</a:t>
            </a:r>
            <a:r>
              <a:rPr lang="en-US" dirty="0">
                <a:solidFill>
                  <a:srgbClr val="221E1F"/>
                </a:solidFill>
                <a:latin typeface="Calibri" panose="020F0502020204030204" pitchFamily="34" charset="0"/>
              </a:rPr>
              <a:t>i fixed expense with focus on supplies (ex: cost of brake cleans alone up 30% from last year)</a:t>
            </a:r>
            <a:endParaRPr lang="en-US" b="0" i="0" u="none" strike="noStrike" baseline="0" dirty="0">
              <a:solidFill>
                <a:srgbClr val="221E1F"/>
              </a:solidFill>
              <a:latin typeface="Calibri" panose="020F0502020204030204" pitchFamily="34" charset="0"/>
            </a:endParaRPr>
          </a:p>
          <a:p>
            <a:r>
              <a:rPr lang="en-US" sz="2000" b="0" i="0" u="none" strike="noStrike" baseline="0" dirty="0">
                <a:solidFill>
                  <a:srgbClr val="221E1F"/>
                </a:solidFill>
                <a:latin typeface="Calibri" panose="020F0502020204030204" pitchFamily="34" charset="0"/>
              </a:rPr>
              <a:t>Plans to achieve your goals </a:t>
            </a:r>
          </a:p>
          <a:p>
            <a:pPr lvl="1">
              <a:buFont typeface="Arial" panose="020B0604020202020204" pitchFamily="34" charset="0"/>
              <a:buChar char="•"/>
            </a:pPr>
            <a:r>
              <a:rPr lang="en-US" b="0" i="0" u="none" strike="noStrike" baseline="0" dirty="0">
                <a:solidFill>
                  <a:srgbClr val="221E1F"/>
                </a:solidFill>
                <a:latin typeface="Calibri" panose="020F0502020204030204" pitchFamily="34" charset="0"/>
              </a:rPr>
              <a:t>Increase tech proficiency</a:t>
            </a:r>
          </a:p>
          <a:p>
            <a:pPr lvl="1">
              <a:buFont typeface="Arial" panose="020B0604020202020204" pitchFamily="34" charset="0"/>
              <a:buChar char="•"/>
            </a:pPr>
            <a:r>
              <a:rPr lang="en-US" b="0" i="0" u="none" strike="noStrike" baseline="0" dirty="0">
                <a:solidFill>
                  <a:srgbClr val="221E1F"/>
                </a:solidFill>
                <a:latin typeface="Calibri" panose="020F0502020204030204" pitchFamily="34" charset="0"/>
              </a:rPr>
              <a:t>Introduce </a:t>
            </a:r>
            <a:r>
              <a:rPr lang="en-US" dirty="0">
                <a:solidFill>
                  <a:srgbClr val="221E1F"/>
                </a:solidFill>
                <a:latin typeface="Calibri" panose="020F0502020204030204" pitchFamily="34" charset="0"/>
              </a:rPr>
              <a:t>high tech rate</a:t>
            </a:r>
          </a:p>
          <a:p>
            <a:pPr lvl="1">
              <a:buFont typeface="Arial" panose="020B0604020202020204" pitchFamily="34" charset="0"/>
              <a:buChar char="•"/>
            </a:pPr>
            <a:r>
              <a:rPr lang="en-US" b="0" i="0" u="none" strike="noStrike" baseline="0" dirty="0">
                <a:solidFill>
                  <a:srgbClr val="221E1F"/>
                </a:solidFill>
                <a:latin typeface="Calibri" panose="020F0502020204030204" pitchFamily="34" charset="0"/>
              </a:rPr>
              <a:t>Straight time metric on warranty</a:t>
            </a:r>
            <a:r>
              <a:rPr lang="en-US" dirty="0">
                <a:solidFill>
                  <a:srgbClr val="221E1F"/>
                </a:solidFill>
                <a:latin typeface="Calibri" panose="020F0502020204030204" pitchFamily="34" charset="0"/>
              </a:rPr>
              <a:t> RO’s </a:t>
            </a:r>
            <a:r>
              <a:rPr lang="en-US" b="0" i="0" u="none" strike="noStrike" baseline="0" dirty="0">
                <a:solidFill>
                  <a:srgbClr val="221E1F"/>
                </a:solidFill>
                <a:latin typeface="Calibri" panose="020F0502020204030204" pitchFamily="34" charset="0"/>
              </a:rPr>
              <a:t>lower than region, shop foreman to meet with techs reminding them to ask for ST punch when appropriate (performing water leak repairs or lengthy diagnosis)</a:t>
            </a:r>
          </a:p>
          <a:p>
            <a:pPr lvl="1">
              <a:buFont typeface="Arial" panose="020B0604020202020204" pitchFamily="34" charset="0"/>
              <a:buChar char="•"/>
            </a:pPr>
            <a:r>
              <a:rPr lang="en-US" b="0" i="0" u="none" strike="noStrike" baseline="0" dirty="0">
                <a:solidFill>
                  <a:srgbClr val="221E1F"/>
                </a:solidFill>
                <a:latin typeface="Calibri" panose="020F0502020204030204" pitchFamily="34" charset="0"/>
              </a:rPr>
              <a:t>Make parts depts require techs fill out and sign form when requesting any shop supplies</a:t>
            </a:r>
          </a:p>
          <a:p>
            <a:r>
              <a:rPr lang="en-US" sz="2000" b="0" i="0" u="none" strike="noStrike" baseline="0" dirty="0">
                <a:solidFill>
                  <a:srgbClr val="221E1F"/>
                </a:solidFill>
                <a:latin typeface="Calibri" panose="020F0502020204030204" pitchFamily="34" charset="0"/>
              </a:rPr>
              <a:t>Plans to evaluate your changes </a:t>
            </a:r>
          </a:p>
          <a:p>
            <a:pPr lvl="1">
              <a:buFont typeface="Arial" panose="020B0604020202020204" pitchFamily="34" charset="0"/>
              <a:buChar char="•"/>
            </a:pPr>
            <a:r>
              <a:rPr lang="en-US" b="0" i="0" u="none" strike="noStrike" baseline="0" dirty="0">
                <a:solidFill>
                  <a:srgbClr val="221E1F"/>
                </a:solidFill>
                <a:latin typeface="Calibri" panose="020F0502020204030204" pitchFamily="34" charset="0"/>
              </a:rPr>
              <a:t>Service manager to monitor tech proficiency at the end of each pay period and track department gross each month</a:t>
            </a:r>
          </a:p>
          <a:p>
            <a:pPr lvl="1">
              <a:buFont typeface="Arial" panose="020B0604020202020204" pitchFamily="34" charset="0"/>
              <a:buChar char="•"/>
            </a:pPr>
            <a:r>
              <a:rPr lang="en-US" b="0" i="0" u="none" strike="noStrike" baseline="0" dirty="0">
                <a:solidFill>
                  <a:srgbClr val="221E1F"/>
                </a:solidFill>
                <a:latin typeface="Calibri" panose="020F0502020204030204" pitchFamily="34" charset="0"/>
              </a:rPr>
              <a:t>Foreman to review warranty metrics supplied by GM rep each month as well as review shop supply sign out sheet to monitor who is going through supplies</a:t>
            </a:r>
          </a:p>
          <a:p>
            <a:endParaRPr lang="en-US" dirty="0"/>
          </a:p>
        </p:txBody>
      </p:sp>
      <p:pic>
        <p:nvPicPr>
          <p:cNvPr id="5" name="Picture 4">
            <a:extLst>
              <a:ext uri="{FF2B5EF4-FFF2-40B4-BE49-F238E27FC236}">
                <a16:creationId xmlns:a16="http://schemas.microsoft.com/office/drawing/2014/main" id="{4F956BA6-5F69-4547-8F55-1A8E5CE9498F}"/>
              </a:ext>
            </a:extLst>
          </p:cNvPr>
          <p:cNvPicPr>
            <a:picLocks noChangeAspect="1"/>
          </p:cNvPicPr>
          <p:nvPr/>
        </p:nvPicPr>
        <p:blipFill>
          <a:blip r:embed="rId2"/>
          <a:stretch>
            <a:fillRect/>
          </a:stretch>
        </p:blipFill>
        <p:spPr>
          <a:xfrm>
            <a:off x="6274546" y="1694932"/>
            <a:ext cx="5164079" cy="4619604"/>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06106"/>
            <a:ext cx="4895330" cy="4934309"/>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buFont typeface="Arial" panose="020B0604020202020204" pitchFamily="34" charset="0"/>
              <a:buChar char="•"/>
            </a:pPr>
            <a:r>
              <a:rPr lang="en-US" sz="1200" dirty="0">
                <a:solidFill>
                  <a:srgbClr val="221E1F"/>
                </a:solidFill>
                <a:latin typeface="Calibri" panose="020F0502020204030204" pitchFamily="34" charset="0"/>
              </a:rPr>
              <a:t>Tech proficiency extremely low (almost half guide of 125%</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Effective labour rate  15% shy of door rate of $179</a:t>
            </a:r>
          </a:p>
          <a:p>
            <a:r>
              <a:rPr lang="en-US" sz="1800" b="0" i="0" u="none" strike="noStrike" baseline="0" dirty="0">
                <a:solidFill>
                  <a:srgbClr val="221E1F"/>
                </a:solidFill>
                <a:latin typeface="Calibri" panose="020F0502020204030204" pitchFamily="34" charset="0"/>
              </a:rPr>
              <a:t>Goals for improvement </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Get effective labour rate to guide (10% from door rate)</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Increase Tech proficiency to 75% by June 30 2024</a:t>
            </a:r>
          </a:p>
          <a:p>
            <a:r>
              <a:rPr lang="en-US" sz="1800" b="0" i="0" u="none" strike="noStrike" baseline="0" dirty="0">
                <a:solidFill>
                  <a:srgbClr val="221E1F"/>
                </a:solidFill>
                <a:latin typeface="Calibri" panose="020F0502020204030204" pitchFamily="34" charset="0"/>
              </a:rPr>
              <a:t>Plans to achieve your goals </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Meet with bottom 3 techs every pay period</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New advisor to get training and have estimates reviewed by service manager</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Meet with advisors regarding diagnosis charges (have decreased since door rate went up)</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Ask parts department to run parts to tech bays instead of techs picking up from back counter</a:t>
            </a:r>
          </a:p>
          <a:p>
            <a:r>
              <a:rPr lang="en-US" sz="1800" b="0" i="0" u="none" strike="noStrike" baseline="0" dirty="0">
                <a:solidFill>
                  <a:srgbClr val="221E1F"/>
                </a:solidFill>
                <a:latin typeface="Calibri" panose="020F0502020204030204" pitchFamily="34" charset="0"/>
              </a:rPr>
              <a:t>Plans to evaluate your changes </a:t>
            </a:r>
          </a:p>
          <a:p>
            <a:pPr lvl="1">
              <a:buFont typeface="Arial" panose="020B0604020202020204" pitchFamily="34" charset="0"/>
              <a:buChar char="•"/>
            </a:pPr>
            <a:r>
              <a:rPr lang="en-US" sz="1200" dirty="0">
                <a:solidFill>
                  <a:srgbClr val="221E1F"/>
                </a:solidFill>
                <a:latin typeface="Calibri" panose="020F0502020204030204" pitchFamily="34" charset="0"/>
              </a:rPr>
              <a:t>Service manager to check tech proficiency and  effective labour rate every pay period</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Service manager and foreman to meet at each month end to review numbers </a:t>
            </a:r>
            <a:r>
              <a:rPr lang="en-US" sz="1200" dirty="0">
                <a:solidFill>
                  <a:srgbClr val="221E1F"/>
                </a:solidFill>
                <a:latin typeface="Calibri" panose="020F0502020204030204" pitchFamily="34" charset="0"/>
              </a:rPr>
              <a:t>and review tech pay report</a:t>
            </a:r>
            <a:endParaRPr lang="en-US" sz="1200" b="0" i="0" u="none" strike="noStrike" baseline="0" dirty="0">
              <a:solidFill>
                <a:srgbClr val="221E1F"/>
              </a:solidFill>
              <a:latin typeface="Calibri" panose="020F0502020204030204" pitchFamily="34" charset="0"/>
            </a:endParaRPr>
          </a:p>
          <a:p>
            <a:endParaRPr lang="en-US" dirty="0"/>
          </a:p>
        </p:txBody>
      </p:sp>
      <p:pic>
        <p:nvPicPr>
          <p:cNvPr id="5" name="Picture 4">
            <a:extLst>
              <a:ext uri="{FF2B5EF4-FFF2-40B4-BE49-F238E27FC236}">
                <a16:creationId xmlns:a16="http://schemas.microsoft.com/office/drawing/2014/main" id="{DAF06C31-D8B0-812C-06D9-CA5131112642}"/>
              </a:ext>
            </a:extLst>
          </p:cNvPr>
          <p:cNvPicPr>
            <a:picLocks noChangeAspect="1"/>
          </p:cNvPicPr>
          <p:nvPr/>
        </p:nvPicPr>
        <p:blipFill>
          <a:blip r:embed="rId2"/>
          <a:stretch>
            <a:fillRect/>
          </a:stretch>
        </p:blipFill>
        <p:spPr>
          <a:xfrm>
            <a:off x="5863087" y="1406106"/>
            <a:ext cx="5560353" cy="4725940"/>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970632" y="1367279"/>
            <a:ext cx="6094401" cy="4208255"/>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Very low Facility utilization of 37</a:t>
            </a:r>
            <a:r>
              <a:rPr lang="en-US" sz="1200" dirty="0">
                <a:solidFill>
                  <a:srgbClr val="221E1F"/>
                </a:solidFill>
                <a:latin typeface="Calibri" panose="020F0502020204030204" pitchFamily="34" charset="0"/>
              </a:rPr>
              <a:t>% (guide is 75%)</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Many hoists underutilized for work mix as they are unable to lift EV’s or new HD trucks</a:t>
            </a:r>
          </a:p>
          <a:p>
            <a:r>
              <a:rPr lang="en-US" sz="1800" b="0" i="0" u="none" strike="noStrike" baseline="0" dirty="0">
                <a:solidFill>
                  <a:srgbClr val="221E1F"/>
                </a:solidFill>
                <a:latin typeface="Calibri" panose="020F0502020204030204" pitchFamily="34" charset="0"/>
              </a:rPr>
              <a:t>Goals for improvement </a:t>
            </a:r>
          </a:p>
          <a:p>
            <a:pPr lvl="1">
              <a:buFont typeface="Arial" panose="020B0604020202020204" pitchFamily="34" charset="0"/>
              <a:buChar char="•"/>
            </a:pPr>
            <a:r>
              <a:rPr lang="en-US" sz="1200" dirty="0">
                <a:solidFill>
                  <a:srgbClr val="221E1F"/>
                </a:solidFill>
                <a:latin typeface="Calibri" panose="020F0502020204030204" pitchFamily="34" charset="0"/>
              </a:rPr>
              <a:t>Increase facility utilization by 5% by June 30 2024</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Meet with GM to discuss upgrading hoists</a:t>
            </a:r>
          </a:p>
          <a:p>
            <a:r>
              <a:rPr lang="en-US" sz="1800" b="0" i="0" u="none" strike="noStrike" baseline="0" dirty="0">
                <a:solidFill>
                  <a:srgbClr val="221E1F"/>
                </a:solidFill>
                <a:latin typeface="Calibri" panose="020F0502020204030204" pitchFamily="34" charset="0"/>
              </a:rPr>
              <a:t>Plans to achieve your goals </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Increase effective la</a:t>
            </a:r>
            <a:r>
              <a:rPr lang="en-US" sz="1200" dirty="0">
                <a:solidFill>
                  <a:srgbClr val="221E1F"/>
                </a:solidFill>
                <a:latin typeface="Calibri" panose="020F0502020204030204" pitchFamily="34" charset="0"/>
              </a:rPr>
              <a:t>bour rate and tech proficiency (previous slide)</a:t>
            </a:r>
          </a:p>
          <a:p>
            <a:pPr lvl="1">
              <a:buFont typeface="Arial" panose="020B0604020202020204" pitchFamily="34" charset="0"/>
              <a:buChar char="•"/>
            </a:pPr>
            <a:r>
              <a:rPr lang="en-US" sz="1200" dirty="0">
                <a:solidFill>
                  <a:srgbClr val="221E1F"/>
                </a:solidFill>
                <a:latin typeface="Calibri" panose="020F0502020204030204" pitchFamily="34" charset="0"/>
              </a:rPr>
              <a:t>Increase labour sales by increasing the volume of quick turning service work (maintenance)</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Look to upgrade at least 8 hoists to 3 stage two post HD hoists in 2025</a:t>
            </a:r>
          </a:p>
          <a:p>
            <a:r>
              <a:rPr lang="en-US" sz="1800" b="0" i="0" u="none" strike="noStrike" baseline="0" dirty="0">
                <a:solidFill>
                  <a:srgbClr val="221E1F"/>
                </a:solidFill>
                <a:latin typeface="Calibri" panose="020F0502020204030204" pitchFamily="34" charset="0"/>
              </a:rPr>
              <a:t>Plans to evaluate your changes </a:t>
            </a:r>
          </a:p>
          <a:p>
            <a:pPr lvl="1">
              <a:buFont typeface="Arial" panose="020B0604020202020204" pitchFamily="34" charset="0"/>
              <a:buChar char="•"/>
            </a:pPr>
            <a:r>
              <a:rPr lang="en-US" sz="1200" b="0" i="0" u="none" strike="noStrike" baseline="0" dirty="0">
                <a:solidFill>
                  <a:srgbClr val="221E1F"/>
                </a:solidFill>
                <a:latin typeface="Calibri" panose="020F0502020204030204" pitchFamily="34" charset="0"/>
              </a:rPr>
              <a:t>Service Manager to run Facility Potential calculation at end of each month</a:t>
            </a:r>
          </a:p>
          <a:p>
            <a:endParaRPr lang="en-US" dirty="0"/>
          </a:p>
        </p:txBody>
      </p:sp>
      <p:pic>
        <p:nvPicPr>
          <p:cNvPr id="8" name="Picture 7">
            <a:extLst>
              <a:ext uri="{FF2B5EF4-FFF2-40B4-BE49-F238E27FC236}">
                <a16:creationId xmlns:a16="http://schemas.microsoft.com/office/drawing/2014/main" id="{D2D8EF43-2AE3-5C93-9D21-B95B99C3C22C}"/>
              </a:ext>
            </a:extLst>
          </p:cNvPr>
          <p:cNvPicPr>
            <a:picLocks noChangeAspect="1"/>
          </p:cNvPicPr>
          <p:nvPr/>
        </p:nvPicPr>
        <p:blipFill>
          <a:blip r:embed="rId2"/>
          <a:stretch>
            <a:fillRect/>
          </a:stretch>
        </p:blipFill>
        <p:spPr>
          <a:xfrm>
            <a:off x="7131169" y="1367279"/>
            <a:ext cx="3263660" cy="4123441"/>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621671"/>
            <a:ext cx="4184035" cy="4334823"/>
          </a:xfrm>
        </p:spPr>
        <p:txBody>
          <a:bodyPr>
            <a:normAutofit/>
          </a:bodyPr>
          <a:lstStyle/>
          <a:p>
            <a:r>
              <a:rPr lang="en-US" sz="1400" dirty="0"/>
              <a:t>$17.86 below target labour rate, this is attributed mainly to the discounted rate we give to our fleets (BC Ambulance)</a:t>
            </a:r>
          </a:p>
          <a:p>
            <a:r>
              <a:rPr lang="en-US" sz="1400" dirty="0"/>
              <a:t>Competitive/Repair sales are almost 50/50, there is an opportunity to sell more quick turning services to get up to guide of 60%</a:t>
            </a:r>
          </a:p>
          <a:p>
            <a:r>
              <a:rPr lang="en-US" sz="1400" dirty="0"/>
              <a:t>Average FRHs within guide however 1-line RO’s well above guide, tech proficiency would see an increase if they were able to earn more time on each vehicle</a:t>
            </a:r>
          </a:p>
          <a:p>
            <a:r>
              <a:rPr lang="en-US" sz="1400" dirty="0"/>
              <a:t>Look to increase EFL on competitive services by increasing prices on EV services (less likely to lose business to smaller shops in area as special tools/training often required) </a:t>
            </a:r>
          </a:p>
          <a:p>
            <a:endParaRPr lang="en-US" dirty="0"/>
          </a:p>
        </p:txBody>
      </p:sp>
      <p:pic>
        <p:nvPicPr>
          <p:cNvPr id="5" name="Picture 4">
            <a:extLst>
              <a:ext uri="{FF2B5EF4-FFF2-40B4-BE49-F238E27FC236}">
                <a16:creationId xmlns:a16="http://schemas.microsoft.com/office/drawing/2014/main" id="{906501D3-8A5C-BC72-B790-89A93FB7935B}"/>
              </a:ext>
            </a:extLst>
          </p:cNvPr>
          <p:cNvPicPr>
            <a:picLocks noChangeAspect="1"/>
          </p:cNvPicPr>
          <p:nvPr/>
        </p:nvPicPr>
        <p:blipFill>
          <a:blip r:embed="rId2"/>
          <a:stretch>
            <a:fillRect/>
          </a:stretch>
        </p:blipFill>
        <p:spPr>
          <a:xfrm>
            <a:off x="5596802" y="1621672"/>
            <a:ext cx="5117205" cy="4334823"/>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10975"/>
            <a:ext cx="8596668" cy="3880773"/>
          </a:xfrm>
        </p:spPr>
        <p:txBody>
          <a:bodyPr>
            <a:normAutofit fontScale="92500" lnSpcReduction="10000"/>
          </a:bodyPr>
          <a:lstStyle/>
          <a:p>
            <a:r>
              <a:rPr lang="en-US" dirty="0"/>
              <a:t>Strengths</a:t>
            </a:r>
          </a:p>
          <a:p>
            <a:endParaRPr lang="en-US" dirty="0"/>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Service CSI very high, top 5 in western Canada every year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High amount of loyal staff who have been with company over 10 years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Largest lot in the auto mall, one of the few stores in our area with customer and staff parking on site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Parts and service departments work well together as a team</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Recently closed our body shop (attached to service shop) and have plans to add additional heavy-duty hoists in that space for service to reduce wait times for HD trucks (profitable/large ROS)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Warranty labour rate very high when compared with neighbors, only 10% less than retail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71601"/>
            <a:ext cx="8596668" cy="4350585"/>
          </a:xfrm>
        </p:spPr>
        <p:txBody>
          <a:bodyPr>
            <a:normAutofit fontScale="92500" lnSpcReduction="10000"/>
          </a:bodyPr>
          <a:lstStyle/>
          <a:p>
            <a:r>
              <a:rPr lang="en-US" dirty="0"/>
              <a:t>Weaknesses</a:t>
            </a:r>
          </a:p>
          <a:p>
            <a:endParaRPr lang="en-US" dirty="0"/>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Very high personnel expense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Our city has some of the highest housing costs in all North America meaning the majority of our staff can’t afford to live near work (commuting up to 1.5 hours each way)</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 lot of staff have been here over 10 years and are now resistant to change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Recently changed computer systems from Reynolds (bluescreen) to PBS (windows based) which has had a negative impact on morale and workflow (older staff especially having trouble adapting)</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In order to retain techs, most have a 90 – 100% guarantee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Service hours/days open too limited</a:t>
            </a:r>
          </a:p>
          <a:p>
            <a:pPr marL="342900" lvl="0" indent="-342900">
              <a:lnSpc>
                <a:spcPct val="107000"/>
              </a:lnSpc>
              <a:spcAft>
                <a:spcPts val="800"/>
              </a:spcAft>
              <a:buFont typeface="Calibri" panose="020F0502020204030204" pitchFamily="34" charset="0"/>
              <a:buChar char="-"/>
            </a:pPr>
            <a:r>
              <a:rPr lang="en-CA" sz="1800" dirty="0">
                <a:effectLst/>
                <a:latin typeface="Calibri" panose="020F0502020204030204" pitchFamily="34" charset="0"/>
                <a:ea typeface="Calibri" panose="020F0502020204030204" pitchFamily="34" charset="0"/>
                <a:cs typeface="Times New Roman" panose="02020603050405020304" pitchFamily="18" charset="0"/>
              </a:rPr>
              <a:t>Employees taking advantage of tech shortage (too comfortable)</a:t>
            </a:r>
          </a:p>
          <a:p>
            <a:pPr marL="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2045</TotalTime>
  <Words>2025</Words>
  <Application>Microsoft Office PowerPoint</Application>
  <PresentationFormat>Widescreen</PresentationFormat>
  <Paragraphs>184</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Fixed Operations 2  Final Project</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Eric Mitchell</cp:lastModifiedBy>
  <cp:revision>74</cp:revision>
  <dcterms:created xsi:type="dcterms:W3CDTF">2022-12-04T13:10:55Z</dcterms:created>
  <dcterms:modified xsi:type="dcterms:W3CDTF">2024-04-26T17:24:26Z</dcterms:modified>
</cp:coreProperties>
</file>