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0"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4" y="2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6D30C9-DF22-48A6-B139-1044EB877858}"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3E65A2C5-F7D8-4C2E-949B-513570A962FB}">
      <dgm:prSet/>
      <dgm:spPr/>
      <dgm:t>
        <a:bodyPr/>
        <a:lstStyle/>
        <a:p>
          <a:r>
            <a:rPr lang="en-US" dirty="0"/>
            <a:t>Current marketing consists of email blasts and mailers targeted to people who haven’t recently serviced with us. These include coupons and promotions to try to bring them </a:t>
          </a:r>
          <a:r>
            <a:rPr lang="en-US"/>
            <a:t>back.</a:t>
          </a:r>
          <a:endParaRPr lang="en-US" dirty="0"/>
        </a:p>
      </dgm:t>
    </dgm:pt>
    <dgm:pt modelId="{71FF06EC-221A-4D14-A2D7-56545DF2E297}" type="parTrans" cxnId="{45E0A8D1-4A7F-4BB5-B4CD-7F3F039F4058}">
      <dgm:prSet/>
      <dgm:spPr/>
      <dgm:t>
        <a:bodyPr/>
        <a:lstStyle/>
        <a:p>
          <a:endParaRPr lang="en-US"/>
        </a:p>
      </dgm:t>
    </dgm:pt>
    <dgm:pt modelId="{E7A2A867-9D71-4AA2-B7A1-298D3259BC6D}" type="sibTrans" cxnId="{45E0A8D1-4A7F-4BB5-B4CD-7F3F039F4058}">
      <dgm:prSet/>
      <dgm:spPr/>
      <dgm:t>
        <a:bodyPr/>
        <a:lstStyle/>
        <a:p>
          <a:endParaRPr lang="en-US"/>
        </a:p>
      </dgm:t>
    </dgm:pt>
    <dgm:pt modelId="{85ADE0D2-C115-443E-BFEE-CCE64B40A1EA}">
      <dgm:prSet/>
      <dgm:spPr/>
      <dgm:t>
        <a:bodyPr/>
        <a:lstStyle/>
        <a:p>
          <a:r>
            <a:rPr lang="en-US" dirty="0"/>
            <a:t>We will do this by adding a BDC who will schedule appointments and ensure a good customer experience. As well as following up with previous customers and bringing them back to the service drive.</a:t>
          </a:r>
        </a:p>
      </dgm:t>
    </dgm:pt>
    <dgm:pt modelId="{3C19CE64-9188-4B2E-BC94-09B97E874529}" type="parTrans" cxnId="{1F4B1F3F-72A7-4DC2-A23B-FC9BE3B9A3CE}">
      <dgm:prSet/>
      <dgm:spPr/>
      <dgm:t>
        <a:bodyPr/>
        <a:lstStyle/>
        <a:p>
          <a:endParaRPr lang="en-US"/>
        </a:p>
      </dgm:t>
    </dgm:pt>
    <dgm:pt modelId="{3D9FB1BD-96A7-4CE7-BFCC-8C0524700AD7}" type="sibTrans" cxnId="{1F4B1F3F-72A7-4DC2-A23B-FC9BE3B9A3CE}">
      <dgm:prSet/>
      <dgm:spPr/>
      <dgm:t>
        <a:bodyPr/>
        <a:lstStyle/>
        <a:p>
          <a:endParaRPr lang="en-US"/>
        </a:p>
      </dgm:t>
    </dgm:pt>
    <dgm:pt modelId="{6F845007-8420-4F8E-9DAD-2C32A0D3C782}">
      <dgm:prSet/>
      <dgm:spPr/>
      <dgm:t>
        <a:bodyPr/>
        <a:lstStyle/>
        <a:p>
          <a:r>
            <a:rPr lang="en-US" dirty="0"/>
            <a:t>Our goal is to get more customers to service their vehicles with us and retain our current clientele.</a:t>
          </a:r>
        </a:p>
      </dgm:t>
    </dgm:pt>
    <dgm:pt modelId="{CA617AEA-E2D2-427B-B8A1-6C8104472352}" type="sibTrans" cxnId="{7870493D-41A4-4555-A15F-459F2543046B}">
      <dgm:prSet/>
      <dgm:spPr/>
      <dgm:t>
        <a:bodyPr/>
        <a:lstStyle/>
        <a:p>
          <a:endParaRPr lang="en-US"/>
        </a:p>
      </dgm:t>
    </dgm:pt>
    <dgm:pt modelId="{0845F86D-C0BB-4B03-BE8D-9268E7E6C023}" type="parTrans" cxnId="{7870493D-41A4-4555-A15F-459F2543046B}">
      <dgm:prSet/>
      <dgm:spPr/>
      <dgm:t>
        <a:bodyPr/>
        <a:lstStyle/>
        <a:p>
          <a:endParaRPr lang="en-US"/>
        </a:p>
      </dgm:t>
    </dgm:pt>
    <dgm:pt modelId="{12BD1C23-9E80-49F0-B720-7443F37A9230}">
      <dgm:prSet/>
      <dgm:spPr/>
      <dgm:t>
        <a:bodyPr/>
        <a:lstStyle/>
        <a:p>
          <a:r>
            <a:rPr lang="en-US" b="0" i="0" baseline="0" dirty="0"/>
            <a:t>This will be measured by reports from our marketing agency as well as increase in CP RO.</a:t>
          </a:r>
          <a:endParaRPr lang="en-US" dirty="0"/>
        </a:p>
      </dgm:t>
    </dgm:pt>
    <dgm:pt modelId="{0FBE29BC-EC52-40E8-90D6-D4B6FAD95BB9}" type="parTrans" cxnId="{7AABE2C8-A9E5-4739-9160-E0ADFCED1EBE}">
      <dgm:prSet/>
      <dgm:spPr/>
      <dgm:t>
        <a:bodyPr/>
        <a:lstStyle/>
        <a:p>
          <a:endParaRPr lang="en-US"/>
        </a:p>
      </dgm:t>
    </dgm:pt>
    <dgm:pt modelId="{BC0A8A30-7CEA-4981-9639-A86DF0FA00DB}" type="sibTrans" cxnId="{7AABE2C8-A9E5-4739-9160-E0ADFCED1EBE}">
      <dgm:prSet/>
      <dgm:spPr/>
      <dgm:t>
        <a:bodyPr/>
        <a:lstStyle/>
        <a:p>
          <a:endParaRPr lang="en-US"/>
        </a:p>
      </dgm:t>
    </dgm:pt>
    <dgm:pt modelId="{8786EC4C-1D0F-4459-9BE1-852836075BE8}" type="pres">
      <dgm:prSet presAssocID="{CE6D30C9-DF22-48A6-B139-1044EB877858}" presName="linear" presStyleCnt="0">
        <dgm:presLayoutVars>
          <dgm:animLvl val="lvl"/>
          <dgm:resizeHandles val="exact"/>
        </dgm:presLayoutVars>
      </dgm:prSet>
      <dgm:spPr/>
    </dgm:pt>
    <dgm:pt modelId="{D5F304AC-A540-4559-9BE1-281156847677}" type="pres">
      <dgm:prSet presAssocID="{3E65A2C5-F7D8-4C2E-949B-513570A962FB}" presName="parentText" presStyleLbl="node1" presStyleIdx="0" presStyleCnt="4">
        <dgm:presLayoutVars>
          <dgm:chMax val="0"/>
          <dgm:bulletEnabled val="1"/>
        </dgm:presLayoutVars>
      </dgm:prSet>
      <dgm:spPr/>
    </dgm:pt>
    <dgm:pt modelId="{D0714C25-8DD4-401A-8167-96B5295B0A0D}" type="pres">
      <dgm:prSet presAssocID="{E7A2A867-9D71-4AA2-B7A1-298D3259BC6D}" presName="spacer" presStyleCnt="0"/>
      <dgm:spPr/>
    </dgm:pt>
    <dgm:pt modelId="{282ECB8B-0DE6-495E-9D24-171E6B1FAB0F}" type="pres">
      <dgm:prSet presAssocID="{6F845007-8420-4F8E-9DAD-2C32A0D3C782}" presName="parentText" presStyleLbl="node1" presStyleIdx="1" presStyleCnt="4">
        <dgm:presLayoutVars>
          <dgm:chMax val="0"/>
          <dgm:bulletEnabled val="1"/>
        </dgm:presLayoutVars>
      </dgm:prSet>
      <dgm:spPr/>
    </dgm:pt>
    <dgm:pt modelId="{39408027-4BC1-4765-BFAB-BB71E8FE96CD}" type="pres">
      <dgm:prSet presAssocID="{CA617AEA-E2D2-427B-B8A1-6C8104472352}" presName="spacer" presStyleCnt="0"/>
      <dgm:spPr/>
    </dgm:pt>
    <dgm:pt modelId="{4A802D90-001D-48D9-9613-094F00BDA9A6}" type="pres">
      <dgm:prSet presAssocID="{85ADE0D2-C115-443E-BFEE-CCE64B40A1EA}" presName="parentText" presStyleLbl="node1" presStyleIdx="2" presStyleCnt="4">
        <dgm:presLayoutVars>
          <dgm:chMax val="0"/>
          <dgm:bulletEnabled val="1"/>
        </dgm:presLayoutVars>
      </dgm:prSet>
      <dgm:spPr/>
    </dgm:pt>
    <dgm:pt modelId="{7092A624-F8CC-44E9-80AF-C42FB2B2621B}" type="pres">
      <dgm:prSet presAssocID="{3D9FB1BD-96A7-4CE7-BFCC-8C0524700AD7}" presName="spacer" presStyleCnt="0"/>
      <dgm:spPr/>
    </dgm:pt>
    <dgm:pt modelId="{EB5E569C-A9DC-4B13-8AAC-F5E02DBE9E40}" type="pres">
      <dgm:prSet presAssocID="{12BD1C23-9E80-49F0-B720-7443F37A9230}" presName="parentText" presStyleLbl="node1" presStyleIdx="3" presStyleCnt="4">
        <dgm:presLayoutVars>
          <dgm:chMax val="0"/>
          <dgm:bulletEnabled val="1"/>
        </dgm:presLayoutVars>
      </dgm:prSet>
      <dgm:spPr/>
    </dgm:pt>
  </dgm:ptLst>
  <dgm:cxnLst>
    <dgm:cxn modelId="{CA8C4816-AFB4-4DD9-BC3A-B9BA5B0642D2}" type="presOf" srcId="{6F845007-8420-4F8E-9DAD-2C32A0D3C782}" destId="{282ECB8B-0DE6-495E-9D24-171E6B1FAB0F}" srcOrd="0" destOrd="0" presId="urn:microsoft.com/office/officeart/2005/8/layout/vList2"/>
    <dgm:cxn modelId="{79493925-ED54-4E38-A80B-C0EC06A610E1}" type="presOf" srcId="{12BD1C23-9E80-49F0-B720-7443F37A9230}" destId="{EB5E569C-A9DC-4B13-8AAC-F5E02DBE9E40}" srcOrd="0" destOrd="0" presId="urn:microsoft.com/office/officeart/2005/8/layout/vList2"/>
    <dgm:cxn modelId="{7870493D-41A4-4555-A15F-459F2543046B}" srcId="{CE6D30C9-DF22-48A6-B139-1044EB877858}" destId="{6F845007-8420-4F8E-9DAD-2C32A0D3C782}" srcOrd="1" destOrd="0" parTransId="{0845F86D-C0BB-4B03-BE8D-9268E7E6C023}" sibTransId="{CA617AEA-E2D2-427B-B8A1-6C8104472352}"/>
    <dgm:cxn modelId="{1F4B1F3F-72A7-4DC2-A23B-FC9BE3B9A3CE}" srcId="{CE6D30C9-DF22-48A6-B139-1044EB877858}" destId="{85ADE0D2-C115-443E-BFEE-CCE64B40A1EA}" srcOrd="2" destOrd="0" parTransId="{3C19CE64-9188-4B2E-BC94-09B97E874529}" sibTransId="{3D9FB1BD-96A7-4CE7-BFCC-8C0524700AD7}"/>
    <dgm:cxn modelId="{C18EEF66-F287-4AF6-8B03-F4019C7CE2AA}" type="presOf" srcId="{CE6D30C9-DF22-48A6-B139-1044EB877858}" destId="{8786EC4C-1D0F-4459-9BE1-852836075BE8}" srcOrd="0" destOrd="0" presId="urn:microsoft.com/office/officeart/2005/8/layout/vList2"/>
    <dgm:cxn modelId="{57420B57-79E2-4C55-BBEC-FD3A6370E359}" type="presOf" srcId="{85ADE0D2-C115-443E-BFEE-CCE64B40A1EA}" destId="{4A802D90-001D-48D9-9613-094F00BDA9A6}" srcOrd="0" destOrd="0" presId="urn:microsoft.com/office/officeart/2005/8/layout/vList2"/>
    <dgm:cxn modelId="{7AABE2C8-A9E5-4739-9160-E0ADFCED1EBE}" srcId="{CE6D30C9-DF22-48A6-B139-1044EB877858}" destId="{12BD1C23-9E80-49F0-B720-7443F37A9230}" srcOrd="3" destOrd="0" parTransId="{0FBE29BC-EC52-40E8-90D6-D4B6FAD95BB9}" sibTransId="{BC0A8A30-7CEA-4981-9639-A86DF0FA00DB}"/>
    <dgm:cxn modelId="{45E0A8D1-4A7F-4BB5-B4CD-7F3F039F4058}" srcId="{CE6D30C9-DF22-48A6-B139-1044EB877858}" destId="{3E65A2C5-F7D8-4C2E-949B-513570A962FB}" srcOrd="0" destOrd="0" parTransId="{71FF06EC-221A-4D14-A2D7-56545DF2E297}" sibTransId="{E7A2A867-9D71-4AA2-B7A1-298D3259BC6D}"/>
    <dgm:cxn modelId="{1A308DF6-4DF5-4792-BB4A-ADB835DDA202}" type="presOf" srcId="{3E65A2C5-F7D8-4C2E-949B-513570A962FB}" destId="{D5F304AC-A540-4559-9BE1-281156847677}" srcOrd="0" destOrd="0" presId="urn:microsoft.com/office/officeart/2005/8/layout/vList2"/>
    <dgm:cxn modelId="{02E8CA31-C887-4562-8E50-72CFFE7EF12E}" type="presParOf" srcId="{8786EC4C-1D0F-4459-9BE1-852836075BE8}" destId="{D5F304AC-A540-4559-9BE1-281156847677}" srcOrd="0" destOrd="0" presId="urn:microsoft.com/office/officeart/2005/8/layout/vList2"/>
    <dgm:cxn modelId="{9161548F-511A-4BA9-B7C7-C5743CBB428E}" type="presParOf" srcId="{8786EC4C-1D0F-4459-9BE1-852836075BE8}" destId="{D0714C25-8DD4-401A-8167-96B5295B0A0D}" srcOrd="1" destOrd="0" presId="urn:microsoft.com/office/officeart/2005/8/layout/vList2"/>
    <dgm:cxn modelId="{824B4F92-6D82-45FB-861C-62D7D4CB4450}" type="presParOf" srcId="{8786EC4C-1D0F-4459-9BE1-852836075BE8}" destId="{282ECB8B-0DE6-495E-9D24-171E6B1FAB0F}" srcOrd="2" destOrd="0" presId="urn:microsoft.com/office/officeart/2005/8/layout/vList2"/>
    <dgm:cxn modelId="{179E6A8F-1EBC-4C7D-A610-20B5D4CBF42E}" type="presParOf" srcId="{8786EC4C-1D0F-4459-9BE1-852836075BE8}" destId="{39408027-4BC1-4765-BFAB-BB71E8FE96CD}" srcOrd="3" destOrd="0" presId="urn:microsoft.com/office/officeart/2005/8/layout/vList2"/>
    <dgm:cxn modelId="{DD173623-84C5-4975-BBDC-8D46F7C7AF85}" type="presParOf" srcId="{8786EC4C-1D0F-4459-9BE1-852836075BE8}" destId="{4A802D90-001D-48D9-9613-094F00BDA9A6}" srcOrd="4" destOrd="0" presId="urn:microsoft.com/office/officeart/2005/8/layout/vList2"/>
    <dgm:cxn modelId="{7B6B1591-9DA8-4B1B-A8DE-A536F23804C7}" type="presParOf" srcId="{8786EC4C-1D0F-4459-9BE1-852836075BE8}" destId="{7092A624-F8CC-44E9-80AF-C42FB2B2621B}" srcOrd="5" destOrd="0" presId="urn:microsoft.com/office/officeart/2005/8/layout/vList2"/>
    <dgm:cxn modelId="{7F208F21-FC3F-4BC9-B1B4-707327614208}" type="presParOf" srcId="{8786EC4C-1D0F-4459-9BE1-852836075BE8}" destId="{EB5E569C-A9DC-4B13-8AAC-F5E02DBE9E4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304AC-A540-4559-9BE1-281156847677}">
      <dsp:nvSpPr>
        <dsp:cNvPr id="0" name=""/>
        <dsp:cNvSpPr/>
      </dsp:nvSpPr>
      <dsp:spPr>
        <a:xfrm>
          <a:off x="0" y="66265"/>
          <a:ext cx="5641974" cy="1158299"/>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Current marketing consists of email blasts and mailers targeted to people who haven’t recently serviced with us. These include coupons and promotions to try to bring them </a:t>
          </a:r>
          <a:r>
            <a:rPr lang="en-US" sz="1800" kern="1200"/>
            <a:t>back.</a:t>
          </a:r>
          <a:endParaRPr lang="en-US" sz="1800" kern="1200" dirty="0"/>
        </a:p>
      </dsp:txBody>
      <dsp:txXfrm>
        <a:off x="56543" y="122808"/>
        <a:ext cx="5528888" cy="1045213"/>
      </dsp:txXfrm>
    </dsp:sp>
    <dsp:sp modelId="{282ECB8B-0DE6-495E-9D24-171E6B1FAB0F}">
      <dsp:nvSpPr>
        <dsp:cNvPr id="0" name=""/>
        <dsp:cNvSpPr/>
      </dsp:nvSpPr>
      <dsp:spPr>
        <a:xfrm>
          <a:off x="0" y="1276405"/>
          <a:ext cx="5641974" cy="1158299"/>
        </a:xfrm>
        <a:prstGeom prst="roundRect">
          <a:avLst/>
        </a:prstGeom>
        <a:solidFill>
          <a:schemeClr val="accent2">
            <a:hueOff val="-441124"/>
            <a:satOff val="497"/>
            <a:lumOff val="117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Our goal is to get more customers to service their vehicles with us and retain our current clientele.</a:t>
          </a:r>
        </a:p>
      </dsp:txBody>
      <dsp:txXfrm>
        <a:off x="56543" y="1332948"/>
        <a:ext cx="5528888" cy="1045213"/>
      </dsp:txXfrm>
    </dsp:sp>
    <dsp:sp modelId="{4A802D90-001D-48D9-9613-094F00BDA9A6}">
      <dsp:nvSpPr>
        <dsp:cNvPr id="0" name=""/>
        <dsp:cNvSpPr/>
      </dsp:nvSpPr>
      <dsp:spPr>
        <a:xfrm>
          <a:off x="0" y="2486545"/>
          <a:ext cx="5641974" cy="1158299"/>
        </a:xfrm>
        <a:prstGeom prst="roundRect">
          <a:avLst/>
        </a:prstGeom>
        <a:solidFill>
          <a:schemeClr val="accent2">
            <a:hueOff val="-882249"/>
            <a:satOff val="995"/>
            <a:lumOff val="235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We will do this by adding a BDC who will schedule appointments and ensure a good customer experience. As well as following up with previous customers and bringing them back to the service drive.</a:t>
          </a:r>
        </a:p>
      </dsp:txBody>
      <dsp:txXfrm>
        <a:off x="56543" y="2543088"/>
        <a:ext cx="5528888" cy="1045213"/>
      </dsp:txXfrm>
    </dsp:sp>
    <dsp:sp modelId="{EB5E569C-A9DC-4B13-8AAC-F5E02DBE9E40}">
      <dsp:nvSpPr>
        <dsp:cNvPr id="0" name=""/>
        <dsp:cNvSpPr/>
      </dsp:nvSpPr>
      <dsp:spPr>
        <a:xfrm>
          <a:off x="0" y="3696685"/>
          <a:ext cx="5641974" cy="1158299"/>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0" i="0" kern="1200" baseline="0" dirty="0"/>
            <a:t>This will be measured by reports from our marketing agency as well as increase in CP RO.</a:t>
          </a:r>
          <a:endParaRPr lang="en-US" sz="1800" kern="1200" dirty="0"/>
        </a:p>
      </dsp:txBody>
      <dsp:txXfrm>
        <a:off x="56543" y="3753228"/>
        <a:ext cx="5528888" cy="104521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B61BEF0D-F0BB-DE4B-95CE-6DB70DBA9567}" type="datetimeFigureOut">
              <a:rPr lang="en-US" smtClean="0"/>
              <a:pPr/>
              <a:t>4/25/2024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4/25/2024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770376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5489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08326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0208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4/25/2024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286581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90673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25280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1250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4/25/2024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617914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2450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B61BEF0D-F0BB-DE4B-95CE-6DB70DBA9567}" type="datetimeFigureOut">
              <a:rPr lang="en-US" smtClean="0"/>
              <a:pPr/>
              <a:t>4/25/2024</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D57F1E4F-1CFF-5643-939E-217C01CDF565}" type="slidenum">
              <a:rPr lang="en-US" smtClean="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847077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8D726A5-7900-41B4-8D49-49B4A2010E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ountains and a lake">
            <a:extLst>
              <a:ext uri="{FF2B5EF4-FFF2-40B4-BE49-F238E27FC236}">
                <a16:creationId xmlns:a16="http://schemas.microsoft.com/office/drawing/2014/main" id="{F7F31FF3-D32E-4BDB-0324-0719963F12D1}"/>
              </a:ext>
            </a:extLst>
          </p:cNvPr>
          <p:cNvPicPr>
            <a:picLocks noChangeAspect="1"/>
          </p:cNvPicPr>
          <p:nvPr/>
        </p:nvPicPr>
        <p:blipFill>
          <a:blip r:embed="rId2"/>
          <a:srcRect t="7527" b="7527"/>
          <a:stretch/>
        </p:blipFill>
        <p:spPr>
          <a:xfrm>
            <a:off x="20" y="-1"/>
            <a:ext cx="12188932" cy="6858000"/>
          </a:xfrm>
          <a:prstGeom prst="rect">
            <a:avLst/>
          </a:prstGeom>
        </p:spPr>
      </p:pic>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643466" y="712479"/>
            <a:ext cx="7164674" cy="5571066"/>
          </a:xfrm>
        </p:spPr>
        <p:txBody>
          <a:bodyPr>
            <a:normAutofit/>
          </a:bodyPr>
          <a:lstStyle/>
          <a:p>
            <a:r>
              <a:rPr lang="en-US" sz="6600" b="1" dirty="0">
                <a:solidFill>
                  <a:schemeClr val="tx1"/>
                </a:solidFill>
                <a:latin typeface="Abadi" panose="020B0604020104020204" pitchFamily="34" charset="0"/>
              </a:rPr>
              <a:t>N438– service department analysis for Toyota </a:t>
            </a:r>
            <a:r>
              <a:rPr lang="en-US" sz="6600" b="1" dirty="0" err="1">
                <a:solidFill>
                  <a:schemeClr val="tx1"/>
                </a:solidFill>
                <a:latin typeface="Abadi" panose="020B0604020104020204" pitchFamily="34" charset="0"/>
              </a:rPr>
              <a:t>marin</a:t>
            </a:r>
            <a:endParaRPr lang="en-US" sz="6600" b="1" dirty="0">
              <a:solidFill>
                <a:schemeClr val="tx1"/>
              </a:solidFill>
              <a:latin typeface="Abadi" panose="020B0604020104020204" pitchFamily="34" charset="0"/>
            </a:endParaRP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8451608" y="643467"/>
            <a:ext cx="3096926" cy="5571066"/>
          </a:xfrm>
        </p:spPr>
        <p:txBody>
          <a:bodyPr>
            <a:normAutofit/>
          </a:bodyPr>
          <a:lstStyle/>
          <a:p>
            <a:r>
              <a:rPr lang="en-US" sz="2400" b="1" dirty="0">
                <a:solidFill>
                  <a:schemeClr val="tx1"/>
                </a:solidFill>
                <a:latin typeface="Abadi" panose="020F0502020204030204" pitchFamily="34" charset="0"/>
              </a:rPr>
              <a:t>Nathan Myler and Victor Diaz</a:t>
            </a:r>
          </a:p>
        </p:txBody>
      </p:sp>
      <p:cxnSp>
        <p:nvCxnSpPr>
          <p:cNvPr id="21" name="Straight Connector 20">
            <a:extLst>
              <a:ext uri="{FF2B5EF4-FFF2-40B4-BE49-F238E27FC236}">
                <a16:creationId xmlns:a16="http://schemas.microsoft.com/office/drawing/2014/main" id="{46E49661-E258-450C-8150-A91A6B30D1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39605" y="1828800"/>
            <a:ext cx="0" cy="3200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07405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55000" lnSpcReduction="20000"/>
          </a:bodyPr>
          <a:lstStyle/>
          <a:p>
            <a:pPr>
              <a:lnSpc>
                <a:spcPct val="170000"/>
              </a:lnSpc>
            </a:pPr>
            <a:r>
              <a:rPr lang="en-US" sz="4400" b="1" dirty="0"/>
              <a:t>Opportunities:</a:t>
            </a:r>
          </a:p>
          <a:p>
            <a:pPr marL="342900" marR="0" lvl="0" indent="-342900">
              <a:lnSpc>
                <a:spcPct val="170000"/>
              </a:lnSpc>
              <a:spcBef>
                <a:spcPts val="0"/>
              </a:spcBef>
              <a:spcAft>
                <a:spcPts val="0"/>
              </a:spcAft>
              <a:buFont typeface="Calibri" panose="020F0502020204030204" pitchFamily="34" charset="0"/>
              <a:buChar char="-"/>
            </a:pPr>
            <a:r>
              <a:rPr lang="en-US" sz="3200" dirty="0">
                <a:effectLst/>
                <a:latin typeface="Calibri" panose="020F0502020204030204" pitchFamily="34" charset="0"/>
                <a:ea typeface="Calibri" panose="020F0502020204030204" pitchFamily="34" charset="0"/>
                <a:cs typeface="Times New Roman" panose="02020603050405020304" pitchFamily="18" charset="0"/>
              </a:rPr>
              <a:t>Location – We’re in a great location, visible from the freeway where a lot of commuters’ pass by every day. Also there is a good mix of customers.</a:t>
            </a:r>
          </a:p>
          <a:p>
            <a:pPr marL="342900" marR="0" lvl="0" indent="-342900">
              <a:lnSpc>
                <a:spcPct val="170000"/>
              </a:lnSpc>
              <a:spcBef>
                <a:spcPts val="0"/>
              </a:spcBef>
              <a:spcAft>
                <a:spcPts val="0"/>
              </a:spcAft>
              <a:buFont typeface="Calibri" panose="020F0502020204030204" pitchFamily="34" charset="0"/>
              <a:buChar char="-"/>
            </a:pPr>
            <a:r>
              <a:rPr lang="en-US" sz="3200" dirty="0">
                <a:effectLst/>
                <a:latin typeface="Calibri" panose="020F0502020204030204" pitchFamily="34" charset="0"/>
                <a:ea typeface="Calibri" panose="020F0502020204030204" pitchFamily="34" charset="0"/>
                <a:cs typeface="Times New Roman" panose="02020603050405020304" pitchFamily="18" charset="0"/>
              </a:rPr>
              <a:t>Long term customers – Who like to keep their vehicles for a long time and put a lot of miles on them. </a:t>
            </a:r>
          </a:p>
          <a:p>
            <a:pPr marL="342900" marR="0" lvl="0" indent="-342900">
              <a:lnSpc>
                <a:spcPct val="170000"/>
              </a:lnSpc>
              <a:spcBef>
                <a:spcPts val="0"/>
              </a:spcBef>
              <a:spcAft>
                <a:spcPts val="0"/>
              </a:spcAft>
              <a:buFont typeface="Calibri" panose="020F0502020204030204" pitchFamily="34" charset="0"/>
              <a:buChar char="-"/>
            </a:pPr>
            <a:r>
              <a:rPr lang="en-US" sz="3200" dirty="0">
                <a:effectLst/>
                <a:latin typeface="Calibri" panose="020F0502020204030204" pitchFamily="34" charset="0"/>
                <a:ea typeface="Calibri" panose="020F0502020204030204" pitchFamily="34" charset="0"/>
                <a:cs typeface="Times New Roman" panose="02020603050405020304" pitchFamily="18" charset="0"/>
              </a:rPr>
              <a:t>Affluent community – We live in a pretty wealthy area which can withstand our higher labor rate. </a:t>
            </a:r>
          </a:p>
          <a:p>
            <a:pPr marL="342900" marR="0" lvl="0" indent="-342900">
              <a:lnSpc>
                <a:spcPct val="170000"/>
              </a:lnSpc>
              <a:spcBef>
                <a:spcPts val="0"/>
              </a:spcBef>
              <a:spcAft>
                <a:spcPts val="800"/>
              </a:spcAft>
              <a:buFont typeface="Calibri" panose="020F0502020204030204" pitchFamily="34" charset="0"/>
              <a:buChar char="-"/>
            </a:pPr>
            <a:r>
              <a:rPr lang="en-US" sz="3200" dirty="0">
                <a:effectLst/>
                <a:latin typeface="Calibri" panose="020F0502020204030204" pitchFamily="34" charset="0"/>
                <a:ea typeface="Calibri" panose="020F0502020204030204" pitchFamily="34" charset="0"/>
                <a:cs typeface="Times New Roman" panose="02020603050405020304" pitchFamily="18" charset="0"/>
              </a:rPr>
              <a:t>Brand – People love to Toyota and want to get their vehicles worked on by certified professional Toyota mechanics.</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lnSpc>
                <a:spcPct val="150000"/>
              </a:lnSpc>
            </a:pPr>
            <a:r>
              <a:rPr lang="en-US" sz="3200" b="1" dirty="0"/>
              <a:t>Threats:</a:t>
            </a:r>
          </a:p>
          <a:p>
            <a:pPr marL="342900" marR="0" lvl="0" indent="-342900">
              <a:lnSpc>
                <a:spcPct val="150000"/>
              </a:lnSpc>
              <a:spcBef>
                <a:spcPts val="0"/>
              </a:spcBef>
              <a:spcAft>
                <a:spcPts val="0"/>
              </a:spcAft>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Declining customer base – Tesla outsells Toyota in our region 2-1. </a:t>
            </a:r>
          </a:p>
          <a:p>
            <a:pPr marL="342900" marR="0" lvl="0" indent="-342900">
              <a:lnSpc>
                <a:spcPct val="150000"/>
              </a:lnSpc>
              <a:spcBef>
                <a:spcPts val="0"/>
              </a:spcBef>
              <a:spcAft>
                <a:spcPts val="0"/>
              </a:spcAft>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Declining economy – With inflation still chugging along we’ve seen a bit of a decline in customers wanting to pay big service tickets or spend money on their cars in general.</a:t>
            </a:r>
          </a:p>
          <a:p>
            <a:pPr marL="342900" marR="0" lvl="0" indent="-342900">
              <a:lnSpc>
                <a:spcPct val="150000"/>
              </a:lnSpc>
              <a:spcBef>
                <a:spcPts val="0"/>
              </a:spcBef>
              <a:spcAft>
                <a:spcPts val="800"/>
              </a:spcAft>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Price – Being that we are higher priced we do lose out on some business.</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pPr>
              <a:lnSpc>
                <a:spcPct val="150000"/>
              </a:lnSpc>
            </a:pPr>
            <a:r>
              <a:rPr lang="en-US" sz="3400" b="1" dirty="0"/>
              <a:t>Objectives:</a:t>
            </a:r>
          </a:p>
          <a:p>
            <a:pPr>
              <a:lnSpc>
                <a:spcPct val="120000"/>
              </a:lnSpc>
            </a:pPr>
            <a:r>
              <a:rPr lang="en-US" dirty="0"/>
              <a:t>- Increase customer pay RO count.</a:t>
            </a:r>
          </a:p>
          <a:p>
            <a:pPr>
              <a:lnSpc>
                <a:spcPct val="120000"/>
              </a:lnSpc>
            </a:pPr>
            <a:r>
              <a:rPr lang="en-US" dirty="0"/>
              <a:t>- Increase daily RO’s.</a:t>
            </a:r>
          </a:p>
          <a:p>
            <a:pPr>
              <a:lnSpc>
                <a:spcPct val="120000"/>
              </a:lnSpc>
            </a:pPr>
            <a:r>
              <a:rPr lang="en-US" dirty="0"/>
              <a:t>- Raise technician proficiency, productivity, and efficiency to target.</a:t>
            </a:r>
          </a:p>
          <a:p>
            <a:pPr>
              <a:lnSpc>
                <a:spcPct val="120000"/>
              </a:lnSpc>
            </a:pPr>
            <a:r>
              <a:rPr lang="en-US" dirty="0"/>
              <a:t>- Increase CSI and customer call wait times.</a:t>
            </a:r>
          </a:p>
          <a:p>
            <a:pPr>
              <a:lnSpc>
                <a:spcPct val="120000"/>
              </a:lnSpc>
            </a:pPr>
            <a:r>
              <a:rPr lang="en-US" dirty="0"/>
              <a:t>- Standard pricing and make more consistent.</a:t>
            </a:r>
          </a:p>
          <a:p>
            <a:pPr>
              <a:lnSpc>
                <a:spcPct val="120000"/>
              </a:lnSpc>
            </a:pPr>
            <a:r>
              <a:rPr lang="en-US" dirty="0"/>
              <a:t>- Establish more refined training process for advisors.</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b="1" dirty="0"/>
              <a:t>Strategies:</a:t>
            </a:r>
          </a:p>
          <a:p>
            <a:pPr marL="0" indent="0">
              <a:lnSpc>
                <a:spcPct val="120000"/>
              </a:lnSpc>
              <a:buNone/>
            </a:pPr>
            <a:r>
              <a:rPr lang="en-US" dirty="0"/>
              <a:t>- Change hours to make it more convenient for our customers to service their vehicles with us.</a:t>
            </a:r>
          </a:p>
          <a:p>
            <a:pPr>
              <a:lnSpc>
                <a:spcPct val="120000"/>
              </a:lnSpc>
            </a:pPr>
            <a:r>
              <a:rPr lang="en-US" dirty="0"/>
              <a:t>- Work with marketing team and increasing advertising. Get a billboard near dealership to attract near customers.</a:t>
            </a:r>
          </a:p>
          <a:p>
            <a:pPr>
              <a:lnSpc>
                <a:spcPct val="120000"/>
              </a:lnSpc>
            </a:pPr>
            <a:r>
              <a:rPr lang="en-US" dirty="0"/>
              <a:t>- Incorporate a tech trackers so their statistics are all public for everyone to see who is great and who needs improvement.</a:t>
            </a:r>
          </a:p>
          <a:p>
            <a:pPr>
              <a:lnSpc>
                <a:spcPct val="120000"/>
              </a:lnSpc>
            </a:pPr>
            <a:r>
              <a:rPr lang="en-US" dirty="0"/>
              <a:t>- Hire a new outside BDC with better customer service and shorter wait times for inbound callers.</a:t>
            </a:r>
          </a:p>
          <a:p>
            <a:r>
              <a:rPr lang="en-US" dirty="0"/>
              <a:t>- Update pricing matrix and remove ability for discounts to provide a more streamlined process for our customers and increase gross.</a:t>
            </a:r>
          </a:p>
          <a:p>
            <a:pPr>
              <a:lnSpc>
                <a:spcPct val="120000"/>
              </a:lnSpc>
            </a:pPr>
            <a:r>
              <a:rPr lang="en-US" dirty="0"/>
              <a:t>- Sign up Service Advisors for NADA training.</a:t>
            </a:r>
          </a:p>
          <a:p>
            <a:endParaRPr lang="en-US" dirty="0"/>
          </a:p>
          <a:p>
            <a:pPr marL="0" indent="0">
              <a:buNone/>
            </a:pPr>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b="1" dirty="0"/>
              <a:t>Tactics:</a:t>
            </a:r>
          </a:p>
          <a:p>
            <a:pPr marL="0" indent="0">
              <a:lnSpc>
                <a:spcPct val="120000"/>
              </a:lnSpc>
              <a:buNone/>
            </a:pPr>
            <a:r>
              <a:rPr lang="en-US" dirty="0"/>
              <a:t>- Start a monthly team dinner for best advisors and technicians to keep up morale after extending hours.</a:t>
            </a:r>
          </a:p>
          <a:p>
            <a:pPr>
              <a:lnSpc>
                <a:spcPct val="120000"/>
              </a:lnSpc>
            </a:pPr>
            <a:r>
              <a:rPr lang="en-US" dirty="0"/>
              <a:t>- Start new targeting marketing campaign for customers in our area who have stopped service w/ us. Advertise special competitive labor to bring in more customers!</a:t>
            </a:r>
          </a:p>
          <a:p>
            <a:pPr>
              <a:lnSpc>
                <a:spcPct val="120000"/>
              </a:lnSpc>
            </a:pPr>
            <a:r>
              <a:rPr lang="en-US" dirty="0"/>
              <a:t>- Make shop foreman responsible for charting tech tracker and having coaching conversations with low performers along w/ service managers.</a:t>
            </a:r>
          </a:p>
          <a:p>
            <a:pPr>
              <a:lnSpc>
                <a:spcPct val="120000"/>
              </a:lnSpc>
            </a:pPr>
            <a:r>
              <a:rPr lang="en-US" dirty="0"/>
              <a:t>- After hiring new BDC chart CSI and mystery shop store to see how the BDC does.</a:t>
            </a:r>
          </a:p>
          <a:p>
            <a:r>
              <a:rPr lang="en-US" dirty="0"/>
              <a:t>- Get with parts and service manager to create new pricing matrix that is the most profitable and makes the most sense for everyone.</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37409" y="461229"/>
            <a:ext cx="9720072" cy="1499616"/>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704359498"/>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Update marketing strategy</a:t>
                      </a:r>
                    </a:p>
                  </a:txBody>
                  <a:tcPr/>
                </a:tc>
                <a:tc>
                  <a:txBody>
                    <a:bodyPr/>
                    <a:lstStyle/>
                    <a:p>
                      <a:r>
                        <a:rPr lang="en-US" dirty="0"/>
                        <a:t>Service Director</a:t>
                      </a:r>
                    </a:p>
                  </a:txBody>
                  <a:tcPr/>
                </a:tc>
                <a:tc>
                  <a:txBody>
                    <a:bodyPr/>
                    <a:lstStyle/>
                    <a:p>
                      <a:r>
                        <a:rPr lang="en-US" dirty="0"/>
                        <a:t>10/31/23 </a:t>
                      </a:r>
                    </a:p>
                  </a:txBody>
                  <a:tcPr/>
                </a:tc>
                <a:extLst>
                  <a:ext uri="{0D108BD9-81ED-4DB2-BD59-A6C34878D82A}">
                    <a16:rowId xmlns:a16="http://schemas.microsoft.com/office/drawing/2014/main" val="2400365483"/>
                  </a:ext>
                </a:extLst>
              </a:tr>
              <a:tr h="565004">
                <a:tc>
                  <a:txBody>
                    <a:bodyPr/>
                    <a:lstStyle/>
                    <a:p>
                      <a:r>
                        <a:rPr lang="en-US" dirty="0"/>
                        <a:t>Update tech tracker and daily have 1-on-1’s with techs</a:t>
                      </a:r>
                    </a:p>
                  </a:txBody>
                  <a:tcPr/>
                </a:tc>
                <a:tc>
                  <a:txBody>
                    <a:bodyPr/>
                    <a:lstStyle/>
                    <a:p>
                      <a:r>
                        <a:rPr lang="en-US" dirty="0"/>
                        <a:t>Service Manager / Shop Foreman</a:t>
                      </a:r>
                    </a:p>
                  </a:txBody>
                  <a:tcPr/>
                </a:tc>
                <a:tc>
                  <a:txBody>
                    <a:bodyPr/>
                    <a:lstStyle/>
                    <a:p>
                      <a:r>
                        <a:rPr lang="en-US" dirty="0"/>
                        <a:t>Every week</a:t>
                      </a:r>
                    </a:p>
                  </a:txBody>
                  <a:tcPr/>
                </a:tc>
                <a:extLst>
                  <a:ext uri="{0D108BD9-81ED-4DB2-BD59-A6C34878D82A}">
                    <a16:rowId xmlns:a16="http://schemas.microsoft.com/office/drawing/2014/main" val="107845787"/>
                  </a:ext>
                </a:extLst>
              </a:tr>
              <a:tr h="565004">
                <a:tc>
                  <a:txBody>
                    <a:bodyPr/>
                    <a:lstStyle/>
                    <a:p>
                      <a:r>
                        <a:rPr lang="en-US" dirty="0"/>
                        <a:t>Hire new BDC</a:t>
                      </a:r>
                    </a:p>
                  </a:txBody>
                  <a:tcPr/>
                </a:tc>
                <a:tc>
                  <a:txBody>
                    <a:bodyPr/>
                    <a:lstStyle/>
                    <a:p>
                      <a:r>
                        <a:rPr lang="en-US" dirty="0"/>
                        <a:t>Service Director</a:t>
                      </a:r>
                    </a:p>
                  </a:txBody>
                  <a:tcPr/>
                </a:tc>
                <a:tc>
                  <a:txBody>
                    <a:bodyPr/>
                    <a:lstStyle/>
                    <a:p>
                      <a:r>
                        <a:rPr lang="en-US" b="0" dirty="0"/>
                        <a:t>11/1/23</a:t>
                      </a:r>
                    </a:p>
                  </a:txBody>
                  <a:tcPr/>
                </a:tc>
                <a:extLst>
                  <a:ext uri="{0D108BD9-81ED-4DB2-BD59-A6C34878D82A}">
                    <a16:rowId xmlns:a16="http://schemas.microsoft.com/office/drawing/2014/main" val="1530126605"/>
                  </a:ext>
                </a:extLst>
              </a:tr>
              <a:tr h="565004">
                <a:tc>
                  <a:txBody>
                    <a:bodyPr/>
                    <a:lstStyle/>
                    <a:p>
                      <a:r>
                        <a:rPr lang="en-US" dirty="0"/>
                        <a:t>Get new store website</a:t>
                      </a:r>
                    </a:p>
                  </a:txBody>
                  <a:tcPr/>
                </a:tc>
                <a:tc>
                  <a:txBody>
                    <a:bodyPr/>
                    <a:lstStyle/>
                    <a:p>
                      <a:r>
                        <a:rPr lang="en-US" dirty="0"/>
                        <a:t>Service Director / GSM / GM</a:t>
                      </a:r>
                    </a:p>
                  </a:txBody>
                  <a:tcPr/>
                </a:tc>
                <a:tc>
                  <a:txBody>
                    <a:bodyPr/>
                    <a:lstStyle/>
                    <a:p>
                      <a:r>
                        <a:rPr lang="en-US" dirty="0"/>
                        <a:t>11/1/23</a:t>
                      </a:r>
                    </a:p>
                  </a:txBody>
                  <a:tcPr/>
                </a:tc>
                <a:extLst>
                  <a:ext uri="{0D108BD9-81ED-4DB2-BD59-A6C34878D82A}">
                    <a16:rowId xmlns:a16="http://schemas.microsoft.com/office/drawing/2014/main" val="1950345431"/>
                  </a:ext>
                </a:extLst>
              </a:tr>
              <a:tr h="565004">
                <a:tc>
                  <a:txBody>
                    <a:bodyPr/>
                    <a:lstStyle/>
                    <a:p>
                      <a:r>
                        <a:rPr lang="en-US" dirty="0"/>
                        <a:t>Update pricing matrix</a:t>
                      </a:r>
                    </a:p>
                  </a:txBody>
                  <a:tcPr/>
                </a:tc>
                <a:tc>
                  <a:txBody>
                    <a:bodyPr/>
                    <a:lstStyle/>
                    <a:p>
                      <a:r>
                        <a:rPr lang="en-US" dirty="0"/>
                        <a:t>Parts Manager / Service Director</a:t>
                      </a:r>
                    </a:p>
                  </a:txBody>
                  <a:tcPr/>
                </a:tc>
                <a:tc>
                  <a:txBody>
                    <a:bodyPr/>
                    <a:lstStyle/>
                    <a:p>
                      <a:r>
                        <a:rPr lang="en-US" dirty="0"/>
                        <a:t>10/31/23</a:t>
                      </a:r>
                    </a:p>
                  </a:txBody>
                  <a:tcPr/>
                </a:tc>
                <a:extLst>
                  <a:ext uri="{0D108BD9-81ED-4DB2-BD59-A6C34878D82A}">
                    <a16:rowId xmlns:a16="http://schemas.microsoft.com/office/drawing/2014/main" val="1960891333"/>
                  </a:ext>
                </a:extLst>
              </a:tr>
              <a:tr h="565004">
                <a:tc>
                  <a:txBody>
                    <a:bodyPr/>
                    <a:lstStyle/>
                    <a:p>
                      <a:r>
                        <a:rPr lang="en-US" dirty="0"/>
                        <a:t>Increase hours</a:t>
                      </a:r>
                    </a:p>
                  </a:txBody>
                  <a:tcPr/>
                </a:tc>
                <a:tc>
                  <a:txBody>
                    <a:bodyPr/>
                    <a:lstStyle/>
                    <a:p>
                      <a:r>
                        <a:rPr lang="en-US" dirty="0"/>
                        <a:t>Service Director</a:t>
                      </a:r>
                    </a:p>
                  </a:txBody>
                  <a:tcPr/>
                </a:tc>
                <a:tc>
                  <a:txBody>
                    <a:bodyPr/>
                    <a:lstStyle/>
                    <a:p>
                      <a:r>
                        <a:rPr lang="en-US" dirty="0"/>
                        <a:t>10/16/23</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b="1" dirty="0"/>
              <a:t>Synopsis:</a:t>
            </a:r>
          </a:p>
          <a:p>
            <a:r>
              <a:rPr lang="en-US" sz="1900" dirty="0"/>
              <a:t>We’re doing pretty good in most aspects of the business. Our main items to focus on is customer CXI and average hours per RO. We will raise this by sending our service advisors to the NADA Service Advisor training. Additionally, we would like to raise our gross to 80% of sales by implementing more training. Another area of improvement is our total RO count. We will be changing our marketing strategy and raising the advertising budget to target more customers and just get more people into the service drive. We will also be hiring a new BDC since our current BDC is awful. This will help with the customer experience. Also, we are going to introduce a tech trackers for the techs to see how the measure in proficiency, effectiveness, and productivity and have coaching conversations with poor performers.</a:t>
            </a:r>
          </a:p>
          <a:p>
            <a:endParaRPr lang="en-US" sz="1900" dirty="0"/>
          </a:p>
          <a:p>
            <a:r>
              <a:rPr lang="en-US" sz="1900" dirty="0"/>
              <a:t>That is all!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43468" y="643467"/>
            <a:ext cx="3415612" cy="5571066"/>
          </a:xfrm>
        </p:spPr>
        <p:txBody>
          <a:bodyPr>
            <a:normAutofit/>
          </a:bodyPr>
          <a:lstStyle/>
          <a:p>
            <a:br>
              <a:rPr lang="en-US" sz="4600" b="0" i="0" u="none" strike="noStrike" baseline="0" dirty="0">
                <a:solidFill>
                  <a:srgbClr val="FFFFFF"/>
                </a:solidFill>
                <a:latin typeface="Calibri" panose="020F0502020204030204" pitchFamily="34" charset="0"/>
              </a:rPr>
            </a:br>
            <a:r>
              <a:rPr lang="en-US" sz="4600" b="1" i="0" u="none" strike="noStrike" baseline="0" dirty="0">
                <a:solidFill>
                  <a:srgbClr val="FFFFFF"/>
                </a:solidFill>
                <a:latin typeface="Calibri" panose="020F0502020204030204" pitchFamily="34" charset="0"/>
              </a:rPr>
              <a:t>Marketing</a:t>
            </a:r>
            <a:r>
              <a:rPr lang="en-US" sz="4600" b="0" i="0" u="none" strike="noStrike" baseline="0" dirty="0">
                <a:solidFill>
                  <a:srgbClr val="FFFFFF"/>
                </a:solidFill>
                <a:latin typeface="Calibri" panose="020F0502020204030204" pitchFamily="34" charset="0"/>
              </a:rPr>
              <a:t> </a:t>
            </a:r>
            <a:br>
              <a:rPr lang="en-US" sz="4600" b="0" i="0" u="none" strike="noStrike" baseline="0" dirty="0">
                <a:solidFill>
                  <a:srgbClr val="FFFFFF"/>
                </a:solidFill>
                <a:latin typeface="Calibri" panose="020F0502020204030204" pitchFamily="34" charset="0"/>
              </a:rPr>
            </a:br>
            <a:endParaRPr lang="en-US" sz="4600" dirty="0">
              <a:solidFill>
                <a:srgbClr val="FFFFFF"/>
              </a:solidFill>
            </a:endParaRPr>
          </a:p>
        </p:txBody>
      </p:sp>
      <p:graphicFrame>
        <p:nvGraphicFramePr>
          <p:cNvPr id="14" name="Content Placeholder 2">
            <a:extLst>
              <a:ext uri="{FF2B5EF4-FFF2-40B4-BE49-F238E27FC236}">
                <a16:creationId xmlns:a16="http://schemas.microsoft.com/office/drawing/2014/main" id="{0034EF58-9A48-E401-0512-2ACF739368A2}"/>
              </a:ext>
            </a:extLst>
          </p:cNvPr>
          <p:cNvGraphicFramePr>
            <a:graphicFrameLocks noGrp="1"/>
          </p:cNvGraphicFramePr>
          <p:nvPr>
            <p:ph idx="1"/>
            <p:extLst>
              <p:ext uri="{D42A27DB-BD31-4B8C-83A1-F6EECF244321}">
                <p14:modId xmlns:p14="http://schemas.microsoft.com/office/powerpoint/2010/main" val="500206684"/>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marL="0" indent="0">
              <a:buNone/>
            </a:pPr>
            <a:r>
              <a:rPr lang="en-US" sz="1800" dirty="0">
                <a:solidFill>
                  <a:srgbClr val="000000"/>
                </a:solidFill>
                <a:latin typeface="Calibri" panose="020F0502020204030204" pitchFamily="34" charset="0"/>
              </a:rPr>
              <a:t>- We’re currently 75.76% gross to sales.</a:t>
            </a:r>
            <a:endParaRPr lang="en-US" sz="1800" b="0" i="0" u="none" strike="noStrike" baseline="0" dirty="0">
              <a:solidFill>
                <a:srgbClr val="221E1F"/>
              </a:solidFill>
              <a:latin typeface="Calibri" panose="020F0502020204030204" pitchFamily="34" charset="0"/>
            </a:endParaRPr>
          </a:p>
          <a:p>
            <a:pPr marL="0" indent="0">
              <a:buNone/>
            </a:pPr>
            <a:r>
              <a:rPr lang="en-US" sz="1800" dirty="0">
                <a:solidFill>
                  <a:srgbClr val="221E1F"/>
                </a:solidFill>
                <a:latin typeface="Calibri" panose="020F0502020204030204" pitchFamily="34" charset="0"/>
              </a:rPr>
              <a:t>- Our goal is to increase customer car to 80%.</a:t>
            </a:r>
          </a:p>
          <a:p>
            <a:pPr marL="0" indent="0">
              <a:buNone/>
            </a:pPr>
            <a:r>
              <a:rPr lang="en-US" sz="1800" b="0" i="0" u="none" strike="noStrike" baseline="0" dirty="0">
                <a:solidFill>
                  <a:srgbClr val="221E1F"/>
                </a:solidFill>
                <a:latin typeface="Calibri" panose="020F0502020204030204" pitchFamily="34" charset="0"/>
              </a:rPr>
              <a:t>- We will do this</a:t>
            </a:r>
            <a:r>
              <a:rPr lang="en-US" sz="1800" dirty="0">
                <a:solidFill>
                  <a:srgbClr val="221E1F"/>
                </a:solidFill>
                <a:latin typeface="Calibri" panose="020F0502020204030204" pitchFamily="34" charset="0"/>
              </a:rPr>
              <a:t> by re-visiting our competitive labor matrix and optimizing it for higher gross retention.</a:t>
            </a:r>
            <a:endParaRPr lang="en-US" sz="1800" b="0" i="0" u="none" strike="noStrike" baseline="0" dirty="0">
              <a:solidFill>
                <a:srgbClr val="221E1F"/>
              </a:solidFill>
              <a:latin typeface="Calibri" panose="020F0502020204030204" pitchFamily="34" charset="0"/>
            </a:endParaRPr>
          </a:p>
          <a:p>
            <a:pPr marL="0" indent="0">
              <a:buNone/>
            </a:pPr>
            <a:r>
              <a:rPr lang="en-US" sz="1800" dirty="0">
                <a:solidFill>
                  <a:srgbClr val="221E1F"/>
                </a:solidFill>
                <a:latin typeface="Calibri" panose="020F0502020204030204" pitchFamily="34" charset="0"/>
              </a:rPr>
              <a:t>- This will be measured weekly by the service manager to ensure we’re on track to hit our target of 80%.</a:t>
            </a:r>
            <a:endParaRPr lang="en-US" sz="1800" b="0" i="0" u="none" strike="noStrike" baseline="0" dirty="0">
              <a:solidFill>
                <a:srgbClr val="221E1F"/>
              </a:solidFill>
              <a:latin typeface="Calibri" panose="020F0502020204030204" pitchFamily="34" charset="0"/>
            </a:endParaRPr>
          </a:p>
          <a:p>
            <a:endParaRPr lang="en-US" dirty="0"/>
          </a:p>
        </p:txBody>
      </p:sp>
      <p:pic>
        <p:nvPicPr>
          <p:cNvPr id="9" name="Picture 8">
            <a:extLst>
              <a:ext uri="{FF2B5EF4-FFF2-40B4-BE49-F238E27FC236}">
                <a16:creationId xmlns:a16="http://schemas.microsoft.com/office/drawing/2014/main" id="{A2F2BA5F-5874-503A-851D-9B25D024BBF4}"/>
              </a:ext>
            </a:extLst>
          </p:cNvPr>
          <p:cNvPicPr>
            <a:picLocks noChangeAspect="1"/>
          </p:cNvPicPr>
          <p:nvPr/>
        </p:nvPicPr>
        <p:blipFill>
          <a:blip r:embed="rId2"/>
          <a:stretch>
            <a:fillRect/>
          </a:stretch>
        </p:blipFill>
        <p:spPr>
          <a:xfrm>
            <a:off x="5632621" y="2084832"/>
            <a:ext cx="5641750" cy="267524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dirty="0">
                <a:solidFill>
                  <a:srgbClr val="221E1F"/>
                </a:solidFill>
                <a:latin typeface="Calibri" panose="020F0502020204030204" pitchFamily="34" charset="0"/>
              </a:rPr>
              <a:t>- Personnel Expense is currently 30.70% of gross.</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 Our goal is to reduce this to 3% of gross</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 We will do this be adjusting the pay plan of service advisors in order to hit our benchmark. This change is to drive people towards hours sold instead of solely ELR.</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 Service manager measure weekly and positively communicate changes with advisor team.</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0BEC7643-F4B3-14C7-F511-7EE6C8336F94}"/>
              </a:ext>
            </a:extLst>
          </p:cNvPr>
          <p:cNvPicPr>
            <a:picLocks noChangeAspect="1"/>
          </p:cNvPicPr>
          <p:nvPr/>
        </p:nvPicPr>
        <p:blipFill>
          <a:blip r:embed="rId2"/>
          <a:stretch>
            <a:fillRect/>
          </a:stretch>
        </p:blipFill>
        <p:spPr>
          <a:xfrm>
            <a:off x="6744294" y="2084832"/>
            <a:ext cx="4423579" cy="368631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marL="0" indent="0">
              <a:buNone/>
            </a:pPr>
            <a:r>
              <a:rPr lang="en-US" sz="1800" dirty="0">
                <a:solidFill>
                  <a:srgbClr val="000000"/>
                </a:solidFill>
                <a:latin typeface="Calibri" panose="020F0502020204030204" pitchFamily="34" charset="0"/>
              </a:rPr>
              <a:t>- Currently our tech proficiency is pretty good at 89.20%.</a:t>
            </a:r>
          </a:p>
          <a:p>
            <a:pPr marL="0" indent="0">
              <a:buNone/>
            </a:pPr>
            <a:r>
              <a:rPr lang="en-US" sz="1800" dirty="0">
                <a:solidFill>
                  <a:srgbClr val="221E1F"/>
                </a:solidFill>
                <a:latin typeface="Calibri" panose="020F0502020204030204" pitchFamily="34" charset="0"/>
              </a:rPr>
              <a:t>- Increase proficiency by 5%.</a:t>
            </a:r>
            <a:endParaRPr lang="en-US" sz="1800" b="0" i="0" u="none" strike="noStrike" baseline="0" dirty="0">
              <a:solidFill>
                <a:srgbClr val="221E1F"/>
              </a:solidFill>
              <a:latin typeface="Calibri" panose="020F0502020204030204" pitchFamily="34" charset="0"/>
            </a:endParaRPr>
          </a:p>
          <a:p>
            <a:pPr marL="0" indent="0">
              <a:buNone/>
            </a:pPr>
            <a:r>
              <a:rPr lang="en-US" sz="1800" dirty="0">
                <a:solidFill>
                  <a:srgbClr val="221E1F"/>
                </a:solidFill>
                <a:latin typeface="Calibri" panose="020F0502020204030204" pitchFamily="34" charset="0"/>
              </a:rPr>
              <a:t>- Get lube techs to be more proficient and possibly start the rode to flat rate technicians.</a:t>
            </a:r>
            <a:endParaRPr lang="en-US" sz="1800" b="0" i="0" u="none" strike="noStrike" baseline="0" dirty="0">
              <a:solidFill>
                <a:srgbClr val="221E1F"/>
              </a:solidFill>
              <a:latin typeface="Calibri" panose="020F0502020204030204" pitchFamily="34" charset="0"/>
            </a:endParaRPr>
          </a:p>
          <a:p>
            <a:pPr marL="0" indent="0">
              <a:buNone/>
            </a:pPr>
            <a:r>
              <a:rPr lang="en-US" sz="1800" dirty="0">
                <a:solidFill>
                  <a:srgbClr val="221E1F"/>
                </a:solidFill>
                <a:latin typeface="Calibri" panose="020F0502020204030204" pitchFamily="34" charset="0"/>
              </a:rPr>
              <a:t>- Daily tech tracker that charts proficiency, efficiency, and productivity by technician. This will be updated daily dispatch or service manager.</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E67FF33D-1A5B-1127-B77A-419B9610E316}"/>
              </a:ext>
            </a:extLst>
          </p:cNvPr>
          <p:cNvPicPr>
            <a:picLocks noChangeAspect="1"/>
          </p:cNvPicPr>
          <p:nvPr/>
        </p:nvPicPr>
        <p:blipFill>
          <a:blip r:embed="rId2"/>
          <a:stretch>
            <a:fillRect/>
          </a:stretch>
        </p:blipFill>
        <p:spPr>
          <a:xfrm>
            <a:off x="5779007" y="1200334"/>
            <a:ext cx="6320628" cy="4767648"/>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Our current facility utilization is 51.46% and 30% of the bays go unused everyday. Currently only 2/3 of the staff are working at any given time due to 4/10’s shifts.</a:t>
            </a:r>
          </a:p>
          <a:p>
            <a:r>
              <a:rPr lang="en-US" sz="180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t>
            </a:r>
            <a:r>
              <a:rPr lang="en-US" sz="1800" dirty="0">
                <a:solidFill>
                  <a:srgbClr val="221E1F"/>
                </a:solidFill>
                <a:latin typeface="Calibri" panose="020F0502020204030204" pitchFamily="34" charset="0"/>
              </a:rPr>
              <a:t>The goal would be to increase facility utilization to 80%.</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 The facility is not bottlenecking service labor sales, the bottleneck comes from the amount of customers we have coming in everyday. We will get more people</a:t>
            </a:r>
            <a:r>
              <a:rPr lang="en-US" sz="1800" b="0" i="0" u="none" strike="noStrike" baseline="0" dirty="0">
                <a:solidFill>
                  <a:srgbClr val="221E1F"/>
                </a:solidFill>
                <a:latin typeface="Calibri" panose="020F0502020204030204" pitchFamily="34" charset="0"/>
              </a:rPr>
              <a:t> into the service drive through targeted marketing.</a:t>
            </a:r>
          </a:p>
          <a:p>
            <a:r>
              <a:rPr lang="en-US" sz="1800" b="0" i="0" u="none" strike="noStrike" baseline="0" dirty="0">
                <a:solidFill>
                  <a:srgbClr val="221E1F"/>
                </a:solidFill>
                <a:latin typeface="Calibri" panose="020F0502020204030204" pitchFamily="34" charset="0"/>
              </a:rPr>
              <a:t>- We will measure changes through our marketing team and CP RO count.</a:t>
            </a:r>
          </a:p>
          <a:p>
            <a:endParaRPr lang="en-US" dirty="0"/>
          </a:p>
        </p:txBody>
      </p:sp>
      <p:pic>
        <p:nvPicPr>
          <p:cNvPr id="10" name="Picture 9">
            <a:extLst>
              <a:ext uri="{FF2B5EF4-FFF2-40B4-BE49-F238E27FC236}">
                <a16:creationId xmlns:a16="http://schemas.microsoft.com/office/drawing/2014/main" id="{6175D758-ACDB-6DCD-20F9-D2586BE6D9A6}"/>
              </a:ext>
            </a:extLst>
          </p:cNvPr>
          <p:cNvPicPr>
            <a:picLocks noChangeAspect="1"/>
          </p:cNvPicPr>
          <p:nvPr/>
        </p:nvPicPr>
        <p:blipFill>
          <a:blip r:embed="rId2"/>
          <a:stretch>
            <a:fillRect/>
          </a:stretch>
        </p:blipFill>
        <p:spPr>
          <a:xfrm>
            <a:off x="7284503" y="1335024"/>
            <a:ext cx="3534268" cy="4448796"/>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pPr marL="0" indent="0">
              <a:buNone/>
            </a:pPr>
            <a:r>
              <a:rPr lang="en-US" dirty="0"/>
              <a:t>- After reviewing with our service director, we would like to see an increase in Maintenance and Competitive Labor.</a:t>
            </a:r>
          </a:p>
          <a:p>
            <a:pPr marL="0" indent="0">
              <a:buNone/>
            </a:pPr>
            <a:r>
              <a:rPr lang="en-US" dirty="0"/>
              <a:t>- We have WAY too many 1-line RO’s. We will implement further advisor training to get them better at upselling customers.</a:t>
            </a:r>
          </a:p>
          <a:p>
            <a:pPr marL="0" indent="0">
              <a:buNone/>
            </a:pPr>
            <a:r>
              <a:rPr lang="en-US" dirty="0"/>
              <a:t>- Maintain current hours per Ro of 1.95</a:t>
            </a:r>
          </a:p>
          <a:p>
            <a:pPr marL="0" indent="0">
              <a:buNone/>
            </a:pPr>
            <a:r>
              <a:rPr lang="en-US" dirty="0"/>
              <a:t> </a:t>
            </a:r>
          </a:p>
        </p:txBody>
      </p:sp>
      <p:pic>
        <p:nvPicPr>
          <p:cNvPr id="8" name="Picture 7">
            <a:extLst>
              <a:ext uri="{FF2B5EF4-FFF2-40B4-BE49-F238E27FC236}">
                <a16:creationId xmlns:a16="http://schemas.microsoft.com/office/drawing/2014/main" id="{6176F3F8-DC97-5246-C1CA-F19E2E2234F1}"/>
              </a:ext>
            </a:extLst>
          </p:cNvPr>
          <p:cNvPicPr>
            <a:picLocks noChangeAspect="1"/>
          </p:cNvPicPr>
          <p:nvPr/>
        </p:nvPicPr>
        <p:blipFill>
          <a:blip r:embed="rId2"/>
          <a:stretch>
            <a:fillRect/>
          </a:stretch>
        </p:blipFill>
        <p:spPr>
          <a:xfrm>
            <a:off x="6096000" y="1136072"/>
            <a:ext cx="5922762" cy="5053215"/>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marR="0" lvl="0" indent="0">
              <a:lnSpc>
                <a:spcPct val="150000"/>
              </a:lnSpc>
              <a:spcBef>
                <a:spcPts val="0"/>
              </a:spcBef>
              <a:spcAft>
                <a:spcPts val="0"/>
              </a:spcAft>
              <a:buNone/>
            </a:pPr>
            <a:r>
              <a:rPr lang="en-US" sz="2400" b="1" dirty="0">
                <a:latin typeface="Calibri" panose="020F0502020204030204" pitchFamily="34" charset="0"/>
                <a:ea typeface="Calibri" panose="020F0502020204030204" pitchFamily="34" charset="0"/>
                <a:cs typeface="Times New Roman" panose="02020603050405020304" pitchFamily="18" charset="0"/>
              </a:rPr>
              <a:t>Strengths:</a:t>
            </a: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0"/>
              </a:spcAft>
              <a:buFont typeface="Calibri" panose="020F0502020204030204" pitchFamily="34" charset="0"/>
              <a:buChar char="-"/>
            </a:pPr>
            <a:r>
              <a:rPr lang="en-US" sz="2000" dirty="0">
                <a:effectLst/>
                <a:latin typeface="Calibri" panose="020F0502020204030204" pitchFamily="34" charset="0"/>
                <a:ea typeface="Calibri" panose="020F0502020204030204" pitchFamily="34" charset="0"/>
                <a:cs typeface="Times New Roman" panose="02020603050405020304" pitchFamily="18" charset="0"/>
              </a:rPr>
              <a:t>Good team moral - People communicate well and enjoy working together.</a:t>
            </a:r>
          </a:p>
          <a:p>
            <a:pPr marL="342900" marR="0" lvl="0" indent="-342900">
              <a:lnSpc>
                <a:spcPct val="150000"/>
              </a:lnSpc>
              <a:spcBef>
                <a:spcPts val="0"/>
              </a:spcBef>
              <a:spcAft>
                <a:spcPts val="0"/>
              </a:spcAft>
              <a:buFont typeface="Calibri" panose="020F0502020204030204" pitchFamily="34" charset="0"/>
              <a:buChar char="-"/>
            </a:pPr>
            <a:r>
              <a:rPr lang="en-US" sz="2000" dirty="0">
                <a:effectLst/>
                <a:latin typeface="Calibri" panose="020F0502020204030204" pitchFamily="34" charset="0"/>
                <a:ea typeface="Calibri" panose="020F0502020204030204" pitchFamily="34" charset="0"/>
                <a:cs typeface="Times New Roman" panose="02020603050405020304" pitchFamily="18" charset="0"/>
              </a:rPr>
              <a:t>Staff availability – We have a full team and have adequate coverage every day.</a:t>
            </a:r>
          </a:p>
          <a:p>
            <a:pPr marL="342900" marR="0" lvl="0" indent="-342900">
              <a:lnSpc>
                <a:spcPct val="150000"/>
              </a:lnSpc>
              <a:spcBef>
                <a:spcPts val="0"/>
              </a:spcBef>
              <a:spcAft>
                <a:spcPts val="0"/>
              </a:spcAft>
              <a:buFont typeface="Calibri" panose="020F0502020204030204" pitchFamily="34" charset="0"/>
              <a:buChar char="-"/>
            </a:pPr>
            <a:r>
              <a:rPr lang="en-US" sz="2000" dirty="0">
                <a:effectLst/>
                <a:latin typeface="Calibri" panose="020F0502020204030204" pitchFamily="34" charset="0"/>
                <a:ea typeface="Calibri" panose="020F0502020204030204" pitchFamily="34" charset="0"/>
                <a:cs typeface="Times New Roman" panose="02020603050405020304" pitchFamily="18" charset="0"/>
              </a:rPr>
              <a:t>Tools – We have a good facility with modern tools and lifts for our technicians.</a:t>
            </a:r>
          </a:p>
          <a:p>
            <a:pPr marL="342900" marR="0" lvl="0" indent="-342900">
              <a:lnSpc>
                <a:spcPct val="150000"/>
              </a:lnSpc>
              <a:spcBef>
                <a:spcPts val="0"/>
              </a:spcBef>
              <a:spcAft>
                <a:spcPts val="0"/>
              </a:spcAft>
              <a:buFont typeface="Calibri" panose="020F0502020204030204" pitchFamily="34" charset="0"/>
              <a:buChar char="-"/>
            </a:pPr>
            <a:r>
              <a:rPr lang="en-US" sz="2000" dirty="0">
                <a:effectLst/>
                <a:latin typeface="Calibri" panose="020F0502020204030204" pitchFamily="34" charset="0"/>
                <a:ea typeface="Calibri" panose="020F0502020204030204" pitchFamily="34" charset="0"/>
                <a:cs typeface="Times New Roman" panose="02020603050405020304" pitchFamily="18" charset="0"/>
              </a:rPr>
              <a:t>Price – We have a higher price which has raised our warranty and internal rate.</a:t>
            </a:r>
          </a:p>
          <a:p>
            <a:pPr marL="342900" marR="0" lvl="0" indent="-342900">
              <a:lnSpc>
                <a:spcPct val="150000"/>
              </a:lnSpc>
              <a:spcBef>
                <a:spcPts val="0"/>
              </a:spcBef>
              <a:spcAft>
                <a:spcPts val="0"/>
              </a:spcAft>
              <a:buFont typeface="Calibri" panose="020F0502020204030204" pitchFamily="34" charset="0"/>
              <a:buChar char="-"/>
            </a:pPr>
            <a:r>
              <a:rPr lang="en-US" sz="2000" dirty="0">
                <a:effectLst/>
                <a:latin typeface="Calibri" panose="020F0502020204030204" pitchFamily="34" charset="0"/>
                <a:ea typeface="Calibri" panose="020F0502020204030204" pitchFamily="34" charset="0"/>
                <a:cs typeface="Times New Roman" panose="02020603050405020304" pitchFamily="18" charset="0"/>
              </a:rPr>
              <a:t>Expertise – We have a lot of tenured techs with a lot of experience.</a:t>
            </a:r>
          </a:p>
          <a:p>
            <a:pPr marL="342900" marR="0" lvl="0" indent="-342900">
              <a:lnSpc>
                <a:spcPct val="150000"/>
              </a:lnSpc>
              <a:spcBef>
                <a:spcPts val="0"/>
              </a:spcBef>
              <a:spcAft>
                <a:spcPts val="800"/>
              </a:spcAft>
              <a:buFont typeface="Calibri" panose="020F0502020204030204" pitchFamily="34" charset="0"/>
              <a:buChar char="-"/>
            </a:pPr>
            <a:r>
              <a:rPr lang="en-US" sz="2000" dirty="0">
                <a:effectLst/>
                <a:latin typeface="Calibri" panose="020F0502020204030204" pitchFamily="34" charset="0"/>
                <a:ea typeface="Calibri" panose="020F0502020204030204" pitchFamily="34" charset="0"/>
                <a:cs typeface="Times New Roman" panose="02020603050405020304" pitchFamily="18" charset="0"/>
              </a:rPr>
              <a:t>Employee compensation – Everyone is paid well, treated fairly, and is given room for growth.</a:t>
            </a: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024128" y="2286000"/>
            <a:ext cx="9720073" cy="4227095"/>
          </a:xfrm>
        </p:spPr>
        <p:txBody>
          <a:bodyPr>
            <a:normAutofit lnSpcReduction="10000"/>
          </a:bodyPr>
          <a:lstStyle/>
          <a:p>
            <a:pPr marL="0" indent="0">
              <a:buNone/>
            </a:pPr>
            <a:r>
              <a:rPr lang="en-US" sz="2400" b="1" dirty="0">
                <a:latin typeface="Calibri" panose="020F0502020204030204" pitchFamily="34" charset="0"/>
                <a:cs typeface="Times New Roman" panose="02020603050405020304" pitchFamily="18" charset="0"/>
              </a:rPr>
              <a:t>Weaknesses:</a:t>
            </a:r>
            <a:endParaRPr lang="en-US" sz="2400" b="1" dirty="0"/>
          </a:p>
          <a:p>
            <a:pPr marL="342900" marR="0" lvl="0" indent="-342900">
              <a:lnSpc>
                <a:spcPct val="150000"/>
              </a:lnSpc>
              <a:spcBef>
                <a:spcPts val="0"/>
              </a:spcBef>
              <a:spcAft>
                <a:spcPts val="0"/>
              </a:spcAft>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Laziness – Techs and advisors are often lazy and don’t seek out extra work.</a:t>
            </a:r>
          </a:p>
          <a:p>
            <a:pPr marL="342900" marR="0" lvl="0" indent="-342900">
              <a:lnSpc>
                <a:spcPct val="150000"/>
              </a:lnSpc>
              <a:spcBef>
                <a:spcPts val="0"/>
              </a:spcBef>
              <a:spcAft>
                <a:spcPts val="0"/>
              </a:spcAft>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Lack of training – Specifically for advisors and techs. Lack a proper training program to get everyone up to speed. </a:t>
            </a:r>
          </a:p>
          <a:p>
            <a:pPr marL="342900" marR="0" lvl="0" indent="-342900">
              <a:lnSpc>
                <a:spcPct val="150000"/>
              </a:lnSpc>
              <a:spcBef>
                <a:spcPts val="0"/>
              </a:spcBef>
              <a:spcAft>
                <a:spcPts val="0"/>
              </a:spcAft>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BDC – Our current BDC is not good, we need to find a different company or bring it in house.</a:t>
            </a:r>
          </a:p>
          <a:p>
            <a:pPr marL="342900" marR="0" lvl="0" indent="-342900">
              <a:lnSpc>
                <a:spcPct val="150000"/>
              </a:lnSpc>
              <a:spcBef>
                <a:spcPts val="0"/>
              </a:spcBef>
              <a:spcAft>
                <a:spcPts val="800"/>
              </a:spcAft>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Consistency – This regarding providing a consistent experience for every customer with more standardized pricing and formal word tracks.</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Integral</Template>
  <TotalTime>2076</TotalTime>
  <Words>1339</Words>
  <Application>Microsoft Office PowerPoint</Application>
  <PresentationFormat>Widescreen</PresentationFormat>
  <Paragraphs>113</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Abadi</vt:lpstr>
      <vt:lpstr>Calibri</vt:lpstr>
      <vt:lpstr>Tw Cen MT</vt:lpstr>
      <vt:lpstr>Tw Cen MT Condensed</vt:lpstr>
      <vt:lpstr>Wingdings 3</vt:lpstr>
      <vt:lpstr>Integral</vt:lpstr>
      <vt:lpstr>N438– service department analysis for Toyota marin</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Nathan Myler</cp:lastModifiedBy>
  <cp:revision>10</cp:revision>
  <dcterms:created xsi:type="dcterms:W3CDTF">2022-12-04T13:10:55Z</dcterms:created>
  <dcterms:modified xsi:type="dcterms:W3CDTF">2024-04-25T21:47:38Z</dcterms:modified>
</cp:coreProperties>
</file>