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4" r:id="rId7"/>
    <p:sldId id="273" r:id="rId8"/>
    <p:sldId id="258" r:id="rId9"/>
    <p:sldId id="275" r:id="rId10"/>
    <p:sldId id="257" r:id="rId11"/>
    <p:sldId id="262" r:id="rId12"/>
    <p:sldId id="263" r:id="rId13"/>
    <p:sldId id="264" r:id="rId14"/>
    <p:sldId id="265" r:id="rId15"/>
    <p:sldId id="266" r:id="rId16"/>
    <p:sldId id="267" r:id="rId17"/>
    <p:sldId id="268" r:id="rId18"/>
    <p:sldId id="269" r:id="rId19"/>
    <p:sldId id="276"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3" d="100"/>
          <a:sy n="53" d="100"/>
        </p:scale>
        <p:origin x="53" y="4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cs\Desktop\RO%20Analysis%20by%20Tech%20Hyundai.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F474-4D05-8465-E3448A2AF02B}"/>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F474-4D05-8465-E3448A2AF02B}"/>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0.34333870883837075</c:v>
                </c:pt>
                <c:pt idx="1">
                  <c:v>0.31696405347760498</c:v>
                </c:pt>
                <c:pt idx="2">
                  <c:v>0.33969723768402432</c:v>
                </c:pt>
              </c:numCache>
            </c:numRef>
          </c:val>
          <c:extLst>
            <c:ext xmlns:c16="http://schemas.microsoft.com/office/drawing/2014/chart" uri="{C3380CC4-5D6E-409C-BE32-E72D297353CC}">
              <c16:uniqueId val="{00000004-F474-4D05-8465-E3448A2AF02B}"/>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Piazza Hyundai of West Chester</a:t>
            </a:r>
          </a:p>
          <a:p>
            <a:pPr algn="ctr"/>
            <a:r>
              <a:rPr lang="en-US" sz="3200" dirty="0"/>
              <a:t>Sam Elters</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We have a very knowledgeable staff</a:t>
            </a:r>
          </a:p>
          <a:p>
            <a:pPr lvl="1"/>
            <a:r>
              <a:rPr lang="en-US" dirty="0"/>
              <a:t>In an affluent area where customers will pay to have services and repairs done</a:t>
            </a:r>
          </a:p>
          <a:p>
            <a:pPr lvl="1"/>
            <a:r>
              <a:rPr lang="en-US" dirty="0"/>
              <a:t>Goal oriented advisors that will push to get to next level</a:t>
            </a:r>
          </a:p>
          <a:p>
            <a:pPr lvl="1"/>
            <a:r>
              <a:rPr lang="en-US" dirty="0"/>
              <a:t>Teamwork atmosphere</a:t>
            </a:r>
          </a:p>
          <a:p>
            <a:pPr lvl="1"/>
            <a:r>
              <a:rPr lang="en-US" dirty="0"/>
              <a:t>Well organized </a:t>
            </a:r>
          </a:p>
          <a:p>
            <a:pPr lvl="1"/>
            <a:r>
              <a:rPr lang="en-US" dirty="0"/>
              <a:t>There will not be a shortage of work anytime soon with this manufacturer</a:t>
            </a:r>
          </a:p>
          <a:p>
            <a:pPr lvl="1"/>
            <a:r>
              <a:rPr lang="en-US" dirty="0"/>
              <a:t>Great ownership that listens and responds</a:t>
            </a:r>
          </a:p>
        </p:txBody>
      </p:sp>
    </p:spTree>
    <p:extLst>
      <p:ext uri="{BB962C8B-B14F-4D97-AF65-F5344CB8AC3E}">
        <p14:creationId xmlns:p14="http://schemas.microsoft.com/office/powerpoint/2010/main" val="3839221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Staffing lower paying positions</a:t>
            </a:r>
          </a:p>
          <a:p>
            <a:pPr lvl="1"/>
            <a:r>
              <a:rPr lang="en-US" dirty="0"/>
              <a:t>Turnover in lower paying positions</a:t>
            </a:r>
          </a:p>
          <a:p>
            <a:pPr lvl="1"/>
            <a:r>
              <a:rPr lang="en-US" dirty="0"/>
              <a:t>Old facility with cramped parking</a:t>
            </a:r>
          </a:p>
          <a:p>
            <a:pPr lvl="1"/>
            <a:r>
              <a:rPr lang="en-US" dirty="0"/>
              <a:t>Scheduling the right work</a:t>
            </a:r>
          </a:p>
          <a:p>
            <a:pPr lvl="1"/>
            <a:r>
              <a:rPr lang="en-US" dirty="0"/>
              <a:t>Providing loaners to customers without reimbursement</a:t>
            </a:r>
          </a:p>
          <a:p>
            <a:pPr lvl="1"/>
            <a:r>
              <a:rPr lang="en-US" dirty="0"/>
              <a:t>Communication with customers throughout the repair process</a:t>
            </a:r>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Sharpen processes for loaner vehicles</a:t>
            </a:r>
          </a:p>
          <a:p>
            <a:pPr lvl="1"/>
            <a:r>
              <a:rPr lang="en-US" dirty="0"/>
              <a:t>Partner with local tech schools for entry level </a:t>
            </a:r>
            <a:r>
              <a:rPr lang="en-US" dirty="0" err="1"/>
              <a:t>posisitons</a:t>
            </a:r>
            <a:endParaRPr lang="en-US" dirty="0"/>
          </a:p>
          <a:p>
            <a:pPr lvl="1"/>
            <a:r>
              <a:rPr lang="en-US" dirty="0"/>
              <a:t>Separate the Hyundai and Genesis buildings</a:t>
            </a:r>
          </a:p>
          <a:p>
            <a:pPr lvl="1"/>
            <a:r>
              <a:rPr lang="en-US" dirty="0"/>
              <a:t>Only Genesis dealer in area.  Need to capitalize on orphaned Genesis owners</a:t>
            </a:r>
          </a:p>
          <a:p>
            <a:pPr lvl="1"/>
            <a:r>
              <a:rPr lang="en-US" dirty="0"/>
              <a:t>Apply for warranty labor rate increase</a:t>
            </a:r>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Electric vehicles</a:t>
            </a:r>
          </a:p>
          <a:p>
            <a:pPr lvl="1"/>
            <a:r>
              <a:rPr lang="en-US" dirty="0"/>
              <a:t>More recalls being issued </a:t>
            </a:r>
          </a:p>
          <a:p>
            <a:pPr lvl="1"/>
            <a:r>
              <a:rPr lang="en-US" dirty="0"/>
              <a:t>Independent shops undercutting rates</a:t>
            </a:r>
          </a:p>
          <a:p>
            <a:pPr lvl="1"/>
            <a:r>
              <a:rPr lang="en-US" dirty="0"/>
              <a:t>Overbooked and scheduling too far out</a:t>
            </a:r>
          </a:p>
          <a:p>
            <a:pPr lvl="1"/>
            <a:r>
              <a:rPr lang="en-US" dirty="0"/>
              <a:t>Competitors stealing techs by offering bonuses and guarantees</a:t>
            </a:r>
          </a:p>
          <a:p>
            <a:pPr lvl="1"/>
            <a:r>
              <a:rPr lang="en-US" dirty="0"/>
              <a:t>Dwindling workforce</a:t>
            </a:r>
          </a:p>
          <a:p>
            <a:pPr lvl="1"/>
            <a:r>
              <a:rPr lang="en-US" dirty="0"/>
              <a:t>Outgrowing our facility</a:t>
            </a:r>
          </a:p>
          <a:p>
            <a:pPr lvl="1"/>
            <a:r>
              <a:rPr lang="en-US" dirty="0"/>
              <a:t>Decreased warranty labor times </a:t>
            </a:r>
          </a:p>
          <a:p>
            <a:pPr lvl="1"/>
            <a:r>
              <a:rPr lang="en-US" dirty="0"/>
              <a:t>Free maintenance from manufacturer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staff to operate at full capacity</a:t>
            </a:r>
          </a:p>
          <a:p>
            <a:pPr lvl="1"/>
            <a:r>
              <a:rPr lang="en-US" dirty="0"/>
              <a:t>Provided a healthy and safe work environment for all employees</a:t>
            </a:r>
          </a:p>
          <a:p>
            <a:pPr lvl="1"/>
            <a:r>
              <a:rPr lang="en-US" dirty="0"/>
              <a:t>Increase RO potential with more quality work through the shop</a:t>
            </a:r>
          </a:p>
          <a:p>
            <a:pPr lvl="1"/>
            <a:r>
              <a:rPr lang="en-US" dirty="0"/>
              <a:t>Provide better customer experience with scheduling and service times</a:t>
            </a:r>
          </a:p>
          <a:p>
            <a:pPr lvl="1"/>
            <a:r>
              <a:rPr lang="en-US" dirty="0"/>
              <a:t>Increase technician proficiency</a:t>
            </a:r>
          </a:p>
          <a:p>
            <a:pPr lvl="1"/>
            <a:r>
              <a:rPr lang="en-US" dirty="0"/>
              <a:t>Be prepared for Hyundai and Genesis split once new building are complete</a:t>
            </a:r>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Utilize all tools provided to the service advisors and technicians to maximize RO potential</a:t>
            </a:r>
          </a:p>
          <a:p>
            <a:pPr lvl="1"/>
            <a:r>
              <a:rPr lang="en-US" dirty="0"/>
              <a:t>Use videos to increase repair hours </a:t>
            </a:r>
          </a:p>
          <a:p>
            <a:pPr lvl="1"/>
            <a:r>
              <a:rPr lang="en-US" dirty="0"/>
              <a:t>Track and monitor unnecessary discounts and giveaways</a:t>
            </a:r>
          </a:p>
          <a:p>
            <a:pPr lvl="1"/>
            <a:r>
              <a:rPr lang="en-US" dirty="0"/>
              <a:t>Improve scheduling process to maximize daily potential</a:t>
            </a:r>
          </a:p>
          <a:p>
            <a:pPr lvl="1"/>
            <a:r>
              <a:rPr lang="en-US" dirty="0"/>
              <a:t>Create longevity bonuses for technicians </a:t>
            </a:r>
          </a:p>
          <a:p>
            <a:pPr lvl="1"/>
            <a:r>
              <a:rPr lang="en-US" dirty="0"/>
              <a:t>Recruit and develop new employees with training, tools, and competitive </a:t>
            </a:r>
            <a:r>
              <a:rPr lang="en-US" dirty="0" err="1"/>
              <a:t>payscales</a:t>
            </a:r>
            <a:endParaRPr lang="en-US" dirty="0"/>
          </a:p>
          <a:p>
            <a:pPr lvl="1"/>
            <a:r>
              <a:rPr lang="en-US" dirty="0"/>
              <a:t>Review technicians abilities and assign correct work</a:t>
            </a:r>
          </a:p>
          <a:p>
            <a:pPr lvl="1"/>
            <a:r>
              <a:rPr lang="en-US" dirty="0"/>
              <a:t>Hold shop meetings and discuss successes and failures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Have daily meeting on CSI to make certain we are achieving goals</a:t>
            </a:r>
          </a:p>
          <a:p>
            <a:pPr lvl="1"/>
            <a:r>
              <a:rPr lang="en-US" dirty="0"/>
              <a:t>Have service manager sign off on all discounts and overrides</a:t>
            </a:r>
          </a:p>
          <a:p>
            <a:pPr lvl="1"/>
            <a:r>
              <a:rPr lang="en-US" dirty="0"/>
              <a:t>Create training programs and objectives for technicians to increase their abilities</a:t>
            </a:r>
          </a:p>
          <a:p>
            <a:pPr lvl="1"/>
            <a:r>
              <a:rPr lang="en-US" dirty="0"/>
              <a:t>Evaluate what technicians should be doing what type of work and create process for assigning jobs</a:t>
            </a:r>
          </a:p>
          <a:p>
            <a:pPr lvl="1"/>
            <a:r>
              <a:rPr lang="en-US" dirty="0"/>
              <a:t>Make sure we apply for parts and service rate increases when allowed from the manufacturer</a:t>
            </a:r>
          </a:p>
          <a:p>
            <a:pPr lvl="1"/>
            <a:r>
              <a:rPr lang="en-US" dirty="0"/>
              <a:t>Shop local dealers and independents routinely to monitor pricing</a:t>
            </a:r>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088571"/>
            <a:ext cx="8596668" cy="362857"/>
          </a:xfrm>
        </p:spPr>
        <p:txBody>
          <a:bodyPr>
            <a:normAutofit lnSpcReduction="10000"/>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068790302"/>
              </p:ext>
            </p:extLst>
          </p:nvPr>
        </p:nvGraphicFramePr>
        <p:xfrm>
          <a:off x="2382174" y="1269998"/>
          <a:ext cx="9132492" cy="53949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06156">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606156">
                <a:tc>
                  <a:txBody>
                    <a:bodyPr/>
                    <a:lstStyle/>
                    <a:p>
                      <a:r>
                        <a:rPr lang="en-US" dirty="0"/>
                        <a:t>Enforce and review video walkarounds </a:t>
                      </a:r>
                    </a:p>
                  </a:txBody>
                  <a:tcPr/>
                </a:tc>
                <a:tc>
                  <a:txBody>
                    <a:bodyPr/>
                    <a:lstStyle/>
                    <a:p>
                      <a:r>
                        <a:rPr lang="en-US" dirty="0"/>
                        <a:t>Service manager/ advisors</a:t>
                      </a:r>
                    </a:p>
                  </a:txBody>
                  <a:tcPr/>
                </a:tc>
                <a:tc>
                  <a:txBody>
                    <a:bodyPr/>
                    <a:lstStyle/>
                    <a:p>
                      <a:r>
                        <a:rPr lang="en-US" dirty="0"/>
                        <a:t>Weekly review in store meeting</a:t>
                      </a:r>
                    </a:p>
                  </a:txBody>
                  <a:tcPr/>
                </a:tc>
                <a:extLst>
                  <a:ext uri="{0D108BD9-81ED-4DB2-BD59-A6C34878D82A}">
                    <a16:rowId xmlns:a16="http://schemas.microsoft.com/office/drawing/2014/main" val="2400365483"/>
                  </a:ext>
                </a:extLst>
              </a:tr>
              <a:tr h="606156">
                <a:tc>
                  <a:txBody>
                    <a:bodyPr/>
                    <a:lstStyle/>
                    <a:p>
                      <a:r>
                        <a:rPr lang="en-US" dirty="0"/>
                        <a:t>Check and enforce discount policy</a:t>
                      </a:r>
                    </a:p>
                  </a:txBody>
                  <a:tcPr/>
                </a:tc>
                <a:tc>
                  <a:txBody>
                    <a:bodyPr/>
                    <a:lstStyle/>
                    <a:p>
                      <a:r>
                        <a:rPr lang="en-US" dirty="0"/>
                        <a:t>Service manager</a:t>
                      </a:r>
                    </a:p>
                  </a:txBody>
                  <a:tcPr/>
                </a:tc>
                <a:tc>
                  <a:txBody>
                    <a:bodyPr/>
                    <a:lstStyle/>
                    <a:p>
                      <a:r>
                        <a:rPr lang="en-US" dirty="0"/>
                        <a:t>Weekly review</a:t>
                      </a:r>
                    </a:p>
                  </a:txBody>
                  <a:tcPr/>
                </a:tc>
                <a:extLst>
                  <a:ext uri="{0D108BD9-81ED-4DB2-BD59-A6C34878D82A}">
                    <a16:rowId xmlns:a16="http://schemas.microsoft.com/office/drawing/2014/main" val="107845787"/>
                  </a:ext>
                </a:extLst>
              </a:tr>
              <a:tr h="865937">
                <a:tc>
                  <a:txBody>
                    <a:bodyPr/>
                    <a:lstStyle/>
                    <a:p>
                      <a:r>
                        <a:rPr lang="en-US" dirty="0"/>
                        <a:t>Review hours per RO / Tech hours / Effective Labor rate / Profit</a:t>
                      </a:r>
                    </a:p>
                  </a:txBody>
                  <a:tcPr/>
                </a:tc>
                <a:tc>
                  <a:txBody>
                    <a:bodyPr/>
                    <a:lstStyle/>
                    <a:p>
                      <a:r>
                        <a:rPr lang="en-US" dirty="0"/>
                        <a:t>General manager / service manager</a:t>
                      </a:r>
                    </a:p>
                  </a:txBody>
                  <a:tcPr/>
                </a:tc>
                <a:tc>
                  <a:txBody>
                    <a:bodyPr/>
                    <a:lstStyle/>
                    <a:p>
                      <a:r>
                        <a:rPr lang="en-US" dirty="0"/>
                        <a:t>Weekly department meeting / monthly review</a:t>
                      </a:r>
                    </a:p>
                  </a:txBody>
                  <a:tcPr/>
                </a:tc>
                <a:extLst>
                  <a:ext uri="{0D108BD9-81ED-4DB2-BD59-A6C34878D82A}">
                    <a16:rowId xmlns:a16="http://schemas.microsoft.com/office/drawing/2014/main" val="1530126605"/>
                  </a:ext>
                </a:extLst>
              </a:tr>
              <a:tr h="606156">
                <a:tc>
                  <a:txBody>
                    <a:bodyPr/>
                    <a:lstStyle/>
                    <a:p>
                      <a:r>
                        <a:rPr lang="en-US" dirty="0"/>
                        <a:t>Review tech </a:t>
                      </a:r>
                      <a:r>
                        <a:rPr lang="en-US" dirty="0" err="1"/>
                        <a:t>payplans</a:t>
                      </a:r>
                      <a:r>
                        <a:rPr lang="en-US" dirty="0"/>
                        <a:t> </a:t>
                      </a:r>
                    </a:p>
                  </a:txBody>
                  <a:tcPr/>
                </a:tc>
                <a:tc>
                  <a:txBody>
                    <a:bodyPr/>
                    <a:lstStyle/>
                    <a:p>
                      <a:r>
                        <a:rPr lang="en-US" dirty="0"/>
                        <a:t>General manager / service manager</a:t>
                      </a:r>
                    </a:p>
                  </a:txBody>
                  <a:tcPr/>
                </a:tc>
                <a:tc>
                  <a:txBody>
                    <a:bodyPr/>
                    <a:lstStyle/>
                    <a:p>
                      <a:r>
                        <a:rPr lang="en-US" dirty="0"/>
                        <a:t>Monthly review / when needed</a:t>
                      </a:r>
                    </a:p>
                  </a:txBody>
                  <a:tcPr/>
                </a:tc>
                <a:extLst>
                  <a:ext uri="{0D108BD9-81ED-4DB2-BD59-A6C34878D82A}">
                    <a16:rowId xmlns:a16="http://schemas.microsoft.com/office/drawing/2014/main" val="1950345431"/>
                  </a:ext>
                </a:extLst>
              </a:tr>
              <a:tr h="606156">
                <a:tc>
                  <a:txBody>
                    <a:bodyPr/>
                    <a:lstStyle/>
                    <a:p>
                      <a:r>
                        <a:rPr lang="en-US" dirty="0"/>
                        <a:t>Technician and advisor training</a:t>
                      </a:r>
                    </a:p>
                  </a:txBody>
                  <a:tcPr/>
                </a:tc>
                <a:tc>
                  <a:txBody>
                    <a:bodyPr/>
                    <a:lstStyle/>
                    <a:p>
                      <a:r>
                        <a:rPr lang="en-US" dirty="0"/>
                        <a:t>Service manager</a:t>
                      </a:r>
                    </a:p>
                  </a:txBody>
                  <a:tcPr/>
                </a:tc>
                <a:tc>
                  <a:txBody>
                    <a:bodyPr/>
                    <a:lstStyle/>
                    <a:p>
                      <a:r>
                        <a:rPr lang="en-US" dirty="0"/>
                        <a:t>Tasked monthly</a:t>
                      </a:r>
                    </a:p>
                  </a:txBody>
                  <a:tcPr/>
                </a:tc>
                <a:extLst>
                  <a:ext uri="{0D108BD9-81ED-4DB2-BD59-A6C34878D82A}">
                    <a16:rowId xmlns:a16="http://schemas.microsoft.com/office/drawing/2014/main" val="1960891333"/>
                  </a:ext>
                </a:extLst>
              </a:tr>
              <a:tr h="606156">
                <a:tc>
                  <a:txBody>
                    <a:bodyPr/>
                    <a:lstStyle/>
                    <a:p>
                      <a:r>
                        <a:rPr lang="en-US" dirty="0"/>
                        <a:t>Monitor scheduling increased shop </a:t>
                      </a:r>
                      <a:r>
                        <a:rPr lang="en-US" dirty="0" err="1"/>
                        <a:t>thoughput</a:t>
                      </a:r>
                      <a:endParaRPr lang="en-US" dirty="0"/>
                    </a:p>
                  </a:txBody>
                  <a:tcPr/>
                </a:tc>
                <a:tc>
                  <a:txBody>
                    <a:bodyPr/>
                    <a:lstStyle/>
                    <a:p>
                      <a:r>
                        <a:rPr lang="en-US" dirty="0"/>
                        <a:t>Service manager / service advisor</a:t>
                      </a:r>
                    </a:p>
                  </a:txBody>
                  <a:tcPr/>
                </a:tc>
                <a:tc>
                  <a:txBody>
                    <a:bodyPr/>
                    <a:lstStyle/>
                    <a:p>
                      <a:r>
                        <a:rPr lang="en-US" dirty="0"/>
                        <a:t>Daily task</a:t>
                      </a:r>
                    </a:p>
                  </a:txBody>
                  <a:tcPr/>
                </a:tc>
                <a:extLst>
                  <a:ext uri="{0D108BD9-81ED-4DB2-BD59-A6C34878D82A}">
                    <a16:rowId xmlns:a16="http://schemas.microsoft.com/office/drawing/2014/main" val="4137224325"/>
                  </a:ext>
                </a:extLst>
              </a:tr>
              <a:tr h="606156">
                <a:tc>
                  <a:txBody>
                    <a:bodyPr/>
                    <a:lstStyle/>
                    <a:p>
                      <a:r>
                        <a:rPr lang="en-US" dirty="0"/>
                        <a:t>Change service hours</a:t>
                      </a:r>
                    </a:p>
                  </a:txBody>
                  <a:tcPr/>
                </a:tc>
                <a:tc>
                  <a:txBody>
                    <a:bodyPr/>
                    <a:lstStyle/>
                    <a:p>
                      <a:r>
                        <a:rPr lang="en-US" dirty="0"/>
                        <a:t>General manager / service manager</a:t>
                      </a:r>
                    </a:p>
                  </a:txBody>
                  <a:tcPr/>
                </a:tc>
                <a:tc>
                  <a:txBody>
                    <a:bodyPr/>
                    <a:lstStyle/>
                    <a:p>
                      <a:r>
                        <a:rPr lang="en-US" dirty="0"/>
                        <a:t>07/2024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06287"/>
            <a:ext cx="8596668" cy="4735076"/>
          </a:xfrm>
        </p:spPr>
        <p:txBody>
          <a:bodyPr>
            <a:normAutofit fontScale="85000" lnSpcReduction="20000"/>
          </a:bodyPr>
          <a:lstStyle/>
          <a:p>
            <a:r>
              <a:rPr lang="en-US" dirty="0"/>
              <a:t>This store has been going through a lot over the last year.  We had a previous service manager that was not well qualified for the job and left quite a few hurdles that needed to be overcome.  We have been working hard to dig ourselves out of that hole he left us in. It has been a struggle with the Hyundai brand recently due to never ending recalls and a not so great initial quality of vehicle. That has made hiring and keeping our techs and advisors a struggle.  We are also a Genesis dealer service both brands out of the one department.  Genesis has had several dealers turn in their franchises and has left us to service an area of over 150 miles.  That does not make for a happy customer when they have to drive over two hours for service.  It also makes servicing two brands out of one shop very difficult.  The service dept ahs struggled to be profitable for quite some time.  It was overshadowed by sales profits during covid but now more than ever it needs to be fixed.</a:t>
            </a:r>
          </a:p>
          <a:p>
            <a:r>
              <a:rPr lang="en-US" dirty="0"/>
              <a:t>With all that said, I am happy to say that there is light at the end of the tunnel.  We have recently hired a new service manger who has the experience and knowledge to help right this ship.  He walked into a service department that had outstanding open Ros that were over a year old.  Customers had been in loaners for months while their parts were here but never contacted.  Our schedule was booked out for three months.  Flat rate technicians were all on a 40 hour guarantee and not hitting it.  It has taken a few month but with his help we have worked though almost all the problems.  He has replaced all 4 of the service writers that have been costing the store thousands of dollars with 2 veteran advisors.  This has already had an immediate impact on our dept.  RO count has gone up and so has the dollars per RO.  Technicians are now working to earn their money and are happier than ever because their recommendations are being sold.  We will finally post a profit for the first time in months.  </a:t>
            </a:r>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18994-F547-D53C-42BC-F8B9ED12D614}"/>
              </a:ext>
            </a:extLst>
          </p:cNvPr>
          <p:cNvSpPr>
            <a:spLocks noGrp="1"/>
          </p:cNvSpPr>
          <p:nvPr>
            <p:ph type="title"/>
          </p:nvPr>
        </p:nvSpPr>
        <p:spPr/>
        <p:txBody>
          <a:bodyPr/>
          <a:lstStyle/>
          <a:p>
            <a:r>
              <a:rPr lang="en-US" dirty="0"/>
              <a:t>Synopsis cont.</a:t>
            </a:r>
          </a:p>
        </p:txBody>
      </p:sp>
      <p:sp>
        <p:nvSpPr>
          <p:cNvPr id="3" name="Content Placeholder 2">
            <a:extLst>
              <a:ext uri="{FF2B5EF4-FFF2-40B4-BE49-F238E27FC236}">
                <a16:creationId xmlns:a16="http://schemas.microsoft.com/office/drawing/2014/main" id="{95664D18-AB69-885F-DEE2-0CCDC780885F}"/>
              </a:ext>
            </a:extLst>
          </p:cNvPr>
          <p:cNvSpPr>
            <a:spLocks noGrp="1"/>
          </p:cNvSpPr>
          <p:nvPr>
            <p:ph idx="1"/>
          </p:nvPr>
        </p:nvSpPr>
        <p:spPr>
          <a:xfrm>
            <a:off x="677334" y="1270000"/>
            <a:ext cx="8596668" cy="5406571"/>
          </a:xfrm>
        </p:spPr>
        <p:txBody>
          <a:bodyPr>
            <a:normAutofit fontScale="92500" lnSpcReduction="10000"/>
          </a:bodyPr>
          <a:lstStyle/>
          <a:p>
            <a:r>
              <a:rPr lang="en-US" dirty="0"/>
              <a:t>There are still several things that need to be addressed and worked on to make the store grow to its potential.  The biggest is the customer base.   We are doing a good job with the customers that we have now however, we have lost quite a few customers due to the previous management.  We need to try to get those customers to trust us again.  If we are able to get them to come back to us we only have one shot to make sure that we can win them back.  We are currently marketing to these customers with an Under New Management campaign.  </a:t>
            </a:r>
          </a:p>
          <a:p>
            <a:r>
              <a:rPr lang="en-US" dirty="0"/>
              <a:t>We need to focus on our metrics such as ELR and tech proficiency as I believe that is our biggest potential for growth.  We will hold weekly meetings that stress these numbers to make certain that all individuals know where there is potential and opportunity.  </a:t>
            </a:r>
          </a:p>
          <a:p>
            <a:r>
              <a:rPr lang="en-US" dirty="0"/>
              <a:t>As I mentioned before, we service two brands out of one store.  They work off of separate accounts and have their own statements.  It is a challenge because both brands need to be maximized with their own facility.  We break ground on two new buildings (one for each brand) in the fall.  This means that we need to be up to full staff and potential by time we move or we will struggle from the start.  I am looking forward to the move because it will help recruit new employees with state of the art facilities and equipment.  We will finally have the space and capacity to service both brands.  It will not just be a benefit to our employees but our customers that deserve the top levels of service that they expect.  </a:t>
            </a:r>
          </a:p>
        </p:txBody>
      </p:sp>
    </p:spTree>
    <p:extLst>
      <p:ext uri="{BB962C8B-B14F-4D97-AF65-F5344CB8AC3E}">
        <p14:creationId xmlns:p14="http://schemas.microsoft.com/office/powerpoint/2010/main" val="2788545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Current practices </a:t>
            </a:r>
            <a:r>
              <a:rPr lang="en-US" sz="1400" dirty="0">
                <a:solidFill>
                  <a:srgbClr val="221E1F"/>
                </a:solidFill>
                <a:latin typeface="Calibri" panose="020F0502020204030204" pitchFamily="34" charset="0"/>
              </a:rPr>
              <a:t>– The dealership markets with the assistance of a manufacturer supplied agency to our current and previous customer base.  We send monthly inspection and service reminders based off prior service history</a:t>
            </a:r>
            <a:endParaRPr lang="en-US" sz="1400" b="0" i="0" u="none" strike="noStrike" baseline="0" dirty="0">
              <a:solidFill>
                <a:srgbClr val="221E1F"/>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Goals for improvement – Would like to strategically market to customers with specials for items that we would like to see an increase in and also add bundled items to low customer pay R/</a:t>
            </a:r>
            <a:r>
              <a:rPr lang="en-US" sz="1400" b="0" i="0" u="none" strike="noStrike" baseline="0" dirty="0" err="1">
                <a:solidFill>
                  <a:srgbClr val="221E1F"/>
                </a:solidFill>
                <a:latin typeface="Calibri" panose="020F0502020204030204" pitchFamily="34" charset="0"/>
              </a:rPr>
              <a:t>Os</a:t>
            </a:r>
            <a:r>
              <a:rPr lang="en-US" sz="1400" b="0" i="0" u="none" strike="noStrike" baseline="0" dirty="0">
                <a:solidFill>
                  <a:srgbClr val="221E1F"/>
                </a:solidFill>
                <a:latin typeface="Calibri" panose="020F0502020204030204" pitchFamily="34" charset="0"/>
              </a:rPr>
              <a:t>.</a:t>
            </a:r>
          </a:p>
          <a:p>
            <a:r>
              <a:rPr lang="en-US" sz="1400" b="0" i="0" u="none" strike="noStrike" baseline="0" dirty="0">
                <a:solidFill>
                  <a:srgbClr val="221E1F"/>
                </a:solidFill>
                <a:latin typeface="Calibri" panose="020F0502020204030204" pitchFamily="34" charset="0"/>
              </a:rPr>
              <a:t>Plans to achieve your goals – Get with parts and service depts to come up with service and parts specials that will drive more customers into the dept </a:t>
            </a:r>
            <a:r>
              <a:rPr lang="en-US" sz="1400" dirty="0">
                <a:solidFill>
                  <a:srgbClr val="221E1F"/>
                </a:solidFill>
                <a:latin typeface="Calibri" panose="020F0502020204030204" pitchFamily="34" charset="0"/>
              </a:rPr>
              <a:t>where they may have defected to outside businesses previously for non-warranty service and repairs.</a:t>
            </a:r>
            <a:endParaRPr lang="en-US" sz="1400" b="0" i="0" u="none" strike="noStrike" baseline="0" dirty="0">
              <a:solidFill>
                <a:srgbClr val="221E1F"/>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Plans to evaluate your changes – monitor service and parts sales with tracking codes from promotional services that would have initiated the service visit.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Cost of Labor Analysis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graphicFrame>
        <p:nvGraphicFramePr>
          <p:cNvPr id="4" name="Table 3">
            <a:extLst>
              <a:ext uri="{FF2B5EF4-FFF2-40B4-BE49-F238E27FC236}">
                <a16:creationId xmlns:a16="http://schemas.microsoft.com/office/drawing/2014/main" id="{829E0DEE-1A18-B6AD-F46E-6FCD849A4246}"/>
              </a:ext>
            </a:extLst>
          </p:cNvPr>
          <p:cNvGraphicFramePr>
            <a:graphicFrameLocks noGrp="1"/>
          </p:cNvGraphicFramePr>
          <p:nvPr>
            <p:extLst>
              <p:ext uri="{D42A27DB-BD31-4B8C-83A1-F6EECF244321}">
                <p14:modId xmlns:p14="http://schemas.microsoft.com/office/powerpoint/2010/main" val="126654634"/>
              </p:ext>
            </p:extLst>
          </p:nvPr>
        </p:nvGraphicFramePr>
        <p:xfrm>
          <a:off x="1883483" y="1837612"/>
          <a:ext cx="6409791" cy="3922889"/>
        </p:xfrm>
        <a:graphic>
          <a:graphicData uri="http://schemas.openxmlformats.org/drawingml/2006/table">
            <a:tbl>
              <a:tblPr/>
              <a:tblGrid>
                <a:gridCol w="671769">
                  <a:extLst>
                    <a:ext uri="{9D8B030D-6E8A-4147-A177-3AD203B41FA5}">
                      <a16:colId xmlns:a16="http://schemas.microsoft.com/office/drawing/2014/main" val="1201479423"/>
                    </a:ext>
                  </a:extLst>
                </a:gridCol>
                <a:gridCol w="271924">
                  <a:extLst>
                    <a:ext uri="{9D8B030D-6E8A-4147-A177-3AD203B41FA5}">
                      <a16:colId xmlns:a16="http://schemas.microsoft.com/office/drawing/2014/main" val="1424418492"/>
                    </a:ext>
                  </a:extLst>
                </a:gridCol>
                <a:gridCol w="2043404">
                  <a:extLst>
                    <a:ext uri="{9D8B030D-6E8A-4147-A177-3AD203B41FA5}">
                      <a16:colId xmlns:a16="http://schemas.microsoft.com/office/drawing/2014/main" val="3949249554"/>
                    </a:ext>
                  </a:extLst>
                </a:gridCol>
                <a:gridCol w="1091681">
                  <a:extLst>
                    <a:ext uri="{9D8B030D-6E8A-4147-A177-3AD203B41FA5}">
                      <a16:colId xmlns:a16="http://schemas.microsoft.com/office/drawing/2014/main" val="3641425750"/>
                    </a:ext>
                  </a:extLst>
                </a:gridCol>
                <a:gridCol w="987475">
                  <a:extLst>
                    <a:ext uri="{9D8B030D-6E8A-4147-A177-3AD203B41FA5}">
                      <a16:colId xmlns:a16="http://schemas.microsoft.com/office/drawing/2014/main" val="2773309668"/>
                    </a:ext>
                  </a:extLst>
                </a:gridCol>
                <a:gridCol w="671769">
                  <a:extLst>
                    <a:ext uri="{9D8B030D-6E8A-4147-A177-3AD203B41FA5}">
                      <a16:colId xmlns:a16="http://schemas.microsoft.com/office/drawing/2014/main" val="1475322043"/>
                    </a:ext>
                  </a:extLst>
                </a:gridCol>
                <a:gridCol w="671769">
                  <a:extLst>
                    <a:ext uri="{9D8B030D-6E8A-4147-A177-3AD203B41FA5}">
                      <a16:colId xmlns:a16="http://schemas.microsoft.com/office/drawing/2014/main" val="3717893923"/>
                    </a:ext>
                  </a:extLst>
                </a:gridCol>
              </a:tblGrid>
              <a:tr h="246269">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6">
                  <a:txBody>
                    <a:bodyPr/>
                    <a:lstStyle/>
                    <a:p>
                      <a:pPr algn="ctr" fontAlgn="ctr"/>
                      <a:r>
                        <a:rPr lang="en-US" sz="1000" b="1" i="0" u="none" strike="noStrike" dirty="0">
                          <a:solidFill>
                            <a:srgbClr val="000000"/>
                          </a:solidFill>
                          <a:effectLst/>
                          <a:latin typeface="Arial" panose="020B0604020202020204" pitchFamily="34" charset="0"/>
                        </a:rPr>
                        <a:t>    Service Department Sales And Gross  (Labor Only)              </a:t>
                      </a:r>
                    </a:p>
                  </a:txBody>
                  <a:tcPr marL="7620" marR="7620" marT="7620"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a:noFill/>
                    </a:lnL>
                    <a:lnR>
                      <a:noFill/>
                    </a:lnR>
                    <a:lnT>
                      <a:noFill/>
                    </a:lnT>
                    <a:lnB>
                      <a:noFill/>
                    </a:lnB>
                    <a:noFill/>
                  </a:tcPr>
                </a:tc>
                <a:extLst>
                  <a:ext uri="{0D108BD9-81ED-4DB2-BD59-A6C34878D82A}">
                    <a16:rowId xmlns:a16="http://schemas.microsoft.com/office/drawing/2014/main" val="4015942993"/>
                  </a:ext>
                </a:extLst>
              </a:tr>
              <a:tr h="347989">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87601018"/>
                  </a:ext>
                </a:extLst>
              </a:tr>
              <a:tr h="468446">
                <a:tc>
                  <a:txBody>
                    <a:bodyPr/>
                    <a:lstStyle/>
                    <a:p>
                      <a:pPr algn="l" fontAlgn="b"/>
                      <a:r>
                        <a:rPr lang="en-US" sz="1000" b="0" i="0" u="none" strike="noStrike" dirty="0">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100" b="0" i="0" u="none" strike="noStrike" dirty="0">
                          <a:solidFill>
                            <a:srgbClr val="000000"/>
                          </a:solidFill>
                          <a:effectLst/>
                          <a:highlight>
                            <a:srgbClr val="4472C4"/>
                          </a:highlight>
                          <a:latin typeface="Calibri" panose="020F0502020204030204" pitchFamily="34" charset="0"/>
                        </a:rPr>
                        <a:t> </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4472C4"/>
                          </a:highlight>
                          <a:latin typeface="Arial" panose="020B0604020202020204" pitchFamily="34" charset="0"/>
                        </a:rPr>
                        <a:t>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4472C4"/>
                          </a:highlight>
                          <a:latin typeface="Arial" panose="020B0604020202020204" pitchFamily="34" charset="0"/>
                        </a:rPr>
                        <a:t>Sales</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4472C4"/>
                          </a:highlight>
                          <a:latin typeface="Arial" panose="020B0604020202020204" pitchFamily="34" charset="0"/>
                        </a:rPr>
                        <a:t>Gross</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4472C4"/>
                          </a:highlight>
                          <a:latin typeface="Arial" panose="020B0604020202020204" pitchFamily="34" charset="0"/>
                        </a:rPr>
                        <a:t>Gross as % of Sales</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%Sales Contribution</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395189013"/>
                  </a:ext>
                </a:extLst>
              </a:tr>
              <a:tr h="2355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Customer Car</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38,326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25,355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66.16%</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27.97%</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08389609"/>
                  </a:ext>
                </a:extLst>
              </a:tr>
              <a:tr h="2355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Customer Express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                     5,408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3,153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58.30%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3.95%</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9148331"/>
                  </a:ext>
                </a:extLst>
              </a:tr>
              <a:tr h="2355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Customer Other</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51853465"/>
                  </a:ext>
                </a:extLst>
              </a:tr>
              <a:tr h="235561">
                <a:tc>
                  <a:txBody>
                    <a:bodyPr/>
                    <a:lstStyle/>
                    <a:p>
                      <a:pPr algn="l" fontAlgn="b"/>
                      <a:r>
                        <a:rPr lang="en-US" sz="10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Warranty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                   52,987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41,588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78.49%</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38.67%</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9660813"/>
                  </a:ext>
                </a:extLst>
              </a:tr>
              <a:tr h="2355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Warranty Other</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16673680"/>
                  </a:ext>
                </a:extLst>
              </a:tr>
              <a:tr h="2355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Internal</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                   40,314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17,461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43.31%</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29.42%</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0213918"/>
                  </a:ext>
                </a:extLst>
              </a:tr>
              <a:tr h="246269">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NVI / Road Ready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81921625"/>
                  </a:ext>
                </a:extLst>
              </a:tr>
              <a:tr h="428294">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solidFill>
                            <a:schemeClr val="bg1"/>
                          </a:solidFill>
                          <a:effectLst/>
                          <a:latin typeface="Calibri" panose="020F0502020204030204" pitchFamily="34" charset="0"/>
                        </a:rPr>
                        <a:t>Adj. Cost Of Labor</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(1,200)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dirty="0">
                          <a:solidFill>
                            <a:srgbClr val="000000"/>
                          </a:solidFill>
                          <a:effectLst/>
                          <a:highlight>
                            <a:srgbClr val="FFFF00"/>
                          </a:highligh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dirty="0">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53091834"/>
                  </a:ext>
                </a:extLst>
              </a:tr>
              <a:tr h="246269">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n-US" sz="1000" b="1" i="0" u="none" strike="noStrike">
                          <a:solidFill>
                            <a:srgbClr val="000000"/>
                          </a:solidFill>
                          <a:effectLst/>
                          <a:latin typeface="Arial" panose="020B0604020202020204" pitchFamily="34" charset="0"/>
                        </a:rPr>
                        <a:t>Total</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137,035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86,357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63.02%</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100.00%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29494183"/>
                  </a:ext>
                </a:extLst>
              </a:tr>
            </a:tbl>
          </a:graphicData>
        </a:graphic>
      </p:graphicFrame>
      <p:sp>
        <p:nvSpPr>
          <p:cNvPr id="6" name="Content Placeholder 5">
            <a:extLst>
              <a:ext uri="{FF2B5EF4-FFF2-40B4-BE49-F238E27FC236}">
                <a16:creationId xmlns:a16="http://schemas.microsoft.com/office/drawing/2014/main" id="{81553EF6-125B-CF8B-6565-9A2B3950C3D0}"/>
              </a:ext>
            </a:extLst>
          </p:cNvPr>
          <p:cNvSpPr>
            <a:spLocks noGrp="1"/>
          </p:cNvSpPr>
          <p:nvPr>
            <p:ph sz="quarter" idx="4"/>
          </p:nvPr>
        </p:nvSpPr>
        <p:spPr>
          <a:xfrm flipV="1">
            <a:off x="7355723" y="6248400"/>
            <a:ext cx="4185617" cy="264632"/>
          </a:xfrm>
        </p:spPr>
        <p:txBody>
          <a:bodyPr>
            <a:normAutofit fontScale="77500" lnSpcReduction="20000"/>
          </a:bodyPr>
          <a:lstStyle/>
          <a:p>
            <a:pPr marL="0" indent="0">
              <a:buNone/>
            </a:pPr>
            <a:endParaRPr lang="en-US" dirty="0"/>
          </a:p>
          <a:p>
            <a:pPr marL="0" indent="0">
              <a:buNone/>
            </a:pPr>
            <a:endParaRPr lang="en-US" dirty="0"/>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Expense Structure Analysis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a:t>
            </a:r>
            <a:r>
              <a:rPr lang="en-US" sz="1200" b="0" i="0" u="none" strike="noStrike" baseline="0" dirty="0">
                <a:solidFill>
                  <a:srgbClr val="221E1F"/>
                </a:solidFill>
                <a:latin typeface="Calibri" panose="020F0502020204030204" pitchFamily="34" charset="0"/>
              </a:rPr>
              <a:t>Personnel expense is high at 65% when it should be between 45-50%. C</a:t>
            </a:r>
            <a:r>
              <a:rPr lang="en-US" sz="1200" dirty="0">
                <a:solidFill>
                  <a:srgbClr val="221E1F"/>
                </a:solidFill>
                <a:latin typeface="Calibri" panose="020F0502020204030204" pitchFamily="34" charset="0"/>
              </a:rPr>
              <a:t>urrently have 4 advisors for 9 techs.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 </a:t>
            </a:r>
            <a:r>
              <a:rPr lang="en-US" sz="1200" dirty="0">
                <a:solidFill>
                  <a:srgbClr val="221E1F"/>
                </a:solidFill>
                <a:latin typeface="Calibri" panose="020F0502020204030204" pitchFamily="34" charset="0"/>
              </a:rPr>
              <a:t>To be able to operate with 2 advisors and eventually add a third when we hire more techs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a:t>
            </a:r>
            <a:r>
              <a:rPr lang="en-US" sz="1200" dirty="0">
                <a:solidFill>
                  <a:srgbClr val="221E1F"/>
                </a:solidFill>
                <a:latin typeface="Calibri" panose="020F0502020204030204" pitchFamily="34" charset="0"/>
              </a:rPr>
              <a:t>We have to make changes to the service counter by eliminating the weak advisors and replace the 4 with 2 experienced advisors.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 </a:t>
            </a:r>
            <a:r>
              <a:rPr lang="en-US" sz="1200" dirty="0">
                <a:solidFill>
                  <a:srgbClr val="221E1F"/>
                </a:solidFill>
                <a:latin typeface="Calibri" panose="020F0502020204030204" pitchFamily="34" charset="0"/>
              </a:rPr>
              <a:t>We have already made that change by sourcing two strong advisors from within our dealer group.  Have seen immediate change within the dept.</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C41181EE-6F6C-84C8-63B8-896D64F3D260}"/>
              </a:ext>
            </a:extLst>
          </p:cNvPr>
          <p:cNvGraphicFramePr>
            <a:graphicFrameLocks noGrp="1"/>
          </p:cNvGraphicFramePr>
          <p:nvPr>
            <p:ph sz="half" idx="2"/>
            <p:extLst>
              <p:ext uri="{D42A27DB-BD31-4B8C-83A1-F6EECF244321}">
                <p14:modId xmlns:p14="http://schemas.microsoft.com/office/powerpoint/2010/main" val="1848760543"/>
              </p:ext>
            </p:extLst>
          </p:nvPr>
        </p:nvGraphicFramePr>
        <p:xfrm>
          <a:off x="6270170" y="2015412"/>
          <a:ext cx="4814596" cy="3465077"/>
        </p:xfrm>
        <a:graphic>
          <a:graphicData uri="http://schemas.openxmlformats.org/drawingml/2006/table">
            <a:tbl>
              <a:tblPr/>
              <a:tblGrid>
                <a:gridCol w="374907">
                  <a:extLst>
                    <a:ext uri="{9D8B030D-6E8A-4147-A177-3AD203B41FA5}">
                      <a16:colId xmlns:a16="http://schemas.microsoft.com/office/drawing/2014/main" val="887388444"/>
                    </a:ext>
                  </a:extLst>
                </a:gridCol>
                <a:gridCol w="1627886">
                  <a:extLst>
                    <a:ext uri="{9D8B030D-6E8A-4147-A177-3AD203B41FA5}">
                      <a16:colId xmlns:a16="http://schemas.microsoft.com/office/drawing/2014/main" val="438233878"/>
                    </a:ext>
                  </a:extLst>
                </a:gridCol>
                <a:gridCol w="1174051">
                  <a:extLst>
                    <a:ext uri="{9D8B030D-6E8A-4147-A177-3AD203B41FA5}">
                      <a16:colId xmlns:a16="http://schemas.microsoft.com/office/drawing/2014/main" val="3601243835"/>
                    </a:ext>
                  </a:extLst>
                </a:gridCol>
                <a:gridCol w="828743">
                  <a:extLst>
                    <a:ext uri="{9D8B030D-6E8A-4147-A177-3AD203B41FA5}">
                      <a16:colId xmlns:a16="http://schemas.microsoft.com/office/drawing/2014/main" val="3038454724"/>
                    </a:ext>
                  </a:extLst>
                </a:gridCol>
                <a:gridCol w="809009">
                  <a:extLst>
                    <a:ext uri="{9D8B030D-6E8A-4147-A177-3AD203B41FA5}">
                      <a16:colId xmlns:a16="http://schemas.microsoft.com/office/drawing/2014/main" val="1747939866"/>
                    </a:ext>
                  </a:extLst>
                </a:gridCol>
              </a:tblGrid>
              <a:tr h="381754">
                <a:tc gridSpan="4">
                  <a:txBody>
                    <a:bodyPr/>
                    <a:lstStyle/>
                    <a:p>
                      <a:pPr algn="l" fontAlgn="b"/>
                      <a:r>
                        <a:rPr lang="en-US" sz="1000" b="1" i="0" u="none" strike="noStrike" dirty="0">
                          <a:solidFill>
                            <a:srgbClr val="000000"/>
                          </a:solidFill>
                          <a:effectLst/>
                          <a:latin typeface="Arial" panose="020B0604020202020204" pitchFamily="34" charset="0"/>
                        </a:rPr>
                        <a:t>                     Service Department Profit Centering    </a:t>
                      </a:r>
                      <a:r>
                        <a:rPr lang="en-US" sz="800" b="1" i="0" u="none" strike="noStrike" dirty="0">
                          <a:solidFill>
                            <a:srgbClr val="000000"/>
                          </a:solidFill>
                          <a:effectLst/>
                          <a:latin typeface="Arial" panose="020B0604020202020204" pitchFamily="34" charset="0"/>
                        </a:rPr>
                        <a:t> MARCH 2024</a:t>
                      </a:r>
                      <a:endParaRPr lang="en-US" sz="1000" b="1" i="0" u="none" strike="noStrike" dirty="0">
                        <a:solidFill>
                          <a:srgbClr val="000000"/>
                        </a:solidFill>
                        <a:effectLst/>
                        <a:latin typeface="Arial" panose="020B0604020202020204" pitchFamily="34" charset="0"/>
                      </a:endParaRPr>
                    </a:p>
                  </a:txBody>
                  <a:tcPr marL="7620" marR="7620" marT="762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lnL w="12700" cmpd="sng">
                      <a:noFill/>
                      <a:prstDash val="solid"/>
                    </a:lnL>
                  </a:tcPr>
                </a:tc>
                <a:extLst>
                  <a:ext uri="{0D108BD9-81ED-4DB2-BD59-A6C34878D82A}">
                    <a16:rowId xmlns:a16="http://schemas.microsoft.com/office/drawing/2014/main" val="35967195"/>
                  </a:ext>
                </a:extLst>
              </a:tr>
              <a:tr h="320638">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0795942"/>
                  </a:ext>
                </a:extLst>
              </a:tr>
              <a:tr h="43162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solidFill>
                            <a:srgbClr val="FFFFFF"/>
                          </a:solidFill>
                          <a:effectLst/>
                          <a:highlight>
                            <a:srgbClr val="4472C4"/>
                          </a:highlight>
                          <a:latin typeface="Arial" panose="020B0604020202020204" pitchFamily="34" charset="0"/>
                        </a:rPr>
                        <a:t>Expense 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dirty="0">
                          <a:solidFill>
                            <a:srgbClr val="FFFFFF"/>
                          </a:solidFill>
                          <a:effectLst/>
                          <a:highlight>
                            <a:srgbClr val="4472C4"/>
                          </a:highlight>
                          <a:latin typeface="Arial" panose="020B0604020202020204" pitchFamily="34" charset="0"/>
                        </a:rPr>
                        <a:t>Dollar Amount</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1895921100"/>
                  </a:ext>
                </a:extLst>
              </a:tr>
              <a:tr h="21704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highlight>
                            <a:srgbClr val="FFFF00"/>
                          </a:highlight>
                          <a:latin typeface="Calibri" panose="020F0502020204030204" pitchFamily="34" charset="0"/>
                        </a:rPr>
                        <a:t> $                86,357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of Gross</a:t>
                      </a:r>
                    </a:p>
                  </a:txBody>
                  <a:tcPr marL="7620" marR="7620" marT="762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937058429"/>
                  </a:ext>
                </a:extLst>
              </a:tr>
              <a:tr h="21704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67523534"/>
                  </a:ext>
                </a:extLst>
              </a:tr>
              <a:tr h="21704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08160591"/>
                  </a:ext>
                </a:extLst>
              </a:tr>
              <a:tr h="21704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 $                56,122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64.99%</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55981065"/>
                  </a:ext>
                </a:extLst>
              </a:tr>
              <a:tr h="21704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 $                27,358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31.68%</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94047036"/>
                  </a:ext>
                </a:extLst>
              </a:tr>
              <a:tr h="21704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9,046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10.48%</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80988415"/>
                  </a:ext>
                </a:extLst>
              </a:tr>
              <a:tr h="22691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4277063"/>
                  </a:ext>
                </a:extLst>
              </a:tr>
              <a:tr h="21704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5441550"/>
                  </a:ext>
                </a:extLst>
              </a:tr>
              <a:tr h="22691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92,526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107.14%</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53123130"/>
                  </a:ext>
                </a:extLst>
              </a:tr>
              <a:tr h="35789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(6,169)</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-7.14%</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5659422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graphicFrame>
        <p:nvGraphicFramePr>
          <p:cNvPr id="19" name="Content Placeholder 18">
            <a:extLst>
              <a:ext uri="{FF2B5EF4-FFF2-40B4-BE49-F238E27FC236}">
                <a16:creationId xmlns:a16="http://schemas.microsoft.com/office/drawing/2014/main" id="{3A4F8220-4DD4-6297-2B99-9C07492942E7}"/>
              </a:ext>
            </a:extLst>
          </p:cNvPr>
          <p:cNvGraphicFramePr>
            <a:graphicFrameLocks noGrp="1"/>
          </p:cNvGraphicFramePr>
          <p:nvPr>
            <p:ph sz="half" idx="1"/>
            <p:extLst>
              <p:ext uri="{D42A27DB-BD31-4B8C-83A1-F6EECF244321}">
                <p14:modId xmlns:p14="http://schemas.microsoft.com/office/powerpoint/2010/main" val="1665575520"/>
              </p:ext>
            </p:extLst>
          </p:nvPr>
        </p:nvGraphicFramePr>
        <p:xfrm>
          <a:off x="3375198" y="69065"/>
          <a:ext cx="8353384" cy="6604614"/>
        </p:xfrm>
        <a:graphic>
          <a:graphicData uri="http://schemas.openxmlformats.org/drawingml/2006/table">
            <a:tbl>
              <a:tblPr>
                <a:tableStyleId>{5C22544A-7EE6-4342-B048-85BDC9FD1C3A}</a:tableStyleId>
              </a:tblPr>
              <a:tblGrid>
                <a:gridCol w="685406">
                  <a:extLst>
                    <a:ext uri="{9D8B030D-6E8A-4147-A177-3AD203B41FA5}">
                      <a16:colId xmlns:a16="http://schemas.microsoft.com/office/drawing/2014/main" val="2670942086"/>
                    </a:ext>
                  </a:extLst>
                </a:gridCol>
                <a:gridCol w="1313694">
                  <a:extLst>
                    <a:ext uri="{9D8B030D-6E8A-4147-A177-3AD203B41FA5}">
                      <a16:colId xmlns:a16="http://schemas.microsoft.com/office/drawing/2014/main" val="1733402524"/>
                    </a:ext>
                  </a:extLst>
                </a:gridCol>
                <a:gridCol w="1185181">
                  <a:extLst>
                    <a:ext uri="{9D8B030D-6E8A-4147-A177-3AD203B41FA5}">
                      <a16:colId xmlns:a16="http://schemas.microsoft.com/office/drawing/2014/main" val="4156906581"/>
                    </a:ext>
                  </a:extLst>
                </a:gridCol>
                <a:gridCol w="685406">
                  <a:extLst>
                    <a:ext uri="{9D8B030D-6E8A-4147-A177-3AD203B41FA5}">
                      <a16:colId xmlns:a16="http://schemas.microsoft.com/office/drawing/2014/main" val="3919484577"/>
                    </a:ext>
                  </a:extLst>
                </a:gridCol>
                <a:gridCol w="956713">
                  <a:extLst>
                    <a:ext uri="{9D8B030D-6E8A-4147-A177-3AD203B41FA5}">
                      <a16:colId xmlns:a16="http://schemas.microsoft.com/office/drawing/2014/main" val="3368991116"/>
                    </a:ext>
                  </a:extLst>
                </a:gridCol>
                <a:gridCol w="628288">
                  <a:extLst>
                    <a:ext uri="{9D8B030D-6E8A-4147-A177-3AD203B41FA5}">
                      <a16:colId xmlns:a16="http://schemas.microsoft.com/office/drawing/2014/main" val="1209315310"/>
                    </a:ext>
                  </a:extLst>
                </a:gridCol>
                <a:gridCol w="842478">
                  <a:extLst>
                    <a:ext uri="{9D8B030D-6E8A-4147-A177-3AD203B41FA5}">
                      <a16:colId xmlns:a16="http://schemas.microsoft.com/office/drawing/2014/main" val="2264827725"/>
                    </a:ext>
                  </a:extLst>
                </a:gridCol>
                <a:gridCol w="685406">
                  <a:extLst>
                    <a:ext uri="{9D8B030D-6E8A-4147-A177-3AD203B41FA5}">
                      <a16:colId xmlns:a16="http://schemas.microsoft.com/office/drawing/2014/main" val="2992542255"/>
                    </a:ext>
                  </a:extLst>
                </a:gridCol>
                <a:gridCol w="685406">
                  <a:extLst>
                    <a:ext uri="{9D8B030D-6E8A-4147-A177-3AD203B41FA5}">
                      <a16:colId xmlns:a16="http://schemas.microsoft.com/office/drawing/2014/main" val="2837561707"/>
                    </a:ext>
                  </a:extLst>
                </a:gridCol>
                <a:gridCol w="685406">
                  <a:extLst>
                    <a:ext uri="{9D8B030D-6E8A-4147-A177-3AD203B41FA5}">
                      <a16:colId xmlns:a16="http://schemas.microsoft.com/office/drawing/2014/main" val="1230932536"/>
                    </a:ext>
                  </a:extLst>
                </a:gridCol>
              </a:tblGrid>
              <a:tr h="137237">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1352630366"/>
                  </a:ext>
                </a:extLst>
              </a:tr>
              <a:tr h="18093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gridSpan="7">
                  <a:txBody>
                    <a:bodyPr/>
                    <a:lstStyle/>
                    <a:p>
                      <a:pPr algn="ctr" fontAlgn="b"/>
                      <a:r>
                        <a:rPr lang="en-US" sz="1200" u="none" strike="noStrike">
                          <a:effectLst/>
                        </a:rPr>
                        <a:t>NADA ACTUAL SERVICE ANALYSIS     </a:t>
                      </a:r>
                      <a:endParaRPr lang="en-US" sz="1200" b="1" i="0" u="none" strike="noStrike">
                        <a:solidFill>
                          <a:srgbClr val="000000"/>
                        </a:solidFill>
                        <a:effectLst/>
                        <a:latin typeface="Arial" panose="020B0604020202020204" pitchFamily="34" charset="0"/>
                      </a:endParaRPr>
                    </a:p>
                  </a:txBody>
                  <a:tcPr marL="6434" marR="6434" marT="6434"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622308516"/>
                  </a:ext>
                </a:extLst>
              </a:tr>
              <a:tr h="20572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dirty="0">
                          <a:effectLst/>
                        </a:rPr>
                        <a:t>Performance</a:t>
                      </a:r>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4259829142"/>
                  </a:ext>
                </a:extLst>
              </a:tr>
              <a:tr h="312021">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ctr" fontAlgn="b"/>
                      <a:r>
                        <a:rPr lang="en-US" sz="1050" u="none" strike="noStrike" dirty="0">
                          <a:effectLst/>
                          <a:highlight>
                            <a:srgbClr val="000000"/>
                          </a:highlight>
                        </a:rPr>
                        <a:t> </a:t>
                      </a:r>
                      <a:endParaRPr lang="en-US" sz="1050" b="1" i="1" u="none" strike="noStrike" dirty="0">
                        <a:solidFill>
                          <a:srgbClr val="FFFFFF"/>
                        </a:solidFill>
                        <a:effectLst/>
                        <a:highlight>
                          <a:srgbClr val="000000"/>
                        </a:highlight>
                        <a:latin typeface="Arial" panose="020B0604020202020204" pitchFamily="34" charset="0"/>
                      </a:endParaRPr>
                    </a:p>
                  </a:txBody>
                  <a:tcPr marL="6434" marR="6434" marT="6434" marB="0" anchor="b"/>
                </a:tc>
                <a:tc>
                  <a:txBody>
                    <a:bodyPr/>
                    <a:lstStyle/>
                    <a:p>
                      <a:pPr algn="ctr" fontAlgn="b"/>
                      <a:r>
                        <a:rPr lang="en-US" sz="1050" b="1" i="1" u="none" strike="noStrike" dirty="0">
                          <a:solidFill>
                            <a:srgbClr val="FFFFFF"/>
                          </a:solidFill>
                          <a:effectLst/>
                          <a:highlight>
                            <a:srgbClr val="000000"/>
                          </a:highlight>
                          <a:latin typeface="Arial" panose="020B0604020202020204" pitchFamily="34" charset="0"/>
                        </a:rPr>
                        <a:t>Labor Sales/Month</a:t>
                      </a:r>
                    </a:p>
                  </a:txBody>
                  <a:tcPr marL="6434" marR="6434" marT="6434" marB="0" anchor="b"/>
                </a:tc>
                <a:tc>
                  <a:txBody>
                    <a:bodyPr/>
                    <a:lstStyle/>
                    <a:p>
                      <a:pPr algn="ctr" fontAlgn="b"/>
                      <a:r>
                        <a:rPr lang="en-US" sz="1050" u="none" strike="noStrike">
                          <a:effectLst/>
                          <a:highlight>
                            <a:srgbClr val="000000"/>
                          </a:highlight>
                        </a:rPr>
                        <a:t> </a:t>
                      </a:r>
                      <a:endParaRPr lang="en-US" sz="1050" b="1" i="1" u="none" strike="noStrike">
                        <a:solidFill>
                          <a:srgbClr val="FFFFFF"/>
                        </a:solidFill>
                        <a:effectLst/>
                        <a:highlight>
                          <a:srgbClr val="000000"/>
                        </a:highlight>
                        <a:latin typeface="Arial" panose="020B0604020202020204" pitchFamily="34" charset="0"/>
                      </a:endParaRPr>
                    </a:p>
                  </a:txBody>
                  <a:tcPr marL="6434" marR="6434" marT="6434" marB="0" anchor="b"/>
                </a:tc>
                <a:tc>
                  <a:txBody>
                    <a:bodyPr/>
                    <a:lstStyle/>
                    <a:p>
                      <a:pPr algn="ctr" fontAlgn="b"/>
                      <a:r>
                        <a:rPr lang="en-US" sz="1050" b="1" i="1" u="none" strike="noStrike" dirty="0">
                          <a:solidFill>
                            <a:srgbClr val="FFFFFF"/>
                          </a:solidFill>
                          <a:effectLst/>
                          <a:highlight>
                            <a:srgbClr val="000000"/>
                          </a:highlight>
                          <a:latin typeface="Arial" panose="020B0604020202020204" pitchFamily="34" charset="0"/>
                        </a:rPr>
                        <a:t>Effective Labor Rate</a:t>
                      </a:r>
                    </a:p>
                  </a:txBody>
                  <a:tcPr marL="6434" marR="6434" marT="6434" marB="0" anchor="b"/>
                </a:tc>
                <a:tc>
                  <a:txBody>
                    <a:bodyPr/>
                    <a:lstStyle/>
                    <a:p>
                      <a:pPr algn="ctr" fontAlgn="b"/>
                      <a:r>
                        <a:rPr lang="en-US" sz="1050" u="none" strike="noStrike">
                          <a:effectLst/>
                          <a:highlight>
                            <a:srgbClr val="000000"/>
                          </a:highlight>
                        </a:rPr>
                        <a:t> </a:t>
                      </a:r>
                      <a:endParaRPr lang="en-US" sz="1050" b="1" i="1" u="none" strike="noStrike">
                        <a:solidFill>
                          <a:srgbClr val="FFFFFF"/>
                        </a:solidFill>
                        <a:effectLst/>
                        <a:highlight>
                          <a:srgbClr val="000000"/>
                        </a:highlight>
                        <a:latin typeface="Arial" panose="020B0604020202020204" pitchFamily="34" charset="0"/>
                      </a:endParaRPr>
                    </a:p>
                  </a:txBody>
                  <a:tcPr marL="6434" marR="6434" marT="6434" marB="0" anchor="b"/>
                </a:tc>
                <a:tc>
                  <a:txBody>
                    <a:bodyPr/>
                    <a:lstStyle/>
                    <a:p>
                      <a:pPr algn="ctr" fontAlgn="b"/>
                      <a:r>
                        <a:rPr lang="en-US" sz="1050" b="1" i="1" u="none" strike="noStrike" dirty="0">
                          <a:solidFill>
                            <a:srgbClr val="FFFFFF"/>
                          </a:solidFill>
                          <a:effectLst/>
                          <a:highlight>
                            <a:srgbClr val="000000"/>
                          </a:highlight>
                          <a:latin typeface="Arial" panose="020B0604020202020204" pitchFamily="34" charset="0"/>
                        </a:rPr>
                        <a:t>Hours Billed</a:t>
                      </a:r>
                    </a:p>
                  </a:txBody>
                  <a:tcPr marL="6434" marR="6434" marT="6434" marB="0" anchor="b"/>
                </a:tc>
                <a:tc>
                  <a:txBody>
                    <a:bodyPr/>
                    <a:lstStyle/>
                    <a:p>
                      <a:pPr algn="ctr" fontAlgn="b"/>
                      <a:r>
                        <a:rPr lang="en-US" sz="1050" u="none" strike="noStrike" dirty="0">
                          <a:effectLst/>
                          <a:highlight>
                            <a:srgbClr val="000000"/>
                          </a:highlight>
                        </a:rPr>
                        <a:t> </a:t>
                      </a:r>
                      <a:endParaRPr lang="en-US" sz="1050" b="1" i="1" u="none" strike="noStrike" dirty="0">
                        <a:solidFill>
                          <a:srgbClr val="FFFFFF"/>
                        </a:solidFill>
                        <a:effectLst/>
                        <a:highlight>
                          <a:srgbClr val="000000"/>
                        </a:highligh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128586154"/>
                  </a:ext>
                </a:extLst>
              </a:tr>
              <a:tr h="24871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highlight>
                            <a:srgbClr val="FFFFFF"/>
                          </a:highlight>
                        </a:rPr>
                        <a:t>Customer Car*</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l" fontAlgn="b"/>
                      <a:r>
                        <a:rPr lang="en-US" sz="1050" u="none" strike="noStrike" dirty="0">
                          <a:effectLst/>
                          <a:highlight>
                            <a:srgbClr val="FFFF00"/>
                          </a:highlight>
                        </a:rPr>
                        <a:t> $            38,326 </a:t>
                      </a:r>
                      <a:endParaRPr lang="en-US" sz="1050" b="0" i="0" u="none" strike="noStrike" dirty="0">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ctr" fontAlgn="b"/>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a:effectLst/>
                          <a:highlight>
                            <a:srgbClr val="FFFFFF"/>
                          </a:highlight>
                        </a:rPr>
                        <a:t>108.35 </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ctr" fontAlgn="b"/>
                      <a:r>
                        <a:rPr lang="en-US" sz="1050" b="0" i="0" u="none" strike="noStrike" dirty="0">
                          <a:solidFill>
                            <a:srgbClr val="FFFFFF"/>
                          </a:solidFill>
                          <a:effectLst/>
                          <a:highlight>
                            <a:srgbClr val="4472C4"/>
                          </a:highlight>
                          <a:latin typeface="Arial" panose="020B0604020202020204" pitchFamily="34" charset="0"/>
                        </a:rPr>
                        <a:t>=</a:t>
                      </a:r>
                    </a:p>
                  </a:txBody>
                  <a:tcPr marL="6434" marR="6434" marT="6434" marB="0" anchor="b"/>
                </a:tc>
                <a:tc>
                  <a:txBody>
                    <a:bodyPr/>
                    <a:lstStyle/>
                    <a:p>
                      <a:pPr algn="r" fontAlgn="b"/>
                      <a:r>
                        <a:rPr lang="en-US" sz="1050" u="none" strike="noStrike">
                          <a:effectLst/>
                          <a:highlight>
                            <a:srgbClr val="FFFF00"/>
                          </a:highlight>
                        </a:rPr>
                        <a:t>353.7</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4472C4"/>
                          </a:highlight>
                        </a:rPr>
                        <a:t> </a:t>
                      </a:r>
                      <a:endParaRPr lang="en-US" sz="1050" b="0" i="0" u="none" strike="noStrike">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3823417160"/>
                  </a:ext>
                </a:extLst>
              </a:tr>
              <a:tr h="24871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highlight>
                            <a:srgbClr val="FFFFFF"/>
                          </a:highlight>
                        </a:rPr>
                        <a:t>Customer Truck*</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FFFF00"/>
                          </a:highlight>
                        </a:rPr>
                        <a:t> $              5,408 </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ctr" fontAlgn="b"/>
                      <a:r>
                        <a:rPr lang="en-US" sz="1050" u="none" strike="noStrike" dirty="0">
                          <a:effectLst/>
                        </a:rPr>
                        <a:t>÷</a:t>
                      </a:r>
                      <a:endParaRPr lang="en-US" sz="1050" b="0" i="0" u="none" strike="noStrike" dirty="0">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a:effectLst/>
                          <a:highlight>
                            <a:srgbClr val="FFFFFF"/>
                          </a:highlight>
                        </a:rPr>
                        <a:t>108.35 </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ctr" fontAlgn="b"/>
                      <a:r>
                        <a:rPr lang="en-US" sz="1050" b="0" i="0" u="none" strike="noStrike" dirty="0">
                          <a:solidFill>
                            <a:srgbClr val="FFFFFF"/>
                          </a:solidFill>
                          <a:effectLst/>
                          <a:highlight>
                            <a:srgbClr val="4472C4"/>
                          </a:highlight>
                          <a:latin typeface="Arial" panose="020B0604020202020204" pitchFamily="34" charset="0"/>
                        </a:rPr>
                        <a:t>=</a:t>
                      </a:r>
                    </a:p>
                  </a:txBody>
                  <a:tcPr marL="6434" marR="6434" marT="6434" marB="0" anchor="b"/>
                </a:tc>
                <a:tc>
                  <a:txBody>
                    <a:bodyPr/>
                    <a:lstStyle/>
                    <a:p>
                      <a:pPr algn="r" fontAlgn="b"/>
                      <a:r>
                        <a:rPr lang="en-US" sz="1050" u="none" strike="noStrike">
                          <a:effectLst/>
                          <a:highlight>
                            <a:srgbClr val="FFFF00"/>
                          </a:highlight>
                        </a:rPr>
                        <a:t>49.9</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4472C4"/>
                          </a:highlight>
                        </a:rPr>
                        <a:t> </a:t>
                      </a:r>
                      <a:endParaRPr lang="en-US" sz="1050" b="0" i="0" u="none" strike="noStrike">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439125369"/>
                  </a:ext>
                </a:extLst>
              </a:tr>
              <a:tr h="24871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highlight>
                            <a:srgbClr val="FFFFFF"/>
                          </a:highlight>
                        </a:rPr>
                        <a:t>Customer Other*</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FFFF00"/>
                          </a:highlight>
                        </a:rPr>
                        <a:t>   </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ctr" fontAlgn="b"/>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FFFFFF"/>
                          </a:highlight>
                        </a:rPr>
                        <a:t> </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ctr" fontAlgn="b"/>
                      <a:r>
                        <a:rPr lang="en-US" sz="1050" b="0" i="0" u="none" strike="noStrike" dirty="0">
                          <a:solidFill>
                            <a:srgbClr val="FFFFFF"/>
                          </a:solidFill>
                          <a:effectLst/>
                          <a:highlight>
                            <a:srgbClr val="4472C4"/>
                          </a:highlight>
                          <a:latin typeface="Arial" panose="020B0604020202020204" pitchFamily="34" charset="0"/>
                        </a:rPr>
                        <a:t>=</a:t>
                      </a:r>
                    </a:p>
                  </a:txBody>
                  <a:tcPr marL="6434" marR="6434" marT="6434" marB="0" anchor="b"/>
                </a:tc>
                <a:tc>
                  <a:txBody>
                    <a:bodyPr/>
                    <a:lstStyle/>
                    <a:p>
                      <a:pPr algn="r" fontAlgn="b"/>
                      <a:r>
                        <a:rPr lang="en-US" sz="1050" u="none" strike="noStrike">
                          <a:effectLst/>
                          <a:highlight>
                            <a:srgbClr val="FFFF00"/>
                          </a:highlight>
                        </a:rPr>
                        <a:t>0.00</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4472C4"/>
                          </a:highlight>
                        </a:rPr>
                        <a:t> </a:t>
                      </a:r>
                      <a:endParaRPr lang="en-US" sz="1050" b="0" i="0" u="none" strike="noStrike">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921053414"/>
                  </a:ext>
                </a:extLst>
              </a:tr>
              <a:tr h="24871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highlight>
                            <a:srgbClr val="FFFFFF"/>
                          </a:highlight>
                        </a:rPr>
                        <a:t>Warranty</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FFFF00"/>
                          </a:highlight>
                        </a:rPr>
                        <a:t> $            52,987 </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ctr" fontAlgn="b"/>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dirty="0">
                          <a:effectLst/>
                          <a:highlight>
                            <a:srgbClr val="FFFFFF"/>
                          </a:highlight>
                        </a:rPr>
                        <a:t>150.00 </a:t>
                      </a:r>
                      <a:endParaRPr lang="en-US" sz="1050" b="0" i="0" u="none" strike="noStrike" dirty="0">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ctr" fontAlgn="b"/>
                      <a:r>
                        <a:rPr lang="en-US" sz="1050" b="0" i="0" u="none" strike="noStrike" dirty="0">
                          <a:solidFill>
                            <a:srgbClr val="FFFFFF"/>
                          </a:solidFill>
                          <a:effectLst/>
                          <a:highlight>
                            <a:srgbClr val="4472C4"/>
                          </a:highlight>
                          <a:latin typeface="Arial" panose="020B0604020202020204" pitchFamily="34" charset="0"/>
                        </a:rPr>
                        <a:t>=</a:t>
                      </a:r>
                    </a:p>
                  </a:txBody>
                  <a:tcPr marL="6434" marR="6434" marT="6434" marB="0" anchor="b"/>
                </a:tc>
                <a:tc>
                  <a:txBody>
                    <a:bodyPr/>
                    <a:lstStyle/>
                    <a:p>
                      <a:pPr algn="r" fontAlgn="b"/>
                      <a:r>
                        <a:rPr lang="en-US" sz="1050" u="none" strike="noStrike">
                          <a:effectLst/>
                          <a:highlight>
                            <a:srgbClr val="FFFF00"/>
                          </a:highlight>
                        </a:rPr>
                        <a:t>353.2</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4472C4"/>
                          </a:highlight>
                        </a:rPr>
                        <a:t> </a:t>
                      </a:r>
                      <a:endParaRPr lang="en-US" sz="1050" b="0" i="0" u="none" strike="noStrike">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3113309900"/>
                  </a:ext>
                </a:extLst>
              </a:tr>
              <a:tr h="24871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highlight>
                            <a:srgbClr val="FFFFFF"/>
                          </a:highlight>
                        </a:rPr>
                        <a:t>Internal</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FFFF00"/>
                          </a:highlight>
                        </a:rPr>
                        <a:t> $            40,314 </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ctr" fontAlgn="b"/>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a:effectLst/>
                          <a:highlight>
                            <a:srgbClr val="FFFFFF"/>
                          </a:highlight>
                        </a:rPr>
                        <a:t>92.58 </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ctr" fontAlgn="b"/>
                      <a:r>
                        <a:rPr lang="en-US" sz="1050" b="0" i="0" u="none" strike="noStrike" dirty="0">
                          <a:solidFill>
                            <a:srgbClr val="FFFFFF"/>
                          </a:solidFill>
                          <a:effectLst/>
                          <a:highlight>
                            <a:srgbClr val="4472C4"/>
                          </a:highlight>
                          <a:latin typeface="Arial" panose="020B0604020202020204" pitchFamily="34" charset="0"/>
                        </a:rPr>
                        <a:t>=</a:t>
                      </a:r>
                    </a:p>
                  </a:txBody>
                  <a:tcPr marL="6434" marR="6434" marT="6434" marB="0" anchor="b"/>
                </a:tc>
                <a:tc>
                  <a:txBody>
                    <a:bodyPr/>
                    <a:lstStyle/>
                    <a:p>
                      <a:pPr algn="r" fontAlgn="b"/>
                      <a:r>
                        <a:rPr lang="en-US" sz="1050" u="none" strike="noStrike">
                          <a:effectLst/>
                          <a:highlight>
                            <a:srgbClr val="FFFF00"/>
                          </a:highlight>
                        </a:rPr>
                        <a:t>435.5</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l" fontAlgn="b"/>
                      <a:r>
                        <a:rPr lang="en-US" sz="1050" u="none" strike="noStrike" dirty="0">
                          <a:effectLst/>
                          <a:highlight>
                            <a:srgbClr val="4472C4"/>
                          </a:highlight>
                        </a:rPr>
                        <a:t> </a:t>
                      </a:r>
                      <a:endParaRPr lang="en-US" sz="1050" b="0" i="0" u="none" strike="noStrike" dirty="0">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954026891"/>
                  </a:ext>
                </a:extLst>
              </a:tr>
              <a:tr h="24871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highlight>
                            <a:srgbClr val="FFFFFF"/>
                          </a:highlight>
                        </a:rPr>
                        <a:t>New Vehicle Prep</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FFFF00"/>
                          </a:highlight>
                        </a:rPr>
                        <a:t>   </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ctr" fontAlgn="b"/>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FFFFFF"/>
                          </a:highlight>
                        </a:rPr>
                        <a:t> </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ctr" fontAlgn="b"/>
                      <a:r>
                        <a:rPr lang="en-US" sz="1050" b="0" i="0" u="none" strike="noStrike" dirty="0">
                          <a:solidFill>
                            <a:srgbClr val="FFFFFF"/>
                          </a:solidFill>
                          <a:effectLst/>
                          <a:highlight>
                            <a:srgbClr val="4472C4"/>
                          </a:highlight>
                          <a:latin typeface="Arial" panose="020B0604020202020204" pitchFamily="34" charset="0"/>
                        </a:rPr>
                        <a:t>=</a:t>
                      </a:r>
                    </a:p>
                  </a:txBody>
                  <a:tcPr marL="6434" marR="6434" marT="6434" marB="0" anchor="b"/>
                </a:tc>
                <a:tc>
                  <a:txBody>
                    <a:bodyPr/>
                    <a:lstStyle/>
                    <a:p>
                      <a:pPr algn="r" fontAlgn="b"/>
                      <a:r>
                        <a:rPr lang="en-US" sz="1050" u="none" strike="noStrike">
                          <a:effectLst/>
                          <a:highlight>
                            <a:srgbClr val="FFFF00"/>
                          </a:highlight>
                        </a:rPr>
                        <a:t>0.00</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4472C4"/>
                          </a:highlight>
                        </a:rPr>
                        <a:t> </a:t>
                      </a:r>
                      <a:endParaRPr lang="en-US" sz="1050" b="0" i="0" u="none" strike="noStrike">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l" fontAlgn="b"/>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1869950312"/>
                  </a:ext>
                </a:extLst>
              </a:tr>
              <a:tr h="24871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highlight>
                            <a:srgbClr val="FFFFFF"/>
                          </a:highlight>
                        </a:rPr>
                        <a:t>Total</a:t>
                      </a:r>
                      <a:endParaRPr lang="en-US" sz="1050" b="0" i="0"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FFFF00"/>
                          </a:highlight>
                        </a:rPr>
                        <a:t> $          137,035 </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4472C4"/>
                          </a:highlight>
                        </a:rPr>
                        <a:t> </a:t>
                      </a:r>
                      <a:endParaRPr lang="en-US" sz="1050" b="0" i="0" u="none" strike="noStrike">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4472C4"/>
                          </a:highlight>
                        </a:rPr>
                        <a:t> </a:t>
                      </a:r>
                      <a:endParaRPr lang="en-US" sz="1050" b="0" i="0" u="none" strike="noStrike">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l" fontAlgn="b"/>
                      <a:r>
                        <a:rPr lang="en-US" sz="1050" u="none" strike="noStrike" dirty="0">
                          <a:effectLst/>
                          <a:highlight>
                            <a:srgbClr val="4472C4"/>
                          </a:highlight>
                        </a:rPr>
                        <a:t> </a:t>
                      </a:r>
                      <a:endParaRPr lang="en-US" sz="1050" b="0" i="0" u="none" strike="noStrike" dirty="0">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r" fontAlgn="b"/>
                      <a:r>
                        <a:rPr lang="en-US" sz="1050" u="none" strike="noStrike">
                          <a:effectLst/>
                          <a:highlight>
                            <a:srgbClr val="FFFF00"/>
                          </a:highlight>
                        </a:rPr>
                        <a:t>1192.3</a:t>
                      </a:r>
                      <a:endParaRPr lang="en-US" sz="1050" b="0" i="0" u="none" strike="noStrike">
                        <a:solidFill>
                          <a:srgbClr val="000000"/>
                        </a:solidFill>
                        <a:effectLst/>
                        <a:highlight>
                          <a:srgbClr val="FFFF00"/>
                        </a:highligh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4472C4"/>
                          </a:highlight>
                        </a:rPr>
                        <a:t> </a:t>
                      </a:r>
                      <a:endParaRPr lang="en-US" sz="1050" b="0" i="0" u="none" strike="noStrike">
                        <a:solidFill>
                          <a:srgbClr val="FFFFFF"/>
                        </a:solidFill>
                        <a:effectLst/>
                        <a:highlight>
                          <a:srgbClr val="4472C4"/>
                        </a:highligh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11651905"/>
                  </a:ext>
                </a:extLst>
              </a:tr>
              <a:tr h="15908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2988814356"/>
                  </a:ext>
                </a:extLst>
              </a:tr>
              <a:tr h="15908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highlight>
                            <a:srgbClr val="FFFFFF"/>
                          </a:highlight>
                        </a:rPr>
                        <a:t>POTENTIAL</a:t>
                      </a:r>
                      <a:endParaRPr lang="en-US" sz="1050" b="1" i="1" u="none" strike="noStrike">
                        <a:solidFill>
                          <a:srgbClr val="000000"/>
                        </a:solidFill>
                        <a:effectLst/>
                        <a:highlight>
                          <a:srgbClr val="FFFFFF"/>
                        </a:highligh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3768663387"/>
                  </a:ext>
                </a:extLst>
              </a:tr>
              <a:tr h="24871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highlight>
                            <a:srgbClr val="FFFF00"/>
                          </a:highlight>
                        </a:rPr>
                        <a:t> $              137,035 </a:t>
                      </a:r>
                      <a:endParaRPr lang="en-US" sz="1050" b="0" i="0" u="none" strike="noStrike">
                        <a:solidFill>
                          <a:srgbClr val="000000"/>
                        </a:solidFill>
                        <a:effectLst/>
                        <a:highlight>
                          <a:srgbClr val="FFFF00"/>
                        </a:highlight>
                        <a:latin typeface="Calibri" panose="020F0502020204030204" pitchFamily="34" charset="0"/>
                      </a:endParaRPr>
                    </a:p>
                  </a:txBody>
                  <a:tcPr marL="6434" marR="6434" marT="6434" marB="0" anchor="b"/>
                </a:tc>
                <a:tc>
                  <a:txBody>
                    <a:bodyPr/>
                    <a:lstStyle/>
                    <a:p>
                      <a:pPr algn="ctr" fontAlgn="b"/>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a:effectLst/>
                          <a:highlight>
                            <a:srgbClr val="FFFF00"/>
                          </a:highlight>
                        </a:rPr>
                        <a:t>1192.33 </a:t>
                      </a:r>
                      <a:endParaRPr lang="en-US" sz="1050" b="0" i="0" u="none" strike="noStrike">
                        <a:solidFill>
                          <a:srgbClr val="000000"/>
                        </a:solidFill>
                        <a:effectLst/>
                        <a:highlight>
                          <a:srgbClr val="FFFF00"/>
                        </a:highlight>
                        <a:latin typeface="Calibri" panose="020F0502020204030204" pitchFamily="34" charset="0"/>
                      </a:endParaRPr>
                    </a:p>
                  </a:txBody>
                  <a:tcPr marL="6434" marR="6434" marT="6434" marB="0" anchor="b"/>
                </a:tc>
                <a:tc>
                  <a:txBody>
                    <a:bodyPr/>
                    <a:lstStyle/>
                    <a:p>
                      <a:pPr algn="ctr" fontAlgn="b"/>
                      <a:r>
                        <a:rPr lang="en-US" sz="1050" u="none" strike="noStrike">
                          <a:effectLst/>
                        </a:rPr>
                        <a:t>=</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r" fontAlgn="b"/>
                      <a:r>
                        <a:rPr lang="en-US" sz="1050" u="none" strike="noStrike" dirty="0">
                          <a:effectLst/>
                          <a:highlight>
                            <a:srgbClr val="FFFF00"/>
                          </a:highlight>
                        </a:rPr>
                        <a:t> $      114.93 </a:t>
                      </a:r>
                      <a:endParaRPr lang="en-US" sz="1050" b="0" i="0" u="none" strike="noStrike" dirty="0">
                        <a:solidFill>
                          <a:srgbClr val="000000"/>
                        </a:solidFill>
                        <a:effectLst/>
                        <a:highlight>
                          <a:srgbClr val="FFFF00"/>
                        </a:highligh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3341497617"/>
                  </a:ext>
                </a:extLst>
              </a:tr>
              <a:tr h="312021">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gridSpan="2">
                  <a:txBody>
                    <a:bodyPr/>
                    <a:lstStyle/>
                    <a:p>
                      <a:pPr algn="l" fontAlgn="b"/>
                      <a:r>
                        <a:rPr lang="en-US" sz="1050" u="none" strike="noStrike">
                          <a:effectLst/>
                        </a:rPr>
                        <a:t>Total labor sales for month</a:t>
                      </a:r>
                      <a:endParaRPr lang="en-US" sz="1050" b="0" i="0" u="none" strike="noStrike">
                        <a:solidFill>
                          <a:srgbClr val="000000"/>
                        </a:solidFill>
                        <a:effectLst/>
                        <a:latin typeface="Arial" panose="020B0604020202020204" pitchFamily="34" charset="0"/>
                      </a:endParaRPr>
                    </a:p>
                  </a:txBody>
                  <a:tcPr marL="6434" marR="6434" marT="6434" marB="0" anchor="b"/>
                </a:tc>
                <a:tc hMerge="1">
                  <a:txBody>
                    <a:bodyPr/>
                    <a:lstStyle/>
                    <a:p>
                      <a:endParaRPr lang="en-US"/>
                    </a:p>
                  </a:txBody>
                  <a:tcPr/>
                </a:tc>
                <a:tc>
                  <a:txBody>
                    <a:bodyPr/>
                    <a:lstStyle/>
                    <a:p>
                      <a:pPr algn="l" fontAlgn="b"/>
                      <a:r>
                        <a:rPr lang="en-US" sz="1050" u="none" strike="noStrike">
                          <a:effectLst/>
                        </a:rPr>
                        <a:t>Total hours billed</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gridSpan="2">
                  <a:txBody>
                    <a:bodyPr/>
                    <a:lstStyle/>
                    <a:p>
                      <a:pPr algn="l" fontAlgn="b"/>
                      <a:r>
                        <a:rPr lang="en-US" sz="1050" u="none" strike="noStrike" dirty="0">
                          <a:effectLst/>
                        </a:rPr>
                        <a:t>Effective Labor Rate</a:t>
                      </a:r>
                      <a:endParaRPr lang="en-US" sz="1050" b="0" i="0" u="none" strike="noStrike" dirty="0">
                        <a:solidFill>
                          <a:srgbClr val="000000"/>
                        </a:solidFill>
                        <a:effectLst/>
                        <a:latin typeface="Arial" panose="020B0604020202020204" pitchFamily="34" charset="0"/>
                      </a:endParaRPr>
                    </a:p>
                  </a:txBody>
                  <a:tcPr marL="6434" marR="6434" marT="6434" marB="0" anchor="b"/>
                </a:tc>
                <a:tc hMerge="1">
                  <a:txBody>
                    <a:bodyPr/>
                    <a:lstStyle/>
                    <a:p>
                      <a:endParaRPr lang="en-US"/>
                    </a:p>
                  </a:txBody>
                  <a:tcPr/>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230595069"/>
                  </a:ext>
                </a:extLst>
              </a:tr>
              <a:tr h="15908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596727344"/>
                  </a:ext>
                </a:extLst>
              </a:tr>
              <a:tr h="15908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r" fontAlgn="b"/>
                      <a:r>
                        <a:rPr lang="en-US" sz="1050" u="none" strike="noStrike">
                          <a:effectLst/>
                        </a:rPr>
                        <a:t>9.00</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ctr" fontAlgn="b"/>
                      <a:r>
                        <a:rPr lang="en-US" sz="1050" u="none" strike="noStrike">
                          <a:effectLst/>
                        </a:rPr>
                        <a:t>x</a:t>
                      </a:r>
                      <a:endParaRPr lang="en-US" sz="1050" b="1" i="0" u="none" strike="noStrike">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a:effectLst/>
                        </a:rPr>
                        <a:t>8</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ctr" fontAlgn="b"/>
                      <a:r>
                        <a:rPr lang="en-US" sz="1050" u="none" strike="noStrike">
                          <a:effectLst/>
                        </a:rPr>
                        <a:t>x</a:t>
                      </a:r>
                      <a:endParaRPr lang="en-US" sz="1050" b="1" i="0" u="none" strike="noStrike">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a:effectLst/>
                        </a:rPr>
                        <a:t>23</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ctr" fontAlgn="b"/>
                      <a:r>
                        <a:rPr lang="en-US" sz="1050" u="none" strike="noStrike" dirty="0">
                          <a:effectLst/>
                        </a:rPr>
                        <a:t>=</a:t>
                      </a:r>
                      <a:endParaRPr lang="en-US" sz="1050" b="0" i="0" u="none" strike="noStrike" dirty="0">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a:effectLst/>
                          <a:highlight>
                            <a:srgbClr val="FFFF00"/>
                          </a:highlight>
                        </a:rPr>
                        <a:t>1,656.0 </a:t>
                      </a:r>
                      <a:endParaRPr lang="en-US" sz="1050" b="0" i="0" u="none" strike="noStrike">
                        <a:solidFill>
                          <a:srgbClr val="000000"/>
                        </a:solidFill>
                        <a:effectLst/>
                        <a:highlight>
                          <a:srgbClr val="FFFF00"/>
                        </a:highlight>
                        <a:latin typeface="Calibri" panose="020F0502020204030204" pitchFamily="34" charset="0"/>
                      </a:endParaRPr>
                    </a:p>
                  </a:txBody>
                  <a:tcPr marL="6434" marR="6434" marT="6434" marB="0" anchor="b"/>
                </a:tc>
                <a:tc>
                  <a:txBody>
                    <a:bodyPr/>
                    <a:lstStyle/>
                    <a:p>
                      <a:pPr algn="l" fontAlgn="b"/>
                      <a:r>
                        <a:rPr lang="en-US" sz="900" u="none" strike="noStrike">
                          <a:effectLst/>
                          <a:highlight>
                            <a:srgbClr val="FFFFFF"/>
                          </a:highlight>
                        </a:rPr>
                        <a:t> </a:t>
                      </a:r>
                      <a:endParaRPr lang="en-US" sz="900" b="0" i="0" u="none" strike="noStrike">
                        <a:solidFill>
                          <a:srgbClr val="000000"/>
                        </a:solidFill>
                        <a:effectLst/>
                        <a:highlight>
                          <a:srgbClr val="FFFFFF"/>
                        </a:highlight>
                        <a:latin typeface="Calibri" panose="020F0502020204030204" pitchFamily="34" charset="0"/>
                      </a:endParaRPr>
                    </a:p>
                  </a:txBody>
                  <a:tcPr marL="6434" marR="6434" marT="6434" marB="0" anchor="b"/>
                </a:tc>
                <a:extLst>
                  <a:ext uri="{0D108BD9-81ED-4DB2-BD59-A6C34878D82A}">
                    <a16:rowId xmlns:a16="http://schemas.microsoft.com/office/drawing/2014/main" val="183156780"/>
                  </a:ext>
                </a:extLst>
              </a:tr>
              <a:tr h="312021">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gridSpan="2">
                  <a:txBody>
                    <a:bodyPr/>
                    <a:lstStyle/>
                    <a:p>
                      <a:pPr algn="l" fontAlgn="b"/>
                      <a:r>
                        <a:rPr lang="en-US" sz="1050" u="none" strike="noStrike">
                          <a:effectLst/>
                        </a:rPr>
                        <a:t># Service mechanical technicians</a:t>
                      </a:r>
                      <a:endParaRPr lang="en-US" sz="1050" b="0" i="0" u="none" strike="noStrike">
                        <a:solidFill>
                          <a:srgbClr val="000000"/>
                        </a:solidFill>
                        <a:effectLst/>
                        <a:latin typeface="Arial" panose="020B0604020202020204" pitchFamily="34" charset="0"/>
                      </a:endParaRPr>
                    </a:p>
                  </a:txBody>
                  <a:tcPr marL="6434" marR="6434" marT="6434" marB="0" anchor="b"/>
                </a:tc>
                <a:tc hMerge="1">
                  <a:txBody>
                    <a:bodyPr/>
                    <a:lstStyle/>
                    <a:p>
                      <a:endParaRPr lang="en-US"/>
                    </a:p>
                  </a:txBody>
                  <a:tcPr/>
                </a:tc>
                <a:tc gridSpan="2">
                  <a:txBody>
                    <a:bodyPr/>
                    <a:lstStyle/>
                    <a:p>
                      <a:pPr algn="l" fontAlgn="b"/>
                      <a:r>
                        <a:rPr lang="en-US" sz="1050" u="none" strike="noStrike">
                          <a:effectLst/>
                        </a:rPr>
                        <a:t># Hours per day for one tech</a:t>
                      </a:r>
                      <a:endParaRPr lang="en-US" sz="1050" b="0" i="0" u="none" strike="noStrike">
                        <a:solidFill>
                          <a:srgbClr val="000000"/>
                        </a:solidFill>
                        <a:effectLst/>
                        <a:latin typeface="Arial" panose="020B0604020202020204" pitchFamily="34" charset="0"/>
                      </a:endParaRPr>
                    </a:p>
                  </a:txBody>
                  <a:tcPr marL="6434" marR="6434" marT="6434" marB="0" anchor="b"/>
                </a:tc>
                <a:tc hMerge="1">
                  <a:txBody>
                    <a:bodyPr/>
                    <a:lstStyle/>
                    <a:p>
                      <a:endParaRPr lang="en-US"/>
                    </a:p>
                  </a:txBody>
                  <a:tcPr/>
                </a:tc>
                <a:tc gridSpan="2">
                  <a:txBody>
                    <a:bodyPr/>
                    <a:lstStyle/>
                    <a:p>
                      <a:pPr algn="l" fontAlgn="b"/>
                      <a:r>
                        <a:rPr lang="en-US" sz="1050" u="none" strike="noStrike">
                          <a:effectLst/>
                        </a:rPr>
                        <a:t>Working Days/Month</a:t>
                      </a:r>
                      <a:endParaRPr lang="en-US" sz="1050" b="0" i="0" u="none" strike="noStrike">
                        <a:solidFill>
                          <a:srgbClr val="000000"/>
                        </a:solidFill>
                        <a:effectLst/>
                        <a:latin typeface="Arial" panose="020B0604020202020204" pitchFamily="34" charset="0"/>
                      </a:endParaRPr>
                    </a:p>
                  </a:txBody>
                  <a:tcPr marL="6434" marR="6434" marT="6434" marB="0" anchor="b"/>
                </a:tc>
                <a:tc hMerge="1">
                  <a:txBody>
                    <a:bodyPr/>
                    <a:lstStyle/>
                    <a:p>
                      <a:endParaRPr lang="en-US"/>
                    </a:p>
                  </a:txBody>
                  <a:tcPr/>
                </a:tc>
                <a:tc gridSpan="2">
                  <a:txBody>
                    <a:bodyPr/>
                    <a:lstStyle/>
                    <a:p>
                      <a:pPr algn="l" fontAlgn="b"/>
                      <a:r>
                        <a:rPr lang="en-US" sz="1050" u="none" strike="noStrike" dirty="0">
                          <a:effectLst/>
                        </a:rPr>
                        <a:t>Clock Hour Aval</a:t>
                      </a:r>
                      <a:endParaRPr lang="en-US" sz="1050" b="0" i="0" u="none" strike="noStrike" dirty="0">
                        <a:solidFill>
                          <a:srgbClr val="000000"/>
                        </a:solidFill>
                        <a:effectLst/>
                        <a:latin typeface="Arial" panose="020B0604020202020204" pitchFamily="34" charset="0"/>
                      </a:endParaRPr>
                    </a:p>
                  </a:txBody>
                  <a:tcPr marL="6434" marR="6434" marT="6434" marB="0" anchor="b"/>
                </a:tc>
                <a:tc hMerge="1">
                  <a:txBody>
                    <a:bodyPr/>
                    <a:lstStyle/>
                    <a:p>
                      <a:endParaRPr lang="en-US"/>
                    </a:p>
                  </a:txBody>
                  <a:tcPr/>
                </a:tc>
                <a:extLst>
                  <a:ext uri="{0D108BD9-81ED-4DB2-BD59-A6C34878D82A}">
                    <a16:rowId xmlns:a16="http://schemas.microsoft.com/office/drawing/2014/main" val="2156153683"/>
                  </a:ext>
                </a:extLst>
              </a:tr>
              <a:tr h="15908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1850460190"/>
                  </a:ext>
                </a:extLst>
              </a:tr>
              <a:tr h="248718">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r" fontAlgn="b"/>
                      <a:r>
                        <a:rPr lang="en-US" sz="1050" u="none" strike="noStrike">
                          <a:effectLst/>
                          <a:highlight>
                            <a:srgbClr val="FFFF00"/>
                          </a:highlight>
                        </a:rPr>
                        <a:t>1,656.0 </a:t>
                      </a:r>
                      <a:endParaRPr lang="en-US" sz="1050" b="0" i="0" u="none" strike="noStrike">
                        <a:solidFill>
                          <a:srgbClr val="000000"/>
                        </a:solidFill>
                        <a:effectLst/>
                        <a:highlight>
                          <a:srgbClr val="FFFF00"/>
                        </a:highlight>
                        <a:latin typeface="Calibri" panose="020F0502020204030204" pitchFamily="34" charset="0"/>
                      </a:endParaRPr>
                    </a:p>
                  </a:txBody>
                  <a:tcPr marL="6434" marR="6434" marT="6434" marB="0" anchor="b"/>
                </a:tc>
                <a:tc>
                  <a:txBody>
                    <a:bodyPr/>
                    <a:lstStyle/>
                    <a:p>
                      <a:pPr algn="ctr" fontAlgn="b"/>
                      <a:r>
                        <a:rPr lang="en-US" sz="1050" u="none" strike="noStrike">
                          <a:effectLst/>
                        </a:rPr>
                        <a:t>x</a:t>
                      </a:r>
                      <a:endParaRPr lang="en-US" sz="1050" b="1" i="0" u="none" strike="noStrike">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a:effectLst/>
                          <a:highlight>
                            <a:srgbClr val="FFFF00"/>
                          </a:highlight>
                        </a:rPr>
                        <a:t> $         114.93 </a:t>
                      </a:r>
                      <a:endParaRPr lang="en-US" sz="1050" b="0" i="0" u="none" strike="noStrike">
                        <a:solidFill>
                          <a:srgbClr val="000000"/>
                        </a:solidFill>
                        <a:effectLst/>
                        <a:highlight>
                          <a:srgbClr val="FFFF00"/>
                        </a:highlight>
                        <a:latin typeface="Calibri" panose="020F0502020204030204" pitchFamily="34" charset="0"/>
                      </a:endParaRPr>
                    </a:p>
                  </a:txBody>
                  <a:tcPr marL="6434" marR="6434" marT="6434" marB="0" anchor="b"/>
                </a:tc>
                <a:tc>
                  <a:txBody>
                    <a:bodyPr/>
                    <a:lstStyle/>
                    <a:p>
                      <a:pPr algn="ctr" fontAlgn="b"/>
                      <a:r>
                        <a:rPr lang="en-US" sz="1050" u="none" strike="noStrike">
                          <a:effectLst/>
                        </a:rPr>
                        <a:t>=</a:t>
                      </a:r>
                      <a:endParaRPr lang="en-US" sz="1050" b="1" i="0" u="none" strike="noStrike">
                        <a:solidFill>
                          <a:srgbClr val="000000"/>
                        </a:solidFill>
                        <a:effectLst/>
                        <a:latin typeface="Arial" panose="020B0604020202020204" pitchFamily="34" charset="0"/>
                      </a:endParaRPr>
                    </a:p>
                  </a:txBody>
                  <a:tcPr marL="6434" marR="6434" marT="6434" marB="0" anchor="b"/>
                </a:tc>
                <a:tc>
                  <a:txBody>
                    <a:bodyPr/>
                    <a:lstStyle/>
                    <a:p>
                      <a:pPr algn="l" fontAlgn="b"/>
                      <a:r>
                        <a:rPr lang="en-US" sz="1050" u="none" strike="noStrike">
                          <a:effectLst/>
                          <a:highlight>
                            <a:srgbClr val="FFFF00"/>
                          </a:highlight>
                        </a:rPr>
                        <a:t> $    190,324 </a:t>
                      </a:r>
                      <a:endParaRPr lang="en-US" sz="1050" b="0" i="0" u="none" strike="noStrike">
                        <a:solidFill>
                          <a:srgbClr val="000000"/>
                        </a:solidFill>
                        <a:effectLst/>
                        <a:highlight>
                          <a:srgbClr val="FFFF00"/>
                        </a:highligh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r" fontAlgn="b"/>
                      <a:r>
                        <a:rPr lang="en-US" sz="1050" u="none" strike="noStrike" dirty="0">
                          <a:effectLst/>
                          <a:highlight>
                            <a:srgbClr val="FFFF00"/>
                          </a:highlight>
                        </a:rPr>
                        <a:t>237905.3</a:t>
                      </a:r>
                      <a:endParaRPr lang="en-US" sz="1050" b="0" i="0" u="none" strike="noStrike" dirty="0">
                        <a:solidFill>
                          <a:srgbClr val="000000"/>
                        </a:solidFill>
                        <a:effectLst/>
                        <a:highlight>
                          <a:srgbClr val="FFFF00"/>
                        </a:highligh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3665692083"/>
                  </a:ext>
                </a:extLst>
              </a:tr>
              <a:tr h="312021">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r" fontAlgn="b"/>
                      <a:r>
                        <a:rPr lang="en-US" sz="1050" u="none" strike="noStrike">
                          <a:effectLst/>
                        </a:rPr>
                        <a:t>Clock Hours Available</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gridSpan="2">
                  <a:txBody>
                    <a:bodyPr/>
                    <a:lstStyle/>
                    <a:p>
                      <a:pPr algn="l" fontAlgn="b"/>
                      <a:r>
                        <a:rPr lang="en-US" sz="1050" u="none" strike="noStrike">
                          <a:effectLst/>
                        </a:rPr>
                        <a:t>Effective Labor Rate</a:t>
                      </a:r>
                      <a:endParaRPr lang="en-US" sz="1050" b="0" i="0" u="none" strike="noStrike">
                        <a:solidFill>
                          <a:srgbClr val="000000"/>
                        </a:solidFill>
                        <a:effectLst/>
                        <a:latin typeface="Arial" panose="020B0604020202020204" pitchFamily="34" charset="0"/>
                      </a:endParaRPr>
                    </a:p>
                  </a:txBody>
                  <a:tcPr marL="6434" marR="6434" marT="6434" marB="0" anchor="b"/>
                </a:tc>
                <a:tc hMerge="1">
                  <a:txBody>
                    <a:bodyPr/>
                    <a:lstStyle/>
                    <a:p>
                      <a:endParaRPr lang="en-US"/>
                    </a:p>
                  </a:txBody>
                  <a:tcPr/>
                </a:tc>
                <a:tc rowSpan="2">
                  <a:txBody>
                    <a:bodyPr/>
                    <a:lstStyle/>
                    <a:p>
                      <a:pPr algn="ctr" fontAlgn="b"/>
                      <a:r>
                        <a:rPr lang="en-US" sz="1050" u="none" strike="noStrike">
                          <a:effectLst/>
                        </a:rPr>
                        <a:t>Labor sales potential @100%</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rowSpan="2">
                  <a:txBody>
                    <a:bodyPr/>
                    <a:lstStyle/>
                    <a:p>
                      <a:pPr algn="ctr" fontAlgn="b"/>
                      <a:r>
                        <a:rPr lang="en-US" sz="1050" u="none" strike="noStrike" dirty="0">
                          <a:effectLst/>
                        </a:rPr>
                        <a:t>Labor sales potential @ 125%</a:t>
                      </a:r>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629638494"/>
                  </a:ext>
                </a:extLst>
              </a:tr>
              <a:tr h="36572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vMerge="1">
                  <a:txBody>
                    <a:bodyPr/>
                    <a:lstStyle/>
                    <a:p>
                      <a:endParaRPr lang="en-US"/>
                    </a:p>
                  </a:txBody>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6434" marR="6434" marT="6434" marB="0" anchor="b"/>
                </a:tc>
                <a:tc vMerge="1">
                  <a:txBody>
                    <a:bodyPr/>
                    <a:lstStyle/>
                    <a:p>
                      <a:endParaRPr lang="en-US"/>
                    </a:p>
                  </a:txBody>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1421003561"/>
                  </a:ext>
                </a:extLst>
              </a:tr>
              <a:tr h="15908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gridSpan="8">
                  <a:txBody>
                    <a:bodyPr/>
                    <a:lstStyle/>
                    <a:p>
                      <a:pPr algn="l" fontAlgn="b"/>
                      <a:r>
                        <a:rPr lang="en-US" sz="1050" u="none" strike="noStrike" dirty="0">
                          <a:effectLst/>
                        </a:rPr>
                        <a:t>How proficient are your technicians ?</a:t>
                      </a:r>
                      <a:endParaRPr lang="en-US" sz="1050" b="0" i="0" u="none" strike="noStrike" dirty="0">
                        <a:solidFill>
                          <a:srgbClr val="000000"/>
                        </a:solidFill>
                        <a:effectLst/>
                        <a:latin typeface="Calibri" panose="020F0502020204030204" pitchFamily="34" charset="0"/>
                      </a:endParaRPr>
                    </a:p>
                  </a:txBody>
                  <a:tcPr marL="6434" marR="6434" marT="6434"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4064733681"/>
                  </a:ext>
                </a:extLst>
              </a:tr>
              <a:tr h="15908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2222181016"/>
                  </a:ext>
                </a:extLst>
              </a:tr>
              <a:tr h="15908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r" fontAlgn="b"/>
                      <a:r>
                        <a:rPr lang="en-US" sz="1050" u="none" strike="noStrike">
                          <a:effectLst/>
                        </a:rPr>
                        <a:t>1,192.3 </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ctr" fontAlgn="b"/>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L="6434" marR="6434" marT="6434" marB="0" anchor="b"/>
                </a:tc>
                <a:tc>
                  <a:txBody>
                    <a:bodyPr/>
                    <a:lstStyle/>
                    <a:p>
                      <a:pPr algn="r" fontAlgn="b"/>
                      <a:r>
                        <a:rPr lang="en-US" sz="1050" u="none" strike="noStrike">
                          <a:effectLst/>
                        </a:rPr>
                        <a:t>1,656.00 </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ctr" fontAlgn="b"/>
                      <a:r>
                        <a:rPr lang="en-US" sz="1050" u="none" strike="noStrike">
                          <a:effectLst/>
                        </a:rPr>
                        <a:t>=</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r" fontAlgn="b"/>
                      <a:r>
                        <a:rPr lang="en-US" sz="1050" u="none" strike="noStrike">
                          <a:effectLst/>
                          <a:highlight>
                            <a:srgbClr val="FFFF00"/>
                          </a:highlight>
                        </a:rPr>
                        <a:t>72.00%</a:t>
                      </a:r>
                      <a:endParaRPr lang="en-US" sz="1050" b="0" i="0" u="none" strike="noStrike">
                        <a:solidFill>
                          <a:srgbClr val="000000"/>
                        </a:solidFill>
                        <a:effectLst/>
                        <a:highlight>
                          <a:srgbClr val="FFFF00"/>
                        </a:highligh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777425991"/>
                  </a:ext>
                </a:extLst>
              </a:tr>
              <a:tr h="370626">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ctr" fontAlgn="t"/>
                      <a:r>
                        <a:rPr lang="en-US" sz="1050" u="none" strike="noStrike">
                          <a:effectLst/>
                        </a:rPr>
                        <a:t>Hours Billed</a:t>
                      </a:r>
                      <a:endParaRPr lang="en-US" sz="1050" b="0" i="0" u="none" strike="noStrike">
                        <a:solidFill>
                          <a:srgbClr val="000000"/>
                        </a:solidFill>
                        <a:effectLst/>
                        <a:latin typeface="Arial" panose="020B0604020202020204" pitchFamily="34" charset="0"/>
                      </a:endParaRPr>
                    </a:p>
                  </a:txBody>
                  <a:tcPr marL="6434" marR="6434" marT="6434" marB="0"/>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ctr" fontAlgn="t"/>
                      <a:r>
                        <a:rPr lang="en-US" sz="1050" u="none" strike="noStrike" dirty="0">
                          <a:effectLst/>
                        </a:rPr>
                        <a:t>Hours Available</a:t>
                      </a:r>
                      <a:endParaRPr lang="en-US" sz="1050" b="0" i="0" u="none" strike="noStrike" dirty="0">
                        <a:solidFill>
                          <a:srgbClr val="000000"/>
                        </a:solidFill>
                        <a:effectLst/>
                        <a:latin typeface="Arial" panose="020B0604020202020204" pitchFamily="34" charset="0"/>
                      </a:endParaRPr>
                    </a:p>
                  </a:txBody>
                  <a:tcPr marL="6434" marR="6434" marT="6434" marB="0"/>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ctr" fontAlgn="t"/>
                      <a:r>
                        <a:rPr lang="en-US" sz="1050" u="none" strike="noStrike">
                          <a:effectLst/>
                        </a:rPr>
                        <a:t>Tech Proficiency</a:t>
                      </a:r>
                      <a:endParaRPr lang="en-US" sz="1050" b="0" i="0" u="none" strike="noStrike">
                        <a:solidFill>
                          <a:srgbClr val="000000"/>
                        </a:solidFill>
                        <a:effectLst/>
                        <a:latin typeface="Arial" panose="020B0604020202020204" pitchFamily="34" charset="0"/>
                      </a:endParaRPr>
                    </a:p>
                  </a:txBody>
                  <a:tcPr marL="6434" marR="6434" marT="6434" marB="0"/>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2046052750"/>
                  </a:ext>
                </a:extLst>
              </a:tr>
              <a:tr h="15908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1050" b="0" i="0" u="none" strike="noStrike" dirty="0">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3129897952"/>
                  </a:ext>
                </a:extLst>
              </a:tr>
              <a:tr h="137237">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2913717237"/>
                  </a:ext>
                </a:extLst>
              </a:tr>
              <a:tr h="137237">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434" marR="6434" marT="6434"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6434" marR="6434" marT="6434" marB="0" anchor="b"/>
                </a:tc>
                <a:extLst>
                  <a:ext uri="{0D108BD9-81ED-4DB2-BD59-A6C34878D82A}">
                    <a16:rowId xmlns:a16="http://schemas.microsoft.com/office/drawing/2014/main" val="2969182691"/>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2007F-617F-531A-0D55-BEC4AE06DEAB}"/>
              </a:ext>
            </a:extLst>
          </p:cNvPr>
          <p:cNvSpPr>
            <a:spLocks noGrp="1"/>
          </p:cNvSpPr>
          <p:nvPr>
            <p:ph type="title"/>
          </p:nvPr>
        </p:nvSpPr>
        <p:spPr/>
        <p:txBody>
          <a:bodyPr>
            <a:normAutofit/>
          </a:bodyPr>
          <a:lstStyle/>
          <a:p>
            <a:r>
              <a:rPr lang="en-US" sz="2800" dirty="0">
                <a:solidFill>
                  <a:schemeClr val="tx1"/>
                </a:solidFill>
              </a:rPr>
              <a:t>Productivity cont.</a:t>
            </a:r>
          </a:p>
        </p:txBody>
      </p:sp>
      <p:sp>
        <p:nvSpPr>
          <p:cNvPr id="3" name="Content Placeholder 2">
            <a:extLst>
              <a:ext uri="{FF2B5EF4-FFF2-40B4-BE49-F238E27FC236}">
                <a16:creationId xmlns:a16="http://schemas.microsoft.com/office/drawing/2014/main" id="{C3CF2FBD-4F79-1495-19B6-BA8F0DC2AF14}"/>
              </a:ext>
            </a:extLst>
          </p:cNvPr>
          <p:cNvSpPr>
            <a:spLocks noGrp="1"/>
          </p:cNvSpPr>
          <p:nvPr>
            <p:ph sz="half" idx="1"/>
          </p:nvPr>
        </p:nvSpPr>
        <p:spPr>
          <a:xfrm>
            <a:off x="677334" y="1539551"/>
            <a:ext cx="9175793" cy="4501810"/>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a:t>
            </a:r>
            <a:r>
              <a:rPr lang="en-US" sz="1200" b="0" i="0" u="none" strike="noStrike" baseline="0" dirty="0">
                <a:solidFill>
                  <a:srgbClr val="221E1F"/>
                </a:solidFill>
                <a:latin typeface="Calibri" panose="020F0502020204030204" pitchFamily="34" charset="0"/>
              </a:rPr>
              <a:t>Currently have 9 techs of varying abilities.  All of them are on different pay structures and pay scales.  We currently have two of our top flat rate techs on 40 hour guarantees.  The rest are flat rate with warranty increases or on hourly pay scales.  Techs are assigned work to match their abilities.  Lots of warranty and diagnostic work that comes through the door with this brand.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 </a:t>
            </a:r>
            <a:r>
              <a:rPr lang="en-US" sz="1200" b="0" i="0" u="none" strike="noStrike" baseline="0" dirty="0">
                <a:solidFill>
                  <a:srgbClr val="221E1F"/>
                </a:solidFill>
                <a:latin typeface="Calibri" panose="020F0502020204030204" pitchFamily="34" charset="0"/>
              </a:rPr>
              <a:t>Need to get flat rate techs off of a guaranteed 40 hours.  Better utilize the right techs for the right jobs.  </a:t>
            </a:r>
            <a:r>
              <a:rPr lang="en-US" sz="1200" dirty="0">
                <a:solidFill>
                  <a:srgbClr val="221E1F"/>
                </a:solidFill>
                <a:latin typeface="Calibri" panose="020F0502020204030204" pitchFamily="34" charset="0"/>
              </a:rPr>
              <a:t>Decrease diagnostic jobs that do not pay from the manufacturer.  Train mid level techs to increase abilities.  Need to hire more techs to increase shop throughput.  Focus on increasing tech proficiency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a:t>
            </a:r>
            <a:r>
              <a:rPr lang="en-US" sz="1200" dirty="0">
                <a:solidFill>
                  <a:srgbClr val="221E1F"/>
                </a:solidFill>
                <a:latin typeface="Calibri" panose="020F0502020204030204" pitchFamily="34" charset="0"/>
              </a:rPr>
              <a:t>Rework pay structures to remove guarantees.  Incorporate a longevity bonus to help hire and keep technicians long term.  Rework process for accepting or turning away non paying customer jobs.  Monitor repair orders to make sure customers and tickets are being properly worked.  Use the right technicians for the right jobs.  Enroll technician in manufacturer supported training when provided.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  </a:t>
            </a:r>
            <a:r>
              <a:rPr lang="en-US" sz="1200" dirty="0">
                <a:solidFill>
                  <a:srgbClr val="221E1F"/>
                </a:solidFill>
                <a:latin typeface="Calibri" panose="020F0502020204030204" pitchFamily="34" charset="0"/>
              </a:rPr>
              <a:t>Hold weekly meeting with service manager and advisors to monitor productivity.  Speak regularly with technicians for feedback on shop productivity.</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745082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92898"/>
            <a:ext cx="6208658" cy="4548463"/>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a:t>
            </a:r>
            <a:r>
              <a:rPr lang="en-US" sz="1200" b="0" i="0" u="none" strike="noStrike" baseline="0" dirty="0">
                <a:solidFill>
                  <a:srgbClr val="221E1F"/>
                </a:solidFill>
                <a:latin typeface="Calibri" panose="020F0502020204030204" pitchFamily="34" charset="0"/>
              </a:rPr>
              <a:t>Current facility Service and Parts hours of operation are 7:30am-5:00pm Mon-Fri and Saturday 7:30am-4pm.  Techs work from 7:30 – 5 with hour break. 5 day work week scheduled for all service employees.   12 service bays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 </a:t>
            </a:r>
            <a:r>
              <a:rPr lang="en-US" sz="1200" dirty="0">
                <a:solidFill>
                  <a:srgbClr val="221E1F"/>
                </a:solidFill>
                <a:latin typeface="Calibri" panose="020F0502020204030204" pitchFamily="34" charset="0"/>
              </a:rPr>
              <a:t>Increase facility utilization.  Need to maximize the shop potential and increase productivity.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a:t>
            </a:r>
            <a:r>
              <a:rPr lang="en-US" sz="1200" b="0" i="0" u="none" strike="noStrike" baseline="0" dirty="0">
                <a:solidFill>
                  <a:srgbClr val="221E1F"/>
                </a:solidFill>
                <a:latin typeface="Calibri" panose="020F0502020204030204" pitchFamily="34" charset="0"/>
              </a:rPr>
              <a:t>Hire at least 3 more technicians to fill open bays.  Allow techs to come in early and stay late to help increase productivity.  With more technicians we can expand hours.  Make sure writers are maximizing every ticket and asking for the sale.  Utilize the video capabilities to send to customers.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 </a:t>
            </a:r>
            <a:r>
              <a:rPr lang="en-US" sz="1200" dirty="0">
                <a:solidFill>
                  <a:srgbClr val="221E1F"/>
                </a:solidFill>
                <a:latin typeface="Calibri" panose="020F0502020204030204" pitchFamily="34" charset="0"/>
              </a:rPr>
              <a:t>Monitor and review repair orders with service manager and advisors.  Set objectives for </a:t>
            </a:r>
            <a:r>
              <a:rPr lang="en-US" sz="1200" dirty="0" err="1">
                <a:solidFill>
                  <a:srgbClr val="221E1F"/>
                </a:solidFill>
                <a:latin typeface="Calibri" panose="020F0502020204030204" pitchFamily="34" charset="0"/>
              </a:rPr>
              <a:t>TruVideo</a:t>
            </a:r>
            <a:r>
              <a:rPr lang="en-US" sz="1200" dirty="0">
                <a:solidFill>
                  <a:srgbClr val="221E1F"/>
                </a:solidFill>
                <a:latin typeface="Calibri" panose="020F0502020204030204" pitchFamily="34" charset="0"/>
              </a:rPr>
              <a:t> utilization and monitor and praise its success stories for full buy in.  Review technician hours worked vs. hours billed and hold weekly discussions.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10" name="Content Placeholder 9">
            <a:extLst>
              <a:ext uri="{FF2B5EF4-FFF2-40B4-BE49-F238E27FC236}">
                <a16:creationId xmlns:a16="http://schemas.microsoft.com/office/drawing/2014/main" id="{6744F79D-EABD-5114-4DED-5CB8CF6F70FD}"/>
              </a:ext>
            </a:extLst>
          </p:cNvPr>
          <p:cNvGraphicFramePr>
            <a:graphicFrameLocks noGrp="1"/>
          </p:cNvGraphicFramePr>
          <p:nvPr>
            <p:ph sz="half" idx="2"/>
            <p:extLst>
              <p:ext uri="{D42A27DB-BD31-4B8C-83A1-F6EECF244321}">
                <p14:modId xmlns:p14="http://schemas.microsoft.com/office/powerpoint/2010/main" val="3833513700"/>
              </p:ext>
            </p:extLst>
          </p:nvPr>
        </p:nvGraphicFramePr>
        <p:xfrm>
          <a:off x="7218362" y="205274"/>
          <a:ext cx="4296302" cy="6385651"/>
        </p:xfrm>
        <a:graphic>
          <a:graphicData uri="http://schemas.openxmlformats.org/drawingml/2006/table">
            <a:tbl>
              <a:tblPr>
                <a:tableStyleId>{5C22544A-7EE6-4342-B048-85BDC9FD1C3A}</a:tableStyleId>
              </a:tblPr>
              <a:tblGrid>
                <a:gridCol w="1707065">
                  <a:extLst>
                    <a:ext uri="{9D8B030D-6E8A-4147-A177-3AD203B41FA5}">
                      <a16:colId xmlns:a16="http://schemas.microsoft.com/office/drawing/2014/main" val="2094426150"/>
                    </a:ext>
                  </a:extLst>
                </a:gridCol>
                <a:gridCol w="1122767">
                  <a:extLst>
                    <a:ext uri="{9D8B030D-6E8A-4147-A177-3AD203B41FA5}">
                      <a16:colId xmlns:a16="http://schemas.microsoft.com/office/drawing/2014/main" val="1881444835"/>
                    </a:ext>
                  </a:extLst>
                </a:gridCol>
                <a:gridCol w="733235">
                  <a:extLst>
                    <a:ext uri="{9D8B030D-6E8A-4147-A177-3AD203B41FA5}">
                      <a16:colId xmlns:a16="http://schemas.microsoft.com/office/drawing/2014/main" val="3119126192"/>
                    </a:ext>
                  </a:extLst>
                </a:gridCol>
                <a:gridCol w="733235">
                  <a:extLst>
                    <a:ext uri="{9D8B030D-6E8A-4147-A177-3AD203B41FA5}">
                      <a16:colId xmlns:a16="http://schemas.microsoft.com/office/drawing/2014/main" val="1215091260"/>
                    </a:ext>
                  </a:extLst>
                </a:gridCol>
              </a:tblGrid>
              <a:tr h="227589">
                <a:tc gridSpan="4">
                  <a:txBody>
                    <a:bodyPr/>
                    <a:lstStyle/>
                    <a:p>
                      <a:pPr algn="ctr" fontAlgn="b"/>
                      <a:r>
                        <a:rPr lang="en-US" sz="1600" u="none" strike="noStrike" dirty="0">
                          <a:solidFill>
                            <a:schemeClr val="bg1"/>
                          </a:solidFill>
                          <a:effectLst/>
                          <a:highlight>
                            <a:srgbClr val="4472C4"/>
                          </a:highlight>
                        </a:rPr>
                        <a:t>FACILITY POTENTIAL</a:t>
                      </a:r>
                      <a:endParaRPr lang="en-US" sz="1600" b="1" i="0" u="none" strike="noStrike" dirty="0">
                        <a:solidFill>
                          <a:schemeClr val="bg1"/>
                        </a:solidFill>
                        <a:effectLst/>
                        <a:highlight>
                          <a:srgbClr val="4472C4"/>
                        </a:highlight>
                        <a:latin typeface="Arial" panose="020B0604020202020204" pitchFamily="34" charset="0"/>
                      </a:endParaRPr>
                    </a:p>
                  </a:txBody>
                  <a:tcPr marL="7620" marR="7620" marT="762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13288856"/>
                  </a:ext>
                </a:extLst>
              </a:tr>
              <a:tr h="466600">
                <a:tc>
                  <a:txBody>
                    <a:bodyPr/>
                    <a:lstStyle/>
                    <a:p>
                      <a:pPr algn="l" fontAlgn="b"/>
                      <a:r>
                        <a:rPr lang="en-US" sz="1600" u="none" strike="noStrike" dirty="0">
                          <a:solidFill>
                            <a:schemeClr val="bg1"/>
                          </a:solidFill>
                          <a:effectLst/>
                          <a:highlight>
                            <a:srgbClr val="4472C4"/>
                          </a:highlight>
                        </a:rPr>
                        <a:t>Number of Bays</a:t>
                      </a:r>
                      <a:endParaRPr lang="en-US" sz="1600" b="0"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r" fontAlgn="b"/>
                      <a:r>
                        <a:rPr lang="en-US" sz="1600" u="none" strike="noStrike" dirty="0">
                          <a:effectLst/>
                          <a:highlight>
                            <a:srgbClr val="FFFFFF"/>
                          </a:highlight>
                        </a:rPr>
                        <a:t>12</a:t>
                      </a:r>
                      <a:endParaRPr lang="en-US" sz="1600" b="0" i="0" u="none" strike="noStrike" dirty="0">
                        <a:solidFill>
                          <a:srgbClr val="000000"/>
                        </a:solidFill>
                        <a:effectLst/>
                        <a:highlight>
                          <a:srgbClr val="FFFFFF"/>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248613364"/>
                  </a:ext>
                </a:extLst>
              </a:tr>
              <a:tr h="227589">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ctr" fontAlgn="b"/>
                      <a:r>
                        <a:rPr lang="en-US" sz="1600" u="none" strike="noStrike" dirty="0">
                          <a:solidFill>
                            <a:schemeClr val="bg1"/>
                          </a:solidFill>
                          <a:effectLst/>
                          <a:highlight>
                            <a:srgbClr val="4472C4"/>
                          </a:highlight>
                        </a:rPr>
                        <a:t>x</a:t>
                      </a:r>
                      <a:endParaRPr lang="en-US" sz="1600" b="1"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156736248"/>
                  </a:ext>
                </a:extLst>
              </a:tr>
              <a:tr h="227589">
                <a:tc>
                  <a:txBody>
                    <a:bodyPr/>
                    <a:lstStyle/>
                    <a:p>
                      <a:pPr algn="l" fontAlgn="b"/>
                      <a:r>
                        <a:rPr lang="en-US" sz="1600" u="none" strike="noStrike" dirty="0">
                          <a:solidFill>
                            <a:schemeClr val="bg1"/>
                          </a:solidFill>
                          <a:effectLst/>
                          <a:highlight>
                            <a:srgbClr val="4472C4"/>
                          </a:highlight>
                        </a:rPr>
                        <a:t>Number of Days</a:t>
                      </a:r>
                      <a:endParaRPr lang="en-US" sz="1600" b="0"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r" fontAlgn="b"/>
                      <a:r>
                        <a:rPr lang="en-US" sz="1600" u="none" strike="noStrike" dirty="0">
                          <a:effectLst/>
                          <a:highlight>
                            <a:srgbClr val="FFFFFF"/>
                          </a:highlight>
                        </a:rPr>
                        <a:t>23</a:t>
                      </a:r>
                      <a:endParaRPr lang="en-US" sz="1600" b="0" i="0" u="none" strike="noStrike" dirty="0">
                        <a:solidFill>
                          <a:srgbClr val="000000"/>
                        </a:solidFill>
                        <a:effectLst/>
                        <a:highlight>
                          <a:srgbClr val="FFFFFF"/>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495677214"/>
                  </a:ext>
                </a:extLst>
              </a:tr>
              <a:tr h="227589">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ctr" fontAlgn="b"/>
                      <a:r>
                        <a:rPr lang="en-US" sz="1600" u="none" strike="noStrike" dirty="0">
                          <a:solidFill>
                            <a:schemeClr val="bg1"/>
                          </a:solidFill>
                          <a:effectLst/>
                          <a:highlight>
                            <a:srgbClr val="4472C4"/>
                          </a:highlight>
                        </a:rPr>
                        <a:t>x</a:t>
                      </a:r>
                      <a:endParaRPr lang="en-US" sz="1600" b="1"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2957856453"/>
                  </a:ext>
                </a:extLst>
              </a:tr>
              <a:tr h="227589">
                <a:tc>
                  <a:txBody>
                    <a:bodyPr/>
                    <a:lstStyle/>
                    <a:p>
                      <a:pPr algn="l" fontAlgn="b"/>
                      <a:r>
                        <a:rPr lang="en-US" sz="1600" u="none" strike="noStrike" dirty="0">
                          <a:solidFill>
                            <a:schemeClr val="bg1"/>
                          </a:solidFill>
                          <a:effectLst/>
                          <a:highlight>
                            <a:srgbClr val="4472C4"/>
                          </a:highlight>
                        </a:rPr>
                        <a:t>Number of Hours</a:t>
                      </a:r>
                      <a:endParaRPr lang="en-US" sz="1600" b="0"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r" fontAlgn="b"/>
                      <a:r>
                        <a:rPr lang="en-US" sz="1600" u="none" strike="noStrike" dirty="0">
                          <a:effectLst/>
                          <a:highlight>
                            <a:srgbClr val="FFFFFF"/>
                          </a:highlight>
                        </a:rPr>
                        <a:t>9.5</a:t>
                      </a:r>
                      <a:endParaRPr lang="en-US" sz="1600" b="0" i="0" u="none" strike="noStrike" dirty="0">
                        <a:solidFill>
                          <a:srgbClr val="000000"/>
                        </a:solidFill>
                        <a:effectLst/>
                        <a:highlight>
                          <a:srgbClr val="FFFFFF"/>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653884899"/>
                  </a:ext>
                </a:extLst>
              </a:tr>
              <a:tr h="227589">
                <a:tc>
                  <a:txBody>
                    <a:bodyPr/>
                    <a:lstStyle/>
                    <a:p>
                      <a:pPr algn="l" fontAlgn="b"/>
                      <a:r>
                        <a:rPr lang="en-US" sz="1600" u="none" strike="noStrike" dirty="0">
                          <a:solidFill>
                            <a:schemeClr val="bg1"/>
                          </a:solidFill>
                          <a:effectLst/>
                          <a:highlight>
                            <a:srgbClr val="4472C4"/>
                          </a:highlight>
                        </a:rPr>
                        <a:t> </a:t>
                      </a:r>
                      <a:endParaRPr lang="en-US" sz="1600" b="0" i="0" u="none" strike="noStrike" dirty="0">
                        <a:solidFill>
                          <a:schemeClr val="bg1"/>
                        </a:solidFill>
                        <a:effectLst/>
                        <a:highlight>
                          <a:srgbClr val="4472C4"/>
                        </a:highlight>
                        <a:latin typeface="Calibri" panose="020F0502020204030204" pitchFamily="34" charset="0"/>
                      </a:endParaRPr>
                    </a:p>
                  </a:txBody>
                  <a:tcPr marL="7620" marR="7620" marT="7620" marB="0" anchor="b"/>
                </a:tc>
                <a:tc>
                  <a:txBody>
                    <a:bodyPr/>
                    <a:lstStyle/>
                    <a:p>
                      <a:pPr algn="ctr" fontAlgn="b"/>
                      <a:r>
                        <a:rPr lang="en-US" sz="1600" u="none" strike="noStrike" dirty="0">
                          <a:solidFill>
                            <a:schemeClr val="bg1"/>
                          </a:solidFill>
                          <a:effectLst/>
                          <a:highlight>
                            <a:srgbClr val="4472C4"/>
                          </a:highlight>
                        </a:rPr>
                        <a:t>x</a:t>
                      </a:r>
                      <a:endParaRPr lang="en-US" sz="1600" b="1"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039562173"/>
                  </a:ext>
                </a:extLst>
              </a:tr>
              <a:tr h="448281">
                <a:tc>
                  <a:txBody>
                    <a:bodyPr/>
                    <a:lstStyle/>
                    <a:p>
                      <a:pPr algn="l" fontAlgn="b"/>
                      <a:r>
                        <a:rPr lang="en-US" sz="1600" u="none" strike="noStrike" dirty="0">
                          <a:solidFill>
                            <a:schemeClr val="bg1"/>
                          </a:solidFill>
                          <a:effectLst/>
                          <a:highlight>
                            <a:srgbClr val="4472C4"/>
                          </a:highlight>
                        </a:rPr>
                        <a:t>Effective Labor Rate</a:t>
                      </a:r>
                      <a:endParaRPr lang="en-US" sz="1600" b="0"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dirty="0">
                          <a:effectLst/>
                          <a:highlight>
                            <a:srgbClr val="FFFF00"/>
                          </a:highlight>
                        </a:rPr>
                        <a:t> $     114.93 </a:t>
                      </a:r>
                      <a:endParaRPr lang="en-US" sz="1600" b="0" i="0" u="none" strike="noStrike" dirty="0">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4040280381"/>
                  </a:ext>
                </a:extLst>
              </a:tr>
              <a:tr h="227589">
                <a:tc>
                  <a:txBody>
                    <a:bodyPr/>
                    <a:lstStyle/>
                    <a:p>
                      <a:pPr algn="l" fontAlgn="b"/>
                      <a:r>
                        <a:rPr lang="en-US" sz="1600" u="none" strike="noStrike" dirty="0">
                          <a:solidFill>
                            <a:schemeClr val="bg1"/>
                          </a:solidFill>
                          <a:effectLst/>
                          <a:highlight>
                            <a:srgbClr val="4472C4"/>
                          </a:highlight>
                        </a:rPr>
                        <a:t> </a:t>
                      </a:r>
                      <a:endParaRPr lang="en-US" sz="1600" b="0" i="0" u="none" strike="noStrike" dirty="0">
                        <a:solidFill>
                          <a:schemeClr val="bg1"/>
                        </a:solidFill>
                        <a:effectLst/>
                        <a:highlight>
                          <a:srgbClr val="4472C4"/>
                        </a:highlight>
                        <a:latin typeface="Calibri" panose="020F0502020204030204" pitchFamily="34" charset="0"/>
                      </a:endParaRPr>
                    </a:p>
                  </a:txBody>
                  <a:tcPr marL="7620" marR="7620" marT="7620" marB="0" anchor="b"/>
                </a:tc>
                <a:tc>
                  <a:txBody>
                    <a:bodyPr/>
                    <a:lstStyle/>
                    <a:p>
                      <a:pPr algn="r" fontAlgn="b"/>
                      <a:r>
                        <a:rPr lang="en-US" sz="1600" u="none" strike="noStrike" dirty="0">
                          <a:effectLst/>
                          <a:highlight>
                            <a:srgbClr val="4472C4"/>
                          </a:highlight>
                        </a:rPr>
                        <a:t> </a:t>
                      </a:r>
                      <a:endParaRPr lang="en-US" sz="1600" b="0" i="1" u="none" strike="noStrike" dirty="0">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414231625"/>
                  </a:ext>
                </a:extLst>
              </a:tr>
              <a:tr h="448281">
                <a:tc>
                  <a:txBody>
                    <a:bodyPr/>
                    <a:lstStyle/>
                    <a:p>
                      <a:pPr algn="l" fontAlgn="b"/>
                      <a:r>
                        <a:rPr lang="en-US" sz="1600" u="none" strike="noStrike" dirty="0">
                          <a:solidFill>
                            <a:schemeClr val="bg1"/>
                          </a:solidFill>
                          <a:effectLst/>
                          <a:highlight>
                            <a:srgbClr val="4472C4"/>
                          </a:highlight>
                        </a:rPr>
                        <a:t>FACILITY POTENTIAL</a:t>
                      </a:r>
                      <a:endParaRPr lang="en-US" sz="1600" b="0"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dirty="0">
                          <a:effectLst/>
                          <a:highlight>
                            <a:srgbClr val="FFFF00"/>
                          </a:highlight>
                        </a:rPr>
                        <a:t> $   301,347 </a:t>
                      </a:r>
                      <a:endParaRPr lang="en-US" sz="1600" b="0" i="0" u="none" strike="noStrike" dirty="0">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802822179"/>
                  </a:ext>
                </a:extLst>
              </a:tr>
              <a:tr h="227589">
                <a:tc>
                  <a:txBody>
                    <a:bodyPr/>
                    <a:lstStyle/>
                    <a:p>
                      <a:pPr algn="l" fontAlgn="b"/>
                      <a:r>
                        <a:rPr lang="en-US" sz="1600" u="none" strike="noStrike" dirty="0">
                          <a:solidFill>
                            <a:schemeClr val="bg1"/>
                          </a:solidFill>
                          <a:effectLst/>
                          <a:highlight>
                            <a:srgbClr val="4472C4"/>
                          </a:highlight>
                        </a:rPr>
                        <a:t> </a:t>
                      </a:r>
                      <a:endParaRPr lang="en-US" sz="1600" b="0" i="0" u="none" strike="noStrike" dirty="0">
                        <a:solidFill>
                          <a:schemeClr val="bg1"/>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33811205"/>
                  </a:ext>
                </a:extLst>
              </a:tr>
              <a:tr h="227589">
                <a:tc>
                  <a:txBody>
                    <a:bodyPr/>
                    <a:lstStyle/>
                    <a:p>
                      <a:pPr algn="l" fontAlgn="b"/>
                      <a:endParaRPr lang="en-US" sz="1600" b="0" i="0" u="none" strike="noStrike" dirty="0">
                        <a:solidFill>
                          <a:schemeClr val="bg1"/>
                        </a:solidFill>
                        <a:effectLst/>
                        <a:latin typeface="Calibri" panose="020F0502020204030204" pitchFamily="34" charset="0"/>
                      </a:endParaRPr>
                    </a:p>
                  </a:txBody>
                  <a:tcPr marL="7620" marR="7620" marT="7620" marB="0" anchor="b"/>
                </a:tc>
                <a:tc>
                  <a:txBody>
                    <a:bodyPr/>
                    <a:lstStyle/>
                    <a:p>
                      <a:pPr algn="l" fontAlgn="b"/>
                      <a:endParaRPr lang="en-US" sz="16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endParaRPr lang="en-US" sz="16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endParaRPr lang="en-US" sz="16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350884977"/>
                  </a:ext>
                </a:extLst>
              </a:tr>
              <a:tr h="227589">
                <a:tc gridSpan="4">
                  <a:txBody>
                    <a:bodyPr/>
                    <a:lstStyle/>
                    <a:p>
                      <a:pPr algn="ctr" fontAlgn="b"/>
                      <a:r>
                        <a:rPr lang="en-US" sz="1600" u="none" strike="noStrike" dirty="0">
                          <a:solidFill>
                            <a:schemeClr val="bg1"/>
                          </a:solidFill>
                          <a:effectLst/>
                          <a:highlight>
                            <a:srgbClr val="4472C4"/>
                          </a:highlight>
                        </a:rPr>
                        <a:t>FACILITY UTILIZATION</a:t>
                      </a:r>
                      <a:endParaRPr lang="en-US" sz="1600" b="1" i="0" u="none" strike="noStrike" dirty="0">
                        <a:solidFill>
                          <a:schemeClr val="bg1"/>
                        </a:solidFill>
                        <a:effectLst/>
                        <a:highlight>
                          <a:srgbClr val="4472C4"/>
                        </a:highlight>
                        <a:latin typeface="Arial" panose="020B0604020202020204" pitchFamily="34" charset="0"/>
                      </a:endParaRPr>
                    </a:p>
                  </a:txBody>
                  <a:tcPr marL="7620" marR="7620" marT="762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73416274"/>
                  </a:ext>
                </a:extLst>
              </a:tr>
              <a:tr h="448281">
                <a:tc>
                  <a:txBody>
                    <a:bodyPr/>
                    <a:lstStyle/>
                    <a:p>
                      <a:pPr algn="l" fontAlgn="b"/>
                      <a:r>
                        <a:rPr lang="en-US" sz="1600" u="none" strike="noStrike" dirty="0">
                          <a:solidFill>
                            <a:schemeClr val="bg1"/>
                          </a:solidFill>
                          <a:effectLst/>
                          <a:highlight>
                            <a:srgbClr val="4472C4"/>
                          </a:highlight>
                        </a:rPr>
                        <a:t>Total Labor Sales</a:t>
                      </a:r>
                      <a:endParaRPr lang="en-US" sz="1600" b="0"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dirty="0">
                          <a:effectLst/>
                          <a:highlight>
                            <a:srgbClr val="FFFF00"/>
                          </a:highlight>
                        </a:rPr>
                        <a:t> $   137,035 </a:t>
                      </a:r>
                      <a:endParaRPr lang="en-US" sz="1600" b="0" i="0" u="none" strike="noStrike" dirty="0">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622012643"/>
                  </a:ext>
                </a:extLst>
              </a:tr>
              <a:tr h="227589">
                <a:tc>
                  <a:txBody>
                    <a:bodyPr/>
                    <a:lstStyle/>
                    <a:p>
                      <a:pPr algn="l" fontAlgn="b"/>
                      <a:r>
                        <a:rPr lang="en-US" sz="1600" u="none" strike="noStrike" dirty="0">
                          <a:solidFill>
                            <a:schemeClr val="bg1"/>
                          </a:solidFill>
                          <a:effectLst/>
                          <a:highlight>
                            <a:srgbClr val="4472C4"/>
                          </a:highlight>
                        </a:rPr>
                        <a:t> </a:t>
                      </a:r>
                      <a:endParaRPr lang="en-US" sz="1600" b="0" i="0" u="none" strike="noStrike" dirty="0">
                        <a:solidFill>
                          <a:schemeClr val="bg1"/>
                        </a:solidFill>
                        <a:effectLst/>
                        <a:highlight>
                          <a:srgbClr val="4472C4"/>
                        </a:highlight>
                        <a:latin typeface="Calibri" panose="020F0502020204030204" pitchFamily="34" charset="0"/>
                      </a:endParaRPr>
                    </a:p>
                  </a:txBody>
                  <a:tcPr marL="7620" marR="7620" marT="7620" marB="0" anchor="b"/>
                </a:tc>
                <a:tc>
                  <a:txBody>
                    <a:bodyPr/>
                    <a:lstStyle/>
                    <a:p>
                      <a:pPr algn="ctr" fontAlgn="b"/>
                      <a:r>
                        <a:rPr lang="en-US" sz="1600" u="none" strike="noStrike" dirty="0">
                          <a:solidFill>
                            <a:schemeClr val="bg1"/>
                          </a:solidFill>
                          <a:effectLst/>
                          <a:highlight>
                            <a:srgbClr val="4472C4"/>
                          </a:highlight>
                        </a:rPr>
                        <a:t>÷</a:t>
                      </a:r>
                      <a:endParaRPr lang="en-US" sz="1600" b="0"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78013843"/>
                  </a:ext>
                </a:extLst>
              </a:tr>
              <a:tr h="448281">
                <a:tc>
                  <a:txBody>
                    <a:bodyPr/>
                    <a:lstStyle/>
                    <a:p>
                      <a:pPr algn="l" fontAlgn="b"/>
                      <a:r>
                        <a:rPr lang="en-US" sz="1600" u="none" strike="noStrike" dirty="0">
                          <a:solidFill>
                            <a:schemeClr val="bg1"/>
                          </a:solidFill>
                          <a:effectLst/>
                          <a:highlight>
                            <a:srgbClr val="4472C4"/>
                          </a:highlight>
                        </a:rPr>
                        <a:t>Facility Potential</a:t>
                      </a:r>
                      <a:endParaRPr lang="en-US" sz="1600" b="0"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dirty="0">
                          <a:effectLst/>
                          <a:highlight>
                            <a:srgbClr val="FFFF00"/>
                          </a:highlight>
                        </a:rPr>
                        <a:t> $   301,347 </a:t>
                      </a:r>
                      <a:endParaRPr lang="en-US" sz="1600" b="0" i="0" u="none" strike="noStrike" dirty="0">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556176533"/>
                  </a:ext>
                </a:extLst>
              </a:tr>
              <a:tr h="227589">
                <a:tc>
                  <a:txBody>
                    <a:bodyPr/>
                    <a:lstStyle/>
                    <a:p>
                      <a:pPr algn="l" fontAlgn="b"/>
                      <a:r>
                        <a:rPr lang="en-US" sz="1600" u="none" strike="noStrike" dirty="0">
                          <a:solidFill>
                            <a:schemeClr val="bg1"/>
                          </a:solidFill>
                          <a:effectLst/>
                          <a:highlight>
                            <a:srgbClr val="4472C4"/>
                          </a:highlight>
                        </a:rPr>
                        <a:t> </a:t>
                      </a:r>
                      <a:endParaRPr lang="en-US" sz="1600" b="0" i="0" u="none" strike="noStrike" dirty="0">
                        <a:solidFill>
                          <a:schemeClr val="bg1"/>
                        </a:solidFill>
                        <a:effectLst/>
                        <a:highlight>
                          <a:srgbClr val="4472C4"/>
                        </a:highlight>
                        <a:latin typeface="Calibri" panose="020F0502020204030204" pitchFamily="34" charset="0"/>
                      </a:endParaRPr>
                    </a:p>
                  </a:txBody>
                  <a:tcPr marL="7620" marR="7620" marT="7620" marB="0" anchor="b"/>
                </a:tc>
                <a:tc>
                  <a:txBody>
                    <a:bodyPr/>
                    <a:lstStyle/>
                    <a:p>
                      <a:pPr algn="r" fontAlgn="b"/>
                      <a:r>
                        <a:rPr lang="en-US" sz="1600" u="none" strike="noStrike">
                          <a:solidFill>
                            <a:schemeClr val="bg1"/>
                          </a:solidFill>
                          <a:effectLst/>
                          <a:highlight>
                            <a:srgbClr val="4472C4"/>
                          </a:highlight>
                        </a:rPr>
                        <a:t>equals</a:t>
                      </a:r>
                      <a:endParaRPr lang="en-US" sz="1600" b="0" i="1" u="none" strike="noStrike">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600" u="none" strike="noStrike" dirty="0">
                          <a:solidFill>
                            <a:schemeClr val="bg1"/>
                          </a:solidFill>
                          <a:effectLst/>
                          <a:highlight>
                            <a:srgbClr val="4472C4"/>
                          </a:highlight>
                        </a:rPr>
                        <a:t> </a:t>
                      </a:r>
                      <a:endParaRPr lang="en-US" sz="1600" b="0" i="0" u="none" strike="noStrike" dirty="0">
                        <a:solidFill>
                          <a:schemeClr val="bg1"/>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471030307"/>
                  </a:ext>
                </a:extLst>
              </a:tr>
              <a:tr h="448281">
                <a:tc>
                  <a:txBody>
                    <a:bodyPr/>
                    <a:lstStyle/>
                    <a:p>
                      <a:pPr algn="l" fontAlgn="b"/>
                      <a:r>
                        <a:rPr lang="en-US" sz="1600" u="none" strike="noStrike" dirty="0">
                          <a:solidFill>
                            <a:schemeClr val="bg1"/>
                          </a:solidFill>
                          <a:effectLst/>
                          <a:highlight>
                            <a:srgbClr val="4472C4"/>
                          </a:highlight>
                        </a:rPr>
                        <a:t>FACILITY UTILIZATION</a:t>
                      </a:r>
                      <a:endParaRPr lang="en-US" sz="1600" b="0" i="0" u="none" strike="noStrike" dirty="0">
                        <a:solidFill>
                          <a:schemeClr val="bg1"/>
                        </a:solidFill>
                        <a:effectLst/>
                        <a:highlight>
                          <a:srgbClr val="4472C4"/>
                        </a:highlight>
                        <a:latin typeface="Arial" panose="020B0604020202020204" pitchFamily="34" charset="0"/>
                      </a:endParaRPr>
                    </a:p>
                  </a:txBody>
                  <a:tcPr marL="7620" marR="7620" marT="7620" marB="0" anchor="b"/>
                </a:tc>
                <a:tc>
                  <a:txBody>
                    <a:bodyPr/>
                    <a:lstStyle/>
                    <a:p>
                      <a:pPr algn="r" fontAlgn="b"/>
                      <a:r>
                        <a:rPr lang="en-US" sz="1600" u="none" strike="noStrike" dirty="0">
                          <a:effectLst/>
                          <a:highlight>
                            <a:srgbClr val="FFFF00"/>
                          </a:highlight>
                        </a:rPr>
                        <a:t>45.47%</a:t>
                      </a:r>
                      <a:endParaRPr lang="en-US" sz="1600" b="0" i="0" u="none" strike="noStrike" dirty="0">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2376113626"/>
                  </a:ext>
                </a:extLst>
              </a:tr>
              <a:tr h="227589">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523031367"/>
                  </a:ext>
                </a:extLst>
              </a:tr>
              <a:tr h="267609">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a:effectLst/>
                          <a:highlight>
                            <a:srgbClr val="4472C4"/>
                          </a:highlight>
                        </a:rPr>
                        <a:t> </a:t>
                      </a:r>
                      <a:endParaRPr lang="en-US" sz="16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600" u="none" strike="noStrike" dirty="0">
                          <a:effectLst/>
                          <a:highlight>
                            <a:srgbClr val="4472C4"/>
                          </a:highlight>
                        </a:rPr>
                        <a:t> </a:t>
                      </a:r>
                      <a:endParaRPr lang="en-US" sz="16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645530635"/>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graphicFrame>
        <p:nvGraphicFramePr>
          <p:cNvPr id="19" name="Content Placeholder 18">
            <a:extLst>
              <a:ext uri="{FF2B5EF4-FFF2-40B4-BE49-F238E27FC236}">
                <a16:creationId xmlns:a16="http://schemas.microsoft.com/office/drawing/2014/main" id="{0BF978E3-64E5-9963-C4FB-030B010D7074}"/>
              </a:ext>
            </a:extLst>
          </p:cNvPr>
          <p:cNvGraphicFramePr>
            <a:graphicFrameLocks noGrp="1"/>
          </p:cNvGraphicFramePr>
          <p:nvPr>
            <p:ph sz="half" idx="1"/>
            <p:extLst>
              <p:ext uri="{D42A27DB-BD31-4B8C-83A1-F6EECF244321}">
                <p14:modId xmlns:p14="http://schemas.microsoft.com/office/powerpoint/2010/main" val="1780418994"/>
              </p:ext>
            </p:extLst>
          </p:nvPr>
        </p:nvGraphicFramePr>
        <p:xfrm>
          <a:off x="6181725" y="214605"/>
          <a:ext cx="5332412" cy="6382141"/>
        </p:xfrm>
        <a:graphic>
          <a:graphicData uri="http://schemas.openxmlformats.org/drawingml/2006/table">
            <a:tbl>
              <a:tblPr/>
              <a:tblGrid>
                <a:gridCol w="513642">
                  <a:extLst>
                    <a:ext uri="{9D8B030D-6E8A-4147-A177-3AD203B41FA5}">
                      <a16:colId xmlns:a16="http://schemas.microsoft.com/office/drawing/2014/main" val="2122466126"/>
                    </a:ext>
                  </a:extLst>
                </a:gridCol>
                <a:gridCol w="554193">
                  <a:extLst>
                    <a:ext uri="{9D8B030D-6E8A-4147-A177-3AD203B41FA5}">
                      <a16:colId xmlns:a16="http://schemas.microsoft.com/office/drawing/2014/main" val="166337822"/>
                    </a:ext>
                  </a:extLst>
                </a:gridCol>
                <a:gridCol w="628536">
                  <a:extLst>
                    <a:ext uri="{9D8B030D-6E8A-4147-A177-3AD203B41FA5}">
                      <a16:colId xmlns:a16="http://schemas.microsoft.com/office/drawing/2014/main" val="106867856"/>
                    </a:ext>
                  </a:extLst>
                </a:gridCol>
                <a:gridCol w="162202">
                  <a:extLst>
                    <a:ext uri="{9D8B030D-6E8A-4147-A177-3AD203B41FA5}">
                      <a16:colId xmlns:a16="http://schemas.microsoft.com/office/drawing/2014/main" val="2437934844"/>
                    </a:ext>
                  </a:extLst>
                </a:gridCol>
                <a:gridCol w="765957">
                  <a:extLst>
                    <a:ext uri="{9D8B030D-6E8A-4147-A177-3AD203B41FA5}">
                      <a16:colId xmlns:a16="http://schemas.microsoft.com/office/drawing/2014/main" val="519247240"/>
                    </a:ext>
                  </a:extLst>
                </a:gridCol>
                <a:gridCol w="162202">
                  <a:extLst>
                    <a:ext uri="{9D8B030D-6E8A-4147-A177-3AD203B41FA5}">
                      <a16:colId xmlns:a16="http://schemas.microsoft.com/office/drawing/2014/main" val="2469500074"/>
                    </a:ext>
                  </a:extLst>
                </a:gridCol>
                <a:gridCol w="533917">
                  <a:extLst>
                    <a:ext uri="{9D8B030D-6E8A-4147-A177-3AD203B41FA5}">
                      <a16:colId xmlns:a16="http://schemas.microsoft.com/office/drawing/2014/main" val="4022170078"/>
                    </a:ext>
                  </a:extLst>
                </a:gridCol>
                <a:gridCol w="136148">
                  <a:extLst>
                    <a:ext uri="{9D8B030D-6E8A-4147-A177-3AD203B41FA5}">
                      <a16:colId xmlns:a16="http://schemas.microsoft.com/office/drawing/2014/main" val="596664485"/>
                    </a:ext>
                  </a:extLst>
                </a:gridCol>
                <a:gridCol w="499146">
                  <a:extLst>
                    <a:ext uri="{9D8B030D-6E8A-4147-A177-3AD203B41FA5}">
                      <a16:colId xmlns:a16="http://schemas.microsoft.com/office/drawing/2014/main" val="1848270879"/>
                    </a:ext>
                  </a:extLst>
                </a:gridCol>
                <a:gridCol w="587984">
                  <a:extLst>
                    <a:ext uri="{9D8B030D-6E8A-4147-A177-3AD203B41FA5}">
                      <a16:colId xmlns:a16="http://schemas.microsoft.com/office/drawing/2014/main" val="4237684384"/>
                    </a:ext>
                  </a:extLst>
                </a:gridCol>
                <a:gridCol w="788485">
                  <a:extLst>
                    <a:ext uri="{9D8B030D-6E8A-4147-A177-3AD203B41FA5}">
                      <a16:colId xmlns:a16="http://schemas.microsoft.com/office/drawing/2014/main" val="570179151"/>
                    </a:ext>
                  </a:extLst>
                </a:gridCol>
              </a:tblGrid>
              <a:tr h="354356">
                <a:tc gridSpan="10">
                  <a:txBody>
                    <a:bodyPr/>
                    <a:lstStyle/>
                    <a:p>
                      <a:pPr algn="ctr" fontAlgn="b"/>
                      <a:r>
                        <a:rPr lang="en-US" sz="1200" b="1" i="0" u="none" strike="noStrike">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16147577"/>
                  </a:ext>
                </a:extLst>
              </a:tr>
              <a:tr h="238724">
                <a:tc gridSpan="10">
                  <a:txBody>
                    <a:bodyPr/>
                    <a:lstStyle/>
                    <a:p>
                      <a:pPr algn="ctr" fontAlgn="b"/>
                      <a:r>
                        <a:rPr lang="en-US" sz="12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50620362"/>
                  </a:ext>
                </a:extLst>
              </a:tr>
              <a:tr h="193963">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9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9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gridSpan="2">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hMerge="1">
                  <a:txBody>
                    <a:bodyPr/>
                    <a:lstStyle/>
                    <a:p>
                      <a:pPr algn="l" fontAlgn="b"/>
                      <a:r>
                        <a:rPr lang="en-US" sz="8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8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13815926"/>
                  </a:ext>
                </a:extLst>
              </a:tr>
              <a:tr h="193963">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l" fontAlgn="b"/>
                      <a:r>
                        <a:rPr lang="en-US" sz="9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pPr algn="ctr" fontAlgn="b"/>
                      <a:r>
                        <a:rPr lang="en-US" sz="9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r>
                        <a:rPr lang="en-US" sz="900" b="1" i="0" u="none" strike="noStrike">
                          <a:effectLst/>
                          <a:highlight>
                            <a:srgbClr val="FABF8F"/>
                          </a:highlight>
                          <a:latin typeface="Arial" panose="020B0604020202020204" pitchFamily="34" charset="0"/>
                        </a:rPr>
                        <a:t>Analysis</a:t>
                      </a:r>
                      <a:endParaRPr lang="en-US"/>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95741441"/>
                  </a:ext>
                </a:extLst>
              </a:tr>
              <a:tr h="358086">
                <a:tc>
                  <a:txBody>
                    <a:bodyPr/>
                    <a:lstStyle/>
                    <a:p>
                      <a:pPr algn="l" fontAlgn="b"/>
                      <a:r>
                        <a:rPr lang="en-US" sz="9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00"/>
                          </a:highlight>
                          <a:latin typeface="Arial" panose="020B0604020202020204" pitchFamily="34" charset="0"/>
                        </a:rPr>
                        <a:t> $      5,009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66.00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900" b="0" i="0" u="none" strike="noStrike">
                          <a:effectLst/>
                          <a:highlight>
                            <a:srgbClr val="FFFF00"/>
                          </a:highlight>
                          <a:latin typeface="Arial" panose="020B0604020202020204" pitchFamily="34" charset="0"/>
                        </a:rPr>
                        <a:t>75.90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9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54405416"/>
                  </a:ext>
                </a:extLst>
              </a:tr>
              <a:tr h="358086">
                <a:tc>
                  <a:txBody>
                    <a:bodyPr/>
                    <a:lstStyle/>
                    <a:p>
                      <a:pPr algn="l" fontAlgn="b"/>
                      <a:r>
                        <a:rPr lang="en-US" sz="9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00"/>
                          </a:highlight>
                          <a:latin typeface="Arial" panose="020B0604020202020204" pitchFamily="34" charset="0"/>
                        </a:rPr>
                        <a:t> $      5,776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60.93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900" b="0" i="0" u="none" strike="noStrike">
                          <a:effectLst/>
                          <a:highlight>
                            <a:srgbClr val="FFFF00"/>
                          </a:highlight>
                          <a:latin typeface="Arial" panose="020B0604020202020204" pitchFamily="34" charset="0"/>
                        </a:rPr>
                        <a:t>94.79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9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49865101"/>
                  </a:ext>
                </a:extLst>
              </a:tr>
              <a:tr h="358086">
                <a:tc>
                  <a:txBody>
                    <a:bodyPr/>
                    <a:lstStyle/>
                    <a:p>
                      <a:pPr algn="l" fontAlgn="b"/>
                      <a:r>
                        <a:rPr lang="en-US" sz="9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00"/>
                          </a:highlight>
                          <a:latin typeface="Arial" panose="020B0604020202020204" pitchFamily="34" charset="0"/>
                        </a:rPr>
                        <a:t> $      9,016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65.30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900" b="0" i="0" u="none" strike="noStrike">
                          <a:effectLst/>
                          <a:highlight>
                            <a:srgbClr val="FFFF00"/>
                          </a:highlight>
                          <a:latin typeface="Arial" panose="020B0604020202020204" pitchFamily="34" charset="0"/>
                        </a:rPr>
                        <a:t>138.07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9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77987222"/>
                  </a:ext>
                </a:extLst>
              </a:tr>
              <a:tr h="358086">
                <a:tc>
                  <a:txBody>
                    <a:bodyPr/>
                    <a:lstStyle/>
                    <a:p>
                      <a:pPr algn="l" fontAlgn="b"/>
                      <a:r>
                        <a:rPr lang="en-US" sz="9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00"/>
                          </a:highlight>
                          <a:latin typeface="Arial" panose="020B0604020202020204" pitchFamily="34" charset="0"/>
                        </a:rPr>
                        <a:t> $    19,801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192.23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900" b="0" i="0" u="none" strike="noStrike">
                          <a:effectLst/>
                          <a:highlight>
                            <a:srgbClr val="FFFF00"/>
                          </a:highlight>
                          <a:latin typeface="Arial" panose="020B0604020202020204" pitchFamily="34" charset="0"/>
                        </a:rPr>
                        <a:t>103.00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9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96197086"/>
                  </a:ext>
                </a:extLst>
              </a:tr>
              <a:tr h="201424">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gridSpan="3">
                  <a:txBody>
                    <a:bodyPr/>
                    <a:lstStyle/>
                    <a:p>
                      <a:pPr algn="ctr" fontAlgn="b"/>
                      <a:r>
                        <a:rPr lang="en-US" sz="900" b="0" i="0" u="none" strike="noStrike">
                          <a:effectLst/>
                          <a:highlight>
                            <a:srgbClr val="FFFFFF"/>
                          </a:highlight>
                          <a:latin typeface="Arial" panose="020B0604020202020204" pitchFamily="34" charset="0"/>
                        </a:rPr>
                        <a:t>Target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2">
                  <a:txBody>
                    <a:bodyPr/>
                    <a:lstStyle/>
                    <a:p>
                      <a:pPr algn="r" fontAlgn="b"/>
                      <a:r>
                        <a:rPr lang="en-US" sz="900" b="0" i="0" u="none" strike="noStrike">
                          <a:effectLst/>
                          <a:latin typeface="Arial" panose="020B0604020202020204" pitchFamily="34" charset="0"/>
                        </a:rPr>
                        <a:t>169.95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b"/>
                      <a:r>
                        <a:rPr lang="en-US" sz="9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04502590"/>
                  </a:ext>
                </a:extLst>
              </a:tr>
              <a:tr h="201424">
                <a:tc gridSpan="2">
                  <a:txBody>
                    <a:bodyPr/>
                    <a:lstStyle/>
                    <a:p>
                      <a:pPr algn="ctr" fontAlgn="b"/>
                      <a:r>
                        <a:rPr lang="en-US" sz="9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900" b="0" i="0" u="none" strike="noStrike">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algn="ctr" fontAlgn="b"/>
                      <a:r>
                        <a:rPr lang="en-US" sz="9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algn="r" fontAlgn="b"/>
                      <a:r>
                        <a:rPr lang="en-US" sz="900" b="0" i="0" u="none" strike="noStrike">
                          <a:effectLst/>
                          <a:highlight>
                            <a:srgbClr val="FFFF00"/>
                          </a:highlight>
                          <a:latin typeface="Arial" panose="020B0604020202020204" pitchFamily="34" charset="0"/>
                        </a:rPr>
                        <a:t>-66.95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9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35270647"/>
                  </a:ext>
                </a:extLst>
              </a:tr>
              <a:tr h="193963">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95023540"/>
                  </a:ext>
                </a:extLst>
              </a:tr>
              <a:tr h="223804">
                <a:tc gridSpan="9">
                  <a:txBody>
                    <a:bodyPr/>
                    <a:lstStyle/>
                    <a:p>
                      <a:pPr algn="l" fontAlgn="b"/>
                      <a:r>
                        <a:rPr lang="en-US" sz="11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1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95458164"/>
                  </a:ext>
                </a:extLst>
              </a:tr>
              <a:tr h="193963">
                <a:tc gridSpan="2">
                  <a:txBody>
                    <a:bodyPr/>
                    <a:lstStyle/>
                    <a:p>
                      <a:pPr algn="l" fontAlgn="b"/>
                      <a:r>
                        <a:rPr lang="en-US" sz="9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5888.74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0" i="0" u="none" strike="noStrike">
                          <a:effectLst/>
                          <a:highlight>
                            <a:srgbClr val="FFFF00"/>
                          </a:highlight>
                          <a:latin typeface="Arial" panose="020B0604020202020204" pitchFamily="34" charset="0"/>
                        </a:rPr>
                        <a:t>29.74%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9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9740460"/>
                  </a:ext>
                </a:extLst>
              </a:tr>
              <a:tr h="193963">
                <a:tc gridSpan="2">
                  <a:txBody>
                    <a:bodyPr/>
                    <a:lstStyle/>
                    <a:p>
                      <a:pPr algn="l" fontAlgn="b"/>
                      <a:r>
                        <a:rPr lang="en-US" sz="9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5888.74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0" i="0" u="none" strike="noStrike">
                          <a:effectLst/>
                          <a:highlight>
                            <a:srgbClr val="FFFF00"/>
                          </a:highlight>
                          <a:latin typeface="Arial" panose="020B0604020202020204" pitchFamily="34" charset="0"/>
                        </a:rPr>
                        <a:t>30.63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9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56857294"/>
                  </a:ext>
                </a:extLst>
              </a:tr>
              <a:tr h="193963">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9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30593449"/>
                  </a:ext>
                </a:extLst>
              </a:tr>
              <a:tr h="223804">
                <a:tc gridSpan="9">
                  <a:txBody>
                    <a:bodyPr/>
                    <a:lstStyle/>
                    <a:p>
                      <a:pPr algn="l" fontAlgn="b"/>
                      <a:r>
                        <a:rPr lang="en-US" sz="11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1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41836169"/>
                  </a:ext>
                </a:extLst>
              </a:tr>
              <a:tr h="193963">
                <a:tc gridSpan="2">
                  <a:txBody>
                    <a:bodyPr/>
                    <a:lstStyle/>
                    <a:p>
                      <a:pPr algn="l" fontAlgn="b"/>
                      <a:r>
                        <a:rPr lang="en-US" sz="9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19,800.57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198.01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9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35145974"/>
                  </a:ext>
                </a:extLst>
              </a:tr>
              <a:tr h="186504">
                <a:tc gridSpan="2">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192.23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9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48679863"/>
                  </a:ext>
                </a:extLst>
              </a:tr>
              <a:tr h="186504">
                <a:tc gridSpan="2">
                  <a:txBody>
                    <a:bodyPr/>
                    <a:lstStyle/>
                    <a:p>
                      <a:pPr algn="l" fontAlgn="b"/>
                      <a:r>
                        <a:rPr lang="en-US" sz="9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l" fontAlgn="b"/>
                      <a:r>
                        <a:rPr lang="en-US" sz="9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05421572"/>
                  </a:ext>
                </a:extLst>
              </a:tr>
              <a:tr h="186504">
                <a:tc gridSpan="2">
                  <a:txBody>
                    <a:bodyPr/>
                    <a:lstStyle/>
                    <a:p>
                      <a:pPr algn="l" fontAlgn="b"/>
                      <a:r>
                        <a:rPr lang="en-US" sz="9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66.00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34.33%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9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854398"/>
                  </a:ext>
                </a:extLst>
              </a:tr>
              <a:tr h="186504">
                <a:tc gridSpan="2">
                  <a:txBody>
                    <a:bodyPr/>
                    <a:lstStyle/>
                    <a:p>
                      <a:pPr algn="l" fontAlgn="b"/>
                      <a:r>
                        <a:rPr lang="en-US" sz="9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60.93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31.70%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9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24129636"/>
                  </a:ext>
                </a:extLst>
              </a:tr>
              <a:tr h="186504">
                <a:tc gridSpan="2">
                  <a:txBody>
                    <a:bodyPr/>
                    <a:lstStyle/>
                    <a:p>
                      <a:pPr algn="l" fontAlgn="b"/>
                      <a:r>
                        <a:rPr lang="en-US" sz="9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65.30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33.97%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9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17130797"/>
                  </a:ext>
                </a:extLst>
              </a:tr>
              <a:tr h="193963">
                <a:tc gridSpan="2">
                  <a:txBody>
                    <a:bodyPr/>
                    <a:lstStyle/>
                    <a:p>
                      <a:pPr algn="l" fontAlgn="b"/>
                      <a:r>
                        <a:rPr lang="en-US" sz="9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49.00%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9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03410557"/>
                  </a:ext>
                </a:extLst>
              </a:tr>
              <a:tr h="193963">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9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45784092"/>
                  </a:ext>
                </a:extLst>
              </a:tr>
              <a:tr h="223804">
                <a:tc gridSpan="9">
                  <a:txBody>
                    <a:bodyPr/>
                    <a:lstStyle/>
                    <a:p>
                      <a:pPr algn="l" fontAlgn="b"/>
                      <a:r>
                        <a:rPr lang="en-US" sz="11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1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2535236921"/>
                  </a:ext>
                </a:extLst>
              </a:tr>
              <a:tr h="208883">
                <a:tc>
                  <a:txBody>
                    <a:bodyPr/>
                    <a:lstStyle/>
                    <a:p>
                      <a:pPr algn="ctr" fontAlgn="b"/>
                      <a:r>
                        <a:rPr lang="en-US" sz="9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9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gridSpan="2">
                  <a:txBody>
                    <a:bodyPr/>
                    <a:lstStyle/>
                    <a:p>
                      <a:pPr algn="ctr" fontAlgn="b"/>
                      <a:r>
                        <a:rPr lang="en-US" sz="9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pPr algn="ctr" fontAlgn="b"/>
                      <a:endParaRPr lang="en-US" sz="900" b="1" i="0" u="none" strike="noStrike">
                        <a:effectLst/>
                        <a:highlight>
                          <a:srgbClr val="FABF8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512251504"/>
                  </a:ext>
                </a:extLst>
              </a:tr>
              <a:tr h="193963">
                <a:tc>
                  <a:txBody>
                    <a:bodyPr/>
                    <a:lstStyle/>
                    <a:p>
                      <a:pPr algn="ctr" fontAlgn="b"/>
                      <a:r>
                        <a:rPr lang="en-US" sz="9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highlight>
                            <a:srgbClr val="FFFF00"/>
                          </a:highligh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highlight>
                            <a:srgbClr val="FFFF00"/>
                          </a:highligh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highlight>
                            <a:srgbClr val="FFFF00"/>
                          </a:highligh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highlight>
                            <a:srgbClr val="FFFF00"/>
                          </a:highligh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algn="ctr" fontAlgn="b"/>
                      <a:r>
                        <a:rPr lang="en-US" sz="900" b="1" i="0" u="none" strike="noStrike">
                          <a:effectLst/>
                          <a:highlight>
                            <a:srgbClr val="FFFF00"/>
                          </a:highlight>
                          <a:latin typeface="Arial" panose="020B060402020202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9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highlight>
                            <a:srgbClr val="FFFF00"/>
                          </a:highlight>
                          <a:latin typeface="Arial" panose="020B0604020202020204" pitchFamily="34" charset="0"/>
                        </a:rPr>
                        <a:t>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9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47935086"/>
                  </a:ext>
                </a:extLst>
              </a:tr>
              <a:tr h="201424">
                <a:tc>
                  <a:txBody>
                    <a:bodyPr/>
                    <a:lstStyle/>
                    <a:p>
                      <a:pPr algn="ctr" fontAlgn="b"/>
                      <a:r>
                        <a:rPr lang="en-US" sz="9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highlight>
                            <a:srgbClr val="FFFF00"/>
                          </a:highligh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highlight>
                            <a:srgbClr val="FFFF00"/>
                          </a:highligh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highlight>
                            <a:srgbClr val="FFFF00"/>
                          </a:highlight>
                          <a:latin typeface="Arial" panose="020B0604020202020204" pitchFamily="34" charset="0"/>
                        </a:rPr>
                        <a:t>11.00%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highlight>
                            <a:srgbClr val="FFFF00"/>
                          </a:highligh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algn="ctr" fontAlgn="b"/>
                      <a:r>
                        <a:rPr lang="en-US" sz="900" b="1" i="0" u="none" strike="noStrike">
                          <a:effectLst/>
                          <a:highlight>
                            <a:srgbClr val="FFFF00"/>
                          </a:highlight>
                          <a:latin typeface="Arial" panose="020B0604020202020204" pitchFamily="34" charset="0"/>
                        </a:rPr>
                        <a:t>17.00%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9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dirty="0">
                          <a:effectLst/>
                          <a:highlight>
                            <a:srgbClr val="FFFF00"/>
                          </a:highlight>
                          <a:latin typeface="Arial" panose="020B0604020202020204" pitchFamily="34" charset="0"/>
                        </a:rPr>
                        <a:t>54.00%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791487797"/>
                  </a:ext>
                </a:extLst>
              </a:tr>
            </a:tbl>
          </a:graphicData>
        </a:graphic>
      </p:graphicFrame>
      <p:graphicFrame>
        <p:nvGraphicFramePr>
          <p:cNvPr id="20" name="Content Placeholder 19">
            <a:extLst>
              <a:ext uri="{FF2B5EF4-FFF2-40B4-BE49-F238E27FC236}">
                <a16:creationId xmlns:a16="http://schemas.microsoft.com/office/drawing/2014/main" id="{00000000-0008-0000-0500-00000D040000}"/>
              </a:ext>
            </a:extLst>
          </p:cNvPr>
          <p:cNvGraphicFramePr>
            <a:graphicFrameLocks noGrp="1"/>
          </p:cNvGraphicFramePr>
          <p:nvPr>
            <p:ph sz="half" idx="2"/>
            <p:extLst>
              <p:ext uri="{D42A27DB-BD31-4B8C-83A1-F6EECF244321}">
                <p14:modId xmlns:p14="http://schemas.microsoft.com/office/powerpoint/2010/main" val="2773018151"/>
              </p:ext>
            </p:extLst>
          </p:nvPr>
        </p:nvGraphicFramePr>
        <p:xfrm>
          <a:off x="1497985" y="5006071"/>
          <a:ext cx="4183062" cy="15906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67117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3E27-9BD0-0680-C9F7-06BA9166FF26}"/>
              </a:ext>
            </a:extLst>
          </p:cNvPr>
          <p:cNvSpPr>
            <a:spLocks noGrp="1"/>
          </p:cNvSpPr>
          <p:nvPr>
            <p:ph type="title"/>
          </p:nvPr>
        </p:nvSpPr>
        <p:spPr/>
        <p:txBody>
          <a:bodyPr/>
          <a:lstStyle/>
          <a:p>
            <a:r>
              <a:rPr lang="en-US" dirty="0"/>
              <a:t>Repair Order Analysis cont.</a:t>
            </a:r>
          </a:p>
        </p:txBody>
      </p:sp>
      <p:sp>
        <p:nvSpPr>
          <p:cNvPr id="3" name="Content Placeholder 2">
            <a:extLst>
              <a:ext uri="{FF2B5EF4-FFF2-40B4-BE49-F238E27FC236}">
                <a16:creationId xmlns:a16="http://schemas.microsoft.com/office/drawing/2014/main" id="{44E363FA-2BE6-9374-159B-11127303134D}"/>
              </a:ext>
            </a:extLst>
          </p:cNvPr>
          <p:cNvSpPr>
            <a:spLocks noGrp="1"/>
          </p:cNvSpPr>
          <p:nvPr>
            <p:ph idx="1"/>
          </p:nvPr>
        </p:nvSpPr>
        <p:spPr>
          <a:xfrm>
            <a:off x="677334" y="1838131"/>
            <a:ext cx="8596668" cy="4203231"/>
          </a:xfrm>
        </p:spPr>
        <p:txBody>
          <a:bodyPr/>
          <a:lstStyle/>
          <a:p>
            <a:r>
              <a:rPr lang="en-US" dirty="0"/>
              <a:t>Almost 50% one item RO.  All of the ROs had Multipoint inspections and to still be at 50% translates to either a very low upsell rate or are the technicians recommending enough if anything on their MPIs</a:t>
            </a:r>
          </a:p>
          <a:p>
            <a:r>
              <a:rPr lang="en-US" dirty="0"/>
              <a:t>There is a pretty even split between competitive, maintenance and repair work being done.</a:t>
            </a:r>
          </a:p>
          <a:p>
            <a:r>
              <a:rPr lang="en-US" dirty="0"/>
              <a:t>High cost per FRH.  Need to look at who is doing what work and are the right techs being put on the right jobs.</a:t>
            </a:r>
          </a:p>
          <a:p>
            <a:r>
              <a:rPr lang="en-US" dirty="0"/>
              <a:t>Over 50% of the work is being done on 5 year or older cars.  We should be getting more newer vehicles in for maintenance.  </a:t>
            </a:r>
          </a:p>
          <a:p>
            <a:r>
              <a:rPr lang="en-US" dirty="0"/>
              <a:t>$66 below our target labor rate.  Need to look at the way customers are getting billed and do we give too many discounts</a:t>
            </a:r>
          </a:p>
          <a:p>
            <a:endParaRPr lang="en-US" dirty="0"/>
          </a:p>
        </p:txBody>
      </p:sp>
    </p:spTree>
    <p:extLst>
      <p:ext uri="{BB962C8B-B14F-4D97-AF65-F5344CB8AC3E}">
        <p14:creationId xmlns:p14="http://schemas.microsoft.com/office/powerpoint/2010/main" val="571720447"/>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281</TotalTime>
  <Words>2900</Words>
  <Application>Microsoft Office PowerPoint</Application>
  <PresentationFormat>Widescreen</PresentationFormat>
  <Paragraphs>722</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Trebuchet MS</vt:lpstr>
      <vt:lpstr>Wingdings 3</vt:lpstr>
      <vt:lpstr>Facet</vt:lpstr>
      <vt:lpstr>NADA Service Homework </vt:lpstr>
      <vt:lpstr>   Marketing  </vt:lpstr>
      <vt:lpstr>  Cost of Labor Analysis   </vt:lpstr>
      <vt:lpstr> Expense Structure Analysis    </vt:lpstr>
      <vt:lpstr> Productivity   </vt:lpstr>
      <vt:lpstr>Productivity cont.</vt:lpstr>
      <vt:lpstr> Facility   </vt:lpstr>
      <vt:lpstr>Repair order analysis</vt:lpstr>
      <vt:lpstr>Repair Order Analysis cont.</vt:lpstr>
      <vt:lpstr>SWOT Analysis</vt:lpstr>
      <vt:lpstr>SWOT Analysis</vt:lpstr>
      <vt:lpstr>SWOT Analysis</vt:lpstr>
      <vt:lpstr>SWOT Analysis</vt:lpstr>
      <vt:lpstr>SWOT Analysis</vt:lpstr>
      <vt:lpstr>SWOT Analysis</vt:lpstr>
      <vt:lpstr>SWOT Analysis</vt:lpstr>
      <vt:lpstr>SWOT Analysis</vt:lpstr>
      <vt:lpstr>Homework Synopsis</vt:lpstr>
      <vt:lpstr>Synopsis cont.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dcs</cp:lastModifiedBy>
  <cp:revision>13</cp:revision>
  <dcterms:created xsi:type="dcterms:W3CDTF">2022-12-04T13:10:55Z</dcterms:created>
  <dcterms:modified xsi:type="dcterms:W3CDTF">2024-05-04T02:18:12Z</dcterms:modified>
</cp:coreProperties>
</file>