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895739" y="1054359"/>
            <a:ext cx="8378264" cy="2996477"/>
          </a:xfrm>
        </p:spPr>
        <p:txBody>
          <a:bodyPr/>
          <a:lstStyle/>
          <a:p>
            <a:br>
              <a:rPr lang="en-US" sz="2400" dirty="0"/>
            </a:br>
            <a:r>
              <a:rPr lang="en-US" sz="2400" dirty="0"/>
              <a:t> </a:t>
            </a:r>
            <a:br>
              <a:rPr lang="en-US" dirty="0"/>
            </a:br>
            <a:r>
              <a:rPr lang="en-US" dirty="0"/>
              <a: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2519265"/>
            <a:ext cx="7766936" cy="2628467"/>
          </a:xfrm>
        </p:spPr>
        <p:txBody>
          <a:bodyPr>
            <a:normAutofit/>
          </a:bodyPr>
          <a:lstStyle/>
          <a:p>
            <a:pPr algn="ctr"/>
            <a:r>
              <a:rPr lang="en-US" sz="3200" dirty="0"/>
              <a:t>Shawn Groenig</a:t>
            </a:r>
          </a:p>
          <a:p>
            <a:pPr algn="ctr"/>
            <a:r>
              <a:rPr lang="en-US" sz="3200" dirty="0"/>
              <a:t>Valley Ford   Class 438</a:t>
            </a:r>
          </a:p>
          <a:p>
            <a:pPr algn="ctr"/>
            <a:r>
              <a:rPr lang="en-US" sz="3200" dirty="0"/>
              <a:t>C</a:t>
            </a:r>
          </a:p>
          <a:p>
            <a:pPr algn="ctr"/>
            <a:endParaRPr lang="en-US" sz="3200" dirty="0"/>
          </a:p>
        </p:txBody>
      </p:sp>
      <p:pic>
        <p:nvPicPr>
          <p:cNvPr id="5" name="Picture 4">
            <a:extLst>
              <a:ext uri="{FF2B5EF4-FFF2-40B4-BE49-F238E27FC236}">
                <a16:creationId xmlns:a16="http://schemas.microsoft.com/office/drawing/2014/main" id="{CCE6B604-E4BC-1C08-6C3C-4A1F19C03093}"/>
              </a:ext>
            </a:extLst>
          </p:cNvPr>
          <p:cNvPicPr>
            <a:picLocks noChangeAspect="1"/>
          </p:cNvPicPr>
          <p:nvPr/>
        </p:nvPicPr>
        <p:blipFill>
          <a:blip r:embed="rId2"/>
          <a:stretch>
            <a:fillRect/>
          </a:stretch>
        </p:blipFill>
        <p:spPr>
          <a:xfrm>
            <a:off x="2073728" y="3629608"/>
            <a:ext cx="6477000" cy="3158218"/>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indent="0">
              <a:buNone/>
            </a:pPr>
            <a:r>
              <a:rPr lang="en-US" sz="1200" dirty="0"/>
              <a:t> * Enhance customer engagement</a:t>
            </a:r>
          </a:p>
          <a:p>
            <a:pPr marL="0" indent="0">
              <a:buNone/>
            </a:pPr>
            <a:r>
              <a:rPr lang="en-US" sz="1200" dirty="0"/>
              <a:t> * </a:t>
            </a:r>
            <a:r>
              <a:rPr lang="en-US" sz="1200" b="0" i="0" dirty="0">
                <a:solidFill>
                  <a:srgbClr val="0D0D0D"/>
                </a:solidFill>
                <a:effectLst/>
                <a:highlight>
                  <a:srgbClr val="FFFFFF"/>
                </a:highlight>
                <a:latin typeface="Söhne"/>
              </a:rPr>
              <a:t>Prioritize employee training and development to enhance technical skills</a:t>
            </a:r>
          </a:p>
          <a:p>
            <a:pPr marL="0" indent="0">
              <a:buNone/>
            </a:pPr>
            <a:r>
              <a:rPr lang="en-US" sz="1200" dirty="0">
                <a:solidFill>
                  <a:srgbClr val="0D0D0D"/>
                </a:solidFill>
                <a:highlight>
                  <a:srgbClr val="FFFFFF"/>
                </a:highlight>
                <a:latin typeface="Söhne"/>
              </a:rPr>
              <a:t> * Capture additional market share from competition by providing more convenient hours.</a:t>
            </a:r>
          </a:p>
          <a:p>
            <a:pPr marL="0" indent="0">
              <a:buNone/>
            </a:pPr>
            <a:r>
              <a:rPr lang="en-US" sz="1200" dirty="0">
                <a:solidFill>
                  <a:srgbClr val="0D0D0D"/>
                </a:solidFill>
                <a:highlight>
                  <a:srgbClr val="FFFFFF"/>
                </a:highlight>
                <a:latin typeface="Söhne"/>
              </a:rPr>
              <a:t> *</a:t>
            </a:r>
            <a:r>
              <a:rPr lang="en-US" sz="1200" b="0" i="0" dirty="0">
                <a:solidFill>
                  <a:srgbClr val="0D0D0D"/>
                </a:solidFill>
                <a:effectLst/>
                <a:highlight>
                  <a:srgbClr val="FFFFFF"/>
                </a:highlight>
                <a:latin typeface="Söhne"/>
              </a:rPr>
              <a:t>Streamline service processes and workflows to improve efficiency and reduce costs.</a:t>
            </a:r>
          </a:p>
          <a:p>
            <a:pPr marL="0" indent="0">
              <a:buNone/>
            </a:pPr>
            <a:r>
              <a:rPr lang="en-US" sz="1200" dirty="0">
                <a:solidFill>
                  <a:srgbClr val="0D0D0D"/>
                </a:solidFill>
                <a:highlight>
                  <a:srgbClr val="FFFFFF"/>
                </a:highlight>
                <a:latin typeface="Söhne"/>
              </a:rPr>
              <a:t> *Ability to groom/mentor technicians to reach proficient tech levels</a:t>
            </a:r>
          </a:p>
          <a:p>
            <a:pPr marL="0" indent="0">
              <a:buNone/>
            </a:pPr>
            <a:r>
              <a:rPr lang="en-US" sz="1200" dirty="0">
                <a:solidFill>
                  <a:srgbClr val="0D0D0D"/>
                </a:solidFill>
                <a:highlight>
                  <a:srgbClr val="FFFFFF"/>
                </a:highlight>
                <a:latin typeface="Söhne"/>
              </a:rPr>
              <a:t> *Structure a pay plan that fits the techs performance</a:t>
            </a:r>
          </a:p>
          <a:p>
            <a:pPr marL="0" indent="0">
              <a:buNone/>
            </a:pPr>
            <a:r>
              <a:rPr lang="en-US" sz="1200" dirty="0">
                <a:solidFill>
                  <a:srgbClr val="0D0D0D"/>
                </a:solidFill>
                <a:highlight>
                  <a:srgbClr val="FFFFFF"/>
                </a:highlight>
                <a:latin typeface="Söhne"/>
              </a:rPr>
              <a:t> *Streamline service processes and workflows to improve efficiency and reduce costs.</a:t>
            </a:r>
            <a:endParaRPr lang="en-US" sz="1200" dirty="0"/>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r>
              <a:rPr lang="en-US" dirty="0"/>
              <a:t> </a:t>
            </a:r>
            <a:r>
              <a:rPr lang="en-US" sz="1200" dirty="0"/>
              <a:t>* Technicians shortage/aging techs</a:t>
            </a:r>
          </a:p>
          <a:p>
            <a:pPr marL="0" indent="0">
              <a:buNone/>
            </a:pPr>
            <a:r>
              <a:rPr lang="en-US" sz="1200" dirty="0"/>
              <a:t> * The amount of shop space</a:t>
            </a:r>
          </a:p>
          <a:p>
            <a:pPr marL="0" indent="0">
              <a:buNone/>
            </a:pPr>
            <a:r>
              <a:rPr lang="en-US" sz="1200" dirty="0"/>
              <a:t> * Special tool requirements IE Electric Vehicles</a:t>
            </a:r>
          </a:p>
          <a:p>
            <a:pPr marL="0" indent="0">
              <a:buNone/>
            </a:pPr>
            <a:r>
              <a:rPr lang="en-US" sz="1200" dirty="0"/>
              <a:t> *Supply chain issues with parts availability</a:t>
            </a:r>
          </a:p>
          <a:p>
            <a:pPr marL="0" indent="0">
              <a:buNone/>
            </a:pPr>
            <a:r>
              <a:rPr lang="en-US" sz="1200" dirty="0"/>
              <a:t> * Market competition, the potential for competitors to steal employees with increased pay and bonuses.</a:t>
            </a:r>
          </a:p>
          <a:p>
            <a:pPr marL="0" indent="0">
              <a:buNone/>
            </a:pPr>
            <a:r>
              <a:rPr lang="en-US" sz="1200" dirty="0"/>
              <a:t> * Economic downturns or fluctuations in the economy can lead to reduced customer spending.</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marL="0" indent="0">
              <a:buNone/>
            </a:pPr>
            <a:r>
              <a:rPr lang="en-US" dirty="0"/>
              <a:t> </a:t>
            </a:r>
            <a:r>
              <a:rPr lang="en-US" sz="1200" dirty="0"/>
              <a:t> * Increase technician proficiency</a:t>
            </a:r>
          </a:p>
          <a:p>
            <a:pPr marL="0" indent="0">
              <a:buNone/>
            </a:pPr>
            <a:r>
              <a:rPr lang="en-US" sz="1200" dirty="0"/>
              <a:t>  * Increase facility Utilization</a:t>
            </a:r>
          </a:p>
          <a:p>
            <a:pPr marL="0" indent="0">
              <a:buNone/>
            </a:pPr>
            <a:r>
              <a:rPr lang="en-US" sz="1200" dirty="0"/>
              <a:t>  * Increase hours per RO</a:t>
            </a:r>
          </a:p>
          <a:p>
            <a:pPr marL="0" indent="0">
              <a:buNone/>
            </a:pPr>
            <a:r>
              <a:rPr lang="en-US" sz="1200" dirty="0"/>
              <a:t>  * Improve first time fill rate for parts </a:t>
            </a:r>
          </a:p>
          <a:p>
            <a:pPr marL="0" indent="0">
              <a:buNone/>
            </a:pPr>
            <a:r>
              <a:rPr lang="en-US" sz="1200" dirty="0"/>
              <a:t>  * Improve communication between service and parts </a:t>
            </a:r>
          </a:p>
          <a:p>
            <a:pPr marL="0" indent="0">
              <a:buNone/>
            </a:pPr>
            <a:r>
              <a:rPr lang="en-US" sz="1200" dirty="0"/>
              <a:t>  * Reduce service costs by implementing cost saving ideas to reduce operating expenses</a:t>
            </a:r>
          </a:p>
          <a:p>
            <a:pPr marL="0" indent="0">
              <a:buNone/>
            </a:pPr>
            <a:r>
              <a:rPr lang="en-US" sz="1200" dirty="0"/>
              <a:t>  * Ensure service quality meets and exceeds established standards by implementing regular performance evaluations and addressing areas of improvement.</a:t>
            </a:r>
          </a:p>
          <a:p>
            <a:pPr marL="0" indent="0">
              <a:buNone/>
            </a:pPr>
            <a:r>
              <a:rPr lang="en-US" sz="1200" dirty="0"/>
              <a:t>  * Foster a positive work environment and promote employee engagement by providing opportunities for growth with the organization.</a:t>
            </a:r>
          </a:p>
          <a:p>
            <a:pPr marL="0" indent="0">
              <a:buNone/>
            </a:pPr>
            <a:r>
              <a:rPr lang="en-US" sz="1200" dirty="0"/>
              <a:t> </a:t>
            </a: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0" indent="0">
              <a:buNone/>
            </a:pPr>
            <a:r>
              <a:rPr lang="en-US" sz="1200" dirty="0"/>
              <a:t> * Develop service processes and workflows to ensure consistency, proficiency and quality across the service dept.</a:t>
            </a:r>
          </a:p>
          <a:p>
            <a:pPr marL="0" indent="0">
              <a:buNone/>
            </a:pPr>
            <a:r>
              <a:rPr lang="en-US" sz="1200" dirty="0"/>
              <a:t> * Regularly review CSI scores with the service staff and offer training in areas that we are lacking.</a:t>
            </a:r>
          </a:p>
          <a:p>
            <a:pPr marL="0" indent="0">
              <a:buNone/>
            </a:pPr>
            <a:r>
              <a:rPr lang="en-US" sz="1200" dirty="0"/>
              <a:t> * Maximize every RO, increasing hours per RO</a:t>
            </a:r>
          </a:p>
          <a:p>
            <a:pPr marL="0" indent="0">
              <a:buNone/>
            </a:pPr>
            <a:r>
              <a:rPr lang="en-US" sz="1200" dirty="0"/>
              <a:t> * Optimize Scheduling and dispatching among the service advisors IE workload distribution to the correct techs for the job.</a:t>
            </a:r>
          </a:p>
          <a:p>
            <a:pPr marL="0" indent="0">
              <a:buNone/>
            </a:pPr>
            <a:r>
              <a:rPr lang="en-US" sz="1200" dirty="0"/>
              <a:t> * Create a more customer friendly environment that is welcoming since the customer forms 11 impressions within the first 7 seconds of coming to your dealership.</a:t>
            </a:r>
          </a:p>
          <a:p>
            <a:pPr marL="0" indent="0">
              <a:buNone/>
            </a:pPr>
            <a:r>
              <a:rPr lang="en-US" sz="1200" dirty="0"/>
              <a:t> * We need to grow a successful staff by training mentorships, culture, training opportunities and competitive compensation/pay rate</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marL="0" indent="0">
              <a:buNone/>
            </a:pPr>
            <a:r>
              <a:rPr lang="en-US" sz="1200" dirty="0"/>
              <a:t> * Offer pick up and drop of services.</a:t>
            </a:r>
          </a:p>
          <a:p>
            <a:pPr marL="0" indent="0">
              <a:buNone/>
            </a:pPr>
            <a:r>
              <a:rPr lang="en-US" sz="1200" dirty="0"/>
              <a:t> * Service manager work with service drive staff to implement a process to be followed with each customer.</a:t>
            </a:r>
          </a:p>
          <a:p>
            <a:pPr marL="0" indent="0">
              <a:buNone/>
            </a:pPr>
            <a:r>
              <a:rPr lang="en-US" sz="1200" dirty="0"/>
              <a:t> * At the time of a vehicle purchase schedule customers first service appointment.</a:t>
            </a:r>
          </a:p>
          <a:p>
            <a:pPr marL="0" indent="0">
              <a:buNone/>
            </a:pPr>
            <a:r>
              <a:rPr lang="en-US" sz="1200" dirty="0"/>
              <a:t> * Identify training needs through skill assessments and have performance evaluations.</a:t>
            </a:r>
          </a:p>
          <a:p>
            <a:pPr marL="0" indent="0">
              <a:buNone/>
            </a:pPr>
            <a:r>
              <a:rPr lang="en-US" sz="1200" dirty="0"/>
              <a:t> * Invest in scheduling software to optimize scheduling and dispatching.</a:t>
            </a:r>
          </a:p>
          <a:p>
            <a:pPr marL="0" indent="0">
              <a:buNone/>
            </a:pPr>
            <a:r>
              <a:rPr lang="en-US" sz="1200" dirty="0"/>
              <a:t> * Focus on creating an environment that fosters around providing world class customer service and experience.</a:t>
            </a:r>
          </a:p>
          <a:p>
            <a:pPr marL="0" indent="0">
              <a:buNone/>
            </a:pPr>
            <a:r>
              <a:rPr lang="en-US" sz="1200" dirty="0"/>
              <a:t> * Have the service manager define job responsibilities and set clear objectives.</a:t>
            </a:r>
          </a:p>
          <a:p>
            <a:pPr marL="0" indent="0">
              <a:buNone/>
            </a:pPr>
            <a:r>
              <a:rPr lang="en-US" sz="1200" dirty="0"/>
              <a:t> * Have weekly meetings with the service manager to review forecasts to make sure you are on track with your goals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329585271"/>
              </p:ext>
            </p:extLst>
          </p:nvPr>
        </p:nvGraphicFramePr>
        <p:xfrm>
          <a:off x="677334" y="1818624"/>
          <a:ext cx="9132492" cy="55942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Adjust hours of operation </a:t>
                      </a:r>
                    </a:p>
                  </a:txBody>
                  <a:tcPr/>
                </a:tc>
                <a:tc>
                  <a:txBody>
                    <a:bodyPr/>
                    <a:lstStyle/>
                    <a:p>
                      <a:r>
                        <a:rPr lang="en-US" dirty="0"/>
                        <a:t>Service Manager/GM</a:t>
                      </a:r>
                    </a:p>
                  </a:txBody>
                  <a:tcPr/>
                </a:tc>
                <a:tc>
                  <a:txBody>
                    <a:bodyPr/>
                    <a:lstStyle/>
                    <a:p>
                      <a:r>
                        <a:rPr lang="en-US" dirty="0"/>
                        <a:t>05/30/2024</a:t>
                      </a:r>
                    </a:p>
                  </a:txBody>
                  <a:tcPr/>
                </a:tc>
                <a:extLst>
                  <a:ext uri="{0D108BD9-81ED-4DB2-BD59-A6C34878D82A}">
                    <a16:rowId xmlns:a16="http://schemas.microsoft.com/office/drawing/2014/main" val="2400365483"/>
                  </a:ext>
                </a:extLst>
              </a:tr>
              <a:tr h="565004">
                <a:tc>
                  <a:txBody>
                    <a:bodyPr/>
                    <a:lstStyle/>
                    <a:p>
                      <a:r>
                        <a:rPr lang="en-US" dirty="0"/>
                        <a:t>Review monthly shop metrics (Technician Proficiency, Hours Per RO, ELR, Service Gross.</a:t>
                      </a:r>
                    </a:p>
                  </a:txBody>
                  <a:tcPr/>
                </a:tc>
                <a:tc>
                  <a:txBody>
                    <a:bodyPr/>
                    <a:lstStyle/>
                    <a:p>
                      <a:r>
                        <a:rPr lang="en-US" dirty="0"/>
                        <a:t>Service Manager/ GM</a:t>
                      </a:r>
                    </a:p>
                  </a:txBody>
                  <a:tcPr/>
                </a:tc>
                <a:tc>
                  <a:txBody>
                    <a:bodyPr/>
                    <a:lstStyle/>
                    <a:p>
                      <a:r>
                        <a:rPr lang="en-US" dirty="0"/>
                        <a:t>06/30/2024</a:t>
                      </a:r>
                    </a:p>
                  </a:txBody>
                  <a:tcPr/>
                </a:tc>
                <a:extLst>
                  <a:ext uri="{0D108BD9-81ED-4DB2-BD59-A6C34878D82A}">
                    <a16:rowId xmlns:a16="http://schemas.microsoft.com/office/drawing/2014/main" val="107845787"/>
                  </a:ext>
                </a:extLst>
              </a:tr>
              <a:tr h="565004">
                <a:tc>
                  <a:txBody>
                    <a:bodyPr/>
                    <a:lstStyle/>
                    <a:p>
                      <a:r>
                        <a:rPr lang="en-US" dirty="0"/>
                        <a:t>Create a bonus plan for Tech Proficiency</a:t>
                      </a:r>
                    </a:p>
                  </a:txBody>
                  <a:tcPr/>
                </a:tc>
                <a:tc>
                  <a:txBody>
                    <a:bodyPr/>
                    <a:lstStyle/>
                    <a:p>
                      <a:r>
                        <a:rPr lang="en-US" dirty="0"/>
                        <a:t>Service Manager/GM</a:t>
                      </a:r>
                    </a:p>
                  </a:txBody>
                  <a:tcPr/>
                </a:tc>
                <a:tc>
                  <a:txBody>
                    <a:bodyPr/>
                    <a:lstStyle/>
                    <a:p>
                      <a:r>
                        <a:rPr lang="en-US" dirty="0"/>
                        <a:t>06/30/2024</a:t>
                      </a:r>
                    </a:p>
                  </a:txBody>
                  <a:tcPr/>
                </a:tc>
                <a:extLst>
                  <a:ext uri="{0D108BD9-81ED-4DB2-BD59-A6C34878D82A}">
                    <a16:rowId xmlns:a16="http://schemas.microsoft.com/office/drawing/2014/main" val="1530126605"/>
                  </a:ext>
                </a:extLst>
              </a:tr>
              <a:tr h="565004">
                <a:tc>
                  <a:txBody>
                    <a:bodyPr/>
                    <a:lstStyle/>
                    <a:p>
                      <a:r>
                        <a:rPr lang="en-US" dirty="0"/>
                        <a:t>Advertise competitive and maintenance prices</a:t>
                      </a:r>
                    </a:p>
                  </a:txBody>
                  <a:tcPr/>
                </a:tc>
                <a:tc>
                  <a:txBody>
                    <a:bodyPr/>
                    <a:lstStyle/>
                    <a:p>
                      <a:r>
                        <a:rPr lang="en-US" dirty="0"/>
                        <a:t>Service Manager/ Parts Manager/GM</a:t>
                      </a:r>
                    </a:p>
                  </a:txBody>
                  <a:tcPr/>
                </a:tc>
                <a:tc>
                  <a:txBody>
                    <a:bodyPr/>
                    <a:lstStyle/>
                    <a:p>
                      <a:r>
                        <a:rPr lang="en-US" dirty="0"/>
                        <a:t>06/30/2024</a:t>
                      </a:r>
                    </a:p>
                  </a:txBody>
                  <a:tcPr/>
                </a:tc>
                <a:extLst>
                  <a:ext uri="{0D108BD9-81ED-4DB2-BD59-A6C34878D82A}">
                    <a16:rowId xmlns:a16="http://schemas.microsoft.com/office/drawing/2014/main" val="1950345431"/>
                  </a:ext>
                </a:extLst>
              </a:tr>
              <a:tr h="565004">
                <a:tc>
                  <a:txBody>
                    <a:bodyPr/>
                    <a:lstStyle/>
                    <a:p>
                      <a:r>
                        <a:rPr lang="en-US" dirty="0"/>
                        <a:t>Adjust technicians schedule to maximize profits.</a:t>
                      </a:r>
                    </a:p>
                  </a:txBody>
                  <a:tcPr/>
                </a:tc>
                <a:tc>
                  <a:txBody>
                    <a:bodyPr/>
                    <a:lstStyle/>
                    <a:p>
                      <a:r>
                        <a:rPr lang="en-US" dirty="0"/>
                        <a:t>Service Manager/Service Advisor</a:t>
                      </a:r>
                    </a:p>
                  </a:txBody>
                  <a:tcPr/>
                </a:tc>
                <a:tc>
                  <a:txBody>
                    <a:bodyPr/>
                    <a:lstStyle/>
                    <a:p>
                      <a:r>
                        <a:rPr lang="en-US" dirty="0"/>
                        <a:t>05/30/2024</a:t>
                      </a:r>
                    </a:p>
                  </a:txBody>
                  <a:tcPr/>
                </a:tc>
                <a:extLst>
                  <a:ext uri="{0D108BD9-81ED-4DB2-BD59-A6C34878D82A}">
                    <a16:rowId xmlns:a16="http://schemas.microsoft.com/office/drawing/2014/main" val="1960891333"/>
                  </a:ext>
                </a:extLst>
              </a:tr>
              <a:tr h="565004">
                <a:tc>
                  <a:txBody>
                    <a:bodyPr/>
                    <a:lstStyle/>
                    <a:p>
                      <a:r>
                        <a:rPr lang="en-US" dirty="0"/>
                        <a:t>Weekly Service and Parts Manager meetings</a:t>
                      </a:r>
                    </a:p>
                  </a:txBody>
                  <a:tcPr/>
                </a:tc>
                <a:tc>
                  <a:txBody>
                    <a:bodyPr/>
                    <a:lstStyle/>
                    <a:p>
                      <a:r>
                        <a:rPr lang="en-US" dirty="0"/>
                        <a:t>Service Manager/ Parts Manager</a:t>
                      </a:r>
                    </a:p>
                  </a:txBody>
                  <a:tcPr/>
                </a:tc>
                <a:tc>
                  <a:txBody>
                    <a:bodyPr/>
                    <a:lstStyle/>
                    <a:p>
                      <a:r>
                        <a:rPr lang="en-US" dirty="0"/>
                        <a:t>05/30/2024</a:t>
                      </a:r>
                    </a:p>
                  </a:txBody>
                  <a:tcPr/>
                </a:tc>
                <a:extLst>
                  <a:ext uri="{0D108BD9-81ED-4DB2-BD59-A6C34878D82A}">
                    <a16:rowId xmlns:a16="http://schemas.microsoft.com/office/drawing/2014/main" val="4137224325"/>
                  </a:ext>
                </a:extLst>
              </a:tr>
              <a:tr h="565004">
                <a:tc>
                  <a:txBody>
                    <a:bodyPr/>
                    <a:lstStyle/>
                    <a:p>
                      <a:r>
                        <a:rPr lang="en-US" dirty="0"/>
                        <a:t>Review Parts Stocking Strategies</a:t>
                      </a:r>
                    </a:p>
                  </a:txBody>
                  <a:tcPr/>
                </a:tc>
                <a:tc>
                  <a:txBody>
                    <a:bodyPr/>
                    <a:lstStyle/>
                    <a:p>
                      <a:r>
                        <a:rPr lang="en-US" dirty="0"/>
                        <a:t>Parts Manager</a:t>
                      </a:r>
                    </a:p>
                  </a:txBody>
                  <a:tcPr/>
                </a:tc>
                <a:tc>
                  <a:txBody>
                    <a:bodyPr/>
                    <a:lstStyle/>
                    <a:p>
                      <a:r>
                        <a:rPr lang="en-US" dirty="0"/>
                        <a:t>06/30/2024/every 60 days</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a:t>
            </a:r>
          </a:p>
          <a:p>
            <a:endParaRPr lang="en-US" dirty="0"/>
          </a:p>
          <a:p>
            <a:pPr marL="0" indent="0">
              <a:buNone/>
            </a:pPr>
            <a:r>
              <a:rPr lang="en-US" sz="1200" dirty="0"/>
              <a:t>The service department is the backbone of the dealership and it is a vital component of are organization with the responsibility of providing world class customer support, technical support, maintenance, and repair services to customers. Are primary objective is to ensure customer satisfaction by delivering high quality service experiences and resolving heat issues promptly and effectively.</a:t>
            </a:r>
          </a:p>
          <a:p>
            <a:pPr marL="0" indent="0">
              <a:buNone/>
            </a:pPr>
            <a:r>
              <a:rPr lang="en-US" sz="1200" dirty="0"/>
              <a:t>After a complete analysis of the service department, I believe the main thing’s that stands out that we can correct to better suit customer needs are extending are hours of operation not only during the week but also the weekend. This will increase the profitability of the service department.</a:t>
            </a:r>
          </a:p>
          <a:p>
            <a:pPr marL="0" indent="0">
              <a:buNone/>
            </a:pPr>
            <a:r>
              <a:rPr lang="en-US" sz="1200" dirty="0"/>
              <a:t>In addition to extended hours we will be using key performance indicators like tech proficiency, facility utilization,, increasing hours per RO, average repair time, </a:t>
            </a:r>
            <a:r>
              <a:rPr lang="en-US" sz="1200" dirty="0" err="1"/>
              <a:t>csi</a:t>
            </a:r>
            <a:r>
              <a:rPr lang="en-US" sz="1200" dirty="0"/>
              <a:t> scores, first time fix rate and fill rate for parts, and technician certification levels. The service manager will need to regularly monitor these key metrics monthly to gauge progress and goals with the service advisors and technicians.</a:t>
            </a:r>
          </a:p>
          <a:p>
            <a:pPr marL="0" indent="0">
              <a:buNone/>
            </a:pPr>
            <a:r>
              <a:rPr lang="en-US" sz="1200" dirty="0"/>
              <a:t>In conclusion the service department serves as a cornerstone of customer satisfaction and organizational success, playing a pivotal role in delivering value-added services, maintaining vehicle reliability, and fostering customer loyalty. Through our store’s commitment to excellence and expertise, the service department will contribute significantly to the overall success and reputation of Valley Ford.</a:t>
            </a:r>
          </a:p>
          <a:p>
            <a:pPr marL="0" indent="0">
              <a:buNone/>
            </a:pPr>
            <a:endParaRPr lang="en-US" sz="1200" dirty="0"/>
          </a:p>
          <a:p>
            <a:pPr marL="0" indent="0">
              <a:buNone/>
            </a:pPr>
            <a:r>
              <a:rPr lang="en-US" sz="1200" dirty="0"/>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91478"/>
            <a:ext cx="8596668" cy="4833257"/>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sng" strike="noStrike" baseline="0" dirty="0">
                <a:solidFill>
                  <a:srgbClr val="221E1F"/>
                </a:solidFill>
                <a:latin typeface="Calibri" panose="020F0502020204030204" pitchFamily="34" charset="0"/>
              </a:rPr>
              <a:t>Current practices                                                                         Plans to achieve your goals</a:t>
            </a:r>
            <a:endParaRPr lang="en-US" b="1" u="sng" dirty="0">
              <a:solidFill>
                <a:srgbClr val="221E1F"/>
              </a:solidFill>
              <a:latin typeface="Calibri" panose="020F0502020204030204" pitchFamily="34" charset="0"/>
            </a:endParaRPr>
          </a:p>
          <a:p>
            <a:pPr marL="0" indent="0">
              <a:buNone/>
            </a:pPr>
            <a:r>
              <a:rPr lang="en-US" sz="1200" dirty="0">
                <a:solidFill>
                  <a:srgbClr val="221E1F"/>
                </a:solidFill>
                <a:latin typeface="Calibri" panose="020F0502020204030204" pitchFamily="34" charset="0"/>
              </a:rPr>
              <a:t> *Participating in quarterly service promotions.                                                                           *Develop a plan of action                 </a:t>
            </a:r>
          </a:p>
          <a:p>
            <a:pPr marL="0" indent="0">
              <a:buNone/>
            </a:pPr>
            <a:r>
              <a:rPr lang="en-US" sz="1200" b="0" i="0" u="none" strike="noStrike" baseline="0" dirty="0">
                <a:solidFill>
                  <a:srgbClr val="221E1F"/>
                </a:solidFill>
                <a:latin typeface="Calibri" panose="020F0502020204030204" pitchFamily="34" charset="0"/>
              </a:rPr>
              <a:t> *Use social media like Facebook and Instagram for Specials/Service Tips/                            *Develop a monthly newsletter to keep customers engaged</a:t>
            </a:r>
          </a:p>
          <a:p>
            <a:pPr marL="0" indent="0">
              <a:buNone/>
            </a:pPr>
            <a:r>
              <a:rPr lang="en-US" sz="1200" dirty="0">
                <a:solidFill>
                  <a:srgbClr val="221E1F"/>
                </a:solidFill>
                <a:latin typeface="Calibri" panose="020F0502020204030204" pitchFamily="34" charset="0"/>
              </a:rPr>
              <a:t>   </a:t>
            </a:r>
            <a:r>
              <a:rPr lang="en-US" sz="1200" b="0" i="0" u="none" strike="noStrike" baseline="0" dirty="0">
                <a:solidFill>
                  <a:srgbClr val="221E1F"/>
                </a:solidFill>
                <a:latin typeface="Calibri" panose="020F0502020204030204" pitchFamily="34" charset="0"/>
              </a:rPr>
              <a:t>Customer Engagement tools that c</a:t>
            </a:r>
            <a:r>
              <a:rPr lang="en-US" sz="1200" b="0" i="0" dirty="0">
                <a:solidFill>
                  <a:srgbClr val="0D0D0D"/>
                </a:solidFill>
                <a:effectLst/>
                <a:highlight>
                  <a:srgbClr val="FFFFFF"/>
                </a:highlight>
                <a:latin typeface="Söhne"/>
              </a:rPr>
              <a:t>reate valuable content that educates are clients         *Identify key metrics that will measure progress towards </a:t>
            </a:r>
          </a:p>
          <a:p>
            <a:pPr marL="0" indent="0">
              <a:buNone/>
            </a:pPr>
            <a:r>
              <a:rPr lang="en-US" sz="1200" u="none" strike="noStrike" baseline="0" dirty="0">
                <a:solidFill>
                  <a:srgbClr val="0D0D0D"/>
                </a:solidFill>
                <a:highlight>
                  <a:srgbClr val="FFFFFF"/>
                </a:highlight>
                <a:latin typeface="Söhne"/>
              </a:rPr>
              <a:t> *</a:t>
            </a:r>
            <a:r>
              <a:rPr lang="en-US" sz="1200" b="0" i="0" u="none" strike="noStrike" baseline="0" dirty="0">
                <a:solidFill>
                  <a:srgbClr val="221E1F"/>
                </a:solidFill>
                <a:latin typeface="Calibri" panose="020F0502020204030204" pitchFamily="34" charset="0"/>
              </a:rPr>
              <a:t>Email Marketing- </a:t>
            </a:r>
            <a:r>
              <a:rPr lang="en-US" sz="1200" b="0" i="0" dirty="0">
                <a:solidFill>
                  <a:srgbClr val="0D0D0D"/>
                </a:solidFill>
                <a:effectLst/>
                <a:highlight>
                  <a:srgbClr val="FFFFFF"/>
                </a:highlight>
                <a:latin typeface="Söhne"/>
              </a:rPr>
              <a:t>email list of customers and prospects and send regular newsletters,     monthly goals </a:t>
            </a:r>
          </a:p>
          <a:p>
            <a:pPr marL="0" indent="0">
              <a:buNone/>
            </a:pPr>
            <a:r>
              <a:rPr lang="en-US" sz="1200" b="0" i="0" dirty="0">
                <a:solidFill>
                  <a:srgbClr val="0D0D0D"/>
                </a:solidFill>
                <a:effectLst/>
                <a:highlight>
                  <a:srgbClr val="FFFFFF"/>
                </a:highlight>
                <a:latin typeface="Söhne"/>
              </a:rPr>
              <a:t>   promotions, and updates. </a:t>
            </a:r>
          </a:p>
          <a:p>
            <a:pPr marL="0" indent="0">
              <a:buNone/>
            </a:pPr>
            <a:r>
              <a:rPr lang="en-US" sz="1800" b="1" i="0" u="sng" strike="noStrike" baseline="0" dirty="0">
                <a:solidFill>
                  <a:srgbClr val="221E1F"/>
                </a:solidFill>
                <a:latin typeface="Calibri" panose="020F0502020204030204" pitchFamily="34" charset="0"/>
              </a:rPr>
              <a:t> Goals for improvement                                                            Plans to evaluate your changes</a:t>
            </a:r>
          </a:p>
          <a:p>
            <a:pPr marL="0" indent="0">
              <a:buNone/>
            </a:pPr>
            <a:r>
              <a:rPr lang="en-US" sz="1200" i="0" strike="noStrike" baseline="0" dirty="0">
                <a:solidFill>
                  <a:srgbClr val="221E1F"/>
                </a:solidFill>
                <a:latin typeface="Calibri" panose="020F0502020204030204" pitchFamily="34" charset="0"/>
              </a:rPr>
              <a:t>   *Increase customer satisfaction/retention                                                                                   *Keep abreast of CSI scores/training opportunities</a:t>
            </a:r>
          </a:p>
          <a:p>
            <a:pPr marL="0" indent="0">
              <a:buNone/>
            </a:pPr>
            <a:r>
              <a:rPr lang="en-US" sz="1200" i="0" strike="noStrike" baseline="0" dirty="0">
                <a:solidFill>
                  <a:srgbClr val="221E1F"/>
                </a:solidFill>
                <a:latin typeface="Calibri" panose="020F0502020204030204" pitchFamily="34" charset="0"/>
              </a:rPr>
              <a:t>   *Reduce service wait times                                                                                                             *Review RO count and Tech Proficiency monthly</a:t>
            </a:r>
          </a:p>
          <a:p>
            <a:pPr marL="0" indent="0">
              <a:buNone/>
            </a:pPr>
            <a:r>
              <a:rPr lang="en-US" sz="1200" i="0" strike="noStrike" baseline="0" dirty="0">
                <a:solidFill>
                  <a:srgbClr val="221E1F"/>
                </a:solidFill>
                <a:latin typeface="Calibri" panose="020F0502020204030204" pitchFamily="34" charset="0"/>
              </a:rPr>
              <a:t>   *Improve First Time Fix Rate                                                                                                          *Gather Feedback on customers experience</a:t>
            </a:r>
          </a:p>
          <a:p>
            <a:pPr marL="0" indent="0">
              <a:buNone/>
            </a:pPr>
            <a:endParaRPr lang="en-US" sz="1200" i="0" strike="noStrike" baseline="0" dirty="0">
              <a:solidFill>
                <a:srgbClr val="221E1F"/>
              </a:solidFill>
              <a:latin typeface="Calibri" panose="020F0502020204030204" pitchFamily="34" charset="0"/>
            </a:endParaRPr>
          </a:p>
          <a:p>
            <a:pPr marL="0" indent="0">
              <a:buNone/>
            </a:pPr>
            <a:endParaRPr lang="en-US" sz="1300" i="0" strike="noStrike" baseline="0" dirty="0">
              <a:solidFill>
                <a:srgbClr val="221E1F"/>
              </a:solidFill>
              <a:latin typeface="Calibri" panose="020F0502020204030204" pitchFamily="34" charset="0"/>
            </a:endParaRPr>
          </a:p>
          <a:p>
            <a:pPr marL="0" indent="0">
              <a:buNone/>
            </a:pPr>
            <a:r>
              <a:rPr lang="en-US" b="1" u="sng"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82489" y="905069"/>
            <a:ext cx="4793179" cy="5589037"/>
          </a:xfrm>
        </p:spPr>
        <p:txBody>
          <a:bodyPr>
            <a:normAutofit/>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a:t>
            </a:r>
            <a:r>
              <a:rPr lang="en-US" sz="1200" dirty="0">
                <a:solidFill>
                  <a:srgbClr val="221E1F"/>
                </a:solidFill>
                <a:latin typeface="Calibri" panose="020F0502020204030204" pitchFamily="34" charset="0"/>
              </a:rPr>
              <a:t>We have two technicians that have apprentices that are flagging 70-80 hours a month that are a main cause of the $28,326 unapplied time</a:t>
            </a:r>
          </a:p>
          <a:p>
            <a:pPr marL="0" indent="0">
              <a:buNone/>
            </a:pPr>
            <a:r>
              <a:rPr lang="en-US" sz="1200" b="0" i="0" u="none" strike="noStrike" baseline="0" dirty="0">
                <a:solidFill>
                  <a:srgbClr val="221E1F"/>
                </a:solidFill>
                <a:latin typeface="Calibri" panose="020F0502020204030204" pitchFamily="34" charset="0"/>
              </a:rPr>
              <a:t> *We currently have some hourly employ</a:t>
            </a:r>
            <a:r>
              <a:rPr lang="en-US" sz="1200" dirty="0">
                <a:solidFill>
                  <a:srgbClr val="221E1F"/>
                </a:solidFill>
                <a:latin typeface="Calibri" panose="020F0502020204030204" pitchFamily="34" charset="0"/>
              </a:rPr>
              <a:t>ees that are used for other job duties that are  hurting our technicians proficiency.</a:t>
            </a:r>
          </a:p>
          <a:p>
            <a:pPr marL="0" indent="0">
              <a:buNone/>
            </a:pPr>
            <a:r>
              <a:rPr lang="en-US" sz="1600" b="1" dirty="0">
                <a:solidFill>
                  <a:srgbClr val="221E1F"/>
                </a:solidFill>
                <a:latin typeface="Calibri" panose="020F0502020204030204" pitchFamily="34" charset="0"/>
              </a:rPr>
              <a:t>Goals For Improvement</a:t>
            </a:r>
          </a:p>
          <a:p>
            <a:pPr marL="0" indent="0">
              <a:buNone/>
            </a:pPr>
            <a:r>
              <a:rPr lang="en-US" sz="1600" dirty="0">
                <a:solidFill>
                  <a:srgbClr val="221E1F"/>
                </a:solidFill>
                <a:latin typeface="Calibri" panose="020F0502020204030204" pitchFamily="34" charset="0"/>
              </a:rPr>
              <a:t>*</a:t>
            </a:r>
            <a:r>
              <a:rPr lang="en-US" sz="1200" dirty="0">
                <a:solidFill>
                  <a:srgbClr val="221E1F"/>
                </a:solidFill>
                <a:latin typeface="Calibri" panose="020F0502020204030204" pitchFamily="34" charset="0"/>
              </a:rPr>
              <a:t>Improve first time fix rate</a:t>
            </a:r>
          </a:p>
          <a:p>
            <a:pPr marL="0" indent="0">
              <a:buNone/>
            </a:pPr>
            <a:r>
              <a:rPr lang="en-US" sz="1200" dirty="0">
                <a:solidFill>
                  <a:srgbClr val="221E1F"/>
                </a:solidFill>
                <a:latin typeface="Calibri" panose="020F0502020204030204" pitchFamily="34" charset="0"/>
              </a:rPr>
              <a:t> *Reduce labor cost-by doing this we will improve workflow efficiency, idle time, and technician scheduling.</a:t>
            </a:r>
          </a:p>
          <a:p>
            <a:pPr marL="0" indent="0">
              <a:buNone/>
            </a:pPr>
            <a:r>
              <a:rPr lang="en-US" b="1" dirty="0">
                <a:solidFill>
                  <a:srgbClr val="221E1F"/>
                </a:solidFill>
                <a:latin typeface="Calibri" panose="020F0502020204030204" pitchFamily="34" charset="0"/>
              </a:rPr>
              <a:t>Plans to achieve goals</a:t>
            </a:r>
          </a:p>
          <a:p>
            <a:pPr marL="0" indent="0">
              <a:buNone/>
            </a:pPr>
            <a:r>
              <a:rPr lang="en-US" sz="1200" dirty="0">
                <a:solidFill>
                  <a:srgbClr val="221E1F"/>
                </a:solidFill>
                <a:latin typeface="Calibri" panose="020F0502020204030204" pitchFamily="34" charset="0"/>
              </a:rPr>
              <a:t> *Increase facility utilization</a:t>
            </a:r>
          </a:p>
          <a:p>
            <a:pPr marL="0" indent="0">
              <a:buNone/>
            </a:pPr>
            <a:r>
              <a:rPr lang="en-US" sz="1200" dirty="0">
                <a:solidFill>
                  <a:srgbClr val="221E1F"/>
                </a:solidFill>
                <a:latin typeface="Calibri" panose="020F0502020204030204" pitchFamily="34" charset="0"/>
              </a:rPr>
              <a:t> *Review service dept expenses monthly to ensure optimal performances</a:t>
            </a:r>
          </a:p>
          <a:p>
            <a:pPr marL="0" indent="0">
              <a:buNone/>
            </a:pPr>
            <a:r>
              <a:rPr lang="en-US" sz="1800" b="1" i="0" u="none" strike="noStrike" baseline="0" dirty="0">
                <a:solidFill>
                  <a:srgbClr val="221E1F"/>
                </a:solidFill>
                <a:latin typeface="Calibri" panose="020F0502020204030204" pitchFamily="34" charset="0"/>
              </a:rPr>
              <a:t>Plans to evaluate your changes </a:t>
            </a:r>
          </a:p>
          <a:p>
            <a:pPr marL="0" indent="0">
              <a:buNone/>
            </a:pPr>
            <a:r>
              <a:rPr lang="en-US" sz="1200" dirty="0">
                <a:solidFill>
                  <a:srgbClr val="221E1F"/>
                </a:solidFill>
                <a:latin typeface="Calibri" panose="020F0502020204030204" pitchFamily="34" charset="0"/>
              </a:rPr>
              <a:t> *Perform a cost of labor analysis monthly-</a:t>
            </a:r>
            <a:r>
              <a:rPr lang="en-US" sz="1200" b="0" i="0" dirty="0">
                <a:solidFill>
                  <a:srgbClr val="0D0D0D"/>
                </a:solidFill>
                <a:effectLst/>
                <a:highlight>
                  <a:srgbClr val="FFFFFF"/>
                </a:highlight>
                <a:latin typeface="Söhne"/>
              </a:rPr>
              <a:t>include labor cost per service request, technician utilization rate, first-time fix rate, overtime hours, and overall labor productivity.</a:t>
            </a:r>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CB608DAC-3AAF-9265-067F-0295F87D127F}"/>
              </a:ext>
            </a:extLst>
          </p:cNvPr>
          <p:cNvGraphicFramePr>
            <a:graphicFrameLocks noGrp="1"/>
          </p:cNvGraphicFramePr>
          <p:nvPr>
            <p:ph sz="quarter" idx="4"/>
            <p:extLst>
              <p:ext uri="{D42A27DB-BD31-4B8C-83A1-F6EECF244321}">
                <p14:modId xmlns:p14="http://schemas.microsoft.com/office/powerpoint/2010/main" val="1213385810"/>
              </p:ext>
            </p:extLst>
          </p:nvPr>
        </p:nvGraphicFramePr>
        <p:xfrm>
          <a:off x="5087938" y="2640563"/>
          <a:ext cx="4793180" cy="2688140"/>
        </p:xfrm>
        <a:graphic>
          <a:graphicData uri="http://schemas.openxmlformats.org/drawingml/2006/table">
            <a:tbl>
              <a:tblPr/>
              <a:tblGrid>
                <a:gridCol w="1636566">
                  <a:extLst>
                    <a:ext uri="{9D8B030D-6E8A-4147-A177-3AD203B41FA5}">
                      <a16:colId xmlns:a16="http://schemas.microsoft.com/office/drawing/2014/main" val="1209635089"/>
                    </a:ext>
                  </a:extLst>
                </a:gridCol>
                <a:gridCol w="945395">
                  <a:extLst>
                    <a:ext uri="{9D8B030D-6E8A-4147-A177-3AD203B41FA5}">
                      <a16:colId xmlns:a16="http://schemas.microsoft.com/office/drawing/2014/main" val="4083933409"/>
                    </a:ext>
                  </a:extLst>
                </a:gridCol>
                <a:gridCol w="834172">
                  <a:extLst>
                    <a:ext uri="{9D8B030D-6E8A-4147-A177-3AD203B41FA5}">
                      <a16:colId xmlns:a16="http://schemas.microsoft.com/office/drawing/2014/main" val="1618275499"/>
                    </a:ext>
                  </a:extLst>
                </a:gridCol>
                <a:gridCol w="741487">
                  <a:extLst>
                    <a:ext uri="{9D8B030D-6E8A-4147-A177-3AD203B41FA5}">
                      <a16:colId xmlns:a16="http://schemas.microsoft.com/office/drawing/2014/main" val="594697245"/>
                    </a:ext>
                  </a:extLst>
                </a:gridCol>
                <a:gridCol w="635560">
                  <a:extLst>
                    <a:ext uri="{9D8B030D-6E8A-4147-A177-3AD203B41FA5}">
                      <a16:colId xmlns:a16="http://schemas.microsoft.com/office/drawing/2014/main" val="512786552"/>
                    </a:ext>
                  </a:extLst>
                </a:gridCol>
              </a:tblGrid>
              <a:tr h="194055">
                <a:tc gridSpan="5">
                  <a:txBody>
                    <a:bodyPr/>
                    <a:lstStyle/>
                    <a:p>
                      <a:pPr algn="ctr" fontAlgn="b"/>
                      <a:r>
                        <a:rPr lang="en-US" sz="800" b="1" i="0" u="none" strike="noStrike" dirty="0">
                          <a:effectLst/>
                          <a:latin typeface="Arial" panose="020B0604020202020204" pitchFamily="34" charset="0"/>
                        </a:rPr>
                        <a:t>Service Department Sales And Gross  (March.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72177640"/>
                  </a:ext>
                </a:extLst>
              </a:tr>
              <a:tr h="274209">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6925477"/>
                  </a:ext>
                </a:extLst>
              </a:tr>
              <a:tr h="369128">
                <a:tc>
                  <a:txBody>
                    <a:bodyPr/>
                    <a:lstStyle/>
                    <a:p>
                      <a:pPr algn="ctr" fontAlgn="b"/>
                      <a:r>
                        <a:rPr lang="en-US" sz="800" b="0" i="0" u="none" strike="noStrike">
                          <a:solidFill>
                            <a:srgbClr val="FFFFFF"/>
                          </a:solidFill>
                          <a:effectLst/>
                          <a:highlight>
                            <a:srgbClr val="366092"/>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308352457"/>
                  </a:ext>
                </a:extLst>
              </a:tr>
              <a:tr h="185618">
                <a:tc>
                  <a:txBody>
                    <a:bodyPr/>
                    <a:lstStyle/>
                    <a:p>
                      <a:pPr algn="l" fontAlgn="b"/>
                      <a:r>
                        <a:rPr lang="en-US" sz="8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140,478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105,449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75.06%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67.33%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61138929"/>
                  </a:ext>
                </a:extLst>
              </a:tr>
              <a:tr h="185618">
                <a:tc>
                  <a:txBody>
                    <a:bodyPr/>
                    <a:lstStyle/>
                    <a:p>
                      <a:pPr algn="l" fontAlgn="b"/>
                      <a:r>
                        <a:rPr lang="en-US" sz="8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5176034"/>
                  </a:ext>
                </a:extLst>
              </a:tr>
              <a:tr h="185618">
                <a:tc>
                  <a:txBody>
                    <a:bodyPr/>
                    <a:lstStyle/>
                    <a:p>
                      <a:pPr algn="l" fontAlgn="b"/>
                      <a:r>
                        <a:rPr lang="en-US" sz="8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44833414"/>
                  </a:ext>
                </a:extLst>
              </a:tr>
              <a:tr h="185618">
                <a:tc>
                  <a:txBody>
                    <a:bodyPr/>
                    <a:lstStyle/>
                    <a:p>
                      <a:pPr algn="l" fontAlgn="b"/>
                      <a:r>
                        <a:rPr lang="en-US" sz="8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62,238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47,033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75.57%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29.83%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34133550"/>
                  </a:ext>
                </a:extLst>
              </a:tr>
              <a:tr h="185618">
                <a:tc>
                  <a:txBody>
                    <a:bodyPr/>
                    <a:lstStyle/>
                    <a:p>
                      <a:pPr algn="l" fontAlgn="b"/>
                      <a:r>
                        <a:rPr lang="en-US" sz="8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47287926"/>
                  </a:ext>
                </a:extLst>
              </a:tr>
              <a:tr h="185618">
                <a:tc>
                  <a:txBody>
                    <a:bodyPr/>
                    <a:lstStyle/>
                    <a:p>
                      <a:pPr algn="l" fontAlgn="b"/>
                      <a:r>
                        <a:rPr lang="en-US" sz="8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5,935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3,061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51.58%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2.84%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111954"/>
                  </a:ext>
                </a:extLst>
              </a:tr>
              <a:tr h="194055">
                <a:tc>
                  <a:txBody>
                    <a:bodyPr/>
                    <a:lstStyle/>
                    <a:p>
                      <a:pPr algn="l" fontAlgn="b"/>
                      <a:r>
                        <a:rPr lang="en-US" sz="800" b="0" i="0" u="none" strike="noStrike">
                          <a:effectLst/>
                          <a:latin typeface="Arial" panose="020B0604020202020204" pitchFamily="34" charset="0"/>
                        </a:rPr>
                        <a:t>NVI/PDI/Road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72821458"/>
                  </a:ext>
                </a:extLst>
              </a:tr>
              <a:tr h="348930">
                <a:tc>
                  <a:txBody>
                    <a:bodyPr/>
                    <a:lstStyle/>
                    <a:p>
                      <a:pPr algn="l" fontAlgn="b"/>
                      <a:r>
                        <a:rPr lang="en-US" sz="800" b="0" i="0" u="none" strike="noStrike">
                          <a:effectLst/>
                          <a:latin typeface="Arial" panose="020B0604020202020204" pitchFamily="34" charset="0"/>
                        </a:rPr>
                        <a:t>Unapplied Time/Adj.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800" b="0" i="0" u="none" strike="noStrike">
                          <a:effectLst/>
                          <a:latin typeface="Arial" panose="020B0604020202020204" pitchFamily="34" charset="0"/>
                        </a:rPr>
                        <a:t> $           28,326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15863127"/>
                  </a:ext>
                </a:extLst>
              </a:tr>
              <a:tr h="194055">
                <a:tc>
                  <a:txBody>
                    <a:bodyPr/>
                    <a:lstStyle/>
                    <a:p>
                      <a:pPr algn="r" fontAlgn="b"/>
                      <a:r>
                        <a:rPr lang="en-US" sz="8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highlight>
                            <a:srgbClr val="FFFF00"/>
                          </a:highlight>
                          <a:latin typeface="Arial" panose="020B0604020202020204" pitchFamily="34" charset="0"/>
                        </a:rPr>
                        <a:t> $            208,651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FFFF00"/>
                          </a:highlight>
                          <a:latin typeface="Arial" panose="020B0604020202020204" pitchFamily="34" charset="0"/>
                        </a:rPr>
                        <a:t> $         183,869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highlight>
                            <a:srgbClr val="FFFF00"/>
                          </a:highlight>
                          <a:latin typeface="Arial" panose="020B0604020202020204" pitchFamily="34" charset="0"/>
                        </a:rPr>
                        <a:t>88.12%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3431504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2638" y="1436914"/>
            <a:ext cx="4758732" cy="5421086"/>
          </a:xfrm>
        </p:spPr>
        <p:txBody>
          <a:bodyPr>
            <a:normAutofit lnSpcReduction="10000"/>
          </a:bodyPr>
          <a:lstStyle/>
          <a:p>
            <a:pPr marL="0" indent="0">
              <a:buNone/>
            </a:pPr>
            <a:r>
              <a:rPr lang="en-US" sz="1800" b="1" i="0" u="none" strike="noStrike" baseline="0" dirty="0">
                <a:solidFill>
                  <a:srgbClr val="221E1F"/>
                </a:solidFill>
                <a:latin typeface="Calibri" panose="020F0502020204030204" pitchFamily="34" charset="0"/>
              </a:rPr>
              <a:t>Current practices </a:t>
            </a:r>
          </a:p>
          <a:p>
            <a:pPr marL="0" indent="0">
              <a:buNone/>
            </a:pPr>
            <a:r>
              <a:rPr lang="en-US" sz="1200" dirty="0">
                <a:solidFill>
                  <a:srgbClr val="221E1F"/>
                </a:solidFill>
                <a:latin typeface="Calibri" panose="020F0502020204030204" pitchFamily="34" charset="0"/>
              </a:rPr>
              <a:t> *The service manager goes over the expenses monthly looking closely at the labor cost/unapplied time.</a:t>
            </a:r>
          </a:p>
          <a:p>
            <a:pPr marL="0" indent="0">
              <a:buNone/>
            </a:pPr>
            <a:r>
              <a:rPr lang="en-US" sz="1200" i="0" u="none" strike="noStrike" baseline="0" dirty="0">
                <a:solidFill>
                  <a:srgbClr val="221E1F"/>
                </a:solidFill>
                <a:latin typeface="Calibri" panose="020F0502020204030204" pitchFamily="34" charset="0"/>
              </a:rPr>
              <a:t> *We currently have 3 service advisors to 10 technicians.</a:t>
            </a:r>
          </a:p>
          <a:p>
            <a:pPr marL="0" indent="0">
              <a:buNone/>
            </a:pPr>
            <a:r>
              <a:rPr lang="en-US" sz="1800" b="1" i="0" u="none" strike="noStrike" baseline="0" dirty="0">
                <a:solidFill>
                  <a:srgbClr val="221E1F"/>
                </a:solidFill>
                <a:latin typeface="Calibri" panose="020F0502020204030204" pitchFamily="34" charset="0"/>
              </a:rPr>
              <a:t>Goals for improvement </a:t>
            </a:r>
          </a:p>
          <a:p>
            <a:pPr marL="0" indent="0">
              <a:buNone/>
            </a:pPr>
            <a:r>
              <a:rPr lang="en-US" sz="1200" i="0" u="none" strike="noStrike" baseline="0" dirty="0">
                <a:solidFill>
                  <a:srgbClr val="221E1F"/>
                </a:solidFill>
                <a:latin typeface="Calibri" panose="020F0502020204030204" pitchFamily="34" charset="0"/>
              </a:rPr>
              <a:t> *</a:t>
            </a:r>
            <a:r>
              <a:rPr lang="en-US" sz="1200" i="0" dirty="0">
                <a:solidFill>
                  <a:srgbClr val="0D0D0D"/>
                </a:solidFill>
                <a:effectLst/>
                <a:highlight>
                  <a:srgbClr val="FFFFFF"/>
                </a:highlight>
                <a:latin typeface="Söhne"/>
              </a:rPr>
              <a:t>Improve Technician Productivity/Proficiency</a:t>
            </a:r>
            <a:endParaRPr lang="en-US" sz="1200" i="0" u="none" strike="noStrike" baseline="0" dirty="0">
              <a:solidFill>
                <a:srgbClr val="221E1F"/>
              </a:solidFill>
              <a:latin typeface="Calibri" panose="020F0502020204030204" pitchFamily="34" charset="0"/>
            </a:endParaRPr>
          </a:p>
          <a:p>
            <a:pPr marL="0" indent="0">
              <a:buNone/>
            </a:pPr>
            <a:r>
              <a:rPr lang="en-US" sz="1200" dirty="0">
                <a:solidFill>
                  <a:srgbClr val="221E1F"/>
                </a:solidFill>
                <a:latin typeface="Calibri" panose="020F0502020204030204" pitchFamily="34" charset="0"/>
              </a:rPr>
              <a:t> *Bring are personal expenses inline with the NADA guide of 45-50%</a:t>
            </a:r>
          </a:p>
          <a:p>
            <a:pPr marL="0" indent="0">
              <a:buNone/>
            </a:pPr>
            <a:r>
              <a:rPr lang="en-US" sz="1800" b="1" i="0" u="none" strike="noStrike" baseline="0" dirty="0">
                <a:solidFill>
                  <a:srgbClr val="221E1F"/>
                </a:solidFill>
                <a:latin typeface="Calibri" panose="020F0502020204030204" pitchFamily="34" charset="0"/>
              </a:rPr>
              <a:t>Plans to achieve your goals </a:t>
            </a:r>
            <a:endParaRPr lang="en-US" b="1" dirty="0">
              <a:solidFill>
                <a:srgbClr val="221E1F"/>
              </a:solidFill>
              <a:latin typeface="Calibri" panose="020F0502020204030204" pitchFamily="34" charset="0"/>
            </a:endParaRPr>
          </a:p>
          <a:p>
            <a:pPr marL="0" indent="0">
              <a:buNone/>
            </a:pPr>
            <a:r>
              <a:rPr lang="en-US" sz="1200" i="0" u="none" strike="noStrike" baseline="0" dirty="0">
                <a:solidFill>
                  <a:srgbClr val="221E1F"/>
                </a:solidFill>
                <a:latin typeface="Calibri" panose="020F0502020204030204" pitchFamily="34" charset="0"/>
              </a:rPr>
              <a:t>*</a:t>
            </a:r>
            <a:r>
              <a:rPr lang="en-US" sz="1200" b="0" i="0" dirty="0">
                <a:solidFill>
                  <a:srgbClr val="0D0D0D"/>
                </a:solidFill>
                <a:effectLst/>
                <a:highlight>
                  <a:srgbClr val="FFFFFF"/>
                </a:highlight>
                <a:latin typeface="Söhne"/>
              </a:rPr>
              <a:t>Conduct a comprehensive analysis of current expenses within the service department. Identify areas of overspending, inefficiencies, and opportunities for cost reduction.</a:t>
            </a:r>
          </a:p>
          <a:p>
            <a:pPr marL="0" indent="0">
              <a:buNone/>
            </a:pPr>
            <a:r>
              <a:rPr lang="en-US" sz="1200" u="none" strike="noStrike" baseline="0" dirty="0">
                <a:solidFill>
                  <a:srgbClr val="0D0D0D"/>
                </a:solidFill>
                <a:highlight>
                  <a:srgbClr val="FFFFFF"/>
                </a:highlight>
                <a:latin typeface="Söhne"/>
              </a:rPr>
              <a:t> *Review and</a:t>
            </a:r>
            <a:r>
              <a:rPr lang="en-US" sz="1200" dirty="0">
                <a:solidFill>
                  <a:srgbClr val="0D0D0D"/>
                </a:solidFill>
                <a:highlight>
                  <a:srgbClr val="FFFFFF"/>
                </a:highlight>
                <a:latin typeface="Söhne"/>
              </a:rPr>
              <a:t> adjust current labor cost with the market and initiate warranty labor increases yearly with the OEM</a:t>
            </a:r>
            <a:endParaRPr lang="en-US" sz="120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Plans to evaluate your changes </a:t>
            </a:r>
          </a:p>
          <a:p>
            <a:pPr marL="0" indent="0">
              <a:buNone/>
            </a:pPr>
            <a:r>
              <a:rPr lang="en-US" sz="1200" b="1" dirty="0">
                <a:solidFill>
                  <a:srgbClr val="221E1F"/>
                </a:solidFill>
                <a:latin typeface="Calibri" panose="020F0502020204030204" pitchFamily="34" charset="0"/>
              </a:rPr>
              <a:t> *</a:t>
            </a:r>
            <a:r>
              <a:rPr lang="en-US" sz="1200" b="1" dirty="0">
                <a:solidFill>
                  <a:srgbClr val="0D0D0D"/>
                </a:solidFill>
                <a:highlight>
                  <a:srgbClr val="FFFFFF"/>
                </a:highlight>
                <a:latin typeface="Söhne"/>
              </a:rPr>
              <a:t>Implement expense control measures:</a:t>
            </a:r>
            <a:r>
              <a:rPr lang="en-US" sz="1200" b="1" i="0" dirty="0">
                <a:solidFill>
                  <a:srgbClr val="0D0D0D"/>
                </a:solidFill>
                <a:effectLst/>
                <a:highlight>
                  <a:srgbClr val="FFFFFF"/>
                </a:highlight>
                <a:latin typeface="Söhne"/>
              </a:rPr>
              <a:t> </a:t>
            </a:r>
            <a:r>
              <a:rPr lang="en-US" sz="1200" dirty="0">
                <a:solidFill>
                  <a:srgbClr val="0D0D0D"/>
                </a:solidFill>
                <a:highlight>
                  <a:srgbClr val="FFFFFF"/>
                </a:highlight>
                <a:latin typeface="Söhne"/>
              </a:rPr>
              <a:t>Introduce a</a:t>
            </a:r>
            <a:r>
              <a:rPr lang="en-US" sz="1200" b="0" i="0" dirty="0">
                <a:solidFill>
                  <a:srgbClr val="0D0D0D"/>
                </a:solidFill>
                <a:effectLst/>
                <a:highlight>
                  <a:srgbClr val="FFFFFF"/>
                </a:highlight>
                <a:latin typeface="Söhne"/>
              </a:rPr>
              <a:t> planned expense control measure within the service department. </a:t>
            </a:r>
            <a:r>
              <a:rPr lang="en-US" sz="1200" dirty="0">
                <a:solidFill>
                  <a:srgbClr val="0D0D0D"/>
                </a:solidFill>
                <a:highlight>
                  <a:srgbClr val="FFFFFF"/>
                </a:highlight>
                <a:latin typeface="Söhne"/>
              </a:rPr>
              <a:t>Make sure their is</a:t>
            </a:r>
            <a:r>
              <a:rPr lang="en-US" sz="1200" b="0" i="0" dirty="0">
                <a:solidFill>
                  <a:srgbClr val="0D0D0D"/>
                </a:solidFill>
                <a:effectLst/>
                <a:highlight>
                  <a:srgbClr val="FFFFFF"/>
                </a:highlight>
                <a:latin typeface="Söhne"/>
              </a:rPr>
              <a:t> clear communication and training for employees.</a:t>
            </a:r>
          </a:p>
          <a:p>
            <a:pPr marL="0" indent="0">
              <a:buNone/>
            </a:pPr>
            <a:r>
              <a:rPr lang="en-US" sz="1200" dirty="0">
                <a:solidFill>
                  <a:srgbClr val="0D0D0D"/>
                </a:solidFill>
                <a:highlight>
                  <a:srgbClr val="FFFFFF"/>
                </a:highlight>
                <a:latin typeface="Söhne"/>
              </a:rPr>
              <a:t>  *Review all expenses on a monthly basis as well as reviewing your vendors quarterly expenses and contracts as well as shopping rates to make sure you keep your vendors honest on pricing.</a:t>
            </a:r>
            <a:endParaRPr lang="en-US" sz="1200" b="0" i="0" dirty="0">
              <a:solidFill>
                <a:srgbClr val="0D0D0D"/>
              </a:solidFill>
              <a:effectLst/>
              <a:highlight>
                <a:srgbClr val="FFFFFF"/>
              </a:highlight>
              <a:latin typeface="Söhne"/>
            </a:endParaRPr>
          </a:p>
          <a:p>
            <a:pPr marL="0" indent="0">
              <a:buNone/>
            </a:pPr>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F5B5B655-B85F-6B81-A3DC-5234AC766861}"/>
              </a:ext>
            </a:extLst>
          </p:cNvPr>
          <p:cNvGraphicFramePr>
            <a:graphicFrameLocks noGrp="1"/>
          </p:cNvGraphicFramePr>
          <p:nvPr>
            <p:ph sz="half" idx="2"/>
            <p:extLst>
              <p:ext uri="{D42A27DB-BD31-4B8C-83A1-F6EECF244321}">
                <p14:modId xmlns:p14="http://schemas.microsoft.com/office/powerpoint/2010/main" val="720645216"/>
              </p:ext>
            </p:extLst>
          </p:nvPr>
        </p:nvGraphicFramePr>
        <p:xfrm>
          <a:off x="5589037" y="2435290"/>
          <a:ext cx="4674634" cy="2771346"/>
        </p:xfrm>
        <a:graphic>
          <a:graphicData uri="http://schemas.openxmlformats.org/drawingml/2006/table">
            <a:tbl>
              <a:tblPr/>
              <a:tblGrid>
                <a:gridCol w="373587">
                  <a:extLst>
                    <a:ext uri="{9D8B030D-6E8A-4147-A177-3AD203B41FA5}">
                      <a16:colId xmlns:a16="http://schemas.microsoft.com/office/drawing/2014/main" val="3985074280"/>
                    </a:ext>
                  </a:extLst>
                </a:gridCol>
                <a:gridCol w="1580563">
                  <a:extLst>
                    <a:ext uri="{9D8B030D-6E8A-4147-A177-3AD203B41FA5}">
                      <a16:colId xmlns:a16="http://schemas.microsoft.com/office/drawing/2014/main" val="610300205"/>
                    </a:ext>
                  </a:extLst>
                </a:gridCol>
                <a:gridCol w="1139922">
                  <a:extLst>
                    <a:ext uri="{9D8B030D-6E8A-4147-A177-3AD203B41FA5}">
                      <a16:colId xmlns:a16="http://schemas.microsoft.com/office/drawing/2014/main" val="1438894015"/>
                    </a:ext>
                  </a:extLst>
                </a:gridCol>
                <a:gridCol w="795071">
                  <a:extLst>
                    <a:ext uri="{9D8B030D-6E8A-4147-A177-3AD203B41FA5}">
                      <a16:colId xmlns:a16="http://schemas.microsoft.com/office/drawing/2014/main" val="3763761322"/>
                    </a:ext>
                  </a:extLst>
                </a:gridCol>
                <a:gridCol w="785491">
                  <a:extLst>
                    <a:ext uri="{9D8B030D-6E8A-4147-A177-3AD203B41FA5}">
                      <a16:colId xmlns:a16="http://schemas.microsoft.com/office/drawing/2014/main" val="1832479831"/>
                    </a:ext>
                  </a:extLst>
                </a:gridCol>
              </a:tblGrid>
              <a:tr h="197799">
                <a:tc gridSpan="5">
                  <a:txBody>
                    <a:bodyPr/>
                    <a:lstStyle/>
                    <a:p>
                      <a:pPr algn="ctr" fontAlgn="b"/>
                      <a:r>
                        <a:rPr lang="en-US" sz="900" b="1" i="0" u="none" strike="noStrike" dirty="0">
                          <a:effectLst/>
                          <a:latin typeface="Arial" panose="020B0604020202020204" pitchFamily="34" charset="0"/>
                        </a:rPr>
                        <a:t>Service Department Profit Centering -March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44505949"/>
                  </a:ext>
                </a:extLst>
              </a:tr>
              <a:tr h="279500">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34853674"/>
                  </a:ext>
                </a:extLst>
              </a:tr>
              <a:tr h="37625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800" b="0" i="0" u="none" strike="noStrike">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323700353"/>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183,869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highlight>
                            <a:srgbClr val="366092"/>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722508465"/>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7058489"/>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78,621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42.76%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99656095"/>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9388357"/>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83727456"/>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37,725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20.52%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23780546"/>
                  </a:ext>
                </a:extLst>
              </a:tr>
              <a:tr h="197799">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92874305"/>
                  </a:ext>
                </a:extLst>
              </a:tr>
              <a:tr h="18920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69353796"/>
                  </a:ext>
                </a:extLst>
              </a:tr>
              <a:tr h="197799">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116,346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63.28%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9349267"/>
                  </a:ext>
                </a:extLst>
              </a:tr>
              <a:tr h="197799">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67,523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36.72%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51953941"/>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4646" y="783771"/>
            <a:ext cx="4786724" cy="6158205"/>
          </a:xfrm>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Current practices</a:t>
            </a:r>
          </a:p>
          <a:p>
            <a:pPr marL="0" indent="0">
              <a:buNone/>
            </a:pPr>
            <a:r>
              <a:rPr lang="en-US" sz="1200" dirty="0">
                <a:solidFill>
                  <a:srgbClr val="221E1F"/>
                </a:solidFill>
                <a:latin typeface="Calibri" panose="020F0502020204030204" pitchFamily="34" charset="0"/>
              </a:rPr>
              <a:t> *Are technicians are paid flat rate and others are paid hourly. Every tech has a wage that is assigned to there employee # so it can be recorded when flagged for hours.</a:t>
            </a:r>
          </a:p>
          <a:p>
            <a:pPr marL="0" indent="0">
              <a:buNone/>
            </a:pPr>
            <a:r>
              <a:rPr lang="en-US" sz="1200" b="0" i="0" u="none" strike="noStrike" baseline="0" dirty="0">
                <a:solidFill>
                  <a:srgbClr val="221E1F"/>
                </a:solidFill>
                <a:latin typeface="Calibri" panose="020F0502020204030204" pitchFamily="34" charset="0"/>
              </a:rPr>
              <a:t> *The service dept hours per RO are at 1.62 which is lower than the 2.2-2.5 NADA guide.</a:t>
            </a:r>
          </a:p>
          <a:p>
            <a:pPr marL="0" indent="0">
              <a:buNone/>
            </a:pPr>
            <a:r>
              <a:rPr lang="en-US" sz="1200" dirty="0">
                <a:solidFill>
                  <a:srgbClr val="221E1F"/>
                </a:solidFill>
                <a:latin typeface="Calibri" panose="020F0502020204030204" pitchFamily="34" charset="0"/>
              </a:rPr>
              <a:t> *The overall Technician Proficiency is 71.83% where the NADA guide is at 125%</a:t>
            </a:r>
            <a:r>
              <a:rPr lang="en-US" sz="1800" b="0" i="0" u="none" strike="noStrike" baseline="0" dirty="0">
                <a:solidFill>
                  <a:srgbClr val="221E1F"/>
                </a:solidFill>
                <a:latin typeface="Calibri" panose="020F0502020204030204" pitchFamily="34" charset="0"/>
              </a:rPr>
              <a:t> </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Goals for improvement </a:t>
            </a:r>
          </a:p>
          <a:p>
            <a:pPr marL="0" indent="0">
              <a:buNone/>
            </a:pPr>
            <a:r>
              <a:rPr lang="en-US" sz="1200" dirty="0">
                <a:solidFill>
                  <a:srgbClr val="221E1F"/>
                </a:solidFill>
                <a:latin typeface="Calibri" panose="020F0502020204030204" pitchFamily="34" charset="0"/>
              </a:rPr>
              <a:t>  *Create strategies to allow technicians to stay in their work area instead of the parts department wasting time.</a:t>
            </a:r>
          </a:p>
          <a:p>
            <a:pPr marL="0" indent="0">
              <a:buNone/>
            </a:pPr>
            <a:r>
              <a:rPr lang="en-US" sz="1200" b="0" i="0" u="none" strike="noStrike" baseline="0" dirty="0">
                <a:solidFill>
                  <a:srgbClr val="221E1F"/>
                </a:solidFill>
                <a:latin typeface="Calibri" panose="020F0502020204030204" pitchFamily="34" charset="0"/>
              </a:rPr>
              <a:t> *Increase technician proficiency from 71.83% to 90% within 90 days.</a:t>
            </a:r>
          </a:p>
          <a:p>
            <a:pPr marL="0" indent="0">
              <a:buNone/>
            </a:pPr>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200" dirty="0">
                <a:solidFill>
                  <a:srgbClr val="221E1F"/>
                </a:solidFill>
                <a:latin typeface="Calibri" panose="020F0502020204030204" pitchFamily="34" charset="0"/>
              </a:rPr>
              <a:t> *Implement a sales training program for all service advisors which would include phone training, customer service skills, </a:t>
            </a:r>
          </a:p>
          <a:p>
            <a:pPr marL="0" indent="0">
              <a:buNone/>
            </a:pPr>
            <a:r>
              <a:rPr lang="en-US" sz="1200" b="0" i="0" u="none" strike="noStrike" baseline="0" dirty="0">
                <a:solidFill>
                  <a:srgbClr val="221E1F"/>
                </a:solidFill>
                <a:latin typeface="Calibri" panose="020F0502020204030204" pitchFamily="34" charset="0"/>
              </a:rPr>
              <a:t> *Change dept hours to allow for more customer friendly hours , adding longer weekday hours and Saturday hours.</a:t>
            </a:r>
          </a:p>
          <a:p>
            <a:pPr marL="0" indent="0">
              <a:buNone/>
            </a:pPr>
            <a:r>
              <a:rPr lang="en-US" sz="1800" b="0" i="0" u="none" strike="noStrike" baseline="0" dirty="0">
                <a:solidFill>
                  <a:srgbClr val="221E1F"/>
                </a:solidFill>
                <a:latin typeface="Calibri" panose="020F0502020204030204" pitchFamily="34" charset="0"/>
              </a:rPr>
              <a:t>Plans to evaluate your changes </a:t>
            </a:r>
            <a:endParaRPr lang="en-US" dirty="0">
              <a:solidFill>
                <a:srgbClr val="221E1F"/>
              </a:solidFill>
              <a:latin typeface="Calibri" panose="020F0502020204030204" pitchFamily="34" charset="0"/>
            </a:endParaRPr>
          </a:p>
          <a:p>
            <a:pPr marL="0" indent="0">
              <a:buNone/>
            </a:pPr>
            <a:r>
              <a:rPr lang="en-US" sz="1200" dirty="0">
                <a:solidFill>
                  <a:srgbClr val="221E1F"/>
                </a:solidFill>
                <a:latin typeface="Calibri" panose="020F0502020204030204" pitchFamily="34" charset="0"/>
              </a:rPr>
              <a:t>*Have monthly meetings with service advisors on </a:t>
            </a:r>
            <a:r>
              <a:rPr lang="en-US" sz="1200" dirty="0" err="1">
                <a:solidFill>
                  <a:srgbClr val="221E1F"/>
                </a:solidFill>
                <a:latin typeface="Calibri" panose="020F0502020204030204" pitchFamily="34" charset="0"/>
              </a:rPr>
              <a:t>kpi’s</a:t>
            </a:r>
            <a:r>
              <a:rPr lang="en-US" sz="1200" dirty="0">
                <a:solidFill>
                  <a:srgbClr val="221E1F"/>
                </a:solidFill>
                <a:latin typeface="Calibri" panose="020F0502020204030204" pitchFamily="34" charset="0"/>
              </a:rPr>
              <a:t>, such as tech proficiency, production. Provide training and coaching monthly.</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4FA87FAA-21E3-A8AB-98A7-2B085C27C639}"/>
              </a:ext>
            </a:extLst>
          </p:cNvPr>
          <p:cNvGraphicFramePr>
            <a:graphicFrameLocks noGrp="1"/>
          </p:cNvGraphicFramePr>
          <p:nvPr>
            <p:ph sz="half" idx="2"/>
            <p:extLst>
              <p:ext uri="{D42A27DB-BD31-4B8C-83A1-F6EECF244321}">
                <p14:modId xmlns:p14="http://schemas.microsoft.com/office/powerpoint/2010/main" val="744164425"/>
              </p:ext>
            </p:extLst>
          </p:nvPr>
        </p:nvGraphicFramePr>
        <p:xfrm>
          <a:off x="5337110" y="1595535"/>
          <a:ext cx="5243804" cy="5066526"/>
        </p:xfrm>
        <a:graphic>
          <a:graphicData uri="http://schemas.openxmlformats.org/drawingml/2006/table">
            <a:tbl>
              <a:tblPr/>
              <a:tblGrid>
                <a:gridCol w="1061414">
                  <a:extLst>
                    <a:ext uri="{9D8B030D-6E8A-4147-A177-3AD203B41FA5}">
                      <a16:colId xmlns:a16="http://schemas.microsoft.com/office/drawing/2014/main" val="147006280"/>
                    </a:ext>
                  </a:extLst>
                </a:gridCol>
                <a:gridCol w="1033296">
                  <a:extLst>
                    <a:ext uri="{9D8B030D-6E8A-4147-A177-3AD203B41FA5}">
                      <a16:colId xmlns:a16="http://schemas.microsoft.com/office/drawing/2014/main" val="2470353146"/>
                    </a:ext>
                  </a:extLst>
                </a:gridCol>
                <a:gridCol w="302256">
                  <a:extLst>
                    <a:ext uri="{9D8B030D-6E8A-4147-A177-3AD203B41FA5}">
                      <a16:colId xmlns:a16="http://schemas.microsoft.com/office/drawing/2014/main" val="3749864953"/>
                    </a:ext>
                  </a:extLst>
                </a:gridCol>
                <a:gridCol w="576397">
                  <a:extLst>
                    <a:ext uri="{9D8B030D-6E8A-4147-A177-3AD203B41FA5}">
                      <a16:colId xmlns:a16="http://schemas.microsoft.com/office/drawing/2014/main" val="234543007"/>
                    </a:ext>
                  </a:extLst>
                </a:gridCol>
                <a:gridCol w="274139">
                  <a:extLst>
                    <a:ext uri="{9D8B030D-6E8A-4147-A177-3AD203B41FA5}">
                      <a16:colId xmlns:a16="http://schemas.microsoft.com/office/drawing/2014/main" val="1418877510"/>
                    </a:ext>
                  </a:extLst>
                </a:gridCol>
                <a:gridCol w="780245">
                  <a:extLst>
                    <a:ext uri="{9D8B030D-6E8A-4147-A177-3AD203B41FA5}">
                      <a16:colId xmlns:a16="http://schemas.microsoft.com/office/drawing/2014/main" val="1546439370"/>
                    </a:ext>
                  </a:extLst>
                </a:gridCol>
                <a:gridCol w="231965">
                  <a:extLst>
                    <a:ext uri="{9D8B030D-6E8A-4147-A177-3AD203B41FA5}">
                      <a16:colId xmlns:a16="http://schemas.microsoft.com/office/drawing/2014/main" val="3743595187"/>
                    </a:ext>
                  </a:extLst>
                </a:gridCol>
                <a:gridCol w="984092">
                  <a:extLst>
                    <a:ext uri="{9D8B030D-6E8A-4147-A177-3AD203B41FA5}">
                      <a16:colId xmlns:a16="http://schemas.microsoft.com/office/drawing/2014/main" val="1464488635"/>
                    </a:ext>
                  </a:extLst>
                </a:gridCol>
              </a:tblGrid>
              <a:tr h="223431">
                <a:tc gridSpan="7">
                  <a:txBody>
                    <a:bodyPr/>
                    <a:lstStyle/>
                    <a:p>
                      <a:pPr algn="ctr" fontAlgn="b"/>
                      <a:r>
                        <a:rPr lang="en-US" sz="900" b="1" i="0" u="none" strike="noStrike">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500481798"/>
                  </a:ext>
                </a:extLst>
              </a:tr>
              <a:tr h="178747">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080372635"/>
                  </a:ext>
                </a:extLst>
              </a:tr>
              <a:tr h="291850">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277298805"/>
                  </a:ext>
                </a:extLst>
              </a:tr>
              <a:tr h="186192">
                <a:tc>
                  <a:txBody>
                    <a:bodyPr/>
                    <a:lstStyle/>
                    <a:p>
                      <a:pPr algn="l" fontAlgn="b"/>
                      <a:r>
                        <a:rPr lang="en-US" sz="600" b="0" i="0" u="none" strike="noStrike">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140,478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185.00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759.3</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679152771"/>
                  </a:ext>
                </a:extLst>
              </a:tr>
              <a:tr h="186192">
                <a:tc>
                  <a:txBody>
                    <a:bodyPr/>
                    <a:lstStyle/>
                    <a:p>
                      <a:pPr algn="l" fontAlgn="b"/>
                      <a:r>
                        <a:rPr lang="en-US" sz="600" b="0" i="0" u="none" strike="noStrike">
                          <a:effectLst/>
                          <a:highlight>
                            <a:srgbClr val="FFFFFF"/>
                          </a:highligh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185.00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859650341"/>
                  </a:ext>
                </a:extLst>
              </a:tr>
              <a:tr h="186192">
                <a:tc>
                  <a:txBody>
                    <a:bodyPr/>
                    <a:lstStyle/>
                    <a:p>
                      <a:pPr algn="l" fontAlgn="b"/>
                      <a:r>
                        <a:rPr lang="en-US" sz="600" b="0" i="0" u="none" strike="noStrike">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009027535"/>
                  </a:ext>
                </a:extLst>
              </a:tr>
              <a:tr h="186192">
                <a:tc>
                  <a:txBody>
                    <a:bodyPr/>
                    <a:lstStyle/>
                    <a:p>
                      <a:pPr algn="l" fontAlgn="b"/>
                      <a:r>
                        <a:rPr lang="en-US" sz="6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62,238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159.25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390.8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602535977"/>
                  </a:ext>
                </a:extLst>
              </a:tr>
              <a:tr h="279288">
                <a:tc>
                  <a:txBody>
                    <a:bodyPr/>
                    <a:lstStyle/>
                    <a:p>
                      <a:pPr algn="l" fontAlgn="b"/>
                      <a:r>
                        <a:rPr lang="en-US" sz="6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5,935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105.00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56.5</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858520080"/>
                  </a:ext>
                </a:extLst>
              </a:tr>
              <a:tr h="186192">
                <a:tc>
                  <a:txBody>
                    <a:bodyPr/>
                    <a:lstStyle/>
                    <a:p>
                      <a:pPr algn="l" fontAlgn="b"/>
                      <a:r>
                        <a:rPr lang="en-US" sz="6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793362414"/>
                  </a:ext>
                </a:extLst>
              </a:tr>
              <a:tr h="186192">
                <a:tc>
                  <a:txBody>
                    <a:bodyPr/>
                    <a:lstStyle/>
                    <a:p>
                      <a:pPr algn="l" fontAlgn="b"/>
                      <a:r>
                        <a:rPr lang="en-US" sz="6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208,651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1206.7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140604922"/>
                  </a:ext>
                </a:extLst>
              </a:tr>
              <a:tr h="387281">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226998284"/>
                  </a:ext>
                </a:extLst>
              </a:tr>
              <a:tr h="145924">
                <a:tc>
                  <a:txBody>
                    <a:bodyPr/>
                    <a:lstStyle/>
                    <a:p>
                      <a:pPr algn="l" fontAlgn="b"/>
                      <a:r>
                        <a:rPr lang="en-US" sz="6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735369209"/>
                  </a:ext>
                </a:extLst>
              </a:tr>
              <a:tr h="201088">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highlight>
                            <a:srgbClr val="FFFF00"/>
                          </a:highlight>
                          <a:latin typeface="Arial" panose="020B0604020202020204" pitchFamily="34" charset="0"/>
                        </a:rPr>
                        <a:t> $                   208,651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1206.68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 $            172.91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095145204"/>
                  </a:ext>
                </a:extLst>
              </a:tr>
              <a:tr h="23832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27451039"/>
                  </a:ext>
                </a:extLst>
              </a:tr>
              <a:tr h="163849">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2811909"/>
                  </a:ext>
                </a:extLst>
              </a:tr>
              <a:tr h="193640">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1,680.0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15300339"/>
                  </a:ext>
                </a:extLst>
              </a:tr>
              <a:tr h="17129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58452929"/>
                  </a:ext>
                </a:extLst>
              </a:tr>
              <a:tr h="163849">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2314262"/>
                  </a:ext>
                </a:extLst>
              </a:tr>
              <a:tr h="163849">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1,680.0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 $     172.91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highlight>
                            <a:srgbClr val="FFFF00"/>
                          </a:highlight>
                          <a:latin typeface="Arial" panose="020B0604020202020204" pitchFamily="34" charset="0"/>
                        </a:rPr>
                        <a:t> $          290,493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highlight>
                            <a:srgbClr val="FFFF00"/>
                          </a:highlight>
                          <a:latin typeface="Arial" panose="020B0604020202020204" pitchFamily="34" charset="0"/>
                        </a:rPr>
                        <a:t> $      363,116.75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13672336"/>
                  </a:ext>
                </a:extLst>
              </a:tr>
              <a:tr h="23832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Labor sales potential @ 125%</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693999154"/>
                  </a:ext>
                </a:extLst>
              </a:tr>
              <a:tr h="17129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2345555"/>
                  </a:ext>
                </a:extLst>
              </a:tr>
              <a:tr h="178747">
                <a:tc gridSpan="8">
                  <a:txBody>
                    <a:bodyPr/>
                    <a:lstStyle/>
                    <a:p>
                      <a:pPr algn="l" fontAlgn="b"/>
                      <a:r>
                        <a:rPr lang="en-US" sz="6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245081"/>
                  </a:ext>
                </a:extLst>
              </a:tr>
              <a:tr h="178747">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75442256"/>
                  </a:ext>
                </a:extLst>
              </a:tr>
              <a:tr h="186192">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1,206.7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1,680.00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71.83%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47882317"/>
                  </a:ext>
                </a:extLst>
              </a:tr>
              <a:tr h="193640">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5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5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383931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1371600"/>
            <a:ext cx="5309118" cy="5486400"/>
          </a:xfrm>
        </p:spPr>
        <p:txBody>
          <a:bodyPr/>
          <a:lstStyle/>
          <a:p>
            <a:pPr marL="0" indent="0">
              <a:buNone/>
            </a:pPr>
            <a:r>
              <a:rPr lang="en-US" sz="1800" b="1" i="0" u="none" strike="noStrike" baseline="0" dirty="0">
                <a:solidFill>
                  <a:srgbClr val="221E1F"/>
                </a:solidFill>
                <a:latin typeface="Calibri" panose="020F0502020204030204" pitchFamily="34" charset="0"/>
              </a:rPr>
              <a:t>Current practices </a:t>
            </a:r>
            <a:endParaRPr lang="en-US" b="1" dirty="0">
              <a:solidFill>
                <a:srgbClr val="221E1F"/>
              </a:solidFill>
              <a:latin typeface="Calibri" panose="020F0502020204030204" pitchFamily="34" charset="0"/>
            </a:endParaRPr>
          </a:p>
          <a:p>
            <a:pPr marL="0" indent="0">
              <a:buNone/>
            </a:pPr>
            <a:r>
              <a:rPr lang="en-US" sz="1200" i="0" u="none" strike="noStrike" baseline="0" dirty="0">
                <a:solidFill>
                  <a:srgbClr val="221E1F"/>
                </a:solidFill>
                <a:latin typeface="Calibri" panose="020F0502020204030204" pitchFamily="34" charset="0"/>
              </a:rPr>
              <a:t> *Currently service and parts are open 7:30am-5:30 M-F</a:t>
            </a:r>
          </a:p>
          <a:p>
            <a:pPr marL="0" indent="0">
              <a:buNone/>
            </a:pPr>
            <a:r>
              <a:rPr lang="en-US" sz="1200" dirty="0">
                <a:solidFill>
                  <a:srgbClr val="221E1F"/>
                </a:solidFill>
                <a:latin typeface="Calibri" panose="020F0502020204030204" pitchFamily="34" charset="0"/>
              </a:rPr>
              <a:t> *3 Technicians utilize 2-3 bays each while the other techs have 1 bay plus Lube techs have 1 bay.</a:t>
            </a:r>
          </a:p>
          <a:p>
            <a:pPr marL="0" indent="0">
              <a:buNone/>
            </a:pPr>
            <a:r>
              <a:rPr lang="en-US" sz="1200" dirty="0">
                <a:solidFill>
                  <a:srgbClr val="221E1F"/>
                </a:solidFill>
                <a:latin typeface="Calibri" panose="020F0502020204030204" pitchFamily="34" charset="0"/>
              </a:rPr>
              <a:t> *At the current 51.30% facility utilization the dept is below the NADA guide of 75%</a:t>
            </a:r>
          </a:p>
          <a:p>
            <a:pPr marL="0" indent="0">
              <a:buNone/>
            </a:pPr>
            <a:r>
              <a:rPr lang="en-US" sz="1800" b="0" i="0" u="none" strike="noStrike" baseline="0" dirty="0">
                <a:solidFill>
                  <a:srgbClr val="221E1F"/>
                </a:solidFill>
                <a:latin typeface="Calibri" panose="020F0502020204030204" pitchFamily="34" charset="0"/>
              </a:rPr>
              <a:t>Goals for improvement </a:t>
            </a:r>
          </a:p>
          <a:p>
            <a:pPr marL="0" indent="0">
              <a:buNone/>
            </a:pPr>
            <a:r>
              <a:rPr lang="en-US" sz="1200" dirty="0">
                <a:solidFill>
                  <a:srgbClr val="221E1F"/>
                </a:solidFill>
                <a:latin typeface="Calibri" panose="020F0502020204030204" pitchFamily="34" charset="0"/>
              </a:rPr>
              <a:t> *Increase the facility utilization to the 75% within the next 12 months.</a:t>
            </a:r>
          </a:p>
          <a:p>
            <a:pPr marL="0" indent="0">
              <a:buNone/>
            </a:pPr>
            <a:r>
              <a:rPr lang="en-US" sz="1200" b="0" i="0" u="none" strike="noStrike" baseline="0" dirty="0">
                <a:solidFill>
                  <a:srgbClr val="221E1F"/>
                </a:solidFill>
                <a:latin typeface="Calibri" panose="020F0502020204030204" pitchFamily="34" charset="0"/>
              </a:rPr>
              <a:t> *Make sure the advisors are able to explain the “value” of the </a:t>
            </a:r>
            <a:r>
              <a:rPr lang="en-US" sz="1200" dirty="0">
                <a:solidFill>
                  <a:srgbClr val="221E1F"/>
                </a:solidFill>
                <a:latin typeface="Calibri" panose="020F0502020204030204" pitchFamily="34" charset="0"/>
              </a:rPr>
              <a:t>service and parts performed at the dealership.</a:t>
            </a:r>
            <a:endParaRPr lang="en-US" sz="1200" b="0" i="0" u="none" strike="noStrike" baseline="0"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200" dirty="0">
                <a:solidFill>
                  <a:srgbClr val="221E1F"/>
                </a:solidFill>
                <a:latin typeface="Calibri" panose="020F0502020204030204" pitchFamily="34" charset="0"/>
              </a:rPr>
              <a:t> *Implement menu presentations with the possibility of MPVI process.</a:t>
            </a:r>
          </a:p>
          <a:p>
            <a:pPr marL="0" indent="0">
              <a:buNone/>
            </a:pPr>
            <a:r>
              <a:rPr lang="en-US" sz="1200" dirty="0">
                <a:solidFill>
                  <a:srgbClr val="221E1F"/>
                </a:solidFill>
                <a:latin typeface="Calibri" panose="020F0502020204030204" pitchFamily="34" charset="0"/>
              </a:rPr>
              <a:t> *i</a:t>
            </a:r>
            <a:r>
              <a:rPr lang="en-US" sz="1200" b="0" i="0" u="none" strike="noStrike" baseline="0" dirty="0">
                <a:solidFill>
                  <a:srgbClr val="221E1F"/>
                </a:solidFill>
                <a:latin typeface="Calibri" panose="020F0502020204030204" pitchFamily="34" charset="0"/>
              </a:rPr>
              <a:t>mprove scheduling</a:t>
            </a:r>
            <a:r>
              <a:rPr lang="en-US" sz="1200" dirty="0">
                <a:solidFill>
                  <a:srgbClr val="221E1F"/>
                </a:solidFill>
                <a:latin typeface="Calibri" panose="020F0502020204030204" pitchFamily="34" charset="0"/>
              </a:rPr>
              <a:t>, dispatching and parts being delivered to the technicians.</a:t>
            </a:r>
          </a:p>
          <a:p>
            <a:pPr marL="0" indent="0">
              <a:buNone/>
            </a:pPr>
            <a:r>
              <a:rPr lang="en-US" sz="1200" b="0" i="0" u="none" strike="noStrike" baseline="0" dirty="0">
                <a:solidFill>
                  <a:srgbClr val="221E1F"/>
                </a:solidFill>
                <a:latin typeface="Calibri" panose="020F0502020204030204" pitchFamily="34" charset="0"/>
              </a:rPr>
              <a:t> *Increase the ELR</a:t>
            </a:r>
          </a:p>
          <a:p>
            <a:pPr marL="0" indent="0">
              <a:buNone/>
            </a:pPr>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sz="1200" dirty="0">
                <a:solidFill>
                  <a:srgbClr val="221E1F"/>
                </a:solidFill>
                <a:latin typeface="Calibri" panose="020F0502020204030204" pitchFamily="34" charset="0"/>
              </a:rPr>
              <a:t> *Monitor ELR and tech proficiency monthly </a:t>
            </a:r>
          </a:p>
          <a:p>
            <a:pPr marL="0" indent="0">
              <a:buNone/>
            </a:pPr>
            <a:r>
              <a:rPr lang="en-US" sz="1200" b="0" i="0" u="none" strike="noStrike" baseline="0" dirty="0">
                <a:solidFill>
                  <a:srgbClr val="221E1F"/>
                </a:solidFill>
                <a:latin typeface="Calibri" panose="020F0502020204030204" pitchFamily="34" charset="0"/>
              </a:rPr>
              <a:t> *Review the financial statement and make necessary adjustments on the facility potential and utilization.</a:t>
            </a:r>
          </a:p>
          <a:p>
            <a:endParaRPr lang="en-US" dirty="0"/>
          </a:p>
        </p:txBody>
      </p:sp>
      <p:graphicFrame>
        <p:nvGraphicFramePr>
          <p:cNvPr id="7" name="Content Placeholder 6">
            <a:extLst>
              <a:ext uri="{FF2B5EF4-FFF2-40B4-BE49-F238E27FC236}">
                <a16:creationId xmlns:a16="http://schemas.microsoft.com/office/drawing/2014/main" id="{40D9E447-4276-3008-9689-200824B9D053}"/>
              </a:ext>
            </a:extLst>
          </p:cNvPr>
          <p:cNvGraphicFramePr>
            <a:graphicFrameLocks noGrp="1"/>
          </p:cNvGraphicFramePr>
          <p:nvPr>
            <p:ph sz="half" idx="2"/>
            <p:extLst>
              <p:ext uri="{D42A27DB-BD31-4B8C-83A1-F6EECF244321}">
                <p14:modId xmlns:p14="http://schemas.microsoft.com/office/powerpoint/2010/main" val="3277122516"/>
              </p:ext>
            </p:extLst>
          </p:nvPr>
        </p:nvGraphicFramePr>
        <p:xfrm>
          <a:off x="5458407" y="2004988"/>
          <a:ext cx="4702629" cy="3880775"/>
        </p:xfrm>
        <a:graphic>
          <a:graphicData uri="http://schemas.openxmlformats.org/drawingml/2006/table">
            <a:tbl>
              <a:tblPr/>
              <a:tblGrid>
                <a:gridCol w="1483448">
                  <a:extLst>
                    <a:ext uri="{9D8B030D-6E8A-4147-A177-3AD203B41FA5}">
                      <a16:colId xmlns:a16="http://schemas.microsoft.com/office/drawing/2014/main" val="1535925533"/>
                    </a:ext>
                  </a:extLst>
                </a:gridCol>
                <a:gridCol w="1160521">
                  <a:extLst>
                    <a:ext uri="{9D8B030D-6E8A-4147-A177-3AD203B41FA5}">
                      <a16:colId xmlns:a16="http://schemas.microsoft.com/office/drawing/2014/main" val="3902605056"/>
                    </a:ext>
                  </a:extLst>
                </a:gridCol>
                <a:gridCol w="1049513">
                  <a:extLst>
                    <a:ext uri="{9D8B030D-6E8A-4147-A177-3AD203B41FA5}">
                      <a16:colId xmlns:a16="http://schemas.microsoft.com/office/drawing/2014/main" val="3287858192"/>
                    </a:ext>
                  </a:extLst>
                </a:gridCol>
                <a:gridCol w="645855">
                  <a:extLst>
                    <a:ext uri="{9D8B030D-6E8A-4147-A177-3AD203B41FA5}">
                      <a16:colId xmlns:a16="http://schemas.microsoft.com/office/drawing/2014/main" val="2265887920"/>
                    </a:ext>
                  </a:extLst>
                </a:gridCol>
                <a:gridCol w="181646">
                  <a:extLst>
                    <a:ext uri="{9D8B030D-6E8A-4147-A177-3AD203B41FA5}">
                      <a16:colId xmlns:a16="http://schemas.microsoft.com/office/drawing/2014/main" val="479991218"/>
                    </a:ext>
                  </a:extLst>
                </a:gridCol>
                <a:gridCol w="181646">
                  <a:extLst>
                    <a:ext uri="{9D8B030D-6E8A-4147-A177-3AD203B41FA5}">
                      <a16:colId xmlns:a16="http://schemas.microsoft.com/office/drawing/2014/main" val="659260089"/>
                    </a:ext>
                  </a:extLst>
                </a:gridCol>
              </a:tblGrid>
              <a:tr h="187213">
                <a:tc gridSpan="6">
                  <a:txBody>
                    <a:bodyPr/>
                    <a:lstStyle/>
                    <a:p>
                      <a:pPr algn="ctr" fontAlgn="b"/>
                      <a:r>
                        <a:rPr lang="en-US" sz="900" b="1"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2929049"/>
                  </a:ext>
                </a:extLst>
              </a:tr>
              <a:tr h="179413">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36743386"/>
                  </a:ext>
                </a:extLst>
              </a:tr>
              <a:tr h="195014">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69338657"/>
                  </a:ext>
                </a:extLst>
              </a:tr>
              <a:tr h="195014">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236988755"/>
                  </a:ext>
                </a:extLst>
              </a:tr>
              <a:tr h="195014">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38859728"/>
                  </a:ext>
                </a:extLst>
              </a:tr>
              <a:tr h="195014">
                <a:tc>
                  <a:txBody>
                    <a:bodyPr/>
                    <a:lstStyle/>
                    <a:p>
                      <a:pPr algn="l" fontAlgn="b"/>
                      <a:r>
                        <a:rPr lang="en-US" sz="900" b="0" i="0" u="none" strike="noStrike">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FF"/>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6564707"/>
                  </a:ext>
                </a:extLst>
              </a:tr>
              <a:tr h="292520">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28779404"/>
                  </a:ext>
                </a:extLst>
              </a:tr>
              <a:tr h="195014">
                <a:tc>
                  <a:txBody>
                    <a:bodyPr/>
                    <a:lstStyle/>
                    <a:p>
                      <a:pPr algn="l" fontAlgn="b"/>
                      <a:r>
                        <a:rPr lang="en-US" sz="900" b="0" i="0" u="none" strike="noStrike">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172.91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74455920"/>
                  </a:ext>
                </a:extLst>
              </a:tr>
              <a:tr h="195014">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270646217"/>
                  </a:ext>
                </a:extLst>
              </a:tr>
              <a:tr h="405629">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406,691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856608599"/>
                  </a:ext>
                </a:extLst>
              </a:tr>
              <a:tr h="187213">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289488139"/>
                  </a:ext>
                </a:extLst>
              </a:tr>
              <a:tr h="21061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16003337"/>
                  </a:ext>
                </a:extLst>
              </a:tr>
              <a:tr h="179413">
                <a:tc gridSpan="6">
                  <a:txBody>
                    <a:bodyPr/>
                    <a:lstStyle/>
                    <a:p>
                      <a:pPr algn="ctr" fontAlgn="b"/>
                      <a:r>
                        <a:rPr lang="en-US" sz="900" b="1"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58162266"/>
                  </a:ext>
                </a:extLst>
              </a:tr>
              <a:tr h="171612">
                <a:tc>
                  <a:txBody>
                    <a:bodyPr/>
                    <a:lstStyle/>
                    <a:p>
                      <a:pPr algn="l" fontAlgn="b"/>
                      <a:r>
                        <a:rPr lang="en-US" sz="900" b="0" i="0" u="none" strike="noStrike">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208,651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90806106"/>
                  </a:ext>
                </a:extLst>
              </a:tr>
              <a:tr h="202814">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41664475"/>
                  </a:ext>
                </a:extLst>
              </a:tr>
              <a:tr h="179413">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highlight>
                            <a:srgbClr val="FFFF00"/>
                          </a:highlight>
                          <a:latin typeface="Arial" panose="020B0604020202020204" pitchFamily="34" charset="0"/>
                        </a:rPr>
                        <a:t> $           406,691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278556627"/>
                  </a:ext>
                </a:extLst>
              </a:tr>
              <a:tr h="171612">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250424786"/>
                  </a:ext>
                </a:extLst>
              </a:tr>
              <a:tr h="171612">
                <a:tc>
                  <a:txBody>
                    <a:bodyPr/>
                    <a:lstStyle/>
                    <a:p>
                      <a:pPr algn="l" fontAlgn="b"/>
                      <a:r>
                        <a:rPr lang="en-US" sz="900" b="0"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highlight>
                            <a:srgbClr val="FFFF00"/>
                          </a:highlight>
                          <a:latin typeface="Arial" panose="020B0604020202020204" pitchFamily="34" charset="0"/>
                        </a:rPr>
                        <a:t>51.30%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67553510"/>
                  </a:ext>
                </a:extLst>
              </a:tr>
              <a:tr h="171612">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94193761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58620" y="1474237"/>
            <a:ext cx="4702749" cy="4567124"/>
          </a:xfrm>
        </p:spPr>
        <p:txBody>
          <a:bodyPr/>
          <a:lstStyle/>
          <a:p>
            <a:pPr marL="0" indent="0">
              <a:buNone/>
            </a:pPr>
            <a:r>
              <a:rPr lang="en-US" dirty="0"/>
              <a:t> * </a:t>
            </a:r>
            <a:r>
              <a:rPr lang="en-US" sz="1200" dirty="0"/>
              <a:t>We have a high number of one item Ros which that is a concern but also a opportunity for advisor training on upselling and building value.</a:t>
            </a:r>
          </a:p>
          <a:p>
            <a:pPr marL="0" indent="0">
              <a:buNone/>
            </a:pPr>
            <a:r>
              <a:rPr lang="en-US" sz="1200" dirty="0"/>
              <a:t> * The cost of sales % is slightly under the NADA guide of 24% but is certainly a good sign that we are improving.</a:t>
            </a:r>
          </a:p>
          <a:p>
            <a:pPr marL="0" indent="0">
              <a:buNone/>
            </a:pPr>
            <a:r>
              <a:rPr lang="en-US" sz="1200" dirty="0"/>
              <a:t>  * The 100 RO’s that were evaluated were $15.81 below are target labor rate so this is a sign of possible discounting is happening.</a:t>
            </a:r>
          </a:p>
          <a:p>
            <a:pPr marL="0" indent="0">
              <a:buNone/>
            </a:pPr>
            <a:r>
              <a:rPr lang="en-US" sz="1200" dirty="0"/>
              <a:t> *The repair order analysis report shows us that we are servicing a higher % of older vehicles which give us an opportunity to look at ways we can service newer makes and models maintenance service intervals. </a:t>
            </a:r>
            <a:endParaRPr lang="en-US" dirty="0"/>
          </a:p>
        </p:txBody>
      </p:sp>
      <p:graphicFrame>
        <p:nvGraphicFramePr>
          <p:cNvPr id="10" name="Content Placeholder 9">
            <a:extLst>
              <a:ext uri="{FF2B5EF4-FFF2-40B4-BE49-F238E27FC236}">
                <a16:creationId xmlns:a16="http://schemas.microsoft.com/office/drawing/2014/main" id="{D2483EAE-60A1-1505-38E4-231923E5BFD1}"/>
              </a:ext>
            </a:extLst>
          </p:cNvPr>
          <p:cNvGraphicFramePr>
            <a:graphicFrameLocks noGrp="1"/>
          </p:cNvGraphicFramePr>
          <p:nvPr>
            <p:ph sz="half" idx="2"/>
            <p:extLst>
              <p:ext uri="{D42A27DB-BD31-4B8C-83A1-F6EECF244321}">
                <p14:modId xmlns:p14="http://schemas.microsoft.com/office/powerpoint/2010/main" val="2484493766"/>
              </p:ext>
            </p:extLst>
          </p:nvPr>
        </p:nvGraphicFramePr>
        <p:xfrm>
          <a:off x="5430254" y="1334278"/>
          <a:ext cx="4562831" cy="5066527"/>
        </p:xfrm>
        <a:graphic>
          <a:graphicData uri="http://schemas.openxmlformats.org/drawingml/2006/table">
            <a:tbl>
              <a:tblPr/>
              <a:tblGrid>
                <a:gridCol w="424449">
                  <a:extLst>
                    <a:ext uri="{9D8B030D-6E8A-4147-A177-3AD203B41FA5}">
                      <a16:colId xmlns:a16="http://schemas.microsoft.com/office/drawing/2014/main" val="3222748183"/>
                    </a:ext>
                  </a:extLst>
                </a:gridCol>
                <a:gridCol w="457958">
                  <a:extLst>
                    <a:ext uri="{9D8B030D-6E8A-4147-A177-3AD203B41FA5}">
                      <a16:colId xmlns:a16="http://schemas.microsoft.com/office/drawing/2014/main" val="3683848142"/>
                    </a:ext>
                  </a:extLst>
                </a:gridCol>
                <a:gridCol w="519392">
                  <a:extLst>
                    <a:ext uri="{9D8B030D-6E8A-4147-A177-3AD203B41FA5}">
                      <a16:colId xmlns:a16="http://schemas.microsoft.com/office/drawing/2014/main" val="1835522160"/>
                    </a:ext>
                  </a:extLst>
                </a:gridCol>
                <a:gridCol w="134037">
                  <a:extLst>
                    <a:ext uri="{9D8B030D-6E8A-4147-A177-3AD203B41FA5}">
                      <a16:colId xmlns:a16="http://schemas.microsoft.com/office/drawing/2014/main" val="3661878638"/>
                    </a:ext>
                  </a:extLst>
                </a:gridCol>
                <a:gridCol w="632950">
                  <a:extLst>
                    <a:ext uri="{9D8B030D-6E8A-4147-A177-3AD203B41FA5}">
                      <a16:colId xmlns:a16="http://schemas.microsoft.com/office/drawing/2014/main" val="3767776427"/>
                    </a:ext>
                  </a:extLst>
                </a:gridCol>
                <a:gridCol w="134037">
                  <a:extLst>
                    <a:ext uri="{9D8B030D-6E8A-4147-A177-3AD203B41FA5}">
                      <a16:colId xmlns:a16="http://schemas.microsoft.com/office/drawing/2014/main" val="4229145893"/>
                    </a:ext>
                  </a:extLst>
                </a:gridCol>
                <a:gridCol w="597580">
                  <a:extLst>
                    <a:ext uri="{9D8B030D-6E8A-4147-A177-3AD203B41FA5}">
                      <a16:colId xmlns:a16="http://schemas.microsoft.com/office/drawing/2014/main" val="1952681186"/>
                    </a:ext>
                  </a:extLst>
                </a:gridCol>
                <a:gridCol w="524977">
                  <a:extLst>
                    <a:ext uri="{9D8B030D-6E8A-4147-A177-3AD203B41FA5}">
                      <a16:colId xmlns:a16="http://schemas.microsoft.com/office/drawing/2014/main" val="3327695800"/>
                    </a:ext>
                  </a:extLst>
                </a:gridCol>
                <a:gridCol w="485883">
                  <a:extLst>
                    <a:ext uri="{9D8B030D-6E8A-4147-A177-3AD203B41FA5}">
                      <a16:colId xmlns:a16="http://schemas.microsoft.com/office/drawing/2014/main" val="2395369004"/>
                    </a:ext>
                  </a:extLst>
                </a:gridCol>
                <a:gridCol w="651568">
                  <a:extLst>
                    <a:ext uri="{9D8B030D-6E8A-4147-A177-3AD203B41FA5}">
                      <a16:colId xmlns:a16="http://schemas.microsoft.com/office/drawing/2014/main" val="1218461216"/>
                    </a:ext>
                  </a:extLst>
                </a:gridCol>
              </a:tblGrid>
              <a:tr h="224984">
                <a:tc gridSpan="9">
                  <a:txBody>
                    <a:bodyPr/>
                    <a:lstStyle/>
                    <a:p>
                      <a:pPr algn="ctr" fontAlgn="b"/>
                      <a:r>
                        <a:rPr lang="en-US" sz="8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06052648"/>
                  </a:ext>
                </a:extLst>
              </a:tr>
              <a:tr h="158523">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04503794"/>
                  </a:ext>
                </a:extLst>
              </a:tr>
              <a:tr h="123149">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6721735"/>
                  </a:ext>
                </a:extLst>
              </a:tr>
              <a:tr h="123149">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7892309"/>
                  </a:ext>
                </a:extLst>
              </a:tr>
              <a:tr h="227352">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1,327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25.60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51.85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18368334"/>
                  </a:ext>
                </a:extLst>
              </a:tr>
              <a:tr h="237784">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10,577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155.54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02940729"/>
                  </a:ext>
                </a:extLst>
              </a:tr>
              <a:tr h="227352">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11,275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165.81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04323775"/>
                  </a:ext>
                </a:extLst>
              </a:tr>
              <a:tr h="227352">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23,179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143.44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19830166"/>
                  </a:ext>
                </a:extLst>
              </a:tr>
              <a:tr h="795731">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159.25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66215934"/>
                  </a:ext>
                </a:extLst>
              </a:tr>
              <a:tr h="454704">
                <a:tc gridSpan="2">
                  <a:txBody>
                    <a:bodyPr/>
                    <a:lstStyle/>
                    <a:p>
                      <a:pPr algn="ctr" fontAlgn="b"/>
                      <a:r>
                        <a:rPr lang="en-US" sz="6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-15.81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47430089"/>
                  </a:ext>
                </a:extLst>
              </a:tr>
              <a:tr h="12314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76001240"/>
                  </a:ext>
                </a:extLst>
              </a:tr>
              <a:tr h="142096">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00679906"/>
                  </a:ext>
                </a:extLst>
              </a:tr>
              <a:tr h="123149">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5507.80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23.76%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02172487"/>
                  </a:ext>
                </a:extLst>
              </a:tr>
              <a:tr h="123149">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5507.80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34.08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25094931"/>
                  </a:ext>
                </a:extLst>
              </a:tr>
              <a:tr h="12314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73461713"/>
                  </a:ext>
                </a:extLst>
              </a:tr>
              <a:tr h="142096">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13429073"/>
                  </a:ext>
                </a:extLst>
              </a:tr>
              <a:tr h="123149">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23,179.24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231.79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46038986"/>
                  </a:ext>
                </a:extLst>
              </a:tr>
              <a:tr h="118892">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161.60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99305227"/>
                  </a:ext>
                </a:extLst>
              </a:tr>
              <a:tr h="118892">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19297648"/>
                  </a:ext>
                </a:extLst>
              </a:tr>
              <a:tr h="118892">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25.60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41068250"/>
                  </a:ext>
                </a:extLst>
              </a:tr>
              <a:tr h="118892">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84511381"/>
                  </a:ext>
                </a:extLst>
              </a:tr>
              <a:tr h="118892">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13532553"/>
                  </a:ext>
                </a:extLst>
              </a:tr>
              <a:tr h="123149">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99576703"/>
                  </a:ext>
                </a:extLst>
              </a:tr>
              <a:tr h="12314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73933511"/>
                  </a:ext>
                </a:extLst>
              </a:tr>
              <a:tr h="142096">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659487282"/>
                  </a:ext>
                </a:extLst>
              </a:tr>
              <a:tr h="132622">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073779813"/>
                  </a:ext>
                </a:extLst>
              </a:tr>
              <a:tr h="123149">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8552346"/>
                  </a:ext>
                </a:extLst>
              </a:tr>
              <a:tr h="127885">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76.00%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819676067"/>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indent="0">
              <a:buNone/>
            </a:pPr>
            <a:r>
              <a:rPr lang="en-US" sz="1200" dirty="0"/>
              <a:t> </a:t>
            </a:r>
            <a:r>
              <a:rPr lang="en-US" sz="1400" dirty="0"/>
              <a:t>* Skilled technicians that </a:t>
            </a:r>
            <a:r>
              <a:rPr lang="en-US" sz="1400" b="0" i="0" dirty="0">
                <a:solidFill>
                  <a:srgbClr val="0D0D0D"/>
                </a:solidFill>
                <a:effectLst/>
                <a:highlight>
                  <a:srgbClr val="FFFFFF"/>
                </a:highlight>
                <a:latin typeface="Söhne"/>
              </a:rPr>
              <a:t>possess technical knowledge and expertise in diagnosing and repairing vehicles</a:t>
            </a:r>
          </a:p>
          <a:p>
            <a:pPr marL="0" indent="0">
              <a:buNone/>
            </a:pPr>
            <a:r>
              <a:rPr lang="en-US" sz="1400" dirty="0">
                <a:solidFill>
                  <a:srgbClr val="0D0D0D"/>
                </a:solidFill>
                <a:highlight>
                  <a:srgbClr val="FFFFFF"/>
                </a:highlight>
                <a:latin typeface="Söhne"/>
              </a:rPr>
              <a:t> *Has developed a better reputation in years prior </a:t>
            </a:r>
          </a:p>
          <a:p>
            <a:pPr marL="0" indent="0">
              <a:buNone/>
            </a:pPr>
            <a:r>
              <a:rPr lang="en-US" sz="1400" dirty="0">
                <a:solidFill>
                  <a:srgbClr val="0D0D0D"/>
                </a:solidFill>
                <a:highlight>
                  <a:srgbClr val="FFFFFF"/>
                </a:highlight>
                <a:latin typeface="Söhne"/>
              </a:rPr>
              <a:t> *Committed service advisors and parts staff with years of experience</a:t>
            </a:r>
          </a:p>
          <a:p>
            <a:pPr marL="0" indent="0">
              <a:buNone/>
            </a:pPr>
            <a:r>
              <a:rPr lang="en-US" sz="1400" dirty="0">
                <a:solidFill>
                  <a:srgbClr val="0D0D0D"/>
                </a:solidFill>
                <a:highlight>
                  <a:srgbClr val="FFFFFF"/>
                </a:highlight>
                <a:latin typeface="Söhne"/>
              </a:rPr>
              <a:t> *Customer focused-</a:t>
            </a:r>
            <a:r>
              <a:rPr lang="en-US" sz="1400" b="0" i="0" dirty="0">
                <a:solidFill>
                  <a:srgbClr val="0D0D0D"/>
                </a:solidFill>
                <a:effectLst/>
                <a:highlight>
                  <a:srgbClr val="FFFFFF"/>
                </a:highlight>
                <a:latin typeface="Söhne"/>
              </a:rPr>
              <a:t> A strong service department that prioritizes customer satisfaction and strives to deliver exceptional service experiences. </a:t>
            </a:r>
          </a:p>
          <a:p>
            <a:pPr marL="0" indent="0">
              <a:buNone/>
            </a:pPr>
            <a:r>
              <a:rPr lang="en-US" sz="1400" b="0" i="0" dirty="0">
                <a:solidFill>
                  <a:srgbClr val="0D0D0D"/>
                </a:solidFill>
                <a:effectLst/>
                <a:highlight>
                  <a:srgbClr val="FFFFFF"/>
                </a:highlight>
                <a:latin typeface="Söhne"/>
              </a:rPr>
              <a:t> *Loyal Customer Base </a:t>
            </a:r>
          </a:p>
          <a:p>
            <a:pPr marL="0" indent="0">
              <a:buNone/>
            </a:pPr>
            <a:r>
              <a:rPr lang="en-US" sz="1400" dirty="0">
                <a:solidFill>
                  <a:srgbClr val="0D0D0D"/>
                </a:solidFill>
                <a:highlight>
                  <a:srgbClr val="FFFFFF"/>
                </a:highlight>
                <a:latin typeface="Söhne"/>
              </a:rPr>
              <a:t> </a:t>
            </a:r>
            <a:endParaRPr lang="en-US" sz="1400" b="0" i="0" dirty="0">
              <a:solidFill>
                <a:srgbClr val="0D0D0D"/>
              </a:solidFill>
              <a:effectLst/>
              <a:highlight>
                <a:srgbClr val="FFFFFF"/>
              </a:highlight>
              <a:latin typeface="Söhne"/>
            </a:endParaRPr>
          </a:p>
          <a:p>
            <a:pPr marL="0" indent="0">
              <a:buNone/>
            </a:pPr>
            <a:endParaRPr lang="en-US" sz="1200" dirty="0">
              <a:solidFill>
                <a:srgbClr val="0D0D0D"/>
              </a:solidFill>
              <a:highlight>
                <a:srgbClr val="FFFFFF"/>
              </a:highlight>
              <a:latin typeface="Söhne"/>
            </a:endParaRP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indent="0">
              <a:buNone/>
            </a:pPr>
            <a:r>
              <a:rPr lang="en-US" sz="1200" dirty="0"/>
              <a:t> * Inconvenient hours of operation for customers.</a:t>
            </a:r>
          </a:p>
          <a:p>
            <a:pPr marL="0" indent="0">
              <a:buNone/>
            </a:pPr>
            <a:r>
              <a:rPr lang="en-US" sz="1200" dirty="0"/>
              <a:t> * </a:t>
            </a:r>
            <a:r>
              <a:rPr lang="en-US" sz="1200" b="0" i="0" dirty="0">
                <a:solidFill>
                  <a:srgbClr val="0D0D0D"/>
                </a:solidFill>
                <a:effectLst/>
                <a:highlight>
                  <a:srgbClr val="FFFFFF"/>
                </a:highlight>
                <a:latin typeface="Söhne"/>
              </a:rPr>
              <a:t>Inconsistencies in service quality. </a:t>
            </a:r>
            <a:endParaRPr lang="en-US" sz="1200" dirty="0">
              <a:solidFill>
                <a:srgbClr val="0D0D0D"/>
              </a:solidFill>
              <a:highlight>
                <a:srgbClr val="FFFFFF"/>
              </a:highlight>
              <a:latin typeface="Söhne"/>
            </a:endParaRPr>
          </a:p>
          <a:p>
            <a:pPr marL="0" indent="0">
              <a:buNone/>
            </a:pPr>
            <a:r>
              <a:rPr lang="en-US" sz="1200" dirty="0">
                <a:solidFill>
                  <a:srgbClr val="0D0D0D"/>
                </a:solidFill>
                <a:highlight>
                  <a:srgbClr val="FFFFFF"/>
                </a:highlight>
                <a:latin typeface="Söhne"/>
              </a:rPr>
              <a:t> * Parts availability</a:t>
            </a:r>
          </a:p>
          <a:p>
            <a:pPr marL="0" indent="0">
              <a:buNone/>
            </a:pPr>
            <a:r>
              <a:rPr lang="en-US" sz="1200" dirty="0">
                <a:solidFill>
                  <a:srgbClr val="0D0D0D"/>
                </a:solidFill>
                <a:highlight>
                  <a:srgbClr val="FFFFFF"/>
                </a:highlight>
                <a:latin typeface="Söhne"/>
              </a:rPr>
              <a:t> * Service advisors lack of training and customer service skills</a:t>
            </a:r>
          </a:p>
          <a:p>
            <a:pPr marL="0" indent="0">
              <a:buNone/>
            </a:pPr>
            <a:r>
              <a:rPr lang="en-US" sz="1200" dirty="0">
                <a:solidFill>
                  <a:srgbClr val="0D0D0D"/>
                </a:solidFill>
                <a:highlight>
                  <a:srgbClr val="FFFFFF"/>
                </a:highlight>
                <a:latin typeface="Söhne"/>
              </a:rPr>
              <a:t> * Scheduling and dispatching</a:t>
            </a:r>
          </a:p>
          <a:p>
            <a:pPr marL="0" indent="0">
              <a:buNone/>
            </a:pPr>
            <a:r>
              <a:rPr lang="en-US" sz="1200" dirty="0">
                <a:solidFill>
                  <a:srgbClr val="0D0D0D"/>
                </a:solidFill>
                <a:highlight>
                  <a:srgbClr val="FFFFFF"/>
                </a:highlight>
                <a:latin typeface="Söhne"/>
              </a:rPr>
              <a:t> *Discounting</a:t>
            </a:r>
          </a:p>
          <a:p>
            <a:pPr marL="0" indent="0">
              <a:buNone/>
            </a:pPr>
            <a:r>
              <a:rPr lang="en-US" sz="1200" dirty="0">
                <a:solidFill>
                  <a:srgbClr val="0D0D0D"/>
                </a:solidFill>
                <a:highlight>
                  <a:srgbClr val="FFFFFF"/>
                </a:highlight>
                <a:latin typeface="Söhne"/>
              </a:rPr>
              <a:t> *</a:t>
            </a:r>
            <a:r>
              <a:rPr lang="en-US" sz="1200" b="0" i="0" dirty="0">
                <a:solidFill>
                  <a:srgbClr val="0D0D0D"/>
                </a:solidFill>
                <a:effectLst/>
                <a:highlight>
                  <a:srgbClr val="FFFFFF"/>
                </a:highlight>
                <a:latin typeface="Söhne"/>
              </a:rPr>
              <a:t>Resistance to change among employees which can hinder the adoption of new processes, technologies.</a:t>
            </a:r>
            <a:endParaRPr lang="en-US" sz="1200" dirty="0">
              <a:solidFill>
                <a:srgbClr val="0D0D0D"/>
              </a:solidFill>
              <a:highlight>
                <a:srgbClr val="FFFFFF"/>
              </a:highlight>
              <a:latin typeface="Söhne"/>
            </a:endParaRP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798</TotalTime>
  <Words>2771</Words>
  <Application>Microsoft Office PowerPoint</Application>
  <PresentationFormat>Widescreen</PresentationFormat>
  <Paragraphs>706</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Söhne</vt:lpstr>
      <vt:lpstr>Trebuchet MS</vt:lpstr>
      <vt:lpstr>Wingdings 3</vt:lpstr>
      <vt:lpstr>Facet</vt:lpstr>
      <vt:lpstr>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Shawn Groenig</cp:lastModifiedBy>
  <cp:revision>15</cp:revision>
  <dcterms:created xsi:type="dcterms:W3CDTF">2022-12-04T13:10:55Z</dcterms:created>
  <dcterms:modified xsi:type="dcterms:W3CDTF">2024-04-30T07:05:36Z</dcterms:modified>
</cp:coreProperties>
</file>