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623371-0500-4733-954F-FE04F8966099}" v="8" dt="2024-04-17T00:13:07.3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wa afifi" userId="cea391a40309b66b" providerId="LiveId" clId="{5E623371-0500-4733-954F-FE04F8966099}"/>
    <pc:docChg chg="undo custSel modSld">
      <pc:chgData name="marwa afifi" userId="cea391a40309b66b" providerId="LiveId" clId="{5E623371-0500-4733-954F-FE04F8966099}" dt="2024-04-17T00:13:43.477" v="94" actId="14100"/>
      <pc:docMkLst>
        <pc:docMk/>
      </pc:docMkLst>
      <pc:sldChg chg="modSp mod">
        <pc:chgData name="marwa afifi" userId="cea391a40309b66b" providerId="LiveId" clId="{5E623371-0500-4733-954F-FE04F8966099}" dt="2024-04-17T00:06:18.706" v="35" actId="20577"/>
        <pc:sldMkLst>
          <pc:docMk/>
          <pc:sldMk cId="2924363353" sldId="259"/>
        </pc:sldMkLst>
        <pc:spChg chg="mod">
          <ac:chgData name="marwa afifi" userId="cea391a40309b66b" providerId="LiveId" clId="{5E623371-0500-4733-954F-FE04F8966099}" dt="2024-04-17T00:06:18.706" v="35" actId="20577"/>
          <ac:spMkLst>
            <pc:docMk/>
            <pc:sldMk cId="2924363353" sldId="259"/>
            <ac:spMk id="3" creationId="{0CC31931-4847-F763-D4D1-1433E7E0CE49}"/>
          </ac:spMkLst>
        </pc:spChg>
      </pc:sldChg>
      <pc:sldChg chg="addSp delSp modSp mod">
        <pc:chgData name="marwa afifi" userId="cea391a40309b66b" providerId="LiveId" clId="{5E623371-0500-4733-954F-FE04F8966099}" dt="2024-04-17T00:10:07.372" v="72" actId="255"/>
        <pc:sldMkLst>
          <pc:docMk/>
          <pc:sldMk cId="3887641486" sldId="270"/>
        </pc:sldMkLst>
        <pc:spChg chg="add del mod">
          <ac:chgData name="marwa afifi" userId="cea391a40309b66b" providerId="LiveId" clId="{5E623371-0500-4733-954F-FE04F8966099}" dt="2024-04-17T00:06:16.851" v="34" actId="478"/>
          <ac:spMkLst>
            <pc:docMk/>
            <pc:sldMk cId="3887641486" sldId="270"/>
            <ac:spMk id="6" creationId="{0534E75C-73F0-F29E-D9F4-9D57F1FC2302}"/>
          </ac:spMkLst>
        </pc:spChg>
        <pc:spChg chg="add del mod">
          <ac:chgData name="marwa afifi" userId="cea391a40309b66b" providerId="LiveId" clId="{5E623371-0500-4733-954F-FE04F8966099}" dt="2024-04-17T00:07:54.530" v="57"/>
          <ac:spMkLst>
            <pc:docMk/>
            <pc:sldMk cId="3887641486" sldId="270"/>
            <ac:spMk id="8" creationId="{96906E2A-4C42-77CF-AC57-C952BBB41643}"/>
          </ac:spMkLst>
        </pc:spChg>
        <pc:graphicFrameChg chg="add mod modGraphic">
          <ac:chgData name="marwa afifi" userId="cea391a40309b66b" providerId="LiveId" clId="{5E623371-0500-4733-954F-FE04F8966099}" dt="2024-04-17T00:06:16.454" v="33" actId="14734"/>
          <ac:graphicFrameMkLst>
            <pc:docMk/>
            <pc:sldMk cId="3887641486" sldId="270"/>
            <ac:graphicFrameMk id="4" creationId="{93A611FF-9C28-E8B0-962C-E756D4943AC2}"/>
          </ac:graphicFrameMkLst>
        </pc:graphicFrameChg>
        <pc:graphicFrameChg chg="add mod modGraphic">
          <ac:chgData name="marwa afifi" userId="cea391a40309b66b" providerId="LiveId" clId="{5E623371-0500-4733-954F-FE04F8966099}" dt="2024-04-17T00:07:49.917" v="56"/>
          <ac:graphicFrameMkLst>
            <pc:docMk/>
            <pc:sldMk cId="3887641486" sldId="270"/>
            <ac:graphicFrameMk id="9" creationId="{2F199E43-F130-23D9-D6F5-A9A721476558}"/>
          </ac:graphicFrameMkLst>
        </pc:graphicFrameChg>
        <pc:graphicFrameChg chg="add mod modGraphic">
          <ac:chgData name="marwa afifi" userId="cea391a40309b66b" providerId="LiveId" clId="{5E623371-0500-4733-954F-FE04F8966099}" dt="2024-04-17T00:10:07.372" v="72" actId="255"/>
          <ac:graphicFrameMkLst>
            <pc:docMk/>
            <pc:sldMk cId="3887641486" sldId="270"/>
            <ac:graphicFrameMk id="11" creationId="{0410E626-B373-E3E7-908D-71644BBA0C46}"/>
          </ac:graphicFrameMkLst>
        </pc:graphicFrameChg>
        <pc:picChg chg="add del">
          <ac:chgData name="marwa afifi" userId="cea391a40309b66b" providerId="LiveId" clId="{5E623371-0500-4733-954F-FE04F8966099}" dt="2024-04-17T00:06:24.885" v="36" actId="478"/>
          <ac:picMkLst>
            <pc:docMk/>
            <pc:sldMk cId="3887641486" sldId="270"/>
            <ac:picMk id="10" creationId="{C3022619-ABD1-BF3C-F7D9-E56C642C5D22}"/>
          </ac:picMkLst>
        </pc:picChg>
      </pc:sldChg>
      <pc:sldChg chg="addSp delSp modSp mod">
        <pc:chgData name="marwa afifi" userId="cea391a40309b66b" providerId="LiveId" clId="{5E623371-0500-4733-954F-FE04F8966099}" dt="2024-04-17T00:10:26.044" v="74" actId="255"/>
        <pc:sldMkLst>
          <pc:docMk/>
          <pc:sldMk cId="1306592365" sldId="271"/>
        </pc:sldMkLst>
        <pc:spChg chg="add del mod">
          <ac:chgData name="marwa afifi" userId="cea391a40309b66b" providerId="LiveId" clId="{5E623371-0500-4733-954F-FE04F8966099}" dt="2024-04-17T00:08:40.623" v="63"/>
          <ac:spMkLst>
            <pc:docMk/>
            <pc:sldMk cId="1306592365" sldId="271"/>
            <ac:spMk id="5" creationId="{4CC66163-5E87-7A19-8060-AD7618D613B8}"/>
          </ac:spMkLst>
        </pc:spChg>
        <pc:graphicFrameChg chg="add mod modGraphic">
          <ac:chgData name="marwa afifi" userId="cea391a40309b66b" providerId="LiveId" clId="{5E623371-0500-4733-954F-FE04F8966099}" dt="2024-04-17T00:10:26.044" v="74" actId="255"/>
          <ac:graphicFrameMkLst>
            <pc:docMk/>
            <pc:sldMk cId="1306592365" sldId="271"/>
            <ac:graphicFrameMk id="7" creationId="{5C733A53-178E-BC61-1C20-B69310759FD8}"/>
          </ac:graphicFrameMkLst>
        </pc:graphicFrameChg>
        <pc:picChg chg="del">
          <ac:chgData name="marwa afifi" userId="cea391a40309b66b" providerId="LiveId" clId="{5E623371-0500-4733-954F-FE04F8966099}" dt="2024-04-17T00:08:36.610" v="62" actId="478"/>
          <ac:picMkLst>
            <pc:docMk/>
            <pc:sldMk cId="1306592365" sldId="271"/>
            <ac:picMk id="6" creationId="{C2A3775D-51A5-D12F-8A3D-32A5B63F1D82}"/>
          </ac:picMkLst>
        </pc:picChg>
      </pc:sldChg>
      <pc:sldChg chg="addSp delSp modSp mod">
        <pc:chgData name="marwa afifi" userId="cea391a40309b66b" providerId="LiveId" clId="{5E623371-0500-4733-954F-FE04F8966099}" dt="2024-04-17T00:12:36.855" v="86" actId="122"/>
        <pc:sldMkLst>
          <pc:docMk/>
          <pc:sldMk cId="1901477980" sldId="272"/>
        </pc:sldMkLst>
        <pc:spChg chg="add del mod">
          <ac:chgData name="marwa afifi" userId="cea391a40309b66b" providerId="LiveId" clId="{5E623371-0500-4733-954F-FE04F8966099}" dt="2024-04-17T00:11:21.114" v="76"/>
          <ac:spMkLst>
            <pc:docMk/>
            <pc:sldMk cId="1901477980" sldId="272"/>
            <ac:spMk id="5" creationId="{BF4CFB9F-6AE6-7A32-A7D4-3A13C9DDA652}"/>
          </ac:spMkLst>
        </pc:spChg>
        <pc:graphicFrameChg chg="add mod modGraphic">
          <ac:chgData name="marwa afifi" userId="cea391a40309b66b" providerId="LiveId" clId="{5E623371-0500-4733-954F-FE04F8966099}" dt="2024-04-17T00:12:36.855" v="86" actId="122"/>
          <ac:graphicFrameMkLst>
            <pc:docMk/>
            <pc:sldMk cId="1901477980" sldId="272"/>
            <ac:graphicFrameMk id="7" creationId="{BC006B3A-371A-AED6-5BA8-0AF1A1B15E34}"/>
          </ac:graphicFrameMkLst>
        </pc:graphicFrameChg>
        <pc:picChg chg="del">
          <ac:chgData name="marwa afifi" userId="cea391a40309b66b" providerId="LiveId" clId="{5E623371-0500-4733-954F-FE04F8966099}" dt="2024-04-17T00:11:18.150" v="75" actId="478"/>
          <ac:picMkLst>
            <pc:docMk/>
            <pc:sldMk cId="1901477980" sldId="272"/>
            <ac:picMk id="6" creationId="{D4C80DC3-BDC2-5C76-B2D1-6B01142DEC0F}"/>
          </ac:picMkLst>
        </pc:picChg>
      </pc:sldChg>
      <pc:sldChg chg="addSp delSp modSp mod">
        <pc:chgData name="marwa afifi" userId="cea391a40309b66b" providerId="LiveId" clId="{5E623371-0500-4733-954F-FE04F8966099}" dt="2024-04-17T00:13:43.477" v="94" actId="14100"/>
        <pc:sldMkLst>
          <pc:docMk/>
          <pc:sldMk cId="3333452679" sldId="273"/>
        </pc:sldMkLst>
        <pc:spChg chg="add del mod">
          <ac:chgData name="marwa afifi" userId="cea391a40309b66b" providerId="LiveId" clId="{5E623371-0500-4733-954F-FE04F8966099}" dt="2024-04-17T00:13:07.398" v="88"/>
          <ac:spMkLst>
            <pc:docMk/>
            <pc:sldMk cId="3333452679" sldId="273"/>
            <ac:spMk id="5" creationId="{DFA5A4F3-4EED-B2C4-26A4-B04E4D583B7F}"/>
          </ac:spMkLst>
        </pc:spChg>
        <pc:graphicFrameChg chg="add mod modGraphic">
          <ac:chgData name="marwa afifi" userId="cea391a40309b66b" providerId="LiveId" clId="{5E623371-0500-4733-954F-FE04F8966099}" dt="2024-04-17T00:13:43.477" v="94" actId="14100"/>
          <ac:graphicFrameMkLst>
            <pc:docMk/>
            <pc:sldMk cId="3333452679" sldId="273"/>
            <ac:graphicFrameMk id="7" creationId="{4B506FBF-4871-E8BF-82C1-3C6F143CE194}"/>
          </ac:graphicFrameMkLst>
        </pc:graphicFrameChg>
        <pc:picChg chg="del">
          <ac:chgData name="marwa afifi" userId="cea391a40309b66b" providerId="LiveId" clId="{5E623371-0500-4733-954F-FE04F8966099}" dt="2024-04-17T00:13:04.845" v="87" actId="478"/>
          <ac:picMkLst>
            <pc:docMk/>
            <pc:sldMk cId="3333452679" sldId="273"/>
            <ac:picMk id="6" creationId="{681EB027-545B-A4F6-0B0F-100EA5E6CAB4}"/>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Title Page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a:buFont typeface="Wingdings" panose="05000000000000000000" pitchFamily="2" charset="2"/>
              <a:buChar char="§"/>
            </a:pPr>
            <a:r>
              <a:rPr lang="en-US" dirty="0"/>
              <a:t>Selling more recommendations</a:t>
            </a:r>
          </a:p>
          <a:p>
            <a:pPr>
              <a:buFont typeface="Wingdings" panose="05000000000000000000" pitchFamily="2" charset="2"/>
              <a:buChar char="§"/>
            </a:pPr>
            <a:r>
              <a:rPr lang="en-US" dirty="0"/>
              <a:t>Hiring new experience advisors that are open to learn</a:t>
            </a:r>
          </a:p>
          <a:p>
            <a:pPr>
              <a:buFont typeface="Wingdings" panose="05000000000000000000" pitchFamily="2" charset="2"/>
              <a:buChar char="§"/>
            </a:pPr>
            <a:r>
              <a:rPr lang="en-US" dirty="0"/>
              <a:t>Answering in coming phone calls and getting back to customers</a:t>
            </a:r>
          </a:p>
          <a:p>
            <a:pPr marL="0" indent="0">
              <a:buNone/>
            </a:pPr>
            <a:endParaRPr lang="en-US" dirty="0"/>
          </a:p>
          <a:p>
            <a:pPr>
              <a:buFont typeface="Wingdings" panose="05000000000000000000" pitchFamily="2" charset="2"/>
              <a:buChar char="§"/>
            </a:pPr>
            <a:endParaRPr lang="en-US" dirty="0"/>
          </a:p>
          <a:p>
            <a:pPr>
              <a:buFont typeface="Wingdings" panose="05000000000000000000" pitchFamily="2" charset="2"/>
              <a:buChar char="§"/>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a:buFont typeface="Wingdings" panose="05000000000000000000" pitchFamily="2" charset="2"/>
              <a:buChar char="§"/>
            </a:pPr>
            <a:r>
              <a:rPr lang="en-US" dirty="0"/>
              <a:t>Old school advisors not being cooperating</a:t>
            </a:r>
          </a:p>
          <a:p>
            <a:pPr>
              <a:buFont typeface="Wingdings" panose="05000000000000000000" pitchFamily="2" charset="2"/>
              <a:buChar char="§"/>
            </a:pPr>
            <a:r>
              <a:rPr lang="en-US" dirty="0"/>
              <a:t>Small businesses </a:t>
            </a:r>
          </a:p>
          <a:p>
            <a:pPr>
              <a:buFont typeface="Wingdings" panose="05000000000000000000" pitchFamily="2" charset="2"/>
              <a:buChar char="§"/>
            </a:pPr>
            <a:r>
              <a:rPr lang="en-US" dirty="0"/>
              <a:t>Customers are scared of </a:t>
            </a:r>
            <a:r>
              <a:rPr lang="en-US" b="0" i="0" dirty="0">
                <a:solidFill>
                  <a:srgbClr val="1F1F1F"/>
                </a:solidFill>
                <a:effectLst/>
                <a:highlight>
                  <a:srgbClr val="FFFFFF"/>
                </a:highlight>
                <a:latin typeface="Helvetica Neue"/>
              </a:rPr>
              <a:t>Recession</a:t>
            </a: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a:buFont typeface="Wingdings" panose="05000000000000000000" pitchFamily="2" charset="2"/>
              <a:buChar char="§"/>
            </a:pPr>
            <a:r>
              <a:rPr lang="en-US" dirty="0"/>
              <a:t>Expand Sales </a:t>
            </a:r>
          </a:p>
          <a:p>
            <a:pPr>
              <a:buFont typeface="Wingdings" panose="05000000000000000000" pitchFamily="2" charset="2"/>
              <a:buChar char="§"/>
            </a:pPr>
            <a:r>
              <a:rPr lang="en-US" dirty="0"/>
              <a:t>Hire more experience techs and Advisors</a:t>
            </a:r>
          </a:p>
          <a:p>
            <a:pPr>
              <a:buFont typeface="Wingdings" panose="05000000000000000000" pitchFamily="2" charset="2"/>
              <a:buChar char="§"/>
            </a:pPr>
            <a:r>
              <a:rPr lang="en-US" dirty="0"/>
              <a:t>Decrees un applied time </a:t>
            </a:r>
          </a:p>
          <a:p>
            <a:pPr>
              <a:buFont typeface="Wingdings" panose="05000000000000000000" pitchFamily="2" charset="2"/>
              <a:buChar char="§"/>
            </a:pPr>
            <a:r>
              <a:rPr lang="en-US" dirty="0"/>
              <a:t>Minimize policy </a:t>
            </a:r>
          </a:p>
          <a:p>
            <a:pPr>
              <a:buFont typeface="Wingdings" panose="05000000000000000000" pitchFamily="2" charset="2"/>
              <a:buChar char="§"/>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a:buFont typeface="Wingdings" panose="05000000000000000000" pitchFamily="2" charset="2"/>
              <a:buChar char="§"/>
            </a:pPr>
            <a:r>
              <a:rPr lang="en-US" dirty="0"/>
              <a:t>Attach policy to pay planes for advisors</a:t>
            </a:r>
          </a:p>
          <a:p>
            <a:pPr>
              <a:buFont typeface="Wingdings" panose="05000000000000000000" pitchFamily="2" charset="2"/>
              <a:buChar char="§"/>
            </a:pPr>
            <a:r>
              <a:rPr lang="en-US" dirty="0"/>
              <a:t>Hire follow up consultants for decline services</a:t>
            </a:r>
          </a:p>
          <a:p>
            <a:pPr>
              <a:buFont typeface="Wingdings" panose="05000000000000000000" pitchFamily="2" charset="2"/>
              <a:buChar char="§"/>
            </a:pPr>
            <a:r>
              <a:rPr lang="en-US" dirty="0"/>
              <a:t>Hire  Drive coordinator to answer phone call in service drive and dispatch phone call for the advisers </a:t>
            </a:r>
          </a:p>
          <a:p>
            <a:pPr>
              <a:buFont typeface="Wingdings" panose="05000000000000000000" pitchFamily="2" charset="2"/>
              <a:buChar char="§"/>
            </a:pPr>
            <a:r>
              <a:rPr lang="en-US" dirty="0"/>
              <a:t>Enforce the video ( made and sent)</a:t>
            </a:r>
          </a:p>
          <a:p>
            <a:pPr marL="0" indent="0">
              <a:buNone/>
            </a:pPr>
            <a:r>
              <a:rPr lang="en-US" dirty="0"/>
              <a:t>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a:buFont typeface="Wingdings" panose="05000000000000000000" pitchFamily="2" charset="2"/>
              <a:buChar char="§"/>
            </a:pPr>
            <a:r>
              <a:rPr lang="en-US" dirty="0"/>
              <a:t>Exceptional customer service </a:t>
            </a:r>
          </a:p>
          <a:p>
            <a:pPr>
              <a:buFont typeface="Wingdings" panose="05000000000000000000" pitchFamily="2" charset="2"/>
              <a:buChar char="§"/>
            </a:pPr>
            <a:r>
              <a:rPr lang="en-US" dirty="0"/>
              <a:t>Skilled staff </a:t>
            </a:r>
          </a:p>
          <a:p>
            <a:pPr>
              <a:buFont typeface="Wingdings" panose="05000000000000000000" pitchFamily="2" charset="2"/>
              <a:buChar char="§"/>
            </a:pPr>
            <a:r>
              <a:rPr lang="en-US" dirty="0"/>
              <a:t>Quality part and equipment’s </a:t>
            </a:r>
          </a:p>
          <a:p>
            <a:pPr>
              <a:buFont typeface="Wingdings" panose="05000000000000000000" pitchFamily="2" charset="2"/>
              <a:buChar char="§"/>
            </a:pPr>
            <a:r>
              <a:rPr lang="en-US" dirty="0"/>
              <a:t>Competitive pricing </a:t>
            </a:r>
          </a:p>
          <a:p>
            <a:pPr>
              <a:buFont typeface="Wingdings" panose="05000000000000000000" pitchFamily="2" charset="2"/>
              <a:buChar char="§"/>
            </a:pPr>
            <a:r>
              <a:rPr lang="en-US" dirty="0"/>
              <a:t>Customer loyalty program </a:t>
            </a:r>
          </a:p>
          <a:p>
            <a:pPr>
              <a:buFont typeface="Wingdings" panose="05000000000000000000" pitchFamily="2" charset="2"/>
              <a:buChar char="§"/>
            </a:pPr>
            <a:endParaRPr lang="en-US" dirty="0"/>
          </a:p>
          <a:p>
            <a:pPr>
              <a:buFont typeface="Wingdings" panose="05000000000000000000" pitchFamily="2" charset="2"/>
              <a:buChar char="§"/>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947795082"/>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Sent Videos </a:t>
                      </a:r>
                    </a:p>
                  </a:txBody>
                  <a:tcPr/>
                </a:tc>
                <a:tc>
                  <a:txBody>
                    <a:bodyPr/>
                    <a:lstStyle/>
                    <a:p>
                      <a:r>
                        <a:rPr lang="en-US" dirty="0"/>
                        <a:t>Service adviser </a:t>
                      </a:r>
                    </a:p>
                  </a:txBody>
                  <a:tcPr/>
                </a:tc>
                <a:tc>
                  <a:txBody>
                    <a:bodyPr/>
                    <a:lstStyle/>
                    <a:p>
                      <a:r>
                        <a:rPr lang="en-US" dirty="0"/>
                        <a:t>Daily /end of month </a:t>
                      </a:r>
                    </a:p>
                  </a:txBody>
                  <a:tcPr/>
                </a:tc>
                <a:extLst>
                  <a:ext uri="{0D108BD9-81ED-4DB2-BD59-A6C34878D82A}">
                    <a16:rowId xmlns:a16="http://schemas.microsoft.com/office/drawing/2014/main" val="2400365483"/>
                  </a:ext>
                </a:extLst>
              </a:tr>
              <a:tr h="565004">
                <a:tc>
                  <a:txBody>
                    <a:bodyPr/>
                    <a:lstStyle/>
                    <a:p>
                      <a:r>
                        <a:rPr lang="en-US" dirty="0"/>
                        <a:t>Advisor performance  </a:t>
                      </a:r>
                    </a:p>
                  </a:txBody>
                  <a:tcPr/>
                </a:tc>
                <a:tc>
                  <a:txBody>
                    <a:bodyPr/>
                    <a:lstStyle/>
                    <a:p>
                      <a:r>
                        <a:rPr lang="en-US" dirty="0"/>
                        <a:t>Service Manager </a:t>
                      </a:r>
                    </a:p>
                  </a:txBody>
                  <a:tcPr/>
                </a:tc>
                <a:tc>
                  <a:txBody>
                    <a:bodyPr/>
                    <a:lstStyle/>
                    <a:p>
                      <a:r>
                        <a:rPr lang="en-US" dirty="0"/>
                        <a:t>Daily / end of month</a:t>
                      </a:r>
                    </a:p>
                  </a:txBody>
                  <a:tcPr/>
                </a:tc>
                <a:extLst>
                  <a:ext uri="{0D108BD9-81ED-4DB2-BD59-A6C34878D82A}">
                    <a16:rowId xmlns:a16="http://schemas.microsoft.com/office/drawing/2014/main" val="107845787"/>
                  </a:ext>
                </a:extLst>
              </a:tr>
              <a:tr h="565004">
                <a:tc>
                  <a:txBody>
                    <a:bodyPr/>
                    <a:lstStyle/>
                    <a:p>
                      <a:r>
                        <a:rPr lang="en-US" dirty="0"/>
                        <a:t>Techs efficiency  </a:t>
                      </a:r>
                    </a:p>
                  </a:txBody>
                  <a:tcPr/>
                </a:tc>
                <a:tc>
                  <a:txBody>
                    <a:bodyPr/>
                    <a:lstStyle/>
                    <a:p>
                      <a:r>
                        <a:rPr lang="en-US" dirty="0"/>
                        <a:t>Shop Forman </a:t>
                      </a:r>
                    </a:p>
                  </a:txBody>
                  <a:tcPr/>
                </a:tc>
                <a:tc>
                  <a:txBody>
                    <a:bodyPr/>
                    <a:lstStyle/>
                    <a:p>
                      <a:r>
                        <a:rPr lang="en-US" dirty="0"/>
                        <a:t>Weekly / end of the month</a:t>
                      </a:r>
                    </a:p>
                  </a:txBody>
                  <a:tcPr/>
                </a:tc>
                <a:extLst>
                  <a:ext uri="{0D108BD9-81ED-4DB2-BD59-A6C34878D82A}">
                    <a16:rowId xmlns:a16="http://schemas.microsoft.com/office/drawing/2014/main" val="1530126605"/>
                  </a:ext>
                </a:extLst>
              </a:tr>
              <a:tr h="565004">
                <a:tc>
                  <a:txBody>
                    <a:bodyPr/>
                    <a:lstStyle/>
                    <a:p>
                      <a:r>
                        <a:rPr lang="en-US" dirty="0"/>
                        <a:t>Policy </a:t>
                      </a:r>
                    </a:p>
                  </a:txBody>
                  <a:tcPr/>
                </a:tc>
                <a:tc>
                  <a:txBody>
                    <a:bodyPr/>
                    <a:lstStyle/>
                    <a:p>
                      <a:r>
                        <a:rPr lang="en-US" dirty="0"/>
                        <a:t>Service manager </a:t>
                      </a:r>
                    </a:p>
                  </a:txBody>
                  <a:tcPr/>
                </a:tc>
                <a:tc>
                  <a:txBody>
                    <a:bodyPr/>
                    <a:lstStyle/>
                    <a:p>
                      <a:r>
                        <a:rPr lang="en-US" dirty="0"/>
                        <a:t>Weekly / end of the month </a:t>
                      </a:r>
                    </a:p>
                  </a:txBody>
                  <a:tcPr/>
                </a:tc>
                <a:extLst>
                  <a:ext uri="{0D108BD9-81ED-4DB2-BD59-A6C34878D82A}">
                    <a16:rowId xmlns:a16="http://schemas.microsoft.com/office/drawing/2014/main" val="1950345431"/>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a:buFont typeface="Wingdings" panose="05000000000000000000" pitchFamily="2" charset="2"/>
              <a:buChar char="§"/>
            </a:pPr>
            <a:r>
              <a:rPr lang="en-US" dirty="0"/>
              <a:t>Full service auto repair and diagnostics shop from oil changes to auto repairs ( no body work)</a:t>
            </a:r>
          </a:p>
          <a:p>
            <a:pPr>
              <a:buFont typeface="Wingdings" panose="05000000000000000000" pitchFamily="2" charset="2"/>
              <a:buChar char="§"/>
            </a:pPr>
            <a:r>
              <a:rPr lang="en-US" dirty="0"/>
              <a:t>Specialized service center tech and advisors Toyota certified </a:t>
            </a:r>
          </a:p>
          <a:p>
            <a:pPr>
              <a:buFont typeface="Wingdings" panose="05000000000000000000" pitchFamily="2" charset="2"/>
              <a:buChar char="§"/>
            </a:pPr>
            <a:r>
              <a:rPr lang="en-US" dirty="0"/>
              <a:t>Warranty repairs </a:t>
            </a:r>
          </a:p>
          <a:p>
            <a:pPr>
              <a:buFont typeface="Wingdings" panose="05000000000000000000" pitchFamily="2" charset="2"/>
              <a:buChar char="§"/>
            </a:pPr>
            <a:r>
              <a:rPr lang="en-US" dirty="0"/>
              <a:t>Online booking appointments scheduling </a:t>
            </a:r>
          </a:p>
          <a:p>
            <a:pPr>
              <a:buFont typeface="Wingdings" panose="05000000000000000000" pitchFamily="2" charset="2"/>
              <a:buChar char="§"/>
            </a:pPr>
            <a:r>
              <a:rPr lang="en-US" dirty="0"/>
              <a:t>Customer Amenities </a:t>
            </a:r>
          </a:p>
          <a:p>
            <a:pPr>
              <a:buFont typeface="Wingdings" panose="05000000000000000000" pitchFamily="2" charset="2"/>
              <a:buChar char="§"/>
            </a:pPr>
            <a:endParaRPr lang="en-US" dirty="0"/>
          </a:p>
          <a:p>
            <a:pPr>
              <a:buFont typeface="Wingdings" panose="05000000000000000000" pitchFamily="2" charset="2"/>
              <a:buChar char="§"/>
            </a:pPr>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794780" y="1808251"/>
            <a:ext cx="8596668" cy="5049749"/>
          </a:xfrm>
        </p:spPr>
        <p:txBody>
          <a:bodyPr>
            <a:normAutofit fontScale="4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3000" b="0" i="0" u="none" strike="noStrike" baseline="0" dirty="0">
                <a:solidFill>
                  <a:srgbClr val="221E1F"/>
                </a:solidFill>
                <a:latin typeface="Calibri" panose="020F0502020204030204" pitchFamily="34" charset="0"/>
              </a:rPr>
              <a:t>Current practices </a:t>
            </a:r>
          </a:p>
          <a:p>
            <a:pPr>
              <a:buFont typeface="Wingdings" panose="05000000000000000000" pitchFamily="2" charset="2"/>
              <a:buChar char="§"/>
            </a:pPr>
            <a:r>
              <a:rPr lang="en-US" sz="3000" dirty="0">
                <a:solidFill>
                  <a:srgbClr val="221E1F"/>
                </a:solidFill>
                <a:latin typeface="Calibri" panose="020F0502020204030204" pitchFamily="34" charset="0"/>
              </a:rPr>
              <a:t>Online presence</a:t>
            </a:r>
          </a:p>
          <a:p>
            <a:pPr>
              <a:buFont typeface="Wingdings" panose="05000000000000000000" pitchFamily="2" charset="2"/>
              <a:buChar char="§"/>
            </a:pPr>
            <a:r>
              <a:rPr lang="en-US" sz="3000" b="0" i="0" u="none" strike="noStrike" baseline="0" dirty="0">
                <a:solidFill>
                  <a:srgbClr val="221E1F"/>
                </a:solidFill>
                <a:latin typeface="Calibri" panose="020F0502020204030204" pitchFamily="34" charset="0"/>
              </a:rPr>
              <a:t>Email marketing </a:t>
            </a:r>
          </a:p>
          <a:p>
            <a:pPr>
              <a:buFont typeface="Wingdings" panose="05000000000000000000" pitchFamily="2" charset="2"/>
              <a:buChar char="§"/>
            </a:pPr>
            <a:r>
              <a:rPr lang="en-US" sz="3000" dirty="0">
                <a:solidFill>
                  <a:srgbClr val="221E1F"/>
                </a:solidFill>
                <a:latin typeface="Calibri" panose="020F0502020204030204" pitchFamily="34" charset="0"/>
              </a:rPr>
              <a:t>Local advertising</a:t>
            </a:r>
            <a:endParaRPr lang="en-US" sz="3000" b="0" i="0" u="none" strike="noStrike" baseline="0" dirty="0">
              <a:solidFill>
                <a:srgbClr val="221E1F"/>
              </a:solidFill>
              <a:latin typeface="Calibri" panose="020F0502020204030204" pitchFamily="34" charset="0"/>
            </a:endParaRPr>
          </a:p>
          <a:p>
            <a:r>
              <a:rPr lang="en-US" sz="3000" b="0" i="0" u="none" strike="noStrike" baseline="0" dirty="0">
                <a:solidFill>
                  <a:srgbClr val="221E1F"/>
                </a:solidFill>
                <a:latin typeface="Calibri" panose="020F0502020204030204" pitchFamily="34" charset="0"/>
              </a:rPr>
              <a:t>Goals for improvement </a:t>
            </a:r>
            <a:endParaRPr lang="en-US" sz="3000" dirty="0">
              <a:solidFill>
                <a:srgbClr val="221E1F"/>
              </a:solidFill>
              <a:latin typeface="Calibri" panose="020F0502020204030204" pitchFamily="34" charset="0"/>
            </a:endParaRPr>
          </a:p>
          <a:p>
            <a:pPr>
              <a:buFont typeface="Wingdings" panose="05000000000000000000" pitchFamily="2" charset="2"/>
              <a:buChar char="§"/>
            </a:pPr>
            <a:r>
              <a:rPr lang="en-US" sz="3000" b="0" i="0" u="none" strike="noStrike" baseline="0" dirty="0">
                <a:solidFill>
                  <a:srgbClr val="221E1F"/>
                </a:solidFill>
                <a:latin typeface="Calibri" panose="020F0502020204030204" pitchFamily="34" charset="0"/>
              </a:rPr>
              <a:t>Enhance customer retention </a:t>
            </a:r>
          </a:p>
          <a:p>
            <a:pPr>
              <a:buFont typeface="Wingdings" panose="05000000000000000000" pitchFamily="2" charset="2"/>
              <a:buChar char="§"/>
            </a:pPr>
            <a:r>
              <a:rPr lang="en-US" sz="3000" dirty="0">
                <a:solidFill>
                  <a:srgbClr val="221E1F"/>
                </a:solidFill>
                <a:latin typeface="Calibri" panose="020F0502020204030204" pitchFamily="34" charset="0"/>
              </a:rPr>
              <a:t>Increase customer acquisition</a:t>
            </a:r>
          </a:p>
          <a:p>
            <a:pPr>
              <a:buFont typeface="Wingdings" panose="05000000000000000000" pitchFamily="2" charset="2"/>
              <a:buChar char="§"/>
            </a:pPr>
            <a:r>
              <a:rPr lang="en-US" sz="3000" dirty="0">
                <a:solidFill>
                  <a:srgbClr val="221E1F"/>
                </a:solidFill>
                <a:latin typeface="Calibri" panose="020F0502020204030204" pitchFamily="34" charset="0"/>
              </a:rPr>
              <a:t>Streamline communication with customers  </a:t>
            </a:r>
            <a:endParaRPr lang="en-US" sz="3000" b="0" i="0" u="none" strike="noStrike" baseline="0" dirty="0">
              <a:solidFill>
                <a:srgbClr val="221E1F"/>
              </a:solidFill>
              <a:latin typeface="Calibri" panose="020F0502020204030204" pitchFamily="34" charset="0"/>
            </a:endParaRPr>
          </a:p>
          <a:p>
            <a:r>
              <a:rPr lang="en-US" sz="3000" b="0" i="0" u="none" strike="noStrike" baseline="0" dirty="0">
                <a:solidFill>
                  <a:srgbClr val="221E1F"/>
                </a:solidFill>
                <a:latin typeface="Calibri" panose="020F0502020204030204" pitchFamily="34" charset="0"/>
              </a:rPr>
              <a:t>Plans to achieve your goals </a:t>
            </a:r>
          </a:p>
          <a:p>
            <a:pPr>
              <a:buFont typeface="Wingdings" panose="05000000000000000000" pitchFamily="2" charset="2"/>
              <a:buChar char="§"/>
            </a:pPr>
            <a:r>
              <a:rPr lang="en-US" sz="3000" b="0" i="0" u="none" strike="noStrike" baseline="0" dirty="0">
                <a:solidFill>
                  <a:srgbClr val="221E1F"/>
                </a:solidFill>
                <a:latin typeface="Calibri" panose="020F0502020204030204" pitchFamily="34" charset="0"/>
              </a:rPr>
              <a:t>Utilize CRM to track customer interaction</a:t>
            </a:r>
            <a:r>
              <a:rPr lang="en-US" sz="3000" dirty="0">
                <a:solidFill>
                  <a:srgbClr val="221E1F"/>
                </a:solidFill>
                <a:latin typeface="Calibri" panose="020F0502020204030204" pitchFamily="34" charset="0"/>
              </a:rPr>
              <a:t>s</a:t>
            </a:r>
          </a:p>
          <a:p>
            <a:pPr>
              <a:buFont typeface="Wingdings" panose="05000000000000000000" pitchFamily="2" charset="2"/>
              <a:buChar char="§"/>
            </a:pPr>
            <a:r>
              <a:rPr lang="en-US" sz="3000" b="0" i="0" u="none" strike="noStrike" baseline="0" dirty="0">
                <a:solidFill>
                  <a:srgbClr val="221E1F"/>
                </a:solidFill>
                <a:latin typeface="Calibri" panose="020F0502020204030204" pitchFamily="34" charset="0"/>
              </a:rPr>
              <a:t>Increase community evenest</a:t>
            </a:r>
            <a:r>
              <a:rPr lang="en-US" sz="3000" dirty="0">
                <a:solidFill>
                  <a:srgbClr val="221E1F"/>
                </a:solidFill>
                <a:latin typeface="Calibri" panose="020F0502020204030204" pitchFamily="34" charset="0"/>
              </a:rPr>
              <a:t>, sponsorship and partnerships</a:t>
            </a:r>
          </a:p>
          <a:p>
            <a:pPr>
              <a:buFont typeface="Wingdings" panose="05000000000000000000" pitchFamily="2" charset="2"/>
              <a:buChar char="§"/>
            </a:pPr>
            <a:r>
              <a:rPr lang="en-US" sz="3000" dirty="0">
                <a:solidFill>
                  <a:srgbClr val="221E1F"/>
                </a:solidFill>
                <a:latin typeface="Calibri" panose="020F0502020204030204" pitchFamily="34" charset="0"/>
              </a:rPr>
              <a:t>Revamp the customer referral program </a:t>
            </a:r>
            <a:endParaRPr lang="en-US" sz="3000" b="0" i="0" u="none" strike="noStrike" baseline="0" dirty="0">
              <a:solidFill>
                <a:srgbClr val="221E1F"/>
              </a:solidFill>
              <a:latin typeface="Calibri" panose="020F0502020204030204" pitchFamily="34" charset="0"/>
            </a:endParaRPr>
          </a:p>
          <a:p>
            <a:r>
              <a:rPr lang="en-US" sz="3000" b="0" i="0" u="none" strike="noStrike" baseline="0" dirty="0">
                <a:solidFill>
                  <a:srgbClr val="221E1F"/>
                </a:solidFill>
                <a:latin typeface="Calibri" panose="020F0502020204030204" pitchFamily="34" charset="0"/>
              </a:rPr>
              <a:t>Plans to evaluate your changes </a:t>
            </a:r>
          </a:p>
          <a:p>
            <a:pPr>
              <a:buFont typeface="Wingdings" panose="05000000000000000000" pitchFamily="2" charset="2"/>
              <a:buChar char="§"/>
            </a:pPr>
            <a:r>
              <a:rPr lang="en-US" sz="3000" dirty="0">
                <a:solidFill>
                  <a:srgbClr val="221E1F"/>
                </a:solidFill>
                <a:latin typeface="Calibri" panose="020F0502020204030204" pitchFamily="34" charset="0"/>
              </a:rPr>
              <a:t>Collect customer feedback through surveys, reviews</a:t>
            </a:r>
          </a:p>
          <a:p>
            <a:pPr>
              <a:buFont typeface="Wingdings" panose="05000000000000000000" pitchFamily="2" charset="2"/>
              <a:buChar char="§"/>
            </a:pPr>
            <a:r>
              <a:rPr lang="en-US" sz="3000" dirty="0">
                <a:solidFill>
                  <a:srgbClr val="221E1F"/>
                </a:solidFill>
                <a:latin typeface="Calibri" panose="020F0502020204030204" pitchFamily="34" charset="0"/>
              </a:rPr>
              <a:t>M</a:t>
            </a:r>
            <a:r>
              <a:rPr lang="en-US" sz="3000" b="0" i="0" u="none" strike="noStrike" baseline="0" dirty="0">
                <a:solidFill>
                  <a:srgbClr val="221E1F"/>
                </a:solidFill>
                <a:latin typeface="Calibri" panose="020F0502020204030204" pitchFamily="34" charset="0"/>
              </a:rPr>
              <a:t>onitor and track KPIs such as customer retention</a:t>
            </a:r>
            <a:r>
              <a:rPr lang="en-US" sz="3000" dirty="0">
                <a:solidFill>
                  <a:srgbClr val="221E1F"/>
                </a:solidFill>
                <a:latin typeface="Calibri" panose="020F0502020204030204" pitchFamily="34" charset="0"/>
              </a:rPr>
              <a:t> , and service revenue to see the impact of marketing efforts.</a:t>
            </a:r>
          </a:p>
          <a:p>
            <a:pPr>
              <a:buFont typeface="Wingdings" panose="05000000000000000000" pitchFamily="2" charset="2"/>
              <a:buChar char="§"/>
            </a:pPr>
            <a:r>
              <a:rPr lang="en-US" sz="3000" b="0" i="0" u="none" strike="noStrike" baseline="0" dirty="0">
                <a:solidFill>
                  <a:srgbClr val="221E1F"/>
                </a:solidFill>
                <a:latin typeface="Calibri" panose="020F0502020204030204" pitchFamily="34" charset="0"/>
              </a:rPr>
              <a:t>Always testing different ads c</a:t>
            </a:r>
            <a:r>
              <a:rPr lang="en-US" sz="3000" b="0" i="0" dirty="0">
                <a:solidFill>
                  <a:srgbClr val="0D0D0D"/>
                </a:solidFill>
                <a:effectLst/>
                <a:highlight>
                  <a:srgbClr val="FFFFFF"/>
                </a:highlight>
                <a:latin typeface="Söhne"/>
              </a:rPr>
              <a:t>reatives, headlines, and calls-to-action</a:t>
            </a:r>
            <a:endParaRPr lang="en-US" sz="30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822190" cy="4537512"/>
          </a:xfrm>
        </p:spPr>
        <p:txBody>
          <a:bodyPr>
            <a:normAutofit fontScale="4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3000" b="0" i="0" u="none" strike="noStrike" baseline="0" dirty="0">
                <a:solidFill>
                  <a:srgbClr val="221E1F"/>
                </a:solidFill>
                <a:latin typeface="Calibri" panose="020F0502020204030204" pitchFamily="34" charset="0"/>
              </a:rPr>
              <a:t>Current practices </a:t>
            </a:r>
          </a:p>
          <a:p>
            <a:pPr marL="0" indent="0">
              <a:buNone/>
            </a:pPr>
            <a:r>
              <a:rPr lang="en-US" sz="3000" dirty="0">
                <a:solidFill>
                  <a:srgbClr val="221E1F"/>
                </a:solidFill>
                <a:latin typeface="Calibri" panose="020F0502020204030204" pitchFamily="34" charset="0"/>
              </a:rPr>
              <a:t>We have three level of techs</a:t>
            </a:r>
          </a:p>
          <a:p>
            <a:pPr>
              <a:buFont typeface="Arial" panose="020B0604020202020204" pitchFamily="34" charset="0"/>
              <a:buChar char="•"/>
            </a:pPr>
            <a:r>
              <a:rPr lang="en-US" sz="3000" dirty="0">
                <a:solidFill>
                  <a:srgbClr val="221E1F"/>
                </a:solidFill>
                <a:latin typeface="Calibri" panose="020F0502020204030204" pitchFamily="34" charset="0"/>
              </a:rPr>
              <a:t>Lube tech “TXM”</a:t>
            </a:r>
          </a:p>
          <a:p>
            <a:pPr>
              <a:buFont typeface="Arial" panose="020B0604020202020204" pitchFamily="34" charset="0"/>
              <a:buChar char="•"/>
            </a:pPr>
            <a:r>
              <a:rPr lang="en-US" sz="3000" b="0" i="0" u="none" strike="noStrike" baseline="0" dirty="0">
                <a:solidFill>
                  <a:srgbClr val="221E1F"/>
                </a:solidFill>
                <a:latin typeface="Calibri" panose="020F0502020204030204" pitchFamily="34" charset="0"/>
              </a:rPr>
              <a:t>Main shop tech </a:t>
            </a:r>
          </a:p>
          <a:p>
            <a:pPr>
              <a:buFont typeface="Arial" panose="020B0604020202020204" pitchFamily="34" charset="0"/>
              <a:buChar char="•"/>
            </a:pPr>
            <a:r>
              <a:rPr lang="en-US" sz="3000" b="0" i="0" u="none" strike="noStrike" baseline="0" dirty="0">
                <a:solidFill>
                  <a:srgbClr val="221E1F"/>
                </a:solidFill>
                <a:latin typeface="Calibri" panose="020F0502020204030204" pitchFamily="34" charset="0"/>
              </a:rPr>
              <a:t>Master tech </a:t>
            </a:r>
          </a:p>
          <a:p>
            <a:pPr marL="0" indent="0">
              <a:buNone/>
            </a:pPr>
            <a:endParaRPr lang="en-US" sz="3000" b="0" i="0" u="none" strike="noStrike" baseline="0" dirty="0">
              <a:solidFill>
                <a:srgbClr val="221E1F"/>
              </a:solidFill>
              <a:latin typeface="Calibri" panose="020F0502020204030204" pitchFamily="34" charset="0"/>
            </a:endParaRPr>
          </a:p>
          <a:p>
            <a:r>
              <a:rPr lang="en-US" sz="3000" b="0" i="0" u="none" strike="noStrike" baseline="0" dirty="0">
                <a:solidFill>
                  <a:srgbClr val="221E1F"/>
                </a:solidFill>
                <a:latin typeface="Calibri" panose="020F0502020204030204" pitchFamily="34" charset="0"/>
              </a:rPr>
              <a:t>Goals for improvement </a:t>
            </a:r>
          </a:p>
          <a:p>
            <a:pPr marL="0" indent="0">
              <a:buNone/>
            </a:pPr>
            <a:r>
              <a:rPr lang="en-US" sz="3000" b="0" i="0" u="none" strike="noStrike" baseline="0" dirty="0">
                <a:solidFill>
                  <a:srgbClr val="221E1F"/>
                </a:solidFill>
                <a:latin typeface="Calibri" panose="020F0502020204030204" pitchFamily="34" charset="0"/>
              </a:rPr>
              <a:t>- Adding  level two TXM technicians, that would be able to perform fluid exchanges and keeping expenses down under PPM. This will allow us to collect more gross under PPM as tech’s rate is not flat rate but hourly. </a:t>
            </a:r>
          </a:p>
          <a:p>
            <a:r>
              <a:rPr lang="en-US" sz="3000" b="0" i="0" u="none" strike="noStrike" baseline="0" dirty="0">
                <a:solidFill>
                  <a:srgbClr val="221E1F"/>
                </a:solidFill>
                <a:latin typeface="Calibri" panose="020F0502020204030204" pitchFamily="34" charset="0"/>
              </a:rPr>
              <a:t>Plans to achieve your goals </a:t>
            </a:r>
          </a:p>
          <a:p>
            <a:pPr marL="0" indent="0">
              <a:buNone/>
            </a:pPr>
            <a:r>
              <a:rPr lang="en-US" sz="3000" b="0" i="0" u="none" strike="noStrike" baseline="0" dirty="0">
                <a:solidFill>
                  <a:srgbClr val="221E1F"/>
                </a:solidFill>
                <a:latin typeface="Calibri" panose="020F0502020204030204" pitchFamily="34" charset="0"/>
              </a:rPr>
              <a:t>- We are in the process of hiring a group of tech’s that had previous experience in lube from other places.</a:t>
            </a:r>
          </a:p>
          <a:p>
            <a:r>
              <a:rPr lang="en-US" sz="3000" b="0" i="0" u="none" strike="noStrike" baseline="0" dirty="0">
                <a:solidFill>
                  <a:srgbClr val="221E1F"/>
                </a:solidFill>
                <a:latin typeface="Calibri" panose="020F0502020204030204" pitchFamily="34" charset="0"/>
              </a:rPr>
              <a:t>Plans to evaluate your changes </a:t>
            </a:r>
          </a:p>
          <a:p>
            <a:pPr marL="0" indent="0">
              <a:buNone/>
            </a:pPr>
            <a:r>
              <a:rPr lang="en-US" sz="3000" b="0" i="0" u="none" strike="noStrike" baseline="0" dirty="0">
                <a:solidFill>
                  <a:srgbClr val="221E1F"/>
                </a:solidFill>
                <a:latin typeface="Calibri" panose="020F0502020204030204" pitchFamily="34" charset="0"/>
              </a:rPr>
              <a:t>_ Once we hire the tech’s efficiency / productivity report will provide me with results and changes. Based on th</a:t>
            </a:r>
            <a:r>
              <a:rPr lang="en-US" sz="3000" dirty="0">
                <a:solidFill>
                  <a:srgbClr val="221E1F"/>
                </a:solidFill>
                <a:latin typeface="Calibri" panose="020F0502020204030204" pitchFamily="34" charset="0"/>
              </a:rPr>
              <a:t>e metrics I will be able to tweak to make changes.</a:t>
            </a:r>
            <a:r>
              <a:rPr lang="en-US" sz="3000" b="0" i="0" u="none" strike="noStrike" baseline="0" dirty="0">
                <a:solidFill>
                  <a:srgbClr val="221E1F"/>
                </a:solidFill>
                <a:latin typeface="Calibri" panose="020F0502020204030204" pitchFamily="34" charset="0"/>
              </a:rPr>
              <a:t> </a:t>
            </a:r>
          </a:p>
          <a:p>
            <a:endParaRPr lang="en-US" dirty="0"/>
          </a:p>
        </p:txBody>
      </p:sp>
      <p:graphicFrame>
        <p:nvGraphicFramePr>
          <p:cNvPr id="11" name="Content Placeholder 10">
            <a:extLst>
              <a:ext uri="{FF2B5EF4-FFF2-40B4-BE49-F238E27FC236}">
                <a16:creationId xmlns:a16="http://schemas.microsoft.com/office/drawing/2014/main" id="{0410E626-B373-E3E7-908D-71644BBA0C46}"/>
              </a:ext>
            </a:extLst>
          </p:cNvPr>
          <p:cNvGraphicFramePr>
            <a:graphicFrameLocks noGrp="1"/>
          </p:cNvGraphicFramePr>
          <p:nvPr>
            <p:ph sz="quarter" idx="4"/>
            <p:extLst>
              <p:ext uri="{D42A27DB-BD31-4B8C-83A1-F6EECF244321}">
                <p14:modId xmlns:p14="http://schemas.microsoft.com/office/powerpoint/2010/main" val="919019544"/>
              </p:ext>
            </p:extLst>
          </p:nvPr>
        </p:nvGraphicFramePr>
        <p:xfrm>
          <a:off x="5838739" y="936066"/>
          <a:ext cx="4035105" cy="3870960"/>
        </p:xfrm>
        <a:graphic>
          <a:graphicData uri="http://schemas.openxmlformats.org/drawingml/2006/table">
            <a:tbl>
              <a:tblPr/>
              <a:tblGrid>
                <a:gridCol w="436713">
                  <a:extLst>
                    <a:ext uri="{9D8B030D-6E8A-4147-A177-3AD203B41FA5}">
                      <a16:colId xmlns:a16="http://schemas.microsoft.com/office/drawing/2014/main" val="3431974129"/>
                    </a:ext>
                  </a:extLst>
                </a:gridCol>
                <a:gridCol w="687410">
                  <a:extLst>
                    <a:ext uri="{9D8B030D-6E8A-4147-A177-3AD203B41FA5}">
                      <a16:colId xmlns:a16="http://schemas.microsoft.com/office/drawing/2014/main" val="4258485364"/>
                    </a:ext>
                  </a:extLst>
                </a:gridCol>
                <a:gridCol w="495278">
                  <a:extLst>
                    <a:ext uri="{9D8B030D-6E8A-4147-A177-3AD203B41FA5}">
                      <a16:colId xmlns:a16="http://schemas.microsoft.com/office/drawing/2014/main" val="264178809"/>
                    </a:ext>
                  </a:extLst>
                </a:gridCol>
                <a:gridCol w="117119">
                  <a:extLst>
                    <a:ext uri="{9D8B030D-6E8A-4147-A177-3AD203B41FA5}">
                      <a16:colId xmlns:a16="http://schemas.microsoft.com/office/drawing/2014/main" val="2765996691"/>
                    </a:ext>
                  </a:extLst>
                </a:gridCol>
                <a:gridCol w="721453">
                  <a:extLst>
                    <a:ext uri="{9D8B030D-6E8A-4147-A177-3AD203B41FA5}">
                      <a16:colId xmlns:a16="http://schemas.microsoft.com/office/drawing/2014/main" val="1252000466"/>
                    </a:ext>
                  </a:extLst>
                </a:gridCol>
                <a:gridCol w="193136">
                  <a:extLst>
                    <a:ext uri="{9D8B030D-6E8A-4147-A177-3AD203B41FA5}">
                      <a16:colId xmlns:a16="http://schemas.microsoft.com/office/drawing/2014/main" val="3512773034"/>
                    </a:ext>
                  </a:extLst>
                </a:gridCol>
                <a:gridCol w="742325">
                  <a:extLst>
                    <a:ext uri="{9D8B030D-6E8A-4147-A177-3AD203B41FA5}">
                      <a16:colId xmlns:a16="http://schemas.microsoft.com/office/drawing/2014/main" val="3782016753"/>
                    </a:ext>
                  </a:extLst>
                </a:gridCol>
                <a:gridCol w="641671">
                  <a:extLst>
                    <a:ext uri="{9D8B030D-6E8A-4147-A177-3AD203B41FA5}">
                      <a16:colId xmlns:a16="http://schemas.microsoft.com/office/drawing/2014/main" val="3478779985"/>
                    </a:ext>
                  </a:extLst>
                </a:gridCol>
              </a:tblGrid>
              <a:tr h="94938">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3">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434419272"/>
                  </a:ext>
                </a:extLst>
              </a:tr>
              <a:tr h="94938">
                <a:tc gridSpan="8">
                  <a:txBody>
                    <a:bodyPr/>
                    <a:lstStyle/>
                    <a:p>
                      <a:pPr algn="ctr" fontAlgn="b"/>
                      <a:r>
                        <a:rPr lang="en-US" sz="1000" b="1" i="0" u="none" strike="noStrike" dirty="0">
                          <a:effectLst/>
                          <a:latin typeface="Arial" panose="020B0604020202020204" pitchFamily="34" charset="0"/>
                        </a:rPr>
                        <a:t>Service Department Sales And Gross  (Labor Only)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mpd="sng">
                      <a:noFill/>
                      <a:prstDash val="solid"/>
                    </a:lnL>
                    <a:lnT w="12700" cmpd="sng">
                      <a:noFill/>
                      <a:prstDash val="solid"/>
                    </a:lnT>
                  </a:tcPr>
                </a:tc>
                <a:extLst>
                  <a:ext uri="{0D108BD9-81ED-4DB2-BD59-A6C34878D82A}">
                    <a16:rowId xmlns:a16="http://schemas.microsoft.com/office/drawing/2014/main" val="2328475498"/>
                  </a:ext>
                </a:extLst>
              </a:tr>
              <a:tr h="94938">
                <a:tc>
                  <a:txBody>
                    <a:bodyPr/>
                    <a:lstStyle/>
                    <a:p>
                      <a:pPr algn="ctr"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gridSpan="2">
                  <a:txBody>
                    <a:bodyPr/>
                    <a:lstStyle/>
                    <a:p>
                      <a:pPr algn="ctr"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pPr algn="ctr"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gridSpan="3">
                  <a:txBody>
                    <a:bodyPr/>
                    <a:lstStyle/>
                    <a:p>
                      <a:endParaRPr lang="en-US"/>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pPr algn="ctr"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pPr algn="ctr" fontAlgn="b"/>
                      <a:endParaRPr lang="en-US" sz="1000" b="0" i="0" u="none" strike="noStrike">
                        <a:effectLst/>
                        <a:latin typeface="Arial" panose="020B0604020202020204" pitchFamily="34" charset="0"/>
                      </a:endParaRPr>
                    </a:p>
                  </a:txBody>
                  <a:tcPr marL="0" marR="0" marT="0" marB="0" anchor="b">
                    <a:lnL>
                      <a:noFill/>
                    </a:lnL>
                    <a:lnR>
                      <a:noFill/>
                    </a:lnR>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63482465"/>
                  </a:ext>
                </a:extLst>
              </a:tr>
              <a:tr h="194170">
                <a:tc>
                  <a:txBody>
                    <a:bodyPr/>
                    <a:lstStyle/>
                    <a:p>
                      <a:pPr algn="ctr" fontAlgn="b"/>
                      <a:r>
                        <a:rPr lang="en-US" sz="800" b="0" i="0" u="none" strike="noStrike" dirty="0">
                          <a:solidFill>
                            <a:srgbClr val="FFFFFF"/>
                          </a:solidFill>
                          <a:effectLst/>
                          <a:highlight>
                            <a:srgbClr val="366092"/>
                          </a:highligh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dirty="0">
                          <a:solidFill>
                            <a:srgbClr val="FFFFFF"/>
                          </a:solidFill>
                          <a:effectLst/>
                          <a:highlight>
                            <a:srgbClr val="366092"/>
                          </a:highligh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gridSpan="2">
                  <a:txBody>
                    <a:bodyPr/>
                    <a:lstStyle/>
                    <a:p>
                      <a:pPr algn="ctr" fontAlgn="b"/>
                      <a:r>
                        <a:rPr lang="en-US" sz="800" b="0" i="0" u="none" strike="noStrike">
                          <a:solidFill>
                            <a:srgbClr val="FFFFFF"/>
                          </a:solidFill>
                          <a:effectLst/>
                          <a:highlight>
                            <a:srgbClr val="366092"/>
                          </a:highlight>
                          <a:latin typeface="Arial" panose="020B0604020202020204" pitchFamily="34" charset="0"/>
                        </a:rPr>
                        <a:t>Gross</a:t>
                      </a:r>
                      <a:endParaRPr lang="en-US" sz="800" b="0" i="0" u="none" strike="noStrike" dirty="0">
                        <a:solidFill>
                          <a:srgbClr val="FFFFFF"/>
                        </a:solidFill>
                        <a:effectLst/>
                        <a:highlight>
                          <a:srgbClr val="366092"/>
                        </a:highligh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ctr" fontAlgn="b"/>
                      <a:r>
                        <a:rPr lang="en-US" sz="800" b="0" i="0" u="none" strike="noStrike">
                          <a:solidFill>
                            <a:srgbClr val="FFFFFF"/>
                          </a:solidFill>
                          <a:effectLst/>
                          <a:highlight>
                            <a:srgbClr val="366092"/>
                          </a:highligh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a:solidFill>
                            <a:srgbClr val="FFFFFF"/>
                          </a:solidFill>
                          <a:effectLst/>
                          <a:highlight>
                            <a:srgbClr val="366092"/>
                          </a:highligh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gridSpan="3">
                  <a:txBody>
                    <a:bodyPr/>
                    <a:lstStyle/>
                    <a:p>
                      <a:r>
                        <a:rPr lang="en-US" sz="800" b="0" i="0" u="none" strike="noStrike">
                          <a:solidFill>
                            <a:srgbClr val="FFFFFF"/>
                          </a:solidFill>
                          <a:effectLst/>
                          <a:highlight>
                            <a:srgbClr val="366092"/>
                          </a:highlight>
                          <a:latin typeface="Arial" panose="020B0604020202020204" pitchFamily="34" charset="0"/>
                        </a:rPr>
                        <a:t>%Sales Contribution</a:t>
                      </a:r>
                      <a:endParaRPr lang="en-US"/>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ctr" fontAlgn="b"/>
                      <a:r>
                        <a:rPr lang="en-US" sz="800" b="0" i="0" u="none" strike="noStrike">
                          <a:solidFill>
                            <a:srgbClr val="FFFFFF"/>
                          </a:solidFill>
                          <a:effectLst/>
                          <a:highlight>
                            <a:srgbClr val="366092"/>
                          </a:highligh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hMerge="1">
                  <a:txBody>
                    <a:bodyPr/>
                    <a:lstStyle/>
                    <a:p>
                      <a:pPr algn="ctr" fontAlgn="b"/>
                      <a:r>
                        <a:rPr lang="en-US" sz="800" b="0" i="0" u="none" strike="noStrike">
                          <a:solidFill>
                            <a:srgbClr val="FFFFFF"/>
                          </a:solidFill>
                          <a:effectLst/>
                          <a:highlight>
                            <a:srgbClr val="366092"/>
                          </a:highligh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116913944"/>
                  </a:ext>
                </a:extLst>
              </a:tr>
              <a:tr h="323617">
                <a:tc>
                  <a:txBody>
                    <a:bodyPr/>
                    <a:lstStyle/>
                    <a:p>
                      <a:pPr algn="ctr" fontAlgn="b"/>
                      <a:r>
                        <a:rPr lang="en-US" sz="800" b="0" i="0" u="none" strike="noStrike" dirty="0">
                          <a:effectLst/>
                          <a:latin typeface="Arial" panose="020B0604020202020204" pitchFamily="34" charset="0"/>
                        </a:rPr>
                        <a:t>Customer Pay Mechanical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dirty="0">
                          <a:effectLst/>
                          <a:latin typeface="Arial" panose="020B0604020202020204" pitchFamily="34" charset="0"/>
                        </a:rPr>
                        <a:t> $               638,530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b"/>
                      <a:r>
                        <a:rPr lang="en-US" sz="800" b="0" i="0" u="none" strike="noStrike">
                          <a:effectLst/>
                          <a:latin typeface="Arial" panose="020B0604020202020204" pitchFamily="34" charset="0"/>
                        </a:rPr>
                        <a:t> $           509,709 </a:t>
                      </a:r>
                      <a:endParaRPr lang="en-US" sz="8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r>
                        <a:rPr lang="en-US" sz="800" b="0" i="0" u="none" strike="noStrike" dirty="0">
                          <a:effectLst/>
                          <a:latin typeface="Arial" panose="020B0604020202020204" pitchFamily="34" charset="0"/>
                        </a:rPr>
                        <a:t> $           509,709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highlight>
                            <a:srgbClr val="FFFF00"/>
                          </a:highlight>
                          <a:latin typeface="Arial" panose="020B0604020202020204" pitchFamily="34" charset="0"/>
                        </a:rPr>
                        <a:t>79.83%</a:t>
                      </a:r>
                      <a:endParaRPr lang="en-US" sz="8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r>
                        <a:rPr lang="en-US" sz="800" b="0" i="0" u="none" strike="noStrike">
                          <a:effectLst/>
                          <a:highlight>
                            <a:srgbClr val="FFFF00"/>
                          </a:highlight>
                          <a:latin typeface="Arial" panose="020B0604020202020204" pitchFamily="34" charset="0"/>
                        </a:rPr>
                        <a:t>60.74%</a:t>
                      </a:r>
                      <a:endParaRPr lang="en-US"/>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a:effectLst/>
                          <a:highlight>
                            <a:srgbClr val="FFFF00"/>
                          </a:highlight>
                          <a:latin typeface="Arial" panose="020B0604020202020204" pitchFamily="34" charset="0"/>
                        </a:rPr>
                        <a:t>79.83%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a:effectLst/>
                          <a:highlight>
                            <a:srgbClr val="FFFF00"/>
                          </a:highlight>
                          <a:latin typeface="Arial" panose="020B0604020202020204" pitchFamily="34" charset="0"/>
                        </a:rPr>
                        <a:t>60.74%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92677141"/>
                  </a:ext>
                </a:extLst>
              </a:tr>
              <a:tr h="323617">
                <a:tc>
                  <a:txBody>
                    <a:bodyPr/>
                    <a:lstStyle/>
                    <a:p>
                      <a:pPr algn="ctr" fontAlgn="b"/>
                      <a:r>
                        <a:rPr lang="en-US" sz="800" b="0" i="0" u="none" strike="noStrike">
                          <a:effectLst/>
                          <a:latin typeface="Arial" panose="020B0604020202020204" pitchFamily="34" charset="0"/>
                        </a:rPr>
                        <a:t>Customer - Toyota Care</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dirty="0">
                          <a:effectLst/>
                          <a:latin typeface="Arial" panose="020B0604020202020204" pitchFamily="34" charset="0"/>
                        </a:rPr>
                        <a:t> $                  91,371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b"/>
                      <a:r>
                        <a:rPr lang="en-US" sz="800" b="0" i="0" u="none" strike="noStrike">
                          <a:effectLst/>
                          <a:latin typeface="Arial" panose="020B0604020202020204" pitchFamily="34" charset="0"/>
                        </a:rPr>
                        <a:t> $             80,604 </a:t>
                      </a:r>
                      <a:endParaRPr lang="en-US" sz="8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r>
                        <a:rPr lang="en-US" sz="800" b="0" i="0" u="none" strike="noStrike" dirty="0">
                          <a:effectLst/>
                          <a:latin typeface="Arial" panose="020B0604020202020204" pitchFamily="34" charset="0"/>
                        </a:rPr>
                        <a:t> $             80,604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highlight>
                            <a:srgbClr val="FFFF00"/>
                          </a:highlight>
                          <a:latin typeface="Arial" panose="020B0604020202020204" pitchFamily="34" charset="0"/>
                        </a:rPr>
                        <a:t>88.22%</a:t>
                      </a:r>
                      <a:endParaRPr lang="en-US" sz="8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r>
                        <a:rPr lang="en-US" sz="800" b="0" i="0" u="none" strike="noStrike">
                          <a:effectLst/>
                          <a:highlight>
                            <a:srgbClr val="FFFF00"/>
                          </a:highlight>
                          <a:latin typeface="Arial" panose="020B0604020202020204" pitchFamily="34" charset="0"/>
                        </a:rPr>
                        <a:t>8.69%</a:t>
                      </a:r>
                      <a:endParaRPr lang="en-US"/>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a:effectLst/>
                          <a:highlight>
                            <a:srgbClr val="FFFF00"/>
                          </a:highlight>
                          <a:latin typeface="Arial" panose="020B0604020202020204" pitchFamily="34" charset="0"/>
                        </a:rPr>
                        <a:t>88.22%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a:effectLst/>
                          <a:highlight>
                            <a:srgbClr val="FFFF00"/>
                          </a:highlight>
                          <a:latin typeface="Arial" panose="020B0604020202020204" pitchFamily="34" charset="0"/>
                        </a:rPr>
                        <a:t>8.69%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93937605"/>
                  </a:ext>
                </a:extLst>
              </a:tr>
              <a:tr h="194170">
                <a:tc>
                  <a:txBody>
                    <a:bodyPr/>
                    <a:lstStyle/>
                    <a:p>
                      <a:pPr algn="ctr" fontAlgn="b"/>
                      <a:r>
                        <a:rPr lang="en-US" sz="800" b="0" i="0" u="none" strike="noStrike" dirty="0">
                          <a:effectLst/>
                          <a:latin typeface="Arial" panose="020B0604020202020204" pitchFamily="34" charset="0"/>
                        </a:rPr>
                        <a:t>Customer - PPM</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dirty="0">
                          <a:effectLst/>
                          <a:latin typeface="Arial" panose="020B0604020202020204" pitchFamily="34" charset="0"/>
                        </a:rPr>
                        <a:t> $                  31,127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b"/>
                      <a:r>
                        <a:rPr lang="en-US" sz="800" b="0" i="0" u="none" strike="noStrike">
                          <a:effectLst/>
                          <a:latin typeface="Arial" panose="020B0604020202020204" pitchFamily="34" charset="0"/>
                        </a:rPr>
                        <a:t> $             13,034 </a:t>
                      </a:r>
                      <a:endParaRPr lang="en-US" sz="8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r>
                        <a:rPr lang="en-US" sz="800" b="0" i="0" u="none" strike="noStrike">
                          <a:effectLst/>
                          <a:latin typeface="Arial" panose="020B0604020202020204" pitchFamily="34" charset="0"/>
                        </a:rPr>
                        <a:t> $             13,034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highlight>
                            <a:srgbClr val="FFFF00"/>
                          </a:highlight>
                          <a:latin typeface="Arial" panose="020B0604020202020204" pitchFamily="34" charset="0"/>
                        </a:rPr>
                        <a:t>41.87%</a:t>
                      </a:r>
                      <a:endParaRPr lang="en-US" sz="8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r>
                        <a:rPr lang="en-US" sz="800" b="0" i="0" u="none" strike="noStrike">
                          <a:effectLst/>
                          <a:highlight>
                            <a:srgbClr val="FFFF00"/>
                          </a:highlight>
                          <a:latin typeface="Arial" panose="020B0604020202020204" pitchFamily="34" charset="0"/>
                        </a:rPr>
                        <a:t>2.96%</a:t>
                      </a:r>
                      <a:endParaRPr lang="en-US"/>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dirty="0">
                          <a:effectLst/>
                          <a:highlight>
                            <a:srgbClr val="FFFF00"/>
                          </a:highlight>
                          <a:latin typeface="Arial" panose="020B0604020202020204" pitchFamily="34" charset="0"/>
                        </a:rPr>
                        <a:t>41.87%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a:effectLst/>
                          <a:highlight>
                            <a:srgbClr val="FFFF00"/>
                          </a:highlight>
                          <a:latin typeface="Arial" panose="020B0604020202020204" pitchFamily="34" charset="0"/>
                        </a:rPr>
                        <a:t>2.96%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85380712"/>
                  </a:ext>
                </a:extLst>
              </a:tr>
              <a:tr h="129447">
                <a:tc>
                  <a:txBody>
                    <a:bodyPr/>
                    <a:lstStyle/>
                    <a:p>
                      <a:pPr algn="ctr" fontAlgn="b"/>
                      <a:r>
                        <a:rPr lang="en-US" sz="8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dirty="0">
                          <a:effectLst/>
                          <a:latin typeface="Arial" panose="020B0604020202020204" pitchFamily="34" charset="0"/>
                        </a:rPr>
                        <a:t> $               118,486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b"/>
                      <a:r>
                        <a:rPr lang="en-US" sz="800" b="0" i="0" u="none" strike="noStrike">
                          <a:effectLst/>
                          <a:latin typeface="Arial" panose="020B0604020202020204" pitchFamily="34" charset="0"/>
                        </a:rPr>
                        <a:t> $             96,537 </a:t>
                      </a:r>
                      <a:endParaRPr lang="en-US" sz="8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r>
                        <a:rPr lang="en-US" sz="800" b="0" i="0" u="none" strike="noStrike">
                          <a:effectLst/>
                          <a:latin typeface="Arial" panose="020B0604020202020204" pitchFamily="34" charset="0"/>
                        </a:rPr>
                        <a:t> $             96,537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highlight>
                            <a:srgbClr val="FFFF00"/>
                          </a:highlight>
                          <a:latin typeface="Arial" panose="020B0604020202020204" pitchFamily="34" charset="0"/>
                        </a:rPr>
                        <a:t>81.48%</a:t>
                      </a:r>
                      <a:endParaRPr lang="en-US" sz="8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r>
                        <a:rPr lang="en-US" sz="800" b="0" i="0" u="none" strike="noStrike">
                          <a:effectLst/>
                          <a:highlight>
                            <a:srgbClr val="FFFF00"/>
                          </a:highlight>
                          <a:latin typeface="Arial" panose="020B0604020202020204" pitchFamily="34" charset="0"/>
                        </a:rPr>
                        <a:t>11.27%</a:t>
                      </a:r>
                      <a:endParaRPr lang="en-US"/>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dirty="0">
                          <a:effectLst/>
                          <a:highlight>
                            <a:srgbClr val="FFFF00"/>
                          </a:highlight>
                          <a:latin typeface="Arial" panose="020B0604020202020204" pitchFamily="34" charset="0"/>
                        </a:rPr>
                        <a:t>81.48%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a:effectLst/>
                          <a:highlight>
                            <a:srgbClr val="FFFF00"/>
                          </a:highlight>
                          <a:latin typeface="Arial" panose="020B0604020202020204" pitchFamily="34" charset="0"/>
                        </a:rPr>
                        <a:t>11.27%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52860049"/>
                  </a:ext>
                </a:extLst>
              </a:tr>
              <a:tr h="194170">
                <a:tc>
                  <a:txBody>
                    <a:bodyPr/>
                    <a:lstStyle/>
                    <a:p>
                      <a:pPr algn="ctr" fontAlgn="b"/>
                      <a:r>
                        <a:rPr lang="en-US" sz="8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b"/>
                      <a:r>
                        <a:rPr lang="en-US" sz="800" b="0" i="0" u="none" strike="noStrike">
                          <a:effectLst/>
                          <a:latin typeface="Arial" panose="020B0604020202020204" pitchFamily="34" charset="0"/>
                        </a:rPr>
                        <a:t> </a:t>
                      </a:r>
                      <a:endParaRPr lang="en-US" sz="8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highlight>
                            <a:srgbClr val="FFFF00"/>
                          </a:highlight>
                          <a:latin typeface="Arial" panose="020B0604020202020204" pitchFamily="34" charset="0"/>
                        </a:rPr>
                        <a:t>0%</a:t>
                      </a:r>
                      <a:endParaRPr lang="en-US" sz="8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r>
                        <a:rPr lang="en-US" sz="800" b="0" i="0" u="none" strike="noStrike">
                          <a:effectLst/>
                          <a:highlight>
                            <a:srgbClr val="FFFF00"/>
                          </a:highlight>
                          <a:latin typeface="Arial" panose="020B0604020202020204" pitchFamily="34" charset="0"/>
                        </a:rPr>
                        <a:t>0.00%</a:t>
                      </a:r>
                      <a:endParaRPr lang="en-US"/>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dirty="0">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02307544"/>
                  </a:ext>
                </a:extLst>
              </a:tr>
              <a:tr h="129447">
                <a:tc>
                  <a:txBody>
                    <a:bodyPr/>
                    <a:lstStyle/>
                    <a:p>
                      <a:pPr algn="ctr" fontAlgn="b"/>
                      <a:r>
                        <a:rPr lang="en-US" sz="8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latin typeface="Arial" panose="020B0604020202020204" pitchFamily="34" charset="0"/>
                        </a:rPr>
                        <a:t> $               171,733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b"/>
                      <a:r>
                        <a:rPr lang="en-US" sz="800" b="0" i="0" u="none" strike="noStrike">
                          <a:effectLst/>
                          <a:latin typeface="Arial" panose="020B0604020202020204" pitchFamily="34" charset="0"/>
                        </a:rPr>
                        <a:t> $           139,774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r>
                        <a:rPr lang="en-US" sz="800" b="0" i="0" u="none" strike="noStrike" dirty="0">
                          <a:effectLst/>
                          <a:latin typeface="Arial" panose="020B0604020202020204" pitchFamily="34" charset="0"/>
                        </a:rPr>
                        <a:t> $           139,774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highlight>
                            <a:srgbClr val="FFFF00"/>
                          </a:highlight>
                          <a:latin typeface="Arial" panose="020B0604020202020204" pitchFamily="34" charset="0"/>
                        </a:rPr>
                        <a:t>81.39%</a:t>
                      </a:r>
                      <a:endParaRPr lang="en-US" sz="8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r>
                        <a:rPr lang="en-US" sz="800" b="0" i="0" u="none" strike="noStrike">
                          <a:effectLst/>
                          <a:highlight>
                            <a:srgbClr val="FFFF00"/>
                          </a:highlight>
                          <a:latin typeface="Arial" panose="020B0604020202020204" pitchFamily="34" charset="0"/>
                        </a:rPr>
                        <a:t>16.34%</a:t>
                      </a:r>
                      <a:endParaRPr lang="en-US"/>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a:effectLst/>
                          <a:highlight>
                            <a:srgbClr val="FFFF00"/>
                          </a:highlight>
                          <a:latin typeface="Arial" panose="020B0604020202020204" pitchFamily="34" charset="0"/>
                        </a:rPr>
                        <a:t>81.39%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a:effectLst/>
                          <a:highlight>
                            <a:srgbClr val="FFFF00"/>
                          </a:highlight>
                          <a:latin typeface="Arial" panose="020B0604020202020204" pitchFamily="34" charset="0"/>
                        </a:rPr>
                        <a:t>16.34%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22443654"/>
                  </a:ext>
                </a:extLst>
              </a:tr>
              <a:tr h="323617">
                <a:tc>
                  <a:txBody>
                    <a:bodyPr/>
                    <a:lstStyle/>
                    <a:p>
                      <a:pPr algn="ctr" fontAlgn="b"/>
                      <a:r>
                        <a:rPr lang="en-US" sz="800" b="0" i="0" u="none" strike="noStrike">
                          <a:effectLst/>
                          <a:latin typeface="Arial" panose="020B0604020202020204" pitchFamily="34" charset="0"/>
                        </a:rPr>
                        <a:t>NVI/PDI/Road Ready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r>
                        <a:rPr lang="en-US" sz="8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highlight>
                            <a:srgbClr val="FFFF00"/>
                          </a:highlight>
                          <a:latin typeface="Arial" panose="020B0604020202020204" pitchFamily="34" charset="0"/>
                        </a:rPr>
                        <a:t>0%</a:t>
                      </a:r>
                      <a:endParaRPr lang="en-US" sz="8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r>
                        <a:rPr lang="en-US" sz="800" b="0" i="0" u="none" strike="noStrike">
                          <a:effectLst/>
                          <a:highlight>
                            <a:srgbClr val="FFFF00"/>
                          </a:highlight>
                          <a:latin typeface="Arial" panose="020B0604020202020204" pitchFamily="34" charset="0"/>
                        </a:rPr>
                        <a:t>0.00%</a:t>
                      </a:r>
                      <a:endParaRPr lang="en-US"/>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dirty="0">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02083391"/>
                  </a:ext>
                </a:extLst>
              </a:tr>
              <a:tr h="453064">
                <a:tc>
                  <a:txBody>
                    <a:bodyPr/>
                    <a:lstStyle/>
                    <a:p>
                      <a:pPr algn="ctr" fontAlgn="b"/>
                      <a:r>
                        <a:rPr lang="en-US" sz="800" b="0" i="0" u="none" strike="noStrike">
                          <a:effectLst/>
                          <a:latin typeface="Arial" panose="020B0604020202020204" pitchFamily="34" charset="0"/>
                        </a:rPr>
                        <a:t>Unapplied Time/Adj.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highlight>
                            <a:srgbClr val="366092"/>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gridSpan="2">
                  <a:txBody>
                    <a:bodyPr/>
                    <a:lstStyle/>
                    <a:p>
                      <a:pPr algn="ctr" fontAlgn="b"/>
                      <a:r>
                        <a:rPr lang="en-US" sz="800" b="0" i="0" u="none" strike="noStrike">
                          <a:effectLst/>
                          <a:latin typeface="Arial" panose="020B0604020202020204" pitchFamily="34" charset="0"/>
                        </a:rPr>
                        <a:t>   </a:t>
                      </a:r>
                      <a:endParaRPr lang="en-US" sz="800" b="0" i="0" u="none" strike="noStrike">
                        <a:effectLst/>
                        <a:highlight>
                          <a:srgbClr val="366092"/>
                        </a:highligh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b"/>
                      <a:r>
                        <a:rPr lang="en-US" sz="8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highlight>
                            <a:srgbClr val="FFFF00"/>
                          </a:highlight>
                          <a:latin typeface="Arial" panose="020B0604020202020204" pitchFamily="34" charset="0"/>
                        </a:rPr>
                        <a:t>0%</a:t>
                      </a:r>
                      <a:endParaRPr lang="en-US" sz="8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r>
                        <a:rPr lang="en-US" sz="800" b="0" i="0" u="none" strike="noStrike">
                          <a:effectLst/>
                          <a:highlight>
                            <a:srgbClr val="FFFF00"/>
                          </a:highlight>
                          <a:latin typeface="Arial" panose="020B0604020202020204" pitchFamily="34" charset="0"/>
                        </a:rPr>
                        <a:t>0.00%</a:t>
                      </a:r>
                      <a:endParaRPr lang="en-US"/>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dirty="0">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dirty="0">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82714401"/>
                  </a:ext>
                </a:extLst>
              </a:tr>
              <a:tr h="129447">
                <a:tc>
                  <a:txBody>
                    <a:bodyPr/>
                    <a:lstStyle/>
                    <a:p>
                      <a:pPr algn="ctr" fontAlgn="b"/>
                      <a:r>
                        <a:rPr lang="en-US" sz="8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highlight>
                            <a:srgbClr val="FFFF00"/>
                          </a:highlight>
                          <a:latin typeface="Arial" panose="020B0604020202020204" pitchFamily="34" charset="0"/>
                        </a:rPr>
                        <a:t> $            1,051,247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800" b="0" i="0" u="none" strike="noStrike" dirty="0">
                          <a:effectLst/>
                          <a:highlight>
                            <a:srgbClr val="FFFF00"/>
                          </a:highlight>
                          <a:latin typeface="Arial" panose="020B0604020202020204" pitchFamily="34" charset="0"/>
                        </a:rPr>
                        <a:t> $           839,658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dirty="0">
                          <a:effectLst/>
                          <a:highlight>
                            <a:srgbClr val="FFFF00"/>
                          </a:highlight>
                          <a:latin typeface="Arial" panose="020B0604020202020204" pitchFamily="34" charset="0"/>
                        </a:rPr>
                        <a:t> $           839,658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dirty="0">
                          <a:effectLst/>
                          <a:highlight>
                            <a:srgbClr val="FFFF00"/>
                          </a:highlight>
                          <a:latin typeface="Arial" panose="020B0604020202020204" pitchFamily="34" charset="0"/>
                        </a:rPr>
                        <a:t>79.87%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gridSpan="3">
                  <a:txBody>
                    <a:bodyPr/>
                    <a:lstStyle/>
                    <a:p>
                      <a:r>
                        <a:rPr lang="en-US" sz="800" b="0" i="0" u="none" strike="noStrike" dirty="0">
                          <a:effectLst/>
                          <a:highlight>
                            <a:srgbClr val="FFFF00"/>
                          </a:highlight>
                          <a:latin typeface="Arial" panose="020B0604020202020204" pitchFamily="34" charset="0"/>
                        </a:rPr>
                        <a:t>100.00%</a:t>
                      </a:r>
                      <a:endParaRPr lang="en-US" dirty="0"/>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dirty="0">
                          <a:effectLst/>
                          <a:highlight>
                            <a:srgbClr val="FFFF00"/>
                          </a:highlight>
                          <a:latin typeface="Arial" panose="020B0604020202020204" pitchFamily="34" charset="0"/>
                        </a:rPr>
                        <a:t>79.87%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800" b="0" i="0" u="none" strike="noStrike" dirty="0">
                          <a:effectLst/>
                          <a:highlight>
                            <a:srgbClr val="FFFF00"/>
                          </a:highligh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99868445"/>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09461"/>
            <a:ext cx="4184035" cy="4095054"/>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marL="0" indent="0">
              <a:buNone/>
            </a:pPr>
            <a:r>
              <a:rPr lang="en-US" sz="1800" b="0" i="0" u="none" strike="noStrike" baseline="0" dirty="0">
                <a:solidFill>
                  <a:srgbClr val="221E1F"/>
                </a:solidFill>
                <a:latin typeface="Calibri" panose="020F0502020204030204" pitchFamily="34" charset="0"/>
              </a:rPr>
              <a:t>- Two areas of expenses that required attention are </a:t>
            </a:r>
          </a:p>
          <a:p>
            <a:pPr>
              <a:buFont typeface="Wingdings" panose="05000000000000000000" pitchFamily="2" charset="2"/>
              <a:buChar char="§"/>
            </a:pPr>
            <a:r>
              <a:rPr lang="en-US" dirty="0">
                <a:solidFill>
                  <a:srgbClr val="221E1F"/>
                </a:solidFill>
                <a:latin typeface="Calibri" panose="020F0502020204030204" pitchFamily="34" charset="0"/>
              </a:rPr>
              <a:t>Sublet </a:t>
            </a:r>
          </a:p>
          <a:p>
            <a:pPr>
              <a:buFont typeface="Wingdings" panose="05000000000000000000" pitchFamily="2" charset="2"/>
              <a:buChar char="§"/>
            </a:pPr>
            <a:r>
              <a:rPr lang="en-US" sz="1800" b="0" i="0" u="none" strike="noStrike" baseline="0" dirty="0">
                <a:solidFill>
                  <a:srgbClr val="221E1F"/>
                </a:solidFill>
                <a:latin typeface="Calibri" panose="020F0502020204030204" pitchFamily="34" charset="0"/>
              </a:rPr>
              <a:t>Policy and claims </a:t>
            </a: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sz="1800" b="0" i="0" u="none" strike="noStrike" baseline="0" dirty="0">
                <a:solidFill>
                  <a:srgbClr val="221E1F"/>
                </a:solidFill>
                <a:latin typeface="Calibri" panose="020F0502020204030204" pitchFamily="34" charset="0"/>
              </a:rPr>
              <a:t>- Limit the amount of expenses and increase gross.</a:t>
            </a:r>
          </a:p>
          <a:p>
            <a:r>
              <a:rPr lang="en-US" sz="1800" b="0" i="0" u="none" strike="noStrike" baseline="0" dirty="0">
                <a:solidFill>
                  <a:srgbClr val="221E1F"/>
                </a:solidFill>
                <a:latin typeface="Calibri" panose="020F0502020204030204" pitchFamily="34" charset="0"/>
              </a:rPr>
              <a:t>Plans to achieve your goals </a:t>
            </a:r>
          </a:p>
          <a:p>
            <a:pPr marL="0" indent="0">
              <a:buNone/>
            </a:pPr>
            <a:r>
              <a:rPr lang="en-US" dirty="0">
                <a:solidFill>
                  <a:srgbClr val="221E1F"/>
                </a:solidFill>
                <a:latin typeface="Calibri" panose="020F0502020204030204" pitchFamily="34" charset="0"/>
              </a:rPr>
              <a:t>- Add pay plans to reflect on policy expenses.</a:t>
            </a:r>
          </a:p>
          <a:p>
            <a:pPr marL="0" indent="0">
              <a:buNone/>
            </a:pPr>
            <a:r>
              <a:rPr lang="en-US" dirty="0">
                <a:solidFill>
                  <a:srgbClr val="221E1F"/>
                </a:solidFill>
                <a:latin typeface="Calibri" panose="020F0502020204030204" pitchFamily="34" charset="0"/>
              </a:rPr>
              <a:t>- Limit amount of work that are send out and keep in house at door rate.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dirty="0"/>
              <a:t>- Track Sublet opcode expense. </a:t>
            </a:r>
          </a:p>
        </p:txBody>
      </p:sp>
      <p:graphicFrame>
        <p:nvGraphicFramePr>
          <p:cNvPr id="7" name="Content Placeholder 6">
            <a:extLst>
              <a:ext uri="{FF2B5EF4-FFF2-40B4-BE49-F238E27FC236}">
                <a16:creationId xmlns:a16="http://schemas.microsoft.com/office/drawing/2014/main" id="{5C733A53-178E-BC61-1C20-B69310759FD8}"/>
              </a:ext>
            </a:extLst>
          </p:cNvPr>
          <p:cNvGraphicFramePr>
            <a:graphicFrameLocks noGrp="1"/>
          </p:cNvGraphicFramePr>
          <p:nvPr>
            <p:ph sz="half" idx="2"/>
            <p:extLst>
              <p:ext uri="{D42A27DB-BD31-4B8C-83A1-F6EECF244321}">
                <p14:modId xmlns:p14="http://schemas.microsoft.com/office/powerpoint/2010/main" val="399011705"/>
              </p:ext>
            </p:extLst>
          </p:nvPr>
        </p:nvGraphicFramePr>
        <p:xfrm>
          <a:off x="6431817" y="1401385"/>
          <a:ext cx="4513724" cy="4431901"/>
        </p:xfrm>
        <a:graphic>
          <a:graphicData uri="http://schemas.openxmlformats.org/drawingml/2006/table">
            <a:tbl>
              <a:tblPr/>
              <a:tblGrid>
                <a:gridCol w="25400">
                  <a:extLst>
                    <a:ext uri="{9D8B030D-6E8A-4147-A177-3AD203B41FA5}">
                      <a16:colId xmlns:a16="http://schemas.microsoft.com/office/drawing/2014/main" val="2930225664"/>
                    </a:ext>
                  </a:extLst>
                </a:gridCol>
                <a:gridCol w="2000621">
                  <a:extLst>
                    <a:ext uri="{9D8B030D-6E8A-4147-A177-3AD203B41FA5}">
                      <a16:colId xmlns:a16="http://schemas.microsoft.com/office/drawing/2014/main" val="533314031"/>
                    </a:ext>
                  </a:extLst>
                </a:gridCol>
                <a:gridCol w="736496">
                  <a:extLst>
                    <a:ext uri="{9D8B030D-6E8A-4147-A177-3AD203B41FA5}">
                      <a16:colId xmlns:a16="http://schemas.microsoft.com/office/drawing/2014/main" val="4172877645"/>
                    </a:ext>
                  </a:extLst>
                </a:gridCol>
                <a:gridCol w="710107">
                  <a:extLst>
                    <a:ext uri="{9D8B030D-6E8A-4147-A177-3AD203B41FA5}">
                      <a16:colId xmlns:a16="http://schemas.microsoft.com/office/drawing/2014/main" val="2871963092"/>
                    </a:ext>
                  </a:extLst>
                </a:gridCol>
                <a:gridCol w="1015700">
                  <a:extLst>
                    <a:ext uri="{9D8B030D-6E8A-4147-A177-3AD203B41FA5}">
                      <a16:colId xmlns:a16="http://schemas.microsoft.com/office/drawing/2014/main" val="3633438368"/>
                    </a:ext>
                  </a:extLst>
                </a:gridCol>
                <a:gridCol w="25400">
                  <a:extLst>
                    <a:ext uri="{9D8B030D-6E8A-4147-A177-3AD203B41FA5}">
                      <a16:colId xmlns:a16="http://schemas.microsoft.com/office/drawing/2014/main" val="1347128871"/>
                    </a:ext>
                  </a:extLst>
                </a:gridCol>
              </a:tblGrid>
              <a:tr h="32571">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127069337"/>
                  </a:ext>
                </a:extLst>
              </a:tr>
              <a:tr h="248542">
                <a:tc gridSpan="6">
                  <a:txBody>
                    <a:bodyPr/>
                    <a:lstStyle/>
                    <a:p>
                      <a:pPr algn="ctr" fontAlgn="b"/>
                      <a:r>
                        <a:rPr lang="en-US" sz="1200" b="1" i="0" u="none" strike="noStrike" dirty="0">
                          <a:effectLst/>
                          <a:latin typeface="Arial" panose="020B0604020202020204" pitchFamily="34" charset="0"/>
                        </a:rPr>
                        <a:t>Service Department Profit Centering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mpd="sng">
                      <a:noFill/>
                      <a:prstDash val="solid"/>
                    </a:lnL>
                    <a:lnT w="12700" cmpd="sng">
                      <a:noFill/>
                      <a:prstDash val="solid"/>
                    </a:lnT>
                  </a:tcPr>
                </a:tc>
                <a:extLst>
                  <a:ext uri="{0D108BD9-81ED-4DB2-BD59-A6C34878D82A}">
                    <a16:rowId xmlns:a16="http://schemas.microsoft.com/office/drawing/2014/main" val="3012503296"/>
                  </a:ext>
                </a:extLst>
              </a:tr>
              <a:tr h="372813">
                <a:tc>
                  <a:txBody>
                    <a:bodyPr/>
                    <a:lstStyle/>
                    <a:p>
                      <a:pPr algn="l" fontAlgn="b"/>
                      <a:endParaRPr lang="en-US" sz="12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gridSpan="2">
                  <a:txBody>
                    <a:bodyPr/>
                    <a:lstStyle/>
                    <a:p>
                      <a:pPr algn="l" fontAlgn="b"/>
                      <a:endParaRPr lang="en-US" sz="12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1055600"/>
                  </a:ext>
                </a:extLst>
              </a:tr>
              <a:tr h="501863">
                <a:tc>
                  <a:txBody>
                    <a:bodyPr/>
                    <a:lstStyle/>
                    <a:p>
                      <a:pPr algn="ctr" fontAlgn="b"/>
                      <a:r>
                        <a:rPr lang="en-US" sz="1200" b="0" i="0" u="none" strike="noStrike" dirty="0">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1200" b="0" i="0" u="none" strike="noStrike" dirty="0">
                          <a:solidFill>
                            <a:srgbClr val="FFFFFF"/>
                          </a:solidFill>
                          <a:effectLst/>
                          <a:highlight>
                            <a:srgbClr val="366092"/>
                          </a:highligh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solidFill>
                            <a:srgbClr val="FFFFFF"/>
                          </a:solidFill>
                          <a:effectLst/>
                          <a:highlight>
                            <a:srgbClr val="366092"/>
                          </a:highligh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endParaRPr lang="en-US" sz="1200" b="0" i="0" u="none" strike="noStrike">
                        <a:solidFill>
                          <a:srgbClr val="FFFFFF"/>
                        </a:solidFill>
                        <a:effectLst/>
                        <a:highlight>
                          <a:srgbClr val="366092"/>
                        </a:highligh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gridSpan="2">
                  <a:txBody>
                    <a:bodyPr/>
                    <a:lstStyle/>
                    <a:p>
                      <a:pPr algn="ctr" fontAlgn="b"/>
                      <a:r>
                        <a:rPr lang="en-US" sz="1200" b="0" i="0" u="none" strike="noStrike">
                          <a:solidFill>
                            <a:srgbClr val="FFFFFF"/>
                          </a:solidFill>
                          <a:effectLst/>
                          <a:highlight>
                            <a:srgbClr val="366092"/>
                          </a:highlight>
                          <a:latin typeface="Arial" panose="020B0604020202020204" pitchFamily="34" charset="0"/>
                        </a:rPr>
                        <a:t> </a:t>
                      </a:r>
                      <a:endParaRPr lang="en-US" sz="1200" b="0" i="0" u="none" strike="noStrike">
                        <a:effectLst/>
                        <a:highlight>
                          <a:srgbClr val="366092"/>
                        </a:highlight>
                        <a:latin typeface="Arial" panose="020B0604020202020204" pitchFamily="34" charset="0"/>
                      </a:endParaRP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tc hMerge="1">
                  <a:txBody>
                    <a:bodyPr/>
                    <a:lstStyle/>
                    <a:p>
                      <a:pPr algn="ctr" fontAlgn="b"/>
                      <a:r>
                        <a:rPr lang="en-US" sz="800" b="0" i="0" u="none" strike="noStrike">
                          <a:solidFill>
                            <a:srgbClr val="FFFFFF"/>
                          </a:solidFill>
                          <a:effectLst/>
                          <a:highlight>
                            <a:srgbClr val="366092"/>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447459330"/>
                  </a:ext>
                </a:extLst>
              </a:tr>
              <a:tr h="242807">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dirty="0">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dirty="0">
                          <a:effectLst/>
                          <a:highlight>
                            <a:srgbClr val="FFFF00"/>
                          </a:highlight>
                          <a:latin typeface="Arial" panose="020B0604020202020204" pitchFamily="34" charset="0"/>
                        </a:rPr>
                        <a:t> $               839,658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FFFFFF"/>
                          </a:solidFill>
                          <a:effectLst/>
                          <a:highlight>
                            <a:srgbClr val="366092"/>
                          </a:highlight>
                          <a:latin typeface="Arial" panose="020B0604020202020204" pitchFamily="34" charset="0"/>
                        </a:rPr>
                        <a:t>% of Gross</a:t>
                      </a:r>
                      <a:endParaRPr lang="en-US" sz="1200" b="0" i="0" u="none" strike="noStrike" dirty="0">
                        <a:effectLst/>
                        <a:highlight>
                          <a:srgbClr val="FFFF00"/>
                        </a:highligh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gridSpan="2">
                  <a:txBody>
                    <a:bodyPr/>
                    <a:lstStyle/>
                    <a:p>
                      <a:pPr algn="ctr" fontAlgn="b"/>
                      <a:r>
                        <a:rPr lang="en-US" sz="1200" b="0" i="0" u="none" strike="noStrike">
                          <a:solidFill>
                            <a:srgbClr val="FFFFFF"/>
                          </a:solidFill>
                          <a:effectLst/>
                          <a:highlight>
                            <a:srgbClr val="366092"/>
                          </a:highligh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tc hMerge="1">
                  <a:txBody>
                    <a:bodyPr/>
                    <a:lstStyle/>
                    <a:p>
                      <a:pPr algn="ctr" fontAlgn="b"/>
                      <a:r>
                        <a:rPr lang="en-US" sz="900" b="0" i="0" u="none" strike="noStrike">
                          <a:solidFill>
                            <a:srgbClr val="FFFFFF"/>
                          </a:solidFill>
                          <a:effectLst/>
                          <a:highlight>
                            <a:srgbClr val="366092"/>
                          </a:highlight>
                          <a:latin typeface="Arial" panose="020B0604020202020204" pitchFamily="34" charset="0"/>
                        </a:rPr>
                        <a:t>Profile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401809078"/>
                  </a:ext>
                </a:extLst>
              </a:tr>
              <a:tr h="242807">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dirty="0">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a:effectLst/>
                          <a:highlight>
                            <a:srgbClr val="FFFF00"/>
                          </a:highlight>
                          <a:latin typeface="Arial" panose="020B0604020202020204" pitchFamily="34" charset="0"/>
                        </a:rPr>
                        <a:t>0.00%</a:t>
                      </a:r>
                      <a:endParaRPr lang="en-US" sz="12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200" b="0" i="0" u="none" strike="noStrike">
                          <a:effectLst/>
                          <a:highlight>
                            <a:srgbClr val="FFFFFF"/>
                          </a:highlight>
                          <a:latin typeface="Arial" panose="020B0604020202020204" pitchFamily="34" charset="0"/>
                        </a:rPr>
                        <a:t> </a:t>
                      </a:r>
                      <a:endParaRPr lang="en-US" sz="1200" b="0" i="0" u="none" strike="noStrike">
                        <a:effectLst/>
                        <a:highlight>
                          <a:srgbClr val="FFFF00"/>
                        </a:highligh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2387553"/>
                  </a:ext>
                </a:extLst>
              </a:tr>
              <a:tr h="242807">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a:effectLst/>
                          <a:latin typeface="Arial" panose="020B0604020202020204" pitchFamily="34" charset="0"/>
                        </a:rPr>
                        <a:t> $               212,589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a:effectLst/>
                          <a:highlight>
                            <a:srgbClr val="FFFF00"/>
                          </a:highlight>
                          <a:latin typeface="Arial" panose="020B0604020202020204" pitchFamily="34" charset="0"/>
                        </a:rPr>
                        <a:t>25.32%</a:t>
                      </a:r>
                      <a:endParaRPr lang="en-US" sz="12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200" b="0" i="0" u="none" strike="noStrike">
                          <a:effectLst/>
                          <a:highlight>
                            <a:srgbClr val="FFFFFF"/>
                          </a:highlight>
                          <a:latin typeface="Arial" panose="020B0604020202020204" pitchFamily="34" charset="0"/>
                        </a:rPr>
                        <a:t>45 - 50</a:t>
                      </a:r>
                      <a:endParaRPr lang="en-US" sz="1200" b="0" i="0" u="none" strike="noStrike">
                        <a:effectLst/>
                        <a:highlight>
                          <a:srgbClr val="FFFF00"/>
                        </a:highligh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900" b="0" i="0" u="none" strike="noStrike">
                          <a:effectLst/>
                          <a:highlight>
                            <a:srgbClr val="FFFFFF"/>
                          </a:highlight>
                          <a:latin typeface="Arial" panose="020B0604020202020204" pitchFamily="34" charset="0"/>
                        </a:rPr>
                        <a:t>45 - 50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12496760"/>
                  </a:ext>
                </a:extLst>
              </a:tr>
              <a:tr h="242807">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dirty="0">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a:effectLst/>
                          <a:highlight>
                            <a:srgbClr val="FFFF00"/>
                          </a:highlight>
                          <a:latin typeface="Arial" panose="020B0604020202020204" pitchFamily="34" charset="0"/>
                        </a:rPr>
                        <a:t>0.00%</a:t>
                      </a:r>
                      <a:endParaRPr lang="en-US" sz="12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200" b="0" i="0" u="none" strike="noStrike">
                          <a:effectLst/>
                          <a:highlight>
                            <a:srgbClr val="FFFFFF"/>
                          </a:highlight>
                          <a:latin typeface="Arial" panose="020B0604020202020204" pitchFamily="34" charset="0"/>
                        </a:rPr>
                        <a:t> </a:t>
                      </a:r>
                      <a:endParaRPr lang="en-US" sz="1200" b="0" i="0" u="none" strike="noStrike">
                        <a:effectLst/>
                        <a:highlight>
                          <a:srgbClr val="FFFF00"/>
                        </a:highligh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40256967"/>
                  </a:ext>
                </a:extLst>
              </a:tr>
              <a:tr h="242807">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dirty="0">
                          <a:effectLst/>
                          <a:latin typeface="Arial" panose="020B0604020202020204" pitchFamily="34" charset="0"/>
                        </a:rPr>
                        <a:t> $               224,391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a:effectLst/>
                          <a:highlight>
                            <a:srgbClr val="FFFF00"/>
                          </a:highlight>
                          <a:latin typeface="Arial" panose="020B0604020202020204" pitchFamily="34" charset="0"/>
                        </a:rPr>
                        <a:t>26.72%</a:t>
                      </a:r>
                      <a:endParaRPr lang="en-US" sz="12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200" b="0" i="0" u="none" strike="noStrike">
                          <a:effectLst/>
                          <a:highlight>
                            <a:srgbClr val="FFFFFF"/>
                          </a:highlight>
                          <a:latin typeface="Arial" panose="020B0604020202020204" pitchFamily="34" charset="0"/>
                        </a:rPr>
                        <a:t>25 - 30</a:t>
                      </a:r>
                      <a:endParaRPr lang="en-US" sz="1200" b="0" i="0" u="none" strike="noStrike">
                        <a:effectLst/>
                        <a:highlight>
                          <a:srgbClr val="FFFF00"/>
                        </a:highligh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900" b="0" i="0" u="none" strike="noStrike">
                          <a:effectLst/>
                          <a:highlight>
                            <a:srgbClr val="FFFFFF"/>
                          </a:highlight>
                          <a:latin typeface="Arial" panose="020B0604020202020204" pitchFamily="34" charset="0"/>
                        </a:rPr>
                        <a:t>25 - 30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0543194"/>
                  </a:ext>
                </a:extLst>
              </a:tr>
              <a:tr h="242807">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dirty="0">
                          <a:effectLst/>
                          <a:latin typeface="Arial" panose="020B0604020202020204" pitchFamily="34" charset="0"/>
                        </a:rPr>
                        <a:t> $               300,776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a:effectLst/>
                          <a:highlight>
                            <a:srgbClr val="FFFF00"/>
                          </a:highlight>
                          <a:latin typeface="Arial" panose="020B0604020202020204" pitchFamily="34" charset="0"/>
                        </a:rPr>
                        <a:t>35.82%</a:t>
                      </a:r>
                      <a:endParaRPr lang="en-US" sz="12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200" b="0" i="0" u="none" strike="noStrike">
                          <a:effectLst/>
                          <a:highlight>
                            <a:srgbClr val="FFFFFF"/>
                          </a:highlight>
                          <a:latin typeface="Arial" panose="020B0604020202020204" pitchFamily="34" charset="0"/>
                        </a:rPr>
                        <a:t> </a:t>
                      </a:r>
                      <a:endParaRPr lang="en-US" sz="1200" b="0" i="0" u="none" strike="noStrike" dirty="0">
                        <a:effectLst/>
                        <a:highlight>
                          <a:srgbClr val="FFFF00"/>
                        </a:highligh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21760599"/>
                  </a:ext>
                </a:extLst>
              </a:tr>
              <a:tr h="248542">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a:effectLst/>
                          <a:highlight>
                            <a:srgbClr val="FFFF00"/>
                          </a:highlight>
                          <a:latin typeface="Arial" panose="020B0604020202020204" pitchFamily="34" charset="0"/>
                        </a:rPr>
                        <a:t>0.00%</a:t>
                      </a:r>
                      <a:endParaRPr lang="en-US" sz="12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200" b="0" i="0" u="none" strike="noStrike">
                          <a:effectLst/>
                          <a:highlight>
                            <a:srgbClr val="FFFFFF"/>
                          </a:highlight>
                          <a:latin typeface="Arial" panose="020B0604020202020204" pitchFamily="34" charset="0"/>
                        </a:rPr>
                        <a:t> </a:t>
                      </a:r>
                      <a:endParaRPr lang="en-US" sz="1200" b="0" i="0" u="none" strike="noStrike" dirty="0">
                        <a:effectLst/>
                        <a:highlight>
                          <a:srgbClr val="FFFF00"/>
                        </a:highligh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41296199"/>
                  </a:ext>
                </a:extLst>
              </a:tr>
              <a:tr h="242807">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a:effectLst/>
                          <a:highlight>
                            <a:srgbClr val="FFFF00"/>
                          </a:highlight>
                          <a:latin typeface="Arial" panose="020B0604020202020204" pitchFamily="34" charset="0"/>
                        </a:rPr>
                        <a:t>0.00%</a:t>
                      </a:r>
                      <a:endParaRPr lang="en-US" sz="1200" b="0" i="0" u="none" strike="noStrike" dirty="0">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200" b="0" i="0" u="none" strike="noStrike">
                          <a:effectLst/>
                          <a:highlight>
                            <a:srgbClr val="FFFFFF"/>
                          </a:highlight>
                          <a:latin typeface="Arial" panose="020B0604020202020204" pitchFamily="34" charset="0"/>
                        </a:rPr>
                        <a:t> </a:t>
                      </a:r>
                      <a:endParaRPr lang="en-US" sz="1200" b="0" i="0" u="none" strike="noStrike" dirty="0">
                        <a:effectLst/>
                        <a:highlight>
                          <a:srgbClr val="FFFF00"/>
                        </a:highligh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52503123"/>
                  </a:ext>
                </a:extLst>
              </a:tr>
              <a:tr h="248542">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dirty="0">
                          <a:effectLst/>
                          <a:highlight>
                            <a:srgbClr val="FFFF00"/>
                          </a:highlight>
                          <a:latin typeface="Arial" panose="020B0604020202020204" pitchFamily="34" charset="0"/>
                        </a:rPr>
                        <a:t> $               737,756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highlight>
                            <a:srgbClr val="FFFF00"/>
                          </a:highlight>
                          <a:latin typeface="Arial" panose="020B0604020202020204" pitchFamily="34" charset="0"/>
                        </a:rPr>
                        <a:t>87.86%</a:t>
                      </a:r>
                      <a:endParaRPr lang="en-US" sz="1200" b="0" i="0" u="none" strike="noStrike" dirty="0">
                        <a:effectLst/>
                        <a:highlight>
                          <a:srgbClr val="FFFF00"/>
                        </a:highligh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200" b="0" i="0" u="none" strike="noStrike">
                          <a:effectLst/>
                          <a:highlight>
                            <a:srgbClr val="FFFFFF"/>
                          </a:highlight>
                          <a:latin typeface="Arial" panose="020B0604020202020204" pitchFamily="34" charset="0"/>
                        </a:rPr>
                        <a:t> </a:t>
                      </a:r>
                      <a:endParaRPr lang="en-US" sz="1200" b="0" i="0" u="none" strike="noStrike" dirty="0">
                        <a:effectLst/>
                        <a:highlight>
                          <a:srgbClr val="FFFF00"/>
                        </a:highligh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61627818"/>
                  </a:ext>
                </a:extLst>
              </a:tr>
              <a:tr h="248542">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a:effectLst/>
                          <a:highlight>
                            <a:srgbClr val="FFFF00"/>
                          </a:highlight>
                          <a:latin typeface="Arial" panose="020B0604020202020204" pitchFamily="34" charset="0"/>
                        </a:rPr>
                        <a:t> $               101,902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dirty="0">
                          <a:effectLst/>
                          <a:highlight>
                            <a:srgbClr val="FFFF00"/>
                          </a:highlight>
                          <a:latin typeface="Arial" panose="020B0604020202020204" pitchFamily="34" charset="0"/>
                        </a:rPr>
                        <a:t>12.14%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200" b="0" i="0" u="none" strike="noStrike" dirty="0">
                          <a:effectLst/>
                          <a:highlight>
                            <a:srgbClr val="FFFFFF"/>
                          </a:highlight>
                          <a:latin typeface="Arial" panose="020B0604020202020204" pitchFamily="34" charset="0"/>
                        </a:rPr>
                        <a:t> </a:t>
                      </a:r>
                      <a:endParaRPr lang="en-US" sz="1200" b="0" i="0" u="none" strike="noStrike" dirty="0">
                        <a:effectLst/>
                        <a:highlight>
                          <a:srgbClr val="FFFF00"/>
                        </a:highligh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16347395"/>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marL="0" indent="0">
              <a:buNone/>
            </a:pPr>
            <a:r>
              <a:rPr lang="en-US" dirty="0">
                <a:solidFill>
                  <a:srgbClr val="221E1F"/>
                </a:solidFill>
                <a:latin typeface="Calibri" panose="020F0502020204030204" pitchFamily="34" charset="0"/>
              </a:rPr>
              <a:t>- We are having internal charge at $153 ELR</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dirty="0">
                <a:solidFill>
                  <a:srgbClr val="221E1F"/>
                </a:solidFill>
                <a:latin typeface="Calibri" panose="020F0502020204030204" pitchFamily="34" charset="0"/>
              </a:rPr>
              <a:t>- Raise internal labor rate to match door rate at $260</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a:buFont typeface="Wingdings" panose="05000000000000000000" pitchFamily="2" charset="2"/>
              <a:buChar char="§"/>
            </a:pPr>
            <a:r>
              <a:rPr lang="en-US" sz="1800" b="0" i="0" u="none" strike="noStrike" baseline="0" dirty="0">
                <a:solidFill>
                  <a:srgbClr val="221E1F"/>
                </a:solidFill>
                <a:latin typeface="Calibri" panose="020F0502020204030204" pitchFamily="34" charset="0"/>
              </a:rPr>
              <a:t>Stop discounts</a:t>
            </a:r>
          </a:p>
          <a:p>
            <a:pPr>
              <a:buFont typeface="Wingdings" panose="05000000000000000000" pitchFamily="2" charset="2"/>
              <a:buChar char="§"/>
            </a:pPr>
            <a:r>
              <a:rPr lang="en-US" sz="1800" b="0" i="0" u="none" strike="noStrike" baseline="0" dirty="0">
                <a:solidFill>
                  <a:srgbClr val="221E1F"/>
                </a:solidFill>
                <a:latin typeface="Calibri" panose="020F0502020204030204" pitchFamily="34" charset="0"/>
              </a:rPr>
              <a:t>Eliminate sublets and try keeping 80% internally</a:t>
            </a:r>
          </a:p>
          <a:p>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dirty="0">
                <a:solidFill>
                  <a:srgbClr val="221E1F"/>
                </a:solidFill>
                <a:latin typeface="Calibri" panose="020F0502020204030204" pitchFamily="34" charset="0"/>
              </a:rPr>
              <a:t>- Run Service analysis by weekly to make sure we are on track of numbers.</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BC006B3A-371A-AED6-5BA8-0AF1A1B15E34}"/>
              </a:ext>
            </a:extLst>
          </p:cNvPr>
          <p:cNvGraphicFramePr>
            <a:graphicFrameLocks noGrp="1"/>
          </p:cNvGraphicFramePr>
          <p:nvPr>
            <p:ph sz="half" idx="2"/>
            <p:extLst>
              <p:ext uri="{D42A27DB-BD31-4B8C-83A1-F6EECF244321}">
                <p14:modId xmlns:p14="http://schemas.microsoft.com/office/powerpoint/2010/main" val="108044163"/>
              </p:ext>
            </p:extLst>
          </p:nvPr>
        </p:nvGraphicFramePr>
        <p:xfrm>
          <a:off x="5089525" y="494389"/>
          <a:ext cx="5485139" cy="6011980"/>
        </p:xfrm>
        <a:graphic>
          <a:graphicData uri="http://schemas.openxmlformats.org/drawingml/2006/table">
            <a:tbl>
              <a:tblPr/>
              <a:tblGrid>
                <a:gridCol w="159599">
                  <a:extLst>
                    <a:ext uri="{9D8B030D-6E8A-4147-A177-3AD203B41FA5}">
                      <a16:colId xmlns:a16="http://schemas.microsoft.com/office/drawing/2014/main" val="1819782807"/>
                    </a:ext>
                  </a:extLst>
                </a:gridCol>
                <a:gridCol w="999588">
                  <a:extLst>
                    <a:ext uri="{9D8B030D-6E8A-4147-A177-3AD203B41FA5}">
                      <a16:colId xmlns:a16="http://schemas.microsoft.com/office/drawing/2014/main" val="3753917502"/>
                    </a:ext>
                  </a:extLst>
                </a:gridCol>
                <a:gridCol w="965989">
                  <a:extLst>
                    <a:ext uri="{9D8B030D-6E8A-4147-A177-3AD203B41FA5}">
                      <a16:colId xmlns:a16="http://schemas.microsoft.com/office/drawing/2014/main" val="2222513385"/>
                    </a:ext>
                  </a:extLst>
                </a:gridCol>
                <a:gridCol w="285597">
                  <a:extLst>
                    <a:ext uri="{9D8B030D-6E8A-4147-A177-3AD203B41FA5}">
                      <a16:colId xmlns:a16="http://schemas.microsoft.com/office/drawing/2014/main" val="409610889"/>
                    </a:ext>
                  </a:extLst>
                </a:gridCol>
                <a:gridCol w="537594">
                  <a:extLst>
                    <a:ext uri="{9D8B030D-6E8A-4147-A177-3AD203B41FA5}">
                      <a16:colId xmlns:a16="http://schemas.microsoft.com/office/drawing/2014/main" val="2084036067"/>
                    </a:ext>
                  </a:extLst>
                </a:gridCol>
                <a:gridCol w="260397">
                  <a:extLst>
                    <a:ext uri="{9D8B030D-6E8A-4147-A177-3AD203B41FA5}">
                      <a16:colId xmlns:a16="http://schemas.microsoft.com/office/drawing/2014/main" val="305209214"/>
                    </a:ext>
                  </a:extLst>
                </a:gridCol>
                <a:gridCol w="739191">
                  <a:extLst>
                    <a:ext uri="{9D8B030D-6E8A-4147-A177-3AD203B41FA5}">
                      <a16:colId xmlns:a16="http://schemas.microsoft.com/office/drawing/2014/main" val="2304583242"/>
                    </a:ext>
                  </a:extLst>
                </a:gridCol>
                <a:gridCol w="218398">
                  <a:extLst>
                    <a:ext uri="{9D8B030D-6E8A-4147-A177-3AD203B41FA5}">
                      <a16:colId xmlns:a16="http://schemas.microsoft.com/office/drawing/2014/main" val="321803974"/>
                    </a:ext>
                  </a:extLst>
                </a:gridCol>
                <a:gridCol w="747592">
                  <a:extLst>
                    <a:ext uri="{9D8B030D-6E8A-4147-A177-3AD203B41FA5}">
                      <a16:colId xmlns:a16="http://schemas.microsoft.com/office/drawing/2014/main" val="2748595801"/>
                    </a:ext>
                  </a:extLst>
                </a:gridCol>
                <a:gridCol w="571194">
                  <a:extLst>
                    <a:ext uri="{9D8B030D-6E8A-4147-A177-3AD203B41FA5}">
                      <a16:colId xmlns:a16="http://schemas.microsoft.com/office/drawing/2014/main" val="3338804895"/>
                    </a:ext>
                  </a:extLst>
                </a:gridCol>
              </a:tblGrid>
              <a:tr h="130473">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39891365"/>
                  </a:ext>
                </a:extLst>
              </a:tr>
              <a:tr h="180654">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900" b="1" i="0" u="none" strike="noStrike">
                          <a:effectLst/>
                          <a:latin typeface="Arial" panose="020B0604020202020204" pitchFamily="34" charset="0"/>
                        </a:rPr>
                        <a:t>SERVICE INVENTORY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81046112"/>
                  </a:ext>
                </a:extLst>
              </a:tr>
              <a:tr h="133985">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30549251"/>
                  </a:ext>
                </a:extLst>
              </a:tr>
              <a:tr h="238680">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1" i="1" u="none" strike="noStrike">
                          <a:solidFill>
                            <a:srgbClr val="FFFFFF"/>
                          </a:solidFill>
                          <a:effectLst/>
                          <a:highlight>
                            <a:srgbClr val="000000"/>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900" b="1" i="1" u="none" strike="noStrike">
                          <a:solidFill>
                            <a:srgbClr val="FFFFFF"/>
                          </a:solidFill>
                          <a:effectLst/>
                          <a:highlight>
                            <a:srgbClr val="000000"/>
                          </a:highligh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9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900" b="1" i="1" u="none" strike="noStrike">
                          <a:solidFill>
                            <a:srgbClr val="FFFFFF"/>
                          </a:solidFill>
                          <a:effectLst/>
                          <a:highlight>
                            <a:srgbClr val="000000"/>
                          </a:highligh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9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900" b="1" i="1" u="none" strike="noStrike">
                          <a:solidFill>
                            <a:srgbClr val="FFFFFF"/>
                          </a:solidFill>
                          <a:effectLst/>
                          <a:highlight>
                            <a:srgbClr val="000000"/>
                          </a:highligh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9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3580445"/>
                  </a:ext>
                </a:extLst>
              </a:tr>
              <a:tr h="150546">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effectLst/>
                          <a:latin typeface="Arial" panose="020B0604020202020204" pitchFamily="34" charset="0"/>
                        </a:rPr>
                        <a:t>Customer Pay Mechanical</a:t>
                      </a:r>
                    </a:p>
                  </a:txBody>
                  <a:tcPr marL="0" marR="0" marT="0" marB="0" anchor="b">
                    <a:lnL>
                      <a:noFill/>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highlight>
                            <a:srgbClr val="FFFF00"/>
                          </a:highlight>
                          <a:latin typeface="Arial" panose="020B0604020202020204" pitchFamily="34" charset="0"/>
                        </a:rPr>
                        <a:t> $                        638,530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ctr" fontAlgn="b"/>
                      <a:r>
                        <a:rPr lang="en-US" sz="900" b="0" i="0" u="none" strike="noStrike">
                          <a:effectLst/>
                          <a:highlight>
                            <a:srgbClr val="FFFFFF"/>
                          </a:highlight>
                          <a:latin typeface="Arial" panose="020B0604020202020204" pitchFamily="34" charset="0"/>
                        </a:rPr>
                        <a:t>218.22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effectLst/>
                          <a:highlight>
                            <a:srgbClr val="FFFF00"/>
                          </a:highlight>
                          <a:latin typeface="Arial" panose="020B0604020202020204" pitchFamily="34" charset="0"/>
                        </a:rPr>
                        <a:t>2926.1</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03175091"/>
                  </a:ext>
                </a:extLst>
              </a:tr>
              <a:tr h="150546">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effectLst/>
                          <a:latin typeface="Arial" panose="020B0604020202020204" pitchFamily="34" charset="0"/>
                        </a:rPr>
                        <a:t>Customer - Toyota Care</a:t>
                      </a:r>
                    </a:p>
                  </a:txBody>
                  <a:tcPr marL="0" marR="0" marT="0" marB="0" anchor="b">
                    <a:lnL>
                      <a:noFill/>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highlight>
                            <a:srgbClr val="FFFF00"/>
                          </a:highlight>
                          <a:latin typeface="Arial" panose="020B0604020202020204" pitchFamily="34" charset="0"/>
                        </a:rPr>
                        <a:t> $                          91,371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ctr" fontAlgn="b"/>
                      <a:r>
                        <a:rPr lang="en-US" sz="900" b="0" i="0" u="none" strike="noStrike">
                          <a:effectLst/>
                          <a:highlight>
                            <a:srgbClr val="FFFFFF"/>
                          </a:highlight>
                          <a:latin typeface="Arial" panose="020B0604020202020204" pitchFamily="34" charset="0"/>
                        </a:rPr>
                        <a:t>230.31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effectLst/>
                          <a:highlight>
                            <a:srgbClr val="FFFF00"/>
                          </a:highlight>
                          <a:latin typeface="Arial" panose="020B0604020202020204" pitchFamily="34" charset="0"/>
                        </a:rPr>
                        <a:t>396.7</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36958563"/>
                  </a:ext>
                </a:extLst>
              </a:tr>
              <a:tr h="150546">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FF"/>
                          </a:highlight>
                          <a:latin typeface="Arial" panose="020B0604020202020204" pitchFamily="34" charset="0"/>
                        </a:rPr>
                        <a:t>Customer - PPM</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FFF00"/>
                          </a:highlight>
                          <a:latin typeface="Arial" panose="020B0604020202020204" pitchFamily="34" charset="0"/>
                        </a:rPr>
                        <a:t> $                          31,127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ctr" fontAlgn="b"/>
                      <a:r>
                        <a:rPr lang="en-US" sz="900" b="0" i="0" u="none" strike="noStrike">
                          <a:effectLst/>
                          <a:highlight>
                            <a:srgbClr val="FFFFFF"/>
                          </a:highlight>
                          <a:latin typeface="Arial" panose="020B0604020202020204" pitchFamily="34" charset="0"/>
                        </a:rPr>
                        <a:t>56.39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effectLst/>
                          <a:highlight>
                            <a:srgbClr val="FFFF00"/>
                          </a:highlight>
                          <a:latin typeface="Arial" panose="020B0604020202020204" pitchFamily="34" charset="0"/>
                        </a:rPr>
                        <a:t>552.0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9770138"/>
                  </a:ext>
                </a:extLst>
              </a:tr>
              <a:tr h="150546">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FF"/>
                          </a:highligh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FFF00"/>
                          </a:highlight>
                          <a:latin typeface="Arial" panose="020B0604020202020204" pitchFamily="34" charset="0"/>
                        </a:rPr>
                        <a:t> $                        118,486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ctr" fontAlgn="b"/>
                      <a:r>
                        <a:rPr lang="en-US" sz="900" b="0" i="0" u="none" strike="noStrike">
                          <a:effectLst/>
                          <a:highlight>
                            <a:srgbClr val="FFFFFF"/>
                          </a:highlight>
                          <a:latin typeface="Arial" panose="020B0604020202020204" pitchFamily="34" charset="0"/>
                        </a:rPr>
                        <a:t>222.57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effectLst/>
                          <a:highlight>
                            <a:srgbClr val="FFFF00"/>
                          </a:highlight>
                          <a:latin typeface="Arial" panose="020B0604020202020204" pitchFamily="34" charset="0"/>
                        </a:rPr>
                        <a:t>532.4</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78330307"/>
                  </a:ext>
                </a:extLst>
              </a:tr>
              <a:tr h="225820">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FF"/>
                          </a:highligh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FFF00"/>
                          </a:highlight>
                          <a:latin typeface="Arial" panose="020B0604020202020204" pitchFamily="34" charset="0"/>
                        </a:rPr>
                        <a:t> $                        171,733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ctr" fontAlgn="b"/>
                      <a:r>
                        <a:rPr lang="en-US" sz="900" b="0" i="0" u="none" strike="noStrike">
                          <a:effectLst/>
                          <a:highlight>
                            <a:srgbClr val="FFFFFF"/>
                          </a:highlight>
                          <a:latin typeface="Arial" panose="020B0604020202020204" pitchFamily="34" charset="0"/>
                        </a:rPr>
                        <a:t>153.76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effectLst/>
                          <a:highlight>
                            <a:srgbClr val="FFFF00"/>
                          </a:highlight>
                          <a:latin typeface="Arial" panose="020B0604020202020204" pitchFamily="34" charset="0"/>
                        </a:rPr>
                        <a:t>1116.9</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26157320"/>
                  </a:ext>
                </a:extLst>
              </a:tr>
              <a:tr h="150546">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FF"/>
                          </a:highligh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ctr" fontAlgn="b"/>
                      <a:r>
                        <a:rPr lang="en-US" sz="900" b="0" i="0" u="none" strike="noStrike">
                          <a:effectLst/>
                          <a:highlight>
                            <a:srgbClr val="FFFFFF"/>
                          </a:highlight>
                          <a:latin typeface="Arial" panose="020B0604020202020204" pitchFamily="34" charset="0"/>
                        </a:rPr>
                        <a:t>235.04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effectLst/>
                          <a:highlight>
                            <a:srgbClr val="FFFF00"/>
                          </a:highlight>
                          <a:latin typeface="Arial" panose="020B0604020202020204" pitchFamily="34" charset="0"/>
                        </a:rPr>
                        <a:t>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65458482"/>
                  </a:ext>
                </a:extLst>
              </a:tr>
              <a:tr h="150546">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F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FFF00"/>
                          </a:highlight>
                          <a:latin typeface="Arial" panose="020B0604020202020204" pitchFamily="34" charset="0"/>
                        </a:rPr>
                        <a:t> $                    1,051,247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effectLst/>
                          <a:highlight>
                            <a:srgbClr val="FFFF00"/>
                          </a:highlight>
                          <a:latin typeface="Arial" panose="020B0604020202020204" pitchFamily="34" charset="0"/>
                        </a:rPr>
                        <a:t>5524.1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30261179"/>
                  </a:ext>
                </a:extLst>
              </a:tr>
              <a:tr h="314642">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82077385"/>
                  </a:ext>
                </a:extLst>
              </a:tr>
              <a:tr h="133985">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1" i="1" u="none" strike="noStrike">
                          <a:effectLst/>
                          <a:highlight>
                            <a:srgbClr val="FFFFFF"/>
                          </a:highligh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95528944"/>
                  </a:ext>
                </a:extLst>
              </a:tr>
              <a:tr h="157572">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00"/>
                          </a:highlight>
                          <a:latin typeface="Arial" panose="020B0604020202020204" pitchFamily="34" charset="0"/>
                        </a:rPr>
                        <a:t> $                    1,051,247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00"/>
                          </a:highlight>
                          <a:latin typeface="Arial" panose="020B0604020202020204" pitchFamily="34" charset="0"/>
                        </a:rPr>
                        <a:t>5524.05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00"/>
                          </a:highlight>
                          <a:latin typeface="Arial" panose="020B0604020202020204" pitchFamily="34" charset="0"/>
                        </a:rPr>
                        <a:t> $               190.30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endParaRPr lang="en-US" sz="9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03499460"/>
                  </a:ext>
                </a:extLst>
              </a:tr>
              <a:tr h="130473">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ctr" fontAlgn="b"/>
                      <a:r>
                        <a:rPr lang="en-US" sz="9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ctr" fontAlgn="b"/>
                      <a:r>
                        <a:rPr lang="en-US" sz="9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23631995"/>
                  </a:ext>
                </a:extLst>
              </a:tr>
              <a:tr h="127462">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6019820"/>
                  </a:ext>
                </a:extLst>
              </a:tr>
              <a:tr h="154058">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latin typeface="Arial" panose="020B0604020202020204" pitchFamily="34" charset="0"/>
                        </a:rPr>
                        <a:t>57.00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latin typeface="Arial" panose="020B0604020202020204" pitchFamily="34" charset="0"/>
                        </a:rPr>
                        <a:t>14.0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00"/>
                          </a:highlight>
                          <a:latin typeface="Arial" panose="020B0604020202020204" pitchFamily="34" charset="0"/>
                        </a:rPr>
                        <a:t>7,980.0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164720107"/>
                  </a:ext>
                </a:extLst>
              </a:tr>
              <a:tr h="130473">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ctr" fontAlgn="b"/>
                      <a:r>
                        <a:rPr lang="en-US" sz="9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ctr" fontAlgn="b"/>
                      <a:r>
                        <a:rPr lang="en-US" sz="9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21254417"/>
                  </a:ext>
                </a:extLst>
              </a:tr>
              <a:tr h="127462">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54510515"/>
                  </a:ext>
                </a:extLst>
              </a:tr>
              <a:tr h="127462">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00"/>
                          </a:highlight>
                          <a:latin typeface="Arial" panose="020B0604020202020204" pitchFamily="34" charset="0"/>
                        </a:rPr>
                        <a:t>7,980.0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00"/>
                          </a:highlight>
                          <a:latin typeface="Arial" panose="020B0604020202020204" pitchFamily="34" charset="0"/>
                        </a:rPr>
                        <a:t> $       190.30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00"/>
                          </a:highlight>
                          <a:latin typeface="Arial" panose="020B0604020202020204" pitchFamily="34" charset="0"/>
                        </a:rPr>
                        <a:t> $          1,518,622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endParaRPr lang="en-US" sz="9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00"/>
                          </a:highlight>
                          <a:latin typeface="Arial" panose="020B0604020202020204" pitchFamily="34" charset="0"/>
                        </a:rPr>
                        <a:t> $     1,898,278.06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67767543"/>
                  </a:ext>
                </a:extLst>
              </a:tr>
              <a:tr h="127462">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ctr" fontAlgn="b"/>
                      <a:r>
                        <a:rPr lang="en-US" sz="9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ctr" fontAlgn="b"/>
                      <a:r>
                        <a:rPr lang="en-US" sz="9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ctr" fontAlgn="b"/>
                      <a:r>
                        <a:rPr lang="en-US" sz="900" b="0" i="0" u="none" strike="noStrike">
                          <a:effectLst/>
                          <a:latin typeface="Arial" panose="020B0604020202020204" pitchFamily="34" charset="0"/>
                        </a:rPr>
                        <a:t>Labor sales potential @ 125%</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2735068661"/>
                  </a:ext>
                </a:extLst>
              </a:tr>
              <a:tr h="130473">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35904754"/>
                  </a:ext>
                </a:extLst>
              </a:tr>
              <a:tr h="133985">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ctr" fontAlgn="b"/>
                      <a:r>
                        <a:rPr lang="en-US" sz="9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14509839"/>
                  </a:ext>
                </a:extLst>
              </a:tr>
              <a:tr h="133985">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75105092"/>
                  </a:ext>
                </a:extLst>
              </a:tr>
              <a:tr h="150546">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00"/>
                          </a:highlight>
                          <a:latin typeface="Arial" panose="020B0604020202020204" pitchFamily="34" charset="0"/>
                        </a:rPr>
                        <a:t>5,524.1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00"/>
                          </a:highlight>
                          <a:latin typeface="Arial" panose="020B0604020202020204" pitchFamily="34" charset="0"/>
                        </a:rPr>
                        <a:t>7,980.00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highlight>
                            <a:srgbClr val="FFFF00"/>
                          </a:highlight>
                          <a:latin typeface="Arial" panose="020B0604020202020204" pitchFamily="34" charset="0"/>
                        </a:rPr>
                        <a:t>69.22%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endParaRPr lang="en-US" sz="9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55240420"/>
                  </a:ext>
                </a:extLst>
              </a:tr>
              <a:tr h="154058">
                <a:tc>
                  <a:txBody>
                    <a:bodyPr/>
                    <a:lstStyle/>
                    <a:p>
                      <a:pPr algn="ctr"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9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r>
                        <a:rPr lang="en-US" sz="9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a:txBody>
                    <a:bodyPr/>
                    <a:lstStyle/>
                    <a:p>
                      <a:pPr algn="ctr" fontAlgn="t"/>
                      <a:r>
                        <a:rPr lang="en-US" sz="9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4714928"/>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dirty="0">
              <a:solidFill>
                <a:srgbClr val="221E1F"/>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-We are at 66% of facility utilization </a:t>
            </a: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dirty="0">
                <a:solidFill>
                  <a:srgbClr val="221E1F"/>
                </a:solidFill>
                <a:latin typeface="Calibri" panose="020F0502020204030204" pitchFamily="34" charset="0"/>
              </a:rPr>
              <a:t>- Increase facility Utilization up to % 75</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marL="0" indent="0">
              <a:buNone/>
            </a:pPr>
            <a:r>
              <a:rPr lang="en-US" dirty="0">
                <a:solidFill>
                  <a:srgbClr val="221E1F"/>
                </a:solidFill>
                <a:latin typeface="Calibri" panose="020F0502020204030204" pitchFamily="34" charset="0"/>
              </a:rPr>
              <a:t>- Adding TXM (express lane) to take in more of Toyota Care customers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dirty="0">
                <a:solidFill>
                  <a:srgbClr val="221E1F"/>
                </a:solidFill>
                <a:latin typeface="Calibri" panose="020F0502020204030204" pitchFamily="34" charset="0"/>
              </a:rPr>
              <a:t>- Run Tech Productivity report per tech on a weekly bases.</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4B506FBF-4871-E8BF-82C1-3C6F143CE194}"/>
              </a:ext>
            </a:extLst>
          </p:cNvPr>
          <p:cNvGraphicFramePr>
            <a:graphicFrameLocks noGrp="1"/>
          </p:cNvGraphicFramePr>
          <p:nvPr>
            <p:ph sz="half" idx="2"/>
            <p:extLst>
              <p:ext uri="{D42A27DB-BD31-4B8C-83A1-F6EECF244321}">
                <p14:modId xmlns:p14="http://schemas.microsoft.com/office/powerpoint/2010/main" val="2425570912"/>
              </p:ext>
            </p:extLst>
          </p:nvPr>
        </p:nvGraphicFramePr>
        <p:xfrm>
          <a:off x="5204047" y="271257"/>
          <a:ext cx="5335614" cy="5223894"/>
        </p:xfrm>
        <a:graphic>
          <a:graphicData uri="http://schemas.openxmlformats.org/drawingml/2006/table">
            <a:tbl>
              <a:tblPr/>
              <a:tblGrid>
                <a:gridCol w="1667379">
                  <a:extLst>
                    <a:ext uri="{9D8B030D-6E8A-4147-A177-3AD203B41FA5}">
                      <a16:colId xmlns:a16="http://schemas.microsoft.com/office/drawing/2014/main" val="3230394479"/>
                    </a:ext>
                  </a:extLst>
                </a:gridCol>
                <a:gridCol w="1319405">
                  <a:extLst>
                    <a:ext uri="{9D8B030D-6E8A-4147-A177-3AD203B41FA5}">
                      <a16:colId xmlns:a16="http://schemas.microsoft.com/office/drawing/2014/main" val="4200004862"/>
                    </a:ext>
                  </a:extLst>
                </a:gridCol>
                <a:gridCol w="1188915">
                  <a:extLst>
                    <a:ext uri="{9D8B030D-6E8A-4147-A177-3AD203B41FA5}">
                      <a16:colId xmlns:a16="http://schemas.microsoft.com/office/drawing/2014/main" val="2715181697"/>
                    </a:ext>
                  </a:extLst>
                </a:gridCol>
                <a:gridCol w="739446">
                  <a:extLst>
                    <a:ext uri="{9D8B030D-6E8A-4147-A177-3AD203B41FA5}">
                      <a16:colId xmlns:a16="http://schemas.microsoft.com/office/drawing/2014/main" val="2901530191"/>
                    </a:ext>
                  </a:extLst>
                </a:gridCol>
                <a:gridCol w="202985">
                  <a:extLst>
                    <a:ext uri="{9D8B030D-6E8A-4147-A177-3AD203B41FA5}">
                      <a16:colId xmlns:a16="http://schemas.microsoft.com/office/drawing/2014/main" val="1612571706"/>
                    </a:ext>
                  </a:extLst>
                </a:gridCol>
                <a:gridCol w="217484">
                  <a:extLst>
                    <a:ext uri="{9D8B030D-6E8A-4147-A177-3AD203B41FA5}">
                      <a16:colId xmlns:a16="http://schemas.microsoft.com/office/drawing/2014/main" val="3629872612"/>
                    </a:ext>
                  </a:extLst>
                </a:gridCol>
              </a:tblGrid>
              <a:tr h="183726">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921665417"/>
                  </a:ext>
                </a:extLst>
              </a:tr>
              <a:tr h="188066">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948666603"/>
                  </a:ext>
                </a:extLst>
              </a:tr>
              <a:tr h="188066">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998049883"/>
                  </a:ext>
                </a:extLst>
              </a:tr>
              <a:tr h="260399">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ctr" fontAlgn="b"/>
                      <a:r>
                        <a:rPr lang="en-US" sz="1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72419917"/>
                  </a:ext>
                </a:extLst>
              </a:tr>
              <a:tr h="193130">
                <a:tc gridSpan="6">
                  <a:txBody>
                    <a:bodyPr/>
                    <a:lstStyle/>
                    <a:p>
                      <a:pPr algn="ctr" fontAlgn="b"/>
                      <a:r>
                        <a:rPr lang="en-US" sz="1200" b="1"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54352519"/>
                  </a:ext>
                </a:extLst>
              </a:tr>
              <a:tr h="188066">
                <a:tc>
                  <a:txBody>
                    <a:bodyPr/>
                    <a:lstStyle/>
                    <a:p>
                      <a:pPr algn="ctr" fontAlgn="b"/>
                      <a:r>
                        <a:rPr lang="en-US" sz="1200" b="0" i="0" u="none" strike="noStrike">
                          <a:solidFill>
                            <a:srgbClr val="FFFFFF"/>
                          </a:solidFill>
                          <a:effectLst/>
                          <a:highlight>
                            <a:srgbClr val="366092"/>
                          </a:highligh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highlight>
                            <a:srgbClr val="FFFFFF"/>
                          </a:highlight>
                          <a:latin typeface="Arial" panose="020B0604020202020204" pitchFamily="34" charset="0"/>
                        </a:rPr>
                        <a:t>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644096629"/>
                  </a:ext>
                </a:extLst>
              </a:tr>
              <a:tr h="216999">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479080394"/>
                  </a:ext>
                </a:extLst>
              </a:tr>
              <a:tr h="216999">
                <a:tc>
                  <a:txBody>
                    <a:bodyPr/>
                    <a:lstStyle/>
                    <a:p>
                      <a:pPr algn="ctr" fontAlgn="b"/>
                      <a:r>
                        <a:rPr lang="en-US" sz="1200" b="0" i="0" u="none" strike="noStrike">
                          <a:solidFill>
                            <a:srgbClr val="FFFFFF"/>
                          </a:solidFill>
                          <a:effectLst/>
                          <a:highlight>
                            <a:srgbClr val="366092"/>
                          </a:highligh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highlight>
                            <a:srgbClr val="FFFFFF"/>
                          </a:highlight>
                          <a:latin typeface="Arial" panose="020B0604020202020204" pitchFamily="34" charset="0"/>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931665665"/>
                  </a:ext>
                </a:extLst>
              </a:tr>
              <a:tr h="216999">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760199361"/>
                  </a:ext>
                </a:extLst>
              </a:tr>
              <a:tr h="216999">
                <a:tc>
                  <a:txBody>
                    <a:bodyPr/>
                    <a:lstStyle/>
                    <a:p>
                      <a:pPr algn="ctr" fontAlgn="b"/>
                      <a:r>
                        <a:rPr lang="en-US" sz="1200" b="0" i="0" u="none" strike="noStrike">
                          <a:solidFill>
                            <a:srgbClr val="FFFFFF"/>
                          </a:solidFill>
                          <a:effectLst/>
                          <a:highlight>
                            <a:srgbClr val="366092"/>
                          </a:highligh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highlight>
                            <a:srgbClr val="FFFFFF"/>
                          </a:highligh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821140900"/>
                  </a:ext>
                </a:extLst>
              </a:tr>
              <a:tr h="325498">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561737848"/>
                  </a:ext>
                </a:extLst>
              </a:tr>
              <a:tr h="216999">
                <a:tc>
                  <a:txBody>
                    <a:bodyPr/>
                    <a:lstStyle/>
                    <a:p>
                      <a:pPr algn="ctr" fontAlgn="b"/>
                      <a:r>
                        <a:rPr lang="en-US" sz="1200" b="0" i="0" u="none" strike="noStrike">
                          <a:solidFill>
                            <a:srgbClr val="FFFFFF"/>
                          </a:solidFill>
                          <a:effectLst/>
                          <a:highlight>
                            <a:srgbClr val="366092"/>
                          </a:highligh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highlight>
                            <a:srgbClr val="FFFF00"/>
                          </a:highlight>
                          <a:latin typeface="Arial" panose="020B0604020202020204" pitchFamily="34" charset="0"/>
                        </a:rPr>
                        <a:t> $                190.30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79118069"/>
                  </a:ext>
                </a:extLst>
              </a:tr>
              <a:tr h="216999">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1" u="none" strike="noStrike">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725796683"/>
                  </a:ext>
                </a:extLst>
              </a:tr>
              <a:tr h="453528">
                <a:tc>
                  <a:txBody>
                    <a:bodyPr/>
                    <a:lstStyle/>
                    <a:p>
                      <a:pPr algn="ctr" fontAlgn="b"/>
                      <a:r>
                        <a:rPr lang="en-US" sz="1200" b="0"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highlight>
                            <a:srgbClr val="FFFF00"/>
                          </a:highlight>
                          <a:latin typeface="Arial" panose="020B0604020202020204" pitchFamily="34" charset="0"/>
                        </a:rPr>
                        <a:t> $        1,592,841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332159742"/>
                  </a:ext>
                </a:extLst>
              </a:tr>
              <a:tr h="193130">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707914613"/>
                  </a:ext>
                </a:extLst>
              </a:tr>
              <a:tr h="227126">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b"/>
                      <a:endParaRPr lang="en-US" sz="12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0526400"/>
                  </a:ext>
                </a:extLst>
              </a:tr>
              <a:tr h="188066">
                <a:tc gridSpan="6">
                  <a:txBody>
                    <a:bodyPr/>
                    <a:lstStyle/>
                    <a:p>
                      <a:pPr algn="ctr" fontAlgn="b"/>
                      <a:r>
                        <a:rPr lang="en-US" sz="1200" b="1" i="0" u="none" strike="noStrike">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80150286"/>
                  </a:ext>
                </a:extLst>
              </a:tr>
              <a:tr h="183726">
                <a:tc>
                  <a:txBody>
                    <a:bodyPr/>
                    <a:lstStyle/>
                    <a:p>
                      <a:pPr algn="ctr" fontAlgn="b"/>
                      <a:r>
                        <a:rPr lang="en-US" sz="1200" b="0" i="0" u="none" strike="noStrike">
                          <a:solidFill>
                            <a:srgbClr val="FFFFFF"/>
                          </a:solidFill>
                          <a:effectLst/>
                          <a:highlight>
                            <a:srgbClr val="366092"/>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highlight>
                            <a:srgbClr val="FFFF00"/>
                          </a:highlight>
                          <a:latin typeface="Arial" panose="020B0604020202020204" pitchFamily="34" charset="0"/>
                        </a:rPr>
                        <a:t> $           1,051,247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224795763"/>
                  </a:ext>
                </a:extLst>
              </a:tr>
              <a:tr h="222063">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91176040"/>
                  </a:ext>
                </a:extLst>
              </a:tr>
              <a:tr h="188066">
                <a:tc>
                  <a:txBody>
                    <a:bodyPr/>
                    <a:lstStyle/>
                    <a:p>
                      <a:pPr algn="ctr" fontAlgn="b"/>
                      <a:r>
                        <a:rPr lang="en-US" sz="1200" b="0"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highlight>
                            <a:srgbClr val="FFFF00"/>
                          </a:highlight>
                          <a:latin typeface="Arial" panose="020B0604020202020204" pitchFamily="34" charset="0"/>
                        </a:rPr>
                        <a:t> $           1,592,841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42900395"/>
                  </a:ext>
                </a:extLst>
              </a:tr>
              <a:tr h="183726">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1" u="none" strike="noStrike">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641668349"/>
                  </a:ext>
                </a:extLst>
              </a:tr>
              <a:tr h="183726">
                <a:tc>
                  <a:txBody>
                    <a:bodyPr/>
                    <a:lstStyle/>
                    <a:p>
                      <a:pPr algn="ctr" fontAlgn="b"/>
                      <a:r>
                        <a:rPr lang="en-US" sz="1200" b="0" i="0" u="none" strike="noStrike">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b"/>
                      <a:r>
                        <a:rPr lang="en-US" sz="1200" b="0" i="0" u="none" strike="noStrike">
                          <a:effectLst/>
                          <a:highlight>
                            <a:srgbClr val="FFFF00"/>
                          </a:highlight>
                          <a:latin typeface="Arial" panose="020B0604020202020204" pitchFamily="34" charset="0"/>
                        </a:rPr>
                        <a:t>66.00%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60872313"/>
                  </a:ext>
                </a:extLst>
              </a:tr>
              <a:tr h="183726">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850091587"/>
                  </a:ext>
                </a:extLst>
              </a:tr>
              <a:tr h="188066">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2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4090100726"/>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a:p>
            <a:pPr marL="0" indent="0">
              <a:buNone/>
            </a:pPr>
            <a:r>
              <a:rPr lang="en-US" dirty="0"/>
              <a:t>- Service Manager is working on having service advisors to reach back to the customers that have declined repairs.</a:t>
            </a:r>
          </a:p>
          <a:p>
            <a:pPr>
              <a:buFontTx/>
              <a:buChar char="-"/>
            </a:pPr>
            <a:r>
              <a:rPr lang="en-US" dirty="0"/>
              <a:t>Hiring more experience techs to recommend repairs.</a:t>
            </a:r>
          </a:p>
          <a:p>
            <a:pPr>
              <a:buFontTx/>
              <a:buChar char="-"/>
            </a:pPr>
            <a:r>
              <a:rPr lang="en-US" dirty="0"/>
              <a:t>Hire more experience advisors to sell more of the recommended repairs.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a:buFont typeface="Wingdings" panose="05000000000000000000" pitchFamily="2" charset="2"/>
              <a:buChar char="§"/>
            </a:pPr>
            <a:r>
              <a:rPr lang="en-US" dirty="0"/>
              <a:t>Our PMA is their </a:t>
            </a:r>
          </a:p>
          <a:p>
            <a:pPr>
              <a:buFont typeface="Wingdings" panose="05000000000000000000" pitchFamily="2" charset="2"/>
              <a:buChar char="§"/>
            </a:pPr>
            <a:r>
              <a:rPr lang="en-US" dirty="0"/>
              <a:t>The space to have enough techs </a:t>
            </a:r>
          </a:p>
          <a:p>
            <a:pPr>
              <a:buFont typeface="Wingdings" panose="05000000000000000000" pitchFamily="2" charset="2"/>
              <a:buChar char="§"/>
            </a:pPr>
            <a:r>
              <a:rPr lang="en-US" dirty="0"/>
              <a:t>High ELR </a:t>
            </a:r>
          </a:p>
          <a:p>
            <a:pPr>
              <a:buFont typeface="Wingdings" panose="05000000000000000000" pitchFamily="2" charset="2"/>
              <a:buChar char="§"/>
            </a:pPr>
            <a:r>
              <a:rPr lang="en-US" dirty="0"/>
              <a:t>Competitive pricing (always mystery shopping competitors )</a:t>
            </a:r>
          </a:p>
          <a:p>
            <a:pPr>
              <a:buFont typeface="Wingdings" panose="05000000000000000000" pitchFamily="2" charset="2"/>
              <a:buChar char="§"/>
            </a:pPr>
            <a:endParaRPr lang="en-US" dirty="0"/>
          </a:p>
          <a:p>
            <a:pPr>
              <a:buFont typeface="Wingdings" panose="05000000000000000000" pitchFamily="2" charset="2"/>
              <a:buChar char="§"/>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a:buFont typeface="Wingdings" panose="05000000000000000000" pitchFamily="2" charset="2"/>
              <a:buChar char="§"/>
            </a:pPr>
            <a:r>
              <a:rPr lang="en-US" dirty="0"/>
              <a:t>New un experience Advisers </a:t>
            </a:r>
          </a:p>
          <a:p>
            <a:pPr>
              <a:buFont typeface="Wingdings" panose="05000000000000000000" pitchFamily="2" charset="2"/>
              <a:buChar char="§"/>
            </a:pPr>
            <a:r>
              <a:rPr lang="en-US" dirty="0"/>
              <a:t>Not enough master techs </a:t>
            </a:r>
          </a:p>
          <a:p>
            <a:pPr>
              <a:buFont typeface="Wingdings" panose="05000000000000000000" pitchFamily="2" charset="2"/>
              <a:buChar char="§"/>
            </a:pPr>
            <a:r>
              <a:rPr lang="en-US" dirty="0"/>
              <a:t>Stubborn old school advisors (not believing in technology and the benefit of it example sending videos for recommendations from techs)</a:t>
            </a:r>
          </a:p>
          <a:p>
            <a:pPr>
              <a:buFont typeface="Wingdings" panose="05000000000000000000" pitchFamily="2" charset="2"/>
              <a:buChar char="§"/>
            </a:pPr>
            <a:endParaRPr lang="en-US" dirty="0"/>
          </a:p>
          <a:p>
            <a:pPr>
              <a:buFont typeface="Wingdings" panose="05000000000000000000" pitchFamily="2" charset="2"/>
              <a:buChar char="§"/>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338</TotalTime>
  <Words>1373</Words>
  <Application>Microsoft Office PowerPoint</Application>
  <PresentationFormat>Widescreen</PresentationFormat>
  <Paragraphs>527</Paragraphs>
  <Slides>16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Calibri</vt:lpstr>
      <vt:lpstr>Helvetica Neue</vt:lpstr>
      <vt:lpstr>Söhne</vt:lpstr>
      <vt:lpstr>Trebuchet MS</vt:lpstr>
      <vt:lpstr>Wingdings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Marwan Afifi</cp:lastModifiedBy>
  <cp:revision>7</cp:revision>
  <dcterms:created xsi:type="dcterms:W3CDTF">2022-12-04T13:10:55Z</dcterms:created>
  <dcterms:modified xsi:type="dcterms:W3CDTF">2024-04-27T03:10:39Z</dcterms:modified>
</cp:coreProperties>
</file>