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James Mason N438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22489"/>
            <a:ext cx="9428691" cy="448786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Opportunities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9657291" cy="45354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723966" cy="4497386"/>
          </a:xfrm>
        </p:spPr>
        <p:txBody>
          <a:bodyPr>
            <a:normAutofit/>
          </a:bodyPr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Analysis-Strategies-Tactics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10209741" cy="4621211"/>
          </a:xfrm>
        </p:spPr>
        <p:txBody>
          <a:bodyPr>
            <a:normAutofit/>
          </a:bodyPr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038726"/>
              </p:ext>
            </p:extLst>
          </p:nvPr>
        </p:nvGraphicFramePr>
        <p:xfrm>
          <a:off x="677334" y="1818624"/>
          <a:ext cx="9132492" cy="4745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5/6/2024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Advertising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Train 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Myself and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year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Decrease vehicles not being fixed first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Shop 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daily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Hire more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6/01/2024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Increase warranty labor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Myself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Increase ELF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06/01/2024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r>
              <a:rPr lang="en-US" dirty="0"/>
              <a:t>In doing this exercise, I think we are doing a lot of good here at my dealership. There is just some tweaks I think we should do that will help us out in the long run. Our dealership is adding 21 more service bays, so I’m excited to use what I learned during this class with it.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381066" cy="4506911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4" y="1495425"/>
            <a:ext cx="6144155" cy="5248275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A43F140-0C25-59C4-0705-D084DD28532F}"/>
              </a:ext>
            </a:extLst>
          </p:cNvPr>
          <p:cNvGraphicFramePr>
            <a:graphicFrameLocks noGrp="1"/>
          </p:cNvGraphicFramePr>
          <p:nvPr>
            <p:ph sz="quarter" idx="4"/>
          </p:nvPr>
        </p:nvGraphicFramePr>
        <p:xfrm>
          <a:off x="7046913" y="2733640"/>
          <a:ext cx="4186238" cy="2549595"/>
        </p:xfrm>
        <a:graphic>
          <a:graphicData uri="http://schemas.openxmlformats.org/drawingml/2006/table">
            <a:tbl>
              <a:tblPr/>
              <a:tblGrid>
                <a:gridCol w="1267150">
                  <a:extLst>
                    <a:ext uri="{9D8B030D-6E8A-4147-A177-3AD203B41FA5}">
                      <a16:colId xmlns:a16="http://schemas.microsoft.com/office/drawing/2014/main" val="2686199856"/>
                    </a:ext>
                  </a:extLst>
                </a:gridCol>
                <a:gridCol w="802749">
                  <a:extLst>
                    <a:ext uri="{9D8B030D-6E8A-4147-A177-3AD203B41FA5}">
                      <a16:colId xmlns:a16="http://schemas.microsoft.com/office/drawing/2014/main" val="673369065"/>
                    </a:ext>
                  </a:extLst>
                </a:gridCol>
                <a:gridCol w="709869">
                  <a:extLst>
                    <a:ext uri="{9D8B030D-6E8A-4147-A177-3AD203B41FA5}">
                      <a16:colId xmlns:a16="http://schemas.microsoft.com/office/drawing/2014/main" val="3450617013"/>
                    </a:ext>
                  </a:extLst>
                </a:gridCol>
                <a:gridCol w="769578">
                  <a:extLst>
                    <a:ext uri="{9D8B030D-6E8A-4147-A177-3AD203B41FA5}">
                      <a16:colId xmlns:a16="http://schemas.microsoft.com/office/drawing/2014/main" val="2886105580"/>
                    </a:ext>
                  </a:extLst>
                </a:gridCol>
                <a:gridCol w="636892">
                  <a:extLst>
                    <a:ext uri="{9D8B030D-6E8A-4147-A177-3AD203B41FA5}">
                      <a16:colId xmlns:a16="http://schemas.microsoft.com/office/drawing/2014/main" val="3143136726"/>
                    </a:ext>
                  </a:extLst>
                </a:gridCol>
              </a:tblGrid>
              <a:tr h="13423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Service Department Sales And Gross  (Labor Only)      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4262"/>
                  </a:ext>
                </a:extLst>
              </a:tr>
              <a:tr h="193899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842657"/>
                  </a:ext>
                </a:extLst>
              </a:tr>
              <a:tr h="261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090950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Customer Pay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49,114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38,832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79.07%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34.46%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314033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Customer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19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12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63.16%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244288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  1,277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1,025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80.27%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486170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49,838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39,394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79.04%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34.97%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132633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  6,756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2,714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40.17%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4.74%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910668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    35,510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$           28,332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79.79%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24.92%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152474"/>
                  </a:ext>
                </a:extLst>
              </a:tr>
              <a:tr h="12926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NVI / Road Ready/ PDI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878391"/>
                  </a:ext>
                </a:extLst>
              </a:tr>
              <a:tr h="1242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  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554516"/>
                  </a:ext>
                </a:extLst>
              </a:tr>
              <a:tr h="134238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142,514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110,309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77.40%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763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3" y="1552574"/>
            <a:ext cx="6304491" cy="5305425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B684A65-24EC-0DB7-84B7-C70062555EB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57673644"/>
              </p:ext>
            </p:extLst>
          </p:nvPr>
        </p:nvGraphicFramePr>
        <p:xfrm>
          <a:off x="7331075" y="2225040"/>
          <a:ext cx="4183063" cy="3739284"/>
        </p:xfrm>
        <a:graphic>
          <a:graphicData uri="http://schemas.openxmlformats.org/drawingml/2006/table">
            <a:tbl>
              <a:tblPr/>
              <a:tblGrid>
                <a:gridCol w="328910">
                  <a:extLst>
                    <a:ext uri="{9D8B030D-6E8A-4147-A177-3AD203B41FA5}">
                      <a16:colId xmlns:a16="http://schemas.microsoft.com/office/drawing/2014/main" val="3642735916"/>
                    </a:ext>
                  </a:extLst>
                </a:gridCol>
                <a:gridCol w="1416844">
                  <a:extLst>
                    <a:ext uri="{9D8B030D-6E8A-4147-A177-3AD203B41FA5}">
                      <a16:colId xmlns:a16="http://schemas.microsoft.com/office/drawing/2014/main" val="1655866186"/>
                    </a:ext>
                  </a:extLst>
                </a:gridCol>
                <a:gridCol w="1020465">
                  <a:extLst>
                    <a:ext uri="{9D8B030D-6E8A-4147-A177-3AD203B41FA5}">
                      <a16:colId xmlns:a16="http://schemas.microsoft.com/office/drawing/2014/main" val="2976853159"/>
                    </a:ext>
                  </a:extLst>
                </a:gridCol>
                <a:gridCol w="716856">
                  <a:extLst>
                    <a:ext uri="{9D8B030D-6E8A-4147-A177-3AD203B41FA5}">
                      <a16:colId xmlns:a16="http://schemas.microsoft.com/office/drawing/2014/main" val="3906363551"/>
                    </a:ext>
                  </a:extLst>
                </a:gridCol>
                <a:gridCol w="699988">
                  <a:extLst>
                    <a:ext uri="{9D8B030D-6E8A-4147-A177-3AD203B41FA5}">
                      <a16:colId xmlns:a16="http://schemas.microsoft.com/office/drawing/2014/main" val="1171362622"/>
                    </a:ext>
                  </a:extLst>
                </a:gridCol>
              </a:tblGrid>
              <a:tr h="29162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378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232171"/>
                  </a:ext>
                </a:extLst>
              </a:tr>
              <a:tr h="567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273963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110,309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827392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553120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2400382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887860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25,050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22.71%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355331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15,219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13.80%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729814"/>
                  </a:ext>
                </a:extLst>
              </a:tr>
              <a:tr h="28082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45654"/>
                  </a:ext>
                </a:extLst>
              </a:tr>
              <a:tr h="27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58,952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53.44%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57798"/>
                  </a:ext>
                </a:extLst>
              </a:tr>
              <a:tr h="29162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99,221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89.95%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138243"/>
                  </a:ext>
                </a:extLst>
              </a:tr>
              <a:tr h="28082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11,088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10.05%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695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3" y="1295400"/>
            <a:ext cx="6228291" cy="5400675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CA772AF-2DDB-C27A-CBE0-E62DB0FD5A0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35925505"/>
              </p:ext>
            </p:extLst>
          </p:nvPr>
        </p:nvGraphicFramePr>
        <p:xfrm>
          <a:off x="7181850" y="1762125"/>
          <a:ext cx="4724400" cy="4143371"/>
        </p:xfrm>
        <a:graphic>
          <a:graphicData uri="http://schemas.openxmlformats.org/drawingml/2006/table">
            <a:tbl>
              <a:tblPr/>
              <a:tblGrid>
                <a:gridCol w="140916">
                  <a:extLst>
                    <a:ext uri="{9D8B030D-6E8A-4147-A177-3AD203B41FA5}">
                      <a16:colId xmlns:a16="http://schemas.microsoft.com/office/drawing/2014/main" val="3511167658"/>
                    </a:ext>
                  </a:extLst>
                </a:gridCol>
                <a:gridCol w="860330">
                  <a:extLst>
                    <a:ext uri="{9D8B030D-6E8A-4147-A177-3AD203B41FA5}">
                      <a16:colId xmlns:a16="http://schemas.microsoft.com/office/drawing/2014/main" val="2863242108"/>
                    </a:ext>
                  </a:extLst>
                </a:gridCol>
                <a:gridCol w="830664">
                  <a:extLst>
                    <a:ext uri="{9D8B030D-6E8A-4147-A177-3AD203B41FA5}">
                      <a16:colId xmlns:a16="http://schemas.microsoft.com/office/drawing/2014/main" val="3604851469"/>
                    </a:ext>
                  </a:extLst>
                </a:gridCol>
                <a:gridCol w="244749">
                  <a:extLst>
                    <a:ext uri="{9D8B030D-6E8A-4147-A177-3AD203B41FA5}">
                      <a16:colId xmlns:a16="http://schemas.microsoft.com/office/drawing/2014/main" val="2321836048"/>
                    </a:ext>
                  </a:extLst>
                </a:gridCol>
                <a:gridCol w="467248">
                  <a:extLst>
                    <a:ext uri="{9D8B030D-6E8A-4147-A177-3AD203B41FA5}">
                      <a16:colId xmlns:a16="http://schemas.microsoft.com/office/drawing/2014/main" val="1637687277"/>
                    </a:ext>
                  </a:extLst>
                </a:gridCol>
                <a:gridCol w="222499">
                  <a:extLst>
                    <a:ext uri="{9D8B030D-6E8A-4147-A177-3AD203B41FA5}">
                      <a16:colId xmlns:a16="http://schemas.microsoft.com/office/drawing/2014/main" val="795933758"/>
                    </a:ext>
                  </a:extLst>
                </a:gridCol>
                <a:gridCol w="630414">
                  <a:extLst>
                    <a:ext uri="{9D8B030D-6E8A-4147-A177-3AD203B41FA5}">
                      <a16:colId xmlns:a16="http://schemas.microsoft.com/office/drawing/2014/main" val="3285759107"/>
                    </a:ext>
                  </a:extLst>
                </a:gridCol>
                <a:gridCol w="192833">
                  <a:extLst>
                    <a:ext uri="{9D8B030D-6E8A-4147-A177-3AD203B41FA5}">
                      <a16:colId xmlns:a16="http://schemas.microsoft.com/office/drawing/2014/main" val="1701934703"/>
                    </a:ext>
                  </a:extLst>
                </a:gridCol>
                <a:gridCol w="637832">
                  <a:extLst>
                    <a:ext uri="{9D8B030D-6E8A-4147-A177-3AD203B41FA5}">
                      <a16:colId xmlns:a16="http://schemas.microsoft.com/office/drawing/2014/main" val="3842527087"/>
                    </a:ext>
                  </a:extLst>
                </a:gridCol>
                <a:gridCol w="496915">
                  <a:extLst>
                    <a:ext uri="{9D8B030D-6E8A-4147-A177-3AD203B41FA5}">
                      <a16:colId xmlns:a16="http://schemas.microsoft.com/office/drawing/2014/main" val="3346199435"/>
                    </a:ext>
                  </a:extLst>
                </a:gridCol>
              </a:tblGrid>
              <a:tr h="13147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4140564"/>
                  </a:ext>
                </a:extLst>
              </a:tr>
              <a:tr h="18709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SERVICE INVENTORY ANALYSIS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53239"/>
                  </a:ext>
                </a:extLst>
              </a:tr>
              <a:tr h="1415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9479438"/>
                  </a:ext>
                </a:extLst>
              </a:tr>
              <a:tr h="23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Effective Labor Rates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119840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Pay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49,114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209.0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85676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19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3835984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1,277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5.4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403406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56,594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142.68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396.6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129928"/>
                  </a:ext>
                </a:extLst>
              </a:tr>
              <a:tr h="22754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35,510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151.1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350305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171001"/>
                  </a:ext>
                </a:extLst>
              </a:tr>
              <a:tr h="15169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142,514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762.3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84131"/>
                  </a:ext>
                </a:extLst>
              </a:tr>
              <a:tr h="308453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3522974"/>
                  </a:ext>
                </a:extLst>
              </a:tr>
              <a:tr h="14158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1" i="1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661181"/>
                  </a:ext>
                </a:extLst>
              </a:tr>
              <a:tr h="166868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142,514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762.27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186.96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5247017"/>
                  </a:ext>
                </a:extLst>
              </a:tr>
              <a:tr h="1365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4093076"/>
                  </a:ext>
                </a:extLst>
              </a:tr>
              <a:tr h="13147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098083"/>
                  </a:ext>
                </a:extLst>
              </a:tr>
              <a:tr h="16181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8.00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26.0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2,080.0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49100"/>
                  </a:ext>
                </a:extLst>
              </a:tr>
              <a:tr h="13147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296584"/>
                  </a:ext>
                </a:extLst>
              </a:tr>
              <a:tr h="12641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518962"/>
                  </a:ext>
                </a:extLst>
              </a:tr>
              <a:tr h="13147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2,080.0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186.96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388,878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486,098.00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659855"/>
                  </a:ext>
                </a:extLst>
              </a:tr>
              <a:tr h="12641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 125%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206747"/>
                  </a:ext>
                </a:extLst>
              </a:tr>
              <a:tr h="13147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7428160"/>
                  </a:ext>
                </a:extLst>
              </a:tr>
              <a:tr h="1365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245181"/>
                  </a:ext>
                </a:extLst>
              </a:tr>
              <a:tr h="1365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784855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762.3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2,080.00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36.65%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725905"/>
                  </a:ext>
                </a:extLst>
              </a:tr>
              <a:tr h="161811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748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447800"/>
            <a:ext cx="6209241" cy="5248275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8668273-0E84-3EDB-6D6A-3111B004170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7181850" y="1915899"/>
          <a:ext cx="4184650" cy="3627864"/>
        </p:xfrm>
        <a:graphic>
          <a:graphicData uri="http://schemas.openxmlformats.org/drawingml/2006/table">
            <a:tbl>
              <a:tblPr/>
              <a:tblGrid>
                <a:gridCol w="1315428">
                  <a:extLst>
                    <a:ext uri="{9D8B030D-6E8A-4147-A177-3AD203B41FA5}">
                      <a16:colId xmlns:a16="http://schemas.microsoft.com/office/drawing/2014/main" val="2300231856"/>
                    </a:ext>
                  </a:extLst>
                </a:gridCol>
                <a:gridCol w="1032920">
                  <a:extLst>
                    <a:ext uri="{9D8B030D-6E8A-4147-A177-3AD203B41FA5}">
                      <a16:colId xmlns:a16="http://schemas.microsoft.com/office/drawing/2014/main" val="1826056673"/>
                    </a:ext>
                  </a:extLst>
                </a:gridCol>
                <a:gridCol w="935808">
                  <a:extLst>
                    <a:ext uri="{9D8B030D-6E8A-4147-A177-3AD203B41FA5}">
                      <a16:colId xmlns:a16="http://schemas.microsoft.com/office/drawing/2014/main" val="1268742891"/>
                    </a:ext>
                  </a:extLst>
                </a:gridCol>
                <a:gridCol w="565016">
                  <a:extLst>
                    <a:ext uri="{9D8B030D-6E8A-4147-A177-3AD203B41FA5}">
                      <a16:colId xmlns:a16="http://schemas.microsoft.com/office/drawing/2014/main" val="396910294"/>
                    </a:ext>
                  </a:extLst>
                </a:gridCol>
                <a:gridCol w="167739">
                  <a:extLst>
                    <a:ext uri="{9D8B030D-6E8A-4147-A177-3AD203B41FA5}">
                      <a16:colId xmlns:a16="http://schemas.microsoft.com/office/drawing/2014/main" val="2031638127"/>
                    </a:ext>
                  </a:extLst>
                </a:gridCol>
                <a:gridCol w="167739">
                  <a:extLst>
                    <a:ext uri="{9D8B030D-6E8A-4147-A177-3AD203B41FA5}">
                      <a16:colId xmlns:a16="http://schemas.microsoft.com/office/drawing/2014/main" val="3132897566"/>
                    </a:ext>
                  </a:extLst>
                </a:gridCol>
              </a:tblGrid>
              <a:tr h="16410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143072"/>
                  </a:ext>
                </a:extLst>
              </a:tr>
              <a:tr h="1523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271941"/>
                  </a:ext>
                </a:extLst>
              </a:tr>
              <a:tr h="18168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266352"/>
                  </a:ext>
                </a:extLst>
              </a:tr>
              <a:tr h="18168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629323"/>
                  </a:ext>
                </a:extLst>
              </a:tr>
              <a:tr h="18168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58830"/>
                  </a:ext>
                </a:extLst>
              </a:tr>
              <a:tr h="18168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2080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072665"/>
                  </a:ext>
                </a:extLst>
              </a:tr>
              <a:tr h="2637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140280"/>
                  </a:ext>
                </a:extLst>
              </a:tr>
              <a:tr h="18168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186.96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56801"/>
                  </a:ext>
                </a:extLst>
              </a:tr>
              <a:tr h="17582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57809"/>
                  </a:ext>
                </a:extLst>
              </a:tr>
              <a:tr h="35751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80,886,707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273123"/>
                  </a:ext>
                </a:extLst>
              </a:tr>
              <a:tr h="16410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846886"/>
                  </a:ext>
                </a:extLst>
              </a:tr>
              <a:tr h="19340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762930"/>
                  </a:ext>
                </a:extLst>
              </a:tr>
              <a:tr h="15824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888942"/>
                  </a:ext>
                </a:extLst>
              </a:tr>
              <a:tr h="1523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142,514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574741"/>
                  </a:ext>
                </a:extLst>
              </a:tr>
              <a:tr h="1875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270253"/>
                  </a:ext>
                </a:extLst>
              </a:tr>
              <a:tr h="1523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80,886,707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057947"/>
                  </a:ext>
                </a:extLst>
              </a:tr>
              <a:tr h="1465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740334"/>
                  </a:ext>
                </a:extLst>
              </a:tr>
              <a:tr h="1523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238418"/>
                  </a:ext>
                </a:extLst>
              </a:tr>
              <a:tr h="1465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038048"/>
                  </a:ext>
                </a:extLst>
              </a:tr>
              <a:tr h="1523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highlight>
                            <a:srgbClr val="366092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72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In talking with my service advisor, I would like to increase our ELR rate. I would also like to decrease our percentage of one line ticket ROs, 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2C5AEE-C8C8-DED2-4D74-32F18EE258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439486"/>
              </p:ext>
            </p:extLst>
          </p:nvPr>
        </p:nvGraphicFramePr>
        <p:xfrm>
          <a:off x="6096000" y="1348451"/>
          <a:ext cx="5534025" cy="4305298"/>
        </p:xfrm>
        <a:graphic>
          <a:graphicData uri="http://schemas.openxmlformats.org/drawingml/2006/table">
            <a:tbl>
              <a:tblPr/>
              <a:tblGrid>
                <a:gridCol w="500141">
                  <a:extLst>
                    <a:ext uri="{9D8B030D-6E8A-4147-A177-3AD203B41FA5}">
                      <a16:colId xmlns:a16="http://schemas.microsoft.com/office/drawing/2014/main" val="1516109151"/>
                    </a:ext>
                  </a:extLst>
                </a:gridCol>
                <a:gridCol w="539112">
                  <a:extLst>
                    <a:ext uri="{9D8B030D-6E8A-4147-A177-3AD203B41FA5}">
                      <a16:colId xmlns:a16="http://schemas.microsoft.com/office/drawing/2014/main" val="3314336263"/>
                    </a:ext>
                  </a:extLst>
                </a:gridCol>
                <a:gridCol w="617057">
                  <a:extLst>
                    <a:ext uri="{9D8B030D-6E8A-4147-A177-3AD203B41FA5}">
                      <a16:colId xmlns:a16="http://schemas.microsoft.com/office/drawing/2014/main" val="2381848582"/>
                    </a:ext>
                  </a:extLst>
                </a:gridCol>
                <a:gridCol w="162384">
                  <a:extLst>
                    <a:ext uri="{9D8B030D-6E8A-4147-A177-3AD203B41FA5}">
                      <a16:colId xmlns:a16="http://schemas.microsoft.com/office/drawing/2014/main" val="2441095343"/>
                    </a:ext>
                  </a:extLst>
                </a:gridCol>
                <a:gridCol w="909346">
                  <a:extLst>
                    <a:ext uri="{9D8B030D-6E8A-4147-A177-3AD203B41FA5}">
                      <a16:colId xmlns:a16="http://schemas.microsoft.com/office/drawing/2014/main" val="3850871146"/>
                    </a:ext>
                  </a:extLst>
                </a:gridCol>
                <a:gridCol w="162384">
                  <a:extLst>
                    <a:ext uri="{9D8B030D-6E8A-4147-A177-3AD203B41FA5}">
                      <a16:colId xmlns:a16="http://schemas.microsoft.com/office/drawing/2014/main" val="1858648368"/>
                    </a:ext>
                  </a:extLst>
                </a:gridCol>
                <a:gridCol w="526122">
                  <a:extLst>
                    <a:ext uri="{9D8B030D-6E8A-4147-A177-3AD203B41FA5}">
                      <a16:colId xmlns:a16="http://schemas.microsoft.com/office/drawing/2014/main" val="1672963703"/>
                    </a:ext>
                  </a:extLst>
                </a:gridCol>
                <a:gridCol w="617057">
                  <a:extLst>
                    <a:ext uri="{9D8B030D-6E8A-4147-A177-3AD203B41FA5}">
                      <a16:colId xmlns:a16="http://schemas.microsoft.com/office/drawing/2014/main" val="1528369552"/>
                    </a:ext>
                  </a:extLst>
                </a:gridCol>
                <a:gridCol w="578085">
                  <a:extLst>
                    <a:ext uri="{9D8B030D-6E8A-4147-A177-3AD203B41FA5}">
                      <a16:colId xmlns:a16="http://schemas.microsoft.com/office/drawing/2014/main" val="2287357940"/>
                    </a:ext>
                  </a:extLst>
                </a:gridCol>
                <a:gridCol w="922337">
                  <a:extLst>
                    <a:ext uri="{9D8B030D-6E8A-4147-A177-3AD203B41FA5}">
                      <a16:colId xmlns:a16="http://schemas.microsoft.com/office/drawing/2014/main" val="2474376989"/>
                    </a:ext>
                  </a:extLst>
                </a:gridCol>
              </a:tblGrid>
              <a:tr h="194738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Repair Order Analysis Summary Report 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065319"/>
                  </a:ext>
                </a:extLst>
              </a:tr>
              <a:tr h="13335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70443"/>
                  </a:ext>
                </a:extLst>
              </a:tr>
              <a:tr h="10518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Sales in Dollars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FRH's on RO's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012313"/>
                  </a:ext>
                </a:extLst>
              </a:tr>
              <a:tr h="10189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Averages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Analysis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4826288"/>
                  </a:ext>
                </a:extLst>
              </a:tr>
              <a:tr h="1893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Competitive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7,711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112.24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391255"/>
                  </a:ext>
                </a:extLst>
              </a:tr>
              <a:tr h="1893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Maintenance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1,329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8.90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149.28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89720"/>
                  </a:ext>
                </a:extLst>
              </a:tr>
              <a:tr h="18932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Repair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9,551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44.70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213.66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131697"/>
                  </a:ext>
                </a:extLst>
              </a:tr>
              <a:tr h="23475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18,590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122.30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152.00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ELR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424493"/>
                  </a:ext>
                </a:extLst>
              </a:tr>
              <a:tr h="66264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Target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148815"/>
                  </a:ext>
                </a:extLst>
              </a:tr>
              <a:tr h="37865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Difference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152.00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316876"/>
                  </a:ext>
                </a:extLst>
              </a:tr>
              <a:tr h="10518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827386"/>
                  </a:ext>
                </a:extLst>
              </a:tr>
              <a:tr h="121615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774377"/>
                  </a:ext>
                </a:extLst>
              </a:tr>
              <a:tr h="1051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3435.80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18.48%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Cost of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516560"/>
                  </a:ext>
                </a:extLst>
              </a:tr>
              <a:tr h="1051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3435.80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28.09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Cost 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453446"/>
                  </a:ext>
                </a:extLst>
              </a:tr>
              <a:tr h="10518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509909"/>
                  </a:ext>
                </a:extLst>
              </a:tr>
              <a:tr h="121615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Repair Order Measurements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248946"/>
                  </a:ext>
                </a:extLst>
              </a:tr>
              <a:tr h="1051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18,589.90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185.90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Avg Labor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527974"/>
                  </a:ext>
                </a:extLst>
              </a:tr>
              <a:tr h="10189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122.30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1.22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Avg FRH's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493815"/>
                  </a:ext>
                </a:extLst>
              </a:tr>
              <a:tr h="10189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Menu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Menu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185858"/>
                  </a:ext>
                </a:extLst>
              </a:tr>
              <a:tr h="10189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Competitive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56.17%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Competitive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7896166"/>
                  </a:ext>
                </a:extLst>
              </a:tr>
              <a:tr h="10189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Maintenance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8.90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7.28%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Maintenance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506794"/>
                  </a:ext>
                </a:extLst>
              </a:tr>
              <a:tr h="10189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Repair FRH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44.70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36.55%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Repair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765062"/>
                  </a:ext>
                </a:extLst>
              </a:tr>
              <a:tr h="1051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One item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Percent One Item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996104"/>
                  </a:ext>
                </a:extLst>
              </a:tr>
              <a:tr h="10518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869152"/>
                  </a:ext>
                </a:extLst>
              </a:tr>
              <a:tr h="121615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Model Year Analysis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969696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926132"/>
                  </a:ext>
                </a:extLst>
              </a:tr>
              <a:tr h="1084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Older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highlight>
                            <a:srgbClr val="FABF8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922373"/>
                  </a:ext>
                </a:extLst>
              </a:tr>
              <a:tr h="1018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567860"/>
                  </a:ext>
                </a:extLst>
              </a:tr>
              <a:tr h="105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9.00%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15.00%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19.00%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49.00%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1835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723966" cy="45164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Strengths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10133541" cy="45545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Weaknesses</a:t>
            </a:r>
          </a:p>
          <a:p>
            <a:endParaRPr lang="en-US" dirty="0"/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Coupons sent out monthly with parts and service specials.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Facebook advertising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 would like to start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targeting customers that were servicing with us regularly and then ceased service with us once their complimentary maintenance runs out. I plan to advertise to them with pricing that matches or beats independent service center pricing to be able to get those customers back into our dealership.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Look through sales and service records to see which customers need to be reached out to. I can send out mailers monthly to the customers that purchased within that month 5 years ago and have the BDC department reach out.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Look at advertising spend at the end of the month versus new business brought to the dealership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1505</TotalTime>
  <Words>2650</Words>
  <Application>Microsoft Office PowerPoint</Application>
  <PresentationFormat>Widescreen</PresentationFormat>
  <Paragraphs>746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Analysis-Strategies-Tactics 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CHIARENZA, EMMA</cp:lastModifiedBy>
  <cp:revision>16</cp:revision>
  <dcterms:created xsi:type="dcterms:W3CDTF">2022-12-04T13:10:55Z</dcterms:created>
  <dcterms:modified xsi:type="dcterms:W3CDTF">2024-05-03T19:47:26Z</dcterms:modified>
</cp:coreProperties>
</file>