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060B5-67BB-424F-BE27-7CE6E26BFA09}" v="11" dt="2024-04-29T17:33:56.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24" autoAdjust="0"/>
  </p:normalViewPr>
  <p:slideViewPr>
    <p:cSldViewPr snapToGrid="0">
      <p:cViewPr varScale="1">
        <p:scale>
          <a:sx n="107" d="100"/>
          <a:sy n="107" d="100"/>
        </p:scale>
        <p:origin x="13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highlight>
                  <a:srgbClr val="000000"/>
                </a:highlight>
              </a:rPr>
              <a:t>Chris Sarrasin </a:t>
            </a:r>
            <a:br>
              <a:rPr lang="en-US" dirty="0">
                <a:solidFill>
                  <a:schemeClr val="bg1"/>
                </a:solidFill>
                <a:highlight>
                  <a:srgbClr val="000000"/>
                </a:highlight>
              </a:rPr>
            </a:br>
            <a:r>
              <a:rPr lang="en-US" dirty="0">
                <a:solidFill>
                  <a:schemeClr val="bg1"/>
                </a:solidFill>
                <a:highlight>
                  <a:srgbClr val="000000"/>
                </a:highlight>
              </a:rPr>
              <a:t>Genesis Langley</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Class N438</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Increase shop traffic by efficient management</a:t>
            </a:r>
          </a:p>
          <a:p>
            <a:pPr>
              <a:buFontTx/>
              <a:buChar char="-"/>
            </a:pPr>
            <a:r>
              <a:rPr lang="en-US" dirty="0"/>
              <a:t>Increasing new vehicle sales </a:t>
            </a:r>
          </a:p>
          <a:p>
            <a:pPr>
              <a:buFontTx/>
              <a:buChar char="-"/>
            </a:pPr>
            <a:r>
              <a:rPr lang="en-US" dirty="0"/>
              <a:t>Vehicles coming out of included services (warranty pay)</a:t>
            </a:r>
          </a:p>
          <a:p>
            <a:pPr>
              <a:buFontTx/>
              <a:buChar char="-"/>
            </a:pPr>
            <a:r>
              <a:rPr lang="en-US" dirty="0"/>
              <a:t>Bonus on productivity</a:t>
            </a:r>
          </a:p>
          <a:p>
            <a:pPr>
              <a:buFontTx/>
              <a:buChar char="-"/>
            </a:pPr>
            <a:r>
              <a:rPr lang="en-US" dirty="0"/>
              <a:t>Mentorship for apprentices</a:t>
            </a:r>
          </a:p>
          <a:p>
            <a:pPr>
              <a:buFontTx/>
              <a:buChar char="-"/>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Unpredicted breakdowns</a:t>
            </a:r>
          </a:p>
          <a:p>
            <a:r>
              <a:rPr lang="en-US" dirty="0"/>
              <a:t>- Turnover – technician shortage with </a:t>
            </a:r>
          </a:p>
          <a:p>
            <a:r>
              <a:rPr lang="en-US" dirty="0"/>
              <a:t>- Complexity of repairs</a:t>
            </a:r>
          </a:p>
          <a:p>
            <a:r>
              <a:rPr lang="en-US" dirty="0"/>
              <a:t>- Shop tools needed to be able to upsell (</a:t>
            </a:r>
            <a:r>
              <a:rPr lang="en-US" dirty="0" err="1"/>
              <a:t>ie</a:t>
            </a:r>
            <a:r>
              <a:rPr lang="en-US" dirty="0"/>
              <a:t>. Brake flush machine)</a:t>
            </a:r>
          </a:p>
          <a:p>
            <a:r>
              <a:rPr lang="en-US" dirty="0"/>
              <a:t>- Training requirements to be able to be EV certified </a:t>
            </a:r>
          </a:p>
          <a:p>
            <a:r>
              <a:rPr lang="en-US" dirty="0"/>
              <a:t>- Missed sales opportunities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Improve dispatch to new technicians</a:t>
            </a:r>
          </a:p>
          <a:p>
            <a:r>
              <a:rPr lang="en-US" dirty="0"/>
              <a:t>- Foreman to mentor apprentices</a:t>
            </a:r>
          </a:p>
          <a:p>
            <a:r>
              <a:rPr lang="en-US" dirty="0"/>
              <a:t>- Increase hours per RO</a:t>
            </a:r>
          </a:p>
          <a:p>
            <a:r>
              <a:rPr lang="en-US" dirty="0"/>
              <a:t>- Increase customer pay RO’s</a:t>
            </a:r>
          </a:p>
          <a:p>
            <a:r>
              <a:rPr lang="en-US" dirty="0"/>
              <a:t>- Increase technician productivity and efficiency</a:t>
            </a:r>
          </a:p>
          <a:p>
            <a:r>
              <a:rPr lang="en-US" dirty="0"/>
              <a:t>- Maintain higher than national average CSI surveys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Technicians complete all Genesis certification for training</a:t>
            </a:r>
          </a:p>
          <a:p>
            <a:r>
              <a:rPr lang="en-US" dirty="0"/>
              <a:t>- Bonus service manager on higher than average CSI surveys</a:t>
            </a:r>
          </a:p>
          <a:p>
            <a:r>
              <a:rPr lang="en-US" dirty="0"/>
              <a:t>- Offer sign on bonus for new apprentices that are hired</a:t>
            </a:r>
          </a:p>
          <a:p>
            <a:r>
              <a:rPr lang="en-US" dirty="0"/>
              <a:t>- Work with service manager to increase RO count as he is also working as our service advisor until increase productivity in our shop</a:t>
            </a:r>
          </a:p>
          <a:p>
            <a:r>
              <a:rPr lang="en-US" dirty="0"/>
              <a:t>- Increase daily appointment count, internal and customer</a:t>
            </a:r>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 New hires have all Genesis training to be completed within 3 months</a:t>
            </a:r>
          </a:p>
          <a:p>
            <a:pPr>
              <a:buFontTx/>
              <a:buChar char="-"/>
            </a:pPr>
            <a:r>
              <a:rPr lang="en-US" dirty="0"/>
              <a:t>- Weekly meetings with talent acquisition on tactics to create more awareness for apprentice program until 2 are hired</a:t>
            </a:r>
          </a:p>
          <a:p>
            <a:pPr>
              <a:buFontTx/>
              <a:buChar char="-"/>
            </a:pPr>
            <a:r>
              <a:rPr lang="en-US" dirty="0"/>
              <a:t>- Weekly meetings with service manager, GM, service admin and technicians to track progress</a:t>
            </a:r>
          </a:p>
          <a:p>
            <a:pPr>
              <a:buFontTx/>
              <a:buChar char="-"/>
            </a:pPr>
            <a:r>
              <a:rPr lang="en-US" dirty="0"/>
              <a:t>- Pay plans based on performance and productivity in the shop</a:t>
            </a:r>
          </a:p>
          <a:p>
            <a:pPr>
              <a:buFontTx/>
              <a:buChar char="-"/>
            </a:pPr>
            <a:r>
              <a:rPr lang="en-US" dirty="0"/>
              <a:t>- Service administrator to start calling in recall customers and customer due for services daily to create more appointments</a:t>
            </a:r>
          </a:p>
          <a:p>
            <a:pPr>
              <a:buFontTx/>
              <a:buChar char="-"/>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298130439"/>
              </p:ext>
            </p:extLst>
          </p:nvPr>
        </p:nvGraphicFramePr>
        <p:xfrm>
          <a:off x="677334" y="1818624"/>
          <a:ext cx="9132492" cy="53198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2 more apprentices</a:t>
                      </a:r>
                    </a:p>
                  </a:txBody>
                  <a:tcPr/>
                </a:tc>
                <a:tc>
                  <a:txBody>
                    <a:bodyPr/>
                    <a:lstStyle/>
                    <a:p>
                      <a:r>
                        <a:rPr lang="en-US" dirty="0"/>
                        <a:t>GM / Service Manager / Talent Acquisition team</a:t>
                      </a:r>
                    </a:p>
                  </a:txBody>
                  <a:tcPr/>
                </a:tc>
                <a:tc>
                  <a:txBody>
                    <a:bodyPr/>
                    <a:lstStyle/>
                    <a:p>
                      <a:r>
                        <a:rPr lang="en-US" dirty="0"/>
                        <a:t>Weekly check ins. No later than June 1</a:t>
                      </a:r>
                      <a:r>
                        <a:rPr lang="en-US" baseline="30000" dirty="0"/>
                        <a:t>st</a:t>
                      </a:r>
                      <a:r>
                        <a:rPr lang="en-US" dirty="0"/>
                        <a:t> hire dates</a:t>
                      </a:r>
                    </a:p>
                  </a:txBody>
                  <a:tcPr/>
                </a:tc>
                <a:extLst>
                  <a:ext uri="{0D108BD9-81ED-4DB2-BD59-A6C34878D82A}">
                    <a16:rowId xmlns:a16="http://schemas.microsoft.com/office/drawing/2014/main" val="2400365483"/>
                  </a:ext>
                </a:extLst>
              </a:tr>
              <a:tr h="565004">
                <a:tc>
                  <a:txBody>
                    <a:bodyPr/>
                    <a:lstStyle/>
                    <a:p>
                      <a:r>
                        <a:rPr lang="en-US" dirty="0"/>
                        <a:t>Review CSI scores</a:t>
                      </a:r>
                    </a:p>
                  </a:txBody>
                  <a:tcPr/>
                </a:tc>
                <a:tc>
                  <a:txBody>
                    <a:bodyPr/>
                    <a:lstStyle/>
                    <a:p>
                      <a:r>
                        <a:rPr lang="en-US" dirty="0"/>
                        <a:t>GM / Service Manager</a:t>
                      </a:r>
                    </a:p>
                  </a:txBody>
                  <a:tcPr/>
                </a:tc>
                <a:tc>
                  <a:txBody>
                    <a:bodyPr/>
                    <a:lstStyle/>
                    <a:p>
                      <a:r>
                        <a:rPr lang="en-US" dirty="0"/>
                        <a:t>Every Friday (Weekly)</a:t>
                      </a:r>
                    </a:p>
                  </a:txBody>
                  <a:tcPr/>
                </a:tc>
                <a:extLst>
                  <a:ext uri="{0D108BD9-81ED-4DB2-BD59-A6C34878D82A}">
                    <a16:rowId xmlns:a16="http://schemas.microsoft.com/office/drawing/2014/main" val="107845787"/>
                  </a:ext>
                </a:extLst>
              </a:tr>
              <a:tr h="565004">
                <a:tc>
                  <a:txBody>
                    <a:bodyPr/>
                    <a:lstStyle/>
                    <a:p>
                      <a:r>
                        <a:rPr lang="en-US" dirty="0"/>
                        <a:t>Review training completion for technicians</a:t>
                      </a:r>
                    </a:p>
                  </a:txBody>
                  <a:tcPr/>
                </a:tc>
                <a:tc>
                  <a:txBody>
                    <a:bodyPr/>
                    <a:lstStyle/>
                    <a:p>
                      <a:r>
                        <a:rPr lang="en-US" dirty="0"/>
                        <a:t>GM / Service Manager</a:t>
                      </a:r>
                    </a:p>
                  </a:txBody>
                  <a:tcPr/>
                </a:tc>
                <a:tc>
                  <a:txBody>
                    <a:bodyPr/>
                    <a:lstStyle/>
                    <a:p>
                      <a:r>
                        <a:rPr lang="en-US" dirty="0"/>
                        <a:t>Monthly – 3 months from start date need to be finished</a:t>
                      </a:r>
                    </a:p>
                  </a:txBody>
                  <a:tcPr/>
                </a:tc>
                <a:extLst>
                  <a:ext uri="{0D108BD9-81ED-4DB2-BD59-A6C34878D82A}">
                    <a16:rowId xmlns:a16="http://schemas.microsoft.com/office/drawing/2014/main" val="1530126605"/>
                  </a:ext>
                </a:extLst>
              </a:tr>
              <a:tr h="565004">
                <a:tc>
                  <a:txBody>
                    <a:bodyPr/>
                    <a:lstStyle/>
                    <a:p>
                      <a:r>
                        <a:rPr lang="en-US" dirty="0"/>
                        <a:t>Meetings with all service staff</a:t>
                      </a:r>
                    </a:p>
                  </a:txBody>
                  <a:tcPr/>
                </a:tc>
                <a:tc>
                  <a:txBody>
                    <a:bodyPr/>
                    <a:lstStyle/>
                    <a:p>
                      <a:r>
                        <a:rPr lang="en-US" dirty="0"/>
                        <a:t>GM / Service Manager</a:t>
                      </a:r>
                    </a:p>
                  </a:txBody>
                  <a:tcPr/>
                </a:tc>
                <a:tc>
                  <a:txBody>
                    <a:bodyPr/>
                    <a:lstStyle/>
                    <a:p>
                      <a:r>
                        <a:rPr lang="en-US" dirty="0"/>
                        <a:t>Weekly every Monday</a:t>
                      </a:r>
                    </a:p>
                  </a:txBody>
                  <a:tcPr/>
                </a:tc>
                <a:extLst>
                  <a:ext uri="{0D108BD9-81ED-4DB2-BD59-A6C34878D82A}">
                    <a16:rowId xmlns:a16="http://schemas.microsoft.com/office/drawing/2014/main" val="1950345431"/>
                  </a:ext>
                </a:extLst>
              </a:tr>
              <a:tr h="565004">
                <a:tc>
                  <a:txBody>
                    <a:bodyPr/>
                    <a:lstStyle/>
                    <a:p>
                      <a:r>
                        <a:rPr lang="en-US" dirty="0"/>
                        <a:t>Customer follow up calls to create more appointments</a:t>
                      </a:r>
                    </a:p>
                  </a:txBody>
                  <a:tcPr/>
                </a:tc>
                <a:tc>
                  <a:txBody>
                    <a:bodyPr/>
                    <a:lstStyle/>
                    <a:p>
                      <a:r>
                        <a:rPr lang="en-US" dirty="0"/>
                        <a:t>Service Admin / Service Manager</a:t>
                      </a:r>
                    </a:p>
                  </a:txBody>
                  <a:tcPr/>
                </a:tc>
                <a:tc>
                  <a:txBody>
                    <a:bodyPr/>
                    <a:lstStyle/>
                    <a:p>
                      <a:r>
                        <a:rPr lang="en-US" dirty="0"/>
                        <a:t>Weekly check ins on appointment count</a:t>
                      </a:r>
                    </a:p>
                  </a:txBody>
                  <a:tcPr/>
                </a:tc>
                <a:extLst>
                  <a:ext uri="{0D108BD9-81ED-4DB2-BD59-A6C34878D82A}">
                    <a16:rowId xmlns:a16="http://schemas.microsoft.com/office/drawing/2014/main" val="1960891333"/>
                  </a:ext>
                </a:extLst>
              </a:tr>
              <a:tr h="565004">
                <a:tc>
                  <a:txBody>
                    <a:bodyPr/>
                    <a:lstStyle/>
                    <a:p>
                      <a:r>
                        <a:rPr lang="en-US" dirty="0"/>
                        <a:t>Get appropriate machines and tools for shop</a:t>
                      </a:r>
                    </a:p>
                  </a:txBody>
                  <a:tcPr/>
                </a:tc>
                <a:tc>
                  <a:txBody>
                    <a:bodyPr/>
                    <a:lstStyle/>
                    <a:p>
                      <a:r>
                        <a:rPr lang="en-US" dirty="0"/>
                        <a:t>GM / Service Manager</a:t>
                      </a:r>
                    </a:p>
                  </a:txBody>
                  <a:tcPr/>
                </a:tc>
                <a:tc>
                  <a:txBody>
                    <a:bodyPr/>
                    <a:lstStyle/>
                    <a:p>
                      <a:r>
                        <a:rPr lang="en-US" dirty="0"/>
                        <a:t>Work on getting quotes and ETA’s by June 1st</a:t>
                      </a:r>
                    </a:p>
                  </a:txBody>
                  <a:tcPr/>
                </a:tc>
                <a:extLst>
                  <a:ext uri="{0D108BD9-81ED-4DB2-BD59-A6C34878D82A}">
                    <a16:rowId xmlns:a16="http://schemas.microsoft.com/office/drawing/2014/main" val="4137224325"/>
                  </a:ext>
                </a:extLst>
              </a:tr>
              <a:tr h="565004">
                <a:tc>
                  <a:txBody>
                    <a:bodyPr/>
                    <a:lstStyle/>
                    <a:p>
                      <a:r>
                        <a:rPr lang="en-US" dirty="0"/>
                        <a:t>Increase line count per RO</a:t>
                      </a:r>
                    </a:p>
                  </a:txBody>
                  <a:tcPr/>
                </a:tc>
                <a:tc>
                  <a:txBody>
                    <a:bodyPr/>
                    <a:lstStyle/>
                    <a:p>
                      <a:r>
                        <a:rPr lang="en-US" dirty="0"/>
                        <a:t>GM / Service Manager</a:t>
                      </a:r>
                    </a:p>
                  </a:txBody>
                  <a:tcPr/>
                </a:tc>
                <a:tc>
                  <a:txBody>
                    <a:bodyPr/>
                    <a:lstStyle/>
                    <a:p>
                      <a:r>
                        <a:rPr lang="en-US" dirty="0"/>
                        <a:t>Weekly check-ins to review RO’s and upsell</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pPr marL="0" indent="0">
              <a:buNone/>
            </a:pPr>
            <a:r>
              <a:rPr lang="en-US" dirty="0"/>
              <a:t>Our service department has been a very big struggle especially over the last couple of months. We are starting over from the ground up and I am very thankful for our Service Manager who has stuck through the hard times. We have created a great foundation to be able to have a very profitable service department. With the foundation in place and the right people we will continue to work on our goals to achieve success.</a:t>
            </a:r>
          </a:p>
          <a:p>
            <a:pPr marL="0" indent="0">
              <a:buNone/>
            </a:pPr>
            <a:r>
              <a:rPr lang="en-US" dirty="0"/>
              <a:t>Working with an infant brand we do have tons of areas for improvement. We are getting to the point where our customer pay RO’s should start to gain some action. With having motivated technicians I see us off the start being able to double our daily appointment count and work through our used car </a:t>
            </a:r>
            <a:r>
              <a:rPr lang="en-US" dirty="0" err="1"/>
              <a:t>safetys</a:t>
            </a:r>
            <a:r>
              <a:rPr lang="en-US" dirty="0"/>
              <a:t> to get them front line ready within our time frame set.</a:t>
            </a:r>
          </a:p>
          <a:p>
            <a:pPr marL="0" indent="0">
              <a:buNone/>
            </a:pPr>
            <a:r>
              <a:rPr lang="en-US" dirty="0"/>
              <a:t>With the recent changes in our service department we are positive that we will have a big impact on our current customers and create a great impression on our future customers. Our CSI surveys will reflect the positive changes we have implemented in our shop.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443318"/>
            <a:ext cx="8596668" cy="499334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Current practices:</a:t>
            </a:r>
          </a:p>
          <a:p>
            <a:r>
              <a:rPr lang="en-US" sz="1400" dirty="0">
                <a:solidFill>
                  <a:schemeClr val="tx1"/>
                </a:solidFill>
                <a:latin typeface="Calibri" panose="020F0502020204030204" pitchFamily="34" charset="0"/>
              </a:rPr>
              <a:t>- Manufacturer promotions</a:t>
            </a:r>
          </a:p>
          <a:p>
            <a:r>
              <a:rPr lang="en-US" sz="1400" b="0" i="0" u="none" strike="noStrike" baseline="0" dirty="0">
                <a:solidFill>
                  <a:schemeClr val="tx1"/>
                </a:solidFill>
                <a:latin typeface="Calibri" panose="020F0502020204030204" pitchFamily="34" charset="0"/>
              </a:rPr>
              <a:t>- </a:t>
            </a:r>
            <a:r>
              <a:rPr lang="en-US" sz="1400" dirty="0">
                <a:solidFill>
                  <a:schemeClr val="tx1"/>
                </a:solidFill>
                <a:latin typeface="Calibri" panose="020F0502020204030204" pitchFamily="34" charset="0"/>
              </a:rPr>
              <a:t>Word of mouth </a:t>
            </a:r>
          </a:p>
          <a:p>
            <a:r>
              <a:rPr lang="en-US" sz="1400" b="0" i="0" u="none" strike="noStrike" baseline="0" dirty="0">
                <a:solidFill>
                  <a:schemeClr val="tx1"/>
                </a:solidFill>
                <a:latin typeface="Calibri" panose="020F0502020204030204" pitchFamily="34" charset="0"/>
              </a:rPr>
              <a:t>- </a:t>
            </a:r>
            <a:r>
              <a:rPr lang="en-US" sz="1400" b="0" i="0" u="none" strike="noStrike" baseline="0" dirty="0" err="1">
                <a:solidFill>
                  <a:schemeClr val="tx1"/>
                </a:solidFill>
                <a:latin typeface="Calibri" panose="020F0502020204030204" pitchFamily="34" charset="0"/>
              </a:rPr>
              <a:t>Autogroup</a:t>
            </a:r>
            <a:r>
              <a:rPr lang="en-US" sz="1400" b="0" i="0" u="none" strike="noStrike" baseline="0" dirty="0">
                <a:solidFill>
                  <a:schemeClr val="tx1"/>
                </a:solidFill>
                <a:latin typeface="Calibri" panose="020F0502020204030204" pitchFamily="34" charset="0"/>
              </a:rPr>
              <a:t> App (IOS/Android) for collecting points towards services/parts</a:t>
            </a:r>
          </a:p>
          <a:p>
            <a:r>
              <a:rPr lang="en-US" sz="1800" b="1" i="0" u="sng" strike="noStrike" baseline="0" dirty="0">
                <a:solidFill>
                  <a:schemeClr val="tx1"/>
                </a:solidFill>
                <a:latin typeface="Calibri" panose="020F0502020204030204" pitchFamily="34" charset="0"/>
              </a:rPr>
              <a:t>Goals for improvement </a:t>
            </a:r>
          </a:p>
          <a:p>
            <a:r>
              <a:rPr lang="en-US" sz="1400" dirty="0">
                <a:solidFill>
                  <a:schemeClr val="tx1"/>
                </a:solidFill>
                <a:latin typeface="Calibri" panose="020F0502020204030204" pitchFamily="34" charset="0"/>
              </a:rPr>
              <a:t>- CRM email blasts</a:t>
            </a:r>
          </a:p>
          <a:p>
            <a:r>
              <a:rPr lang="en-US" sz="1400" b="0" i="0" u="none" strike="noStrike" baseline="0" dirty="0">
                <a:solidFill>
                  <a:schemeClr val="tx1"/>
                </a:solidFill>
                <a:latin typeface="Calibri" panose="020F0502020204030204" pitchFamily="34" charset="0"/>
              </a:rPr>
              <a:t>- Service specials</a:t>
            </a:r>
          </a:p>
          <a:p>
            <a:r>
              <a:rPr lang="en-US" sz="1400" b="0" i="0" u="none" strike="noStrike" baseline="0" dirty="0">
                <a:solidFill>
                  <a:schemeClr val="tx1"/>
                </a:solidFill>
                <a:latin typeface="Calibri" panose="020F0502020204030204" pitchFamily="34" charset="0"/>
              </a:rPr>
              <a:t>- 100% introduction to service department at time of vehicle sale</a:t>
            </a:r>
          </a:p>
          <a:p>
            <a:r>
              <a:rPr lang="en-US" sz="1800" b="1" i="0" u="sng" strike="noStrike" baseline="0" dirty="0">
                <a:solidFill>
                  <a:schemeClr val="tx1"/>
                </a:solidFill>
                <a:latin typeface="Calibri" panose="020F0502020204030204" pitchFamily="34" charset="0"/>
              </a:rPr>
              <a:t>Plans to achieve your goals </a:t>
            </a:r>
          </a:p>
          <a:p>
            <a:r>
              <a:rPr lang="en-US" sz="1400" i="0" strike="noStrike" baseline="0" dirty="0">
                <a:solidFill>
                  <a:schemeClr val="tx1"/>
                </a:solidFill>
                <a:latin typeface="Calibri" panose="020F0502020204030204" pitchFamily="34" charset="0"/>
              </a:rPr>
              <a:t>- Work with marketing manager to create effective email blasts </a:t>
            </a:r>
          </a:p>
          <a:p>
            <a:r>
              <a:rPr lang="en-US" sz="1400" i="0" strike="noStrike" baseline="0" dirty="0">
                <a:solidFill>
                  <a:schemeClr val="tx1"/>
                </a:solidFill>
                <a:latin typeface="Calibri" panose="020F0502020204030204" pitchFamily="34" charset="0"/>
              </a:rPr>
              <a:t>- Work with marketing manager for google ads and fb ads for seasonal specials</a:t>
            </a:r>
          </a:p>
          <a:p>
            <a:r>
              <a:rPr lang="en-US" sz="1400" i="0" strike="noStrike" baseline="0" dirty="0">
                <a:solidFill>
                  <a:schemeClr val="tx1"/>
                </a:solidFill>
                <a:latin typeface="Calibri" panose="020F0502020204030204" pitchFamily="34" charset="0"/>
              </a:rPr>
              <a:t>- Capture all customer data at time of sale to be able to effectivel</a:t>
            </a:r>
            <a:r>
              <a:rPr lang="en-US" sz="1400" dirty="0">
                <a:solidFill>
                  <a:schemeClr val="tx1"/>
                </a:solidFill>
                <a:latin typeface="Calibri" panose="020F0502020204030204" pitchFamily="34" charset="0"/>
              </a:rPr>
              <a:t>y market to them</a:t>
            </a:r>
            <a:endParaRPr lang="en-US" sz="1400" i="0" strike="noStrike" baseline="0" dirty="0">
              <a:solidFill>
                <a:schemeClr val="tx1"/>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Plans to evaluate your changes </a:t>
            </a:r>
          </a:p>
          <a:p>
            <a:r>
              <a:rPr lang="en-US" sz="1300" dirty="0"/>
              <a:t>- Monitor email capture rate</a:t>
            </a:r>
          </a:p>
          <a:p>
            <a:r>
              <a:rPr lang="en-US" sz="1300" dirty="0"/>
              <a:t>- Keep CSI scores above National average with introduction to service 100%</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 March + YTD Labor Only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318000"/>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2200" b="1" i="0" u="sng"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- 2 previous techs (March and previous) were paid hourly. </a:t>
            </a:r>
          </a:p>
          <a:p>
            <a:r>
              <a:rPr lang="en-US" dirty="0">
                <a:solidFill>
                  <a:srgbClr val="221E1F"/>
                </a:solidFill>
                <a:latin typeface="Calibri" panose="020F0502020204030204" pitchFamily="34" charset="0"/>
              </a:rPr>
              <a:t>- Not clocking into jobs and unapplied time kept growing</a:t>
            </a:r>
            <a:endParaRPr lang="en-US" sz="1800" b="0" i="0" u="none" strike="noStrike" baseline="0" dirty="0">
              <a:solidFill>
                <a:srgbClr val="221E1F"/>
              </a:solidFill>
              <a:latin typeface="Calibri" panose="020F0502020204030204" pitchFamily="34" charset="0"/>
            </a:endParaRPr>
          </a:p>
          <a:p>
            <a:r>
              <a:rPr lang="en-US" sz="2200" b="1" i="0" u="sng"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- 1 new tech (April and beyond) will be paid flat rate, The other will be salary + productivity bonus</a:t>
            </a:r>
          </a:p>
          <a:p>
            <a:r>
              <a:rPr lang="en-US" sz="2200" b="1" u="sng"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 Service admin will dispatch work accordingly between our 2 techs</a:t>
            </a:r>
          </a:p>
          <a:p>
            <a:r>
              <a:rPr lang="en-US" sz="1800" b="0" i="0" u="none" strike="noStrike" baseline="0" dirty="0">
                <a:solidFill>
                  <a:srgbClr val="221E1F"/>
                </a:solidFill>
                <a:latin typeface="Calibri" panose="020F0502020204030204" pitchFamily="34" charset="0"/>
              </a:rPr>
              <a:t>- Pay plans are now adjusted to be based on productivity and efficiency</a:t>
            </a:r>
          </a:p>
          <a:p>
            <a:r>
              <a:rPr lang="en-US" sz="1800" b="1" i="0" u="sng"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 Weekly and monthly meetings with service manager </a:t>
            </a:r>
          </a:p>
          <a:p>
            <a:r>
              <a:rPr lang="en-US" sz="1800" b="0" i="0" u="none" strike="noStrike" baseline="0" dirty="0">
                <a:solidFill>
                  <a:srgbClr val="221E1F"/>
                </a:solidFill>
                <a:latin typeface="Calibri" panose="020F0502020204030204" pitchFamily="34" charset="0"/>
              </a:rPr>
              <a:t>- Track productivity for each technician</a:t>
            </a:r>
          </a:p>
          <a:p>
            <a:r>
              <a:rPr lang="en-US" dirty="0">
                <a:solidFill>
                  <a:srgbClr val="221E1F"/>
                </a:solidFill>
                <a:latin typeface="Calibri" panose="020F0502020204030204" pitchFamily="34" charset="0"/>
              </a:rPr>
              <a:t>- Improve lines per RO with a service advisor who sells</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952EC07D-BA76-3033-2D04-255E6CC138A5}"/>
              </a:ext>
            </a:extLst>
          </p:cNvPr>
          <p:cNvPicPr>
            <a:picLocks noGrp="1" noChangeAspect="1"/>
          </p:cNvPicPr>
          <p:nvPr>
            <p:ph sz="quarter" idx="4"/>
          </p:nvPr>
        </p:nvPicPr>
        <p:blipFill>
          <a:blip r:embed="rId2"/>
          <a:stretch>
            <a:fillRect/>
          </a:stretch>
        </p:blipFill>
        <p:spPr>
          <a:xfrm>
            <a:off x="6595517" y="1615242"/>
            <a:ext cx="5356970" cy="2474157"/>
          </a:xfrm>
        </p:spPr>
      </p:pic>
      <p:pic>
        <p:nvPicPr>
          <p:cNvPr id="9" name="Picture 8">
            <a:extLst>
              <a:ext uri="{FF2B5EF4-FFF2-40B4-BE49-F238E27FC236}">
                <a16:creationId xmlns:a16="http://schemas.microsoft.com/office/drawing/2014/main" id="{B9314A2C-88D0-5D6A-CDD6-43FB130A7869}"/>
              </a:ext>
            </a:extLst>
          </p:cNvPr>
          <p:cNvPicPr>
            <a:picLocks noChangeAspect="1"/>
          </p:cNvPicPr>
          <p:nvPr/>
        </p:nvPicPr>
        <p:blipFill>
          <a:blip r:embed="rId3"/>
          <a:stretch>
            <a:fillRect/>
          </a:stretch>
        </p:blipFill>
        <p:spPr>
          <a:xfrm>
            <a:off x="6677195" y="4232365"/>
            <a:ext cx="5275292" cy="2016035"/>
          </a:xfrm>
          <a:prstGeom prst="rect">
            <a:avLst/>
          </a:prstGeom>
        </p:spPr>
      </p:pic>
      <p:sp>
        <p:nvSpPr>
          <p:cNvPr id="11" name="TextBox 10">
            <a:extLst>
              <a:ext uri="{FF2B5EF4-FFF2-40B4-BE49-F238E27FC236}">
                <a16:creationId xmlns:a16="http://schemas.microsoft.com/office/drawing/2014/main" id="{8FB7810C-03FC-8429-BC4E-EB11769D0C1E}"/>
              </a:ext>
            </a:extLst>
          </p:cNvPr>
          <p:cNvSpPr txBox="1"/>
          <p:nvPr/>
        </p:nvSpPr>
        <p:spPr>
          <a:xfrm>
            <a:off x="11038087" y="1615242"/>
            <a:ext cx="914400" cy="369332"/>
          </a:xfrm>
          <a:prstGeom prst="rect">
            <a:avLst/>
          </a:prstGeom>
          <a:noFill/>
        </p:spPr>
        <p:txBody>
          <a:bodyPr wrap="square" rtlCol="0">
            <a:spAutoFit/>
          </a:bodyPr>
          <a:lstStyle/>
          <a:p>
            <a:r>
              <a:rPr lang="en-US" dirty="0"/>
              <a:t>YTD</a:t>
            </a:r>
            <a:endParaRPr lang="en-CA" dirty="0"/>
          </a:p>
        </p:txBody>
      </p:sp>
      <p:sp>
        <p:nvSpPr>
          <p:cNvPr id="13" name="TextBox 12">
            <a:extLst>
              <a:ext uri="{FF2B5EF4-FFF2-40B4-BE49-F238E27FC236}">
                <a16:creationId xmlns:a16="http://schemas.microsoft.com/office/drawing/2014/main" id="{B1FC4B06-CCD3-1E1E-604A-A4B62AAEC735}"/>
              </a:ext>
            </a:extLst>
          </p:cNvPr>
          <p:cNvSpPr txBox="1"/>
          <p:nvPr/>
        </p:nvSpPr>
        <p:spPr>
          <a:xfrm>
            <a:off x="10869707" y="4232365"/>
            <a:ext cx="914400" cy="369332"/>
          </a:xfrm>
          <a:prstGeom prst="rect">
            <a:avLst/>
          </a:prstGeom>
          <a:noFill/>
        </p:spPr>
        <p:txBody>
          <a:bodyPr wrap="square" rtlCol="0">
            <a:spAutoFit/>
          </a:bodyPr>
          <a:lstStyle/>
          <a:p>
            <a:r>
              <a:rPr lang="en-US" dirty="0"/>
              <a:t>March</a:t>
            </a:r>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 March YTD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700" b="1" i="0" u="sng"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Fixed expenses split evenly between departments</a:t>
            </a:r>
          </a:p>
          <a:p>
            <a:r>
              <a:rPr lang="en-US" sz="1800" b="0" i="0" u="none" strike="noStrike" baseline="0" dirty="0">
                <a:solidFill>
                  <a:srgbClr val="221E1F"/>
                </a:solidFill>
                <a:latin typeface="Calibri" panose="020F0502020204030204" pitchFamily="34" charset="0"/>
              </a:rPr>
              <a:t>- </a:t>
            </a:r>
            <a:r>
              <a:rPr lang="en-US" sz="1400" b="0" i="0" u="none" strike="noStrike" baseline="0" dirty="0">
                <a:solidFill>
                  <a:srgbClr val="221E1F"/>
                </a:solidFill>
                <a:latin typeface="Calibri" panose="020F0502020204030204" pitchFamily="34" charset="0"/>
              </a:rPr>
              <a:t>Accounting ca</a:t>
            </a:r>
            <a:r>
              <a:rPr lang="en-US" sz="1400" dirty="0">
                <a:solidFill>
                  <a:srgbClr val="221E1F"/>
                </a:solidFill>
                <a:latin typeface="Calibri" panose="020F0502020204030204" pitchFamily="34" charset="0"/>
              </a:rPr>
              <a:t>tching missed expenses from previous months. </a:t>
            </a:r>
          </a:p>
          <a:p>
            <a:r>
              <a:rPr lang="en-US" sz="1400" b="0" i="0" u="none" strike="noStrike" baseline="0" dirty="0">
                <a:solidFill>
                  <a:srgbClr val="221E1F"/>
                </a:solidFill>
                <a:latin typeface="Calibri" panose="020F0502020204030204" pitchFamily="34" charset="0"/>
              </a:rPr>
              <a:t>- By May our expenses should be caught up and in line</a:t>
            </a:r>
          </a:p>
          <a:p>
            <a:r>
              <a:rPr lang="en-US" sz="1700" b="1" i="0" u="sng"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We have our CFO cleaning up our expenses due to previous accountant missing</a:t>
            </a:r>
          </a:p>
          <a:p>
            <a:r>
              <a:rPr lang="en-US" sz="1400" b="0" i="0" u="none" strike="noStrike" baseline="0" dirty="0">
                <a:solidFill>
                  <a:srgbClr val="221E1F"/>
                </a:solidFill>
                <a:latin typeface="Calibri" panose="020F0502020204030204" pitchFamily="34" charset="0"/>
              </a:rPr>
              <a:t>- Internal</a:t>
            </a:r>
            <a:r>
              <a:rPr lang="en-US" sz="1400" dirty="0">
                <a:solidFill>
                  <a:srgbClr val="221E1F"/>
                </a:solidFill>
                <a:latin typeface="Calibri" panose="020F0502020204030204" pitchFamily="34" charset="0"/>
              </a:rPr>
              <a:t> rate went from $95 -&gt; $165 to help improve gross profit</a:t>
            </a:r>
            <a:endParaRPr lang="en-US" sz="1400" b="0" i="0" u="none"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 </a:t>
            </a:r>
            <a:r>
              <a:rPr lang="en-US" sz="1500" b="0" i="0" u="none" strike="noStrike" baseline="0" dirty="0">
                <a:solidFill>
                  <a:srgbClr val="221E1F"/>
                </a:solidFill>
                <a:latin typeface="Calibri" panose="020F0502020204030204" pitchFamily="34" charset="0"/>
              </a:rPr>
              <a:t>Review expenses with CFO monthly until new controller starts</a:t>
            </a:r>
          </a:p>
          <a:p>
            <a:r>
              <a:rPr lang="en-US" sz="1800" b="1" i="0" u="sng" strike="noStrike" baseline="0" dirty="0">
                <a:solidFill>
                  <a:srgbClr val="221E1F"/>
                </a:solidFill>
                <a:latin typeface="Calibri" panose="020F0502020204030204" pitchFamily="34" charset="0"/>
              </a:rPr>
              <a:t>Plans to evaluate your changes </a:t>
            </a:r>
          </a:p>
          <a:p>
            <a:r>
              <a:rPr lang="en-US" dirty="0"/>
              <a:t>- </a:t>
            </a:r>
            <a:r>
              <a:rPr lang="en-US" sz="1600" dirty="0"/>
              <a:t>Calculate %’s month over month to make sure we are in line with our CFO</a:t>
            </a:r>
          </a:p>
        </p:txBody>
      </p:sp>
      <p:pic>
        <p:nvPicPr>
          <p:cNvPr id="8" name="Content Placeholder 7">
            <a:extLst>
              <a:ext uri="{FF2B5EF4-FFF2-40B4-BE49-F238E27FC236}">
                <a16:creationId xmlns:a16="http://schemas.microsoft.com/office/drawing/2014/main" id="{534BAA9F-2355-5F59-A420-2367FBFA1BA1}"/>
              </a:ext>
            </a:extLst>
          </p:cNvPr>
          <p:cNvPicPr>
            <a:picLocks noGrp="1" noChangeAspect="1"/>
          </p:cNvPicPr>
          <p:nvPr>
            <p:ph sz="half" idx="2"/>
          </p:nvPr>
        </p:nvPicPr>
        <p:blipFill>
          <a:blip r:embed="rId2"/>
          <a:stretch>
            <a:fillRect/>
          </a:stretch>
        </p:blipFill>
        <p:spPr>
          <a:xfrm>
            <a:off x="6727371" y="1685109"/>
            <a:ext cx="5238206" cy="2573383"/>
          </a:xfrm>
        </p:spPr>
      </p:pic>
      <p:pic>
        <p:nvPicPr>
          <p:cNvPr id="10" name="Picture 9">
            <a:extLst>
              <a:ext uri="{FF2B5EF4-FFF2-40B4-BE49-F238E27FC236}">
                <a16:creationId xmlns:a16="http://schemas.microsoft.com/office/drawing/2014/main" id="{579AD730-765E-40F6-F8C8-77D8D120A073}"/>
              </a:ext>
            </a:extLst>
          </p:cNvPr>
          <p:cNvPicPr>
            <a:picLocks noChangeAspect="1"/>
          </p:cNvPicPr>
          <p:nvPr/>
        </p:nvPicPr>
        <p:blipFill>
          <a:blip r:embed="rId3"/>
          <a:stretch>
            <a:fillRect/>
          </a:stretch>
        </p:blipFill>
        <p:spPr>
          <a:xfrm>
            <a:off x="6727371" y="4248739"/>
            <a:ext cx="5133703" cy="2428875"/>
          </a:xfrm>
          <a:prstGeom prst="rect">
            <a:avLst/>
          </a:prstGeom>
        </p:spPr>
      </p:pic>
      <p:sp>
        <p:nvSpPr>
          <p:cNvPr id="12" name="TextBox 11">
            <a:extLst>
              <a:ext uri="{FF2B5EF4-FFF2-40B4-BE49-F238E27FC236}">
                <a16:creationId xmlns:a16="http://schemas.microsoft.com/office/drawing/2014/main" id="{A53BF119-B8EE-D233-F2E1-D0734C248761}"/>
              </a:ext>
            </a:extLst>
          </p:cNvPr>
          <p:cNvSpPr txBox="1"/>
          <p:nvPr/>
        </p:nvSpPr>
        <p:spPr>
          <a:xfrm>
            <a:off x="10741075" y="4248739"/>
            <a:ext cx="914400" cy="646331"/>
          </a:xfrm>
          <a:prstGeom prst="rect">
            <a:avLst/>
          </a:prstGeom>
          <a:noFill/>
        </p:spPr>
        <p:txBody>
          <a:bodyPr wrap="square" rtlCol="0">
            <a:spAutoFit/>
          </a:bodyPr>
          <a:lstStyle/>
          <a:p>
            <a:r>
              <a:rPr lang="en-US" dirty="0"/>
              <a:t>March	</a:t>
            </a:r>
            <a:endParaRPr lang="en-CA" dirty="0"/>
          </a:p>
        </p:txBody>
      </p:sp>
      <p:sp>
        <p:nvSpPr>
          <p:cNvPr id="13" name="TextBox 12">
            <a:extLst>
              <a:ext uri="{FF2B5EF4-FFF2-40B4-BE49-F238E27FC236}">
                <a16:creationId xmlns:a16="http://schemas.microsoft.com/office/drawing/2014/main" id="{7BA77EDE-2157-FD9F-A717-64A0EE002117}"/>
              </a:ext>
            </a:extLst>
          </p:cNvPr>
          <p:cNvSpPr txBox="1"/>
          <p:nvPr/>
        </p:nvSpPr>
        <p:spPr>
          <a:xfrm>
            <a:off x="10533528" y="1791257"/>
            <a:ext cx="914400" cy="369332"/>
          </a:xfrm>
          <a:prstGeom prst="rect">
            <a:avLst/>
          </a:prstGeom>
          <a:noFill/>
        </p:spPr>
        <p:txBody>
          <a:bodyPr wrap="square" rtlCol="0">
            <a:spAutoFit/>
          </a:bodyPr>
          <a:lstStyle/>
          <a:p>
            <a:r>
              <a:rPr lang="en-US" dirty="0"/>
              <a:t>YTD</a:t>
            </a:r>
            <a:endParaRPr lang="en-CA" dirty="0"/>
          </a:p>
        </p:txBody>
      </p:sp>
      <p:sp>
        <p:nvSpPr>
          <p:cNvPr id="14" name="Right Brace 13">
            <a:extLst>
              <a:ext uri="{FF2B5EF4-FFF2-40B4-BE49-F238E27FC236}">
                <a16:creationId xmlns:a16="http://schemas.microsoft.com/office/drawing/2014/main" id="{1C907214-6221-3742-6012-F6F5821F044D}"/>
              </a:ext>
            </a:extLst>
          </p:cNvPr>
          <p:cNvSpPr/>
          <p:nvPr/>
        </p:nvSpPr>
        <p:spPr>
          <a:xfrm>
            <a:off x="6320118" y="3236259"/>
            <a:ext cx="155448" cy="914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a:t>
            </a:r>
          </a:p>
          <a:p>
            <a:r>
              <a:rPr lang="en-US" sz="1400" dirty="0">
                <a:solidFill>
                  <a:srgbClr val="221E1F"/>
                </a:solidFill>
                <a:latin typeface="Calibri" panose="020F0502020204030204" pitchFamily="34" charset="0"/>
              </a:rPr>
              <a:t>- Technicians not clocking into all jobs</a:t>
            </a:r>
          </a:p>
          <a:p>
            <a:r>
              <a:rPr lang="en-US" sz="1400" b="0" i="0" u="none" strike="noStrike" baseline="0" dirty="0">
                <a:solidFill>
                  <a:srgbClr val="221E1F"/>
                </a:solidFill>
                <a:latin typeface="Calibri" panose="020F0502020204030204" pitchFamily="34" charset="0"/>
              </a:rPr>
              <a:t>- New techs paid hourly with productivity bonus</a:t>
            </a:r>
            <a:r>
              <a:rPr lang="en-US" sz="1800" b="0" i="0" u="none" strike="noStrike" baseline="0" dirty="0">
                <a:solidFill>
                  <a:srgbClr val="221E1F"/>
                </a:solidFill>
                <a:latin typeface="Calibri" panose="020F0502020204030204" pitchFamily="34" charset="0"/>
              </a:rPr>
              <a:t>’ </a:t>
            </a:r>
          </a:p>
          <a:p>
            <a:r>
              <a:rPr lang="en-US" b="1" i="0" u="sng" strike="noStrike" baseline="0" dirty="0">
                <a:solidFill>
                  <a:srgbClr val="221E1F"/>
                </a:solidFill>
                <a:latin typeface="Calibri" panose="020F0502020204030204" pitchFamily="34" charset="0"/>
              </a:rPr>
              <a:t>Goals for improvement </a:t>
            </a:r>
          </a:p>
          <a:p>
            <a:r>
              <a:rPr lang="en-US" sz="1400" dirty="0">
                <a:solidFill>
                  <a:srgbClr val="221E1F"/>
                </a:solidFill>
                <a:latin typeface="Calibri" panose="020F0502020204030204" pitchFamily="34" charset="0"/>
              </a:rPr>
              <a:t>- Service manager daily huddles with techs and proper dispatch</a:t>
            </a:r>
          </a:p>
          <a:p>
            <a:r>
              <a:rPr lang="en-US" sz="1400" b="0" i="0" u="none" strike="noStrike" baseline="0" dirty="0">
                <a:solidFill>
                  <a:srgbClr val="221E1F"/>
                </a:solidFill>
                <a:latin typeface="Calibri" panose="020F0502020204030204" pitchFamily="34" charset="0"/>
              </a:rPr>
              <a:t>- Bonus advisor’s for average line items per RO as no up selling is currently happening</a:t>
            </a:r>
          </a:p>
          <a:p>
            <a:r>
              <a:rPr lang="en-US" sz="1800" b="1" i="0" u="sng" strike="noStrike" baseline="0" dirty="0">
                <a:solidFill>
                  <a:srgbClr val="221E1F"/>
                </a:solidFill>
                <a:latin typeface="Calibri" panose="020F0502020204030204" pitchFamily="34" charset="0"/>
              </a:rPr>
              <a:t>Plans to achieve your goals </a:t>
            </a:r>
          </a:p>
          <a:p>
            <a:r>
              <a:rPr lang="en-US" sz="1400" dirty="0">
                <a:solidFill>
                  <a:srgbClr val="221E1F"/>
                </a:solidFill>
                <a:latin typeface="Calibri" panose="020F0502020204030204" pitchFamily="34" charset="0"/>
              </a:rPr>
              <a:t>- Service admin starts May 1</a:t>
            </a:r>
            <a:r>
              <a:rPr lang="en-US" sz="1400" baseline="30000" dirty="0">
                <a:solidFill>
                  <a:srgbClr val="221E1F"/>
                </a:solidFill>
                <a:latin typeface="Calibri" panose="020F0502020204030204" pitchFamily="34" charset="0"/>
              </a:rPr>
              <a:t>st</a:t>
            </a:r>
            <a:r>
              <a:rPr lang="en-US" sz="1400" dirty="0">
                <a:solidFill>
                  <a:srgbClr val="221E1F"/>
                </a:solidFill>
                <a:latin typeface="Calibri" panose="020F0502020204030204" pitchFamily="34" charset="0"/>
              </a:rPr>
              <a:t> and will be able to help dispatch work accordingly</a:t>
            </a:r>
            <a:endParaRPr lang="en-US" sz="1400" b="0" i="0" u="none"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Plans to evaluate your changes </a:t>
            </a:r>
          </a:p>
          <a:p>
            <a:r>
              <a:rPr lang="en-US" sz="1500" dirty="0">
                <a:solidFill>
                  <a:srgbClr val="221E1F"/>
                </a:solidFill>
                <a:latin typeface="Calibri" panose="020F0502020204030204" pitchFamily="34" charset="0"/>
              </a:rPr>
              <a:t>- Review weekly RO’s with service manager </a:t>
            </a:r>
          </a:p>
          <a:p>
            <a:r>
              <a:rPr lang="en-US" sz="1500" i="0" strike="noStrike" baseline="0" dirty="0">
                <a:solidFill>
                  <a:srgbClr val="221E1F"/>
                </a:solidFill>
                <a:latin typeface="Calibri" panose="020F0502020204030204" pitchFamily="34" charset="0"/>
              </a:rPr>
              <a:t>- Feedback from techs and review productivity</a:t>
            </a:r>
          </a:p>
          <a:p>
            <a:endParaRPr lang="en-US" dirty="0"/>
          </a:p>
        </p:txBody>
      </p:sp>
      <p:pic>
        <p:nvPicPr>
          <p:cNvPr id="8" name="Content Placeholder 7">
            <a:extLst>
              <a:ext uri="{FF2B5EF4-FFF2-40B4-BE49-F238E27FC236}">
                <a16:creationId xmlns:a16="http://schemas.microsoft.com/office/drawing/2014/main" id="{69CF8ECA-F00A-B28B-B0DF-FF7148B9340C}"/>
              </a:ext>
            </a:extLst>
          </p:cNvPr>
          <p:cNvPicPr>
            <a:picLocks noGrp="1" noChangeAspect="1"/>
          </p:cNvPicPr>
          <p:nvPr>
            <p:ph sz="half" idx="2"/>
          </p:nvPr>
        </p:nvPicPr>
        <p:blipFill>
          <a:blip r:embed="rId2"/>
          <a:stretch>
            <a:fillRect/>
          </a:stretch>
        </p:blipFill>
        <p:spPr>
          <a:xfrm>
            <a:off x="5839098" y="-451772"/>
            <a:ext cx="6352902" cy="3880772"/>
          </a:xfrm>
        </p:spPr>
      </p:pic>
      <p:pic>
        <p:nvPicPr>
          <p:cNvPr id="10" name="Picture 9">
            <a:extLst>
              <a:ext uri="{FF2B5EF4-FFF2-40B4-BE49-F238E27FC236}">
                <a16:creationId xmlns:a16="http://schemas.microsoft.com/office/drawing/2014/main" id="{C217DCB7-0017-E0EB-97BB-E855D72EE004}"/>
              </a:ext>
            </a:extLst>
          </p:cNvPr>
          <p:cNvPicPr>
            <a:picLocks noChangeAspect="1"/>
          </p:cNvPicPr>
          <p:nvPr/>
        </p:nvPicPr>
        <p:blipFill>
          <a:blip r:embed="rId3"/>
          <a:stretch>
            <a:fillRect/>
          </a:stretch>
        </p:blipFill>
        <p:spPr>
          <a:xfrm>
            <a:off x="5839098" y="3426872"/>
            <a:ext cx="6236888" cy="3431128"/>
          </a:xfrm>
          <a:prstGeom prst="rect">
            <a:avLst/>
          </a:prstGeom>
        </p:spPr>
      </p:pic>
      <p:sp>
        <p:nvSpPr>
          <p:cNvPr id="11" name="TextBox 10">
            <a:extLst>
              <a:ext uri="{FF2B5EF4-FFF2-40B4-BE49-F238E27FC236}">
                <a16:creationId xmlns:a16="http://schemas.microsoft.com/office/drawing/2014/main" id="{902596BE-6614-8B33-E125-FDB4688DC2EF}"/>
              </a:ext>
            </a:extLst>
          </p:cNvPr>
          <p:cNvSpPr txBox="1"/>
          <p:nvPr/>
        </p:nvSpPr>
        <p:spPr>
          <a:xfrm>
            <a:off x="10914529" y="228600"/>
            <a:ext cx="914400" cy="369332"/>
          </a:xfrm>
          <a:prstGeom prst="rect">
            <a:avLst/>
          </a:prstGeom>
          <a:noFill/>
        </p:spPr>
        <p:txBody>
          <a:bodyPr wrap="square" rtlCol="0">
            <a:spAutoFit/>
          </a:bodyPr>
          <a:lstStyle/>
          <a:p>
            <a:r>
              <a:rPr lang="en-US" dirty="0"/>
              <a:t>YTD</a:t>
            </a:r>
            <a:endParaRPr lang="en-CA" dirty="0"/>
          </a:p>
        </p:txBody>
      </p:sp>
      <p:sp>
        <p:nvSpPr>
          <p:cNvPr id="13" name="TextBox 12">
            <a:extLst>
              <a:ext uri="{FF2B5EF4-FFF2-40B4-BE49-F238E27FC236}">
                <a16:creationId xmlns:a16="http://schemas.microsoft.com/office/drawing/2014/main" id="{2525FD58-68D8-5D95-F99F-4EA685A1255C}"/>
              </a:ext>
            </a:extLst>
          </p:cNvPr>
          <p:cNvSpPr txBox="1"/>
          <p:nvPr/>
        </p:nvSpPr>
        <p:spPr>
          <a:xfrm>
            <a:off x="10762393" y="3929070"/>
            <a:ext cx="914400" cy="369332"/>
          </a:xfrm>
          <a:prstGeom prst="rect">
            <a:avLst/>
          </a:prstGeom>
          <a:noFill/>
        </p:spPr>
        <p:txBody>
          <a:bodyPr wrap="square" rtlCol="0">
            <a:spAutoFit/>
          </a:bodyPr>
          <a:lstStyle/>
          <a:p>
            <a:r>
              <a:rPr lang="en-US" dirty="0"/>
              <a:t>March</a:t>
            </a:r>
            <a:endParaRPr lang="en-CA"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a:t>
            </a:r>
          </a:p>
          <a:p>
            <a:r>
              <a:rPr lang="en-US" sz="1400" dirty="0">
                <a:solidFill>
                  <a:srgbClr val="221E1F"/>
                </a:solidFill>
                <a:latin typeface="Calibri" panose="020F0502020204030204" pitchFamily="34" charset="0"/>
              </a:rPr>
              <a:t>- Service and parts open M-F 8:30am-5:00 pm</a:t>
            </a:r>
            <a:r>
              <a:rPr lang="en-US" sz="1400" b="0" i="0" u="none" strike="noStrike" baseline="0" dirty="0">
                <a:solidFill>
                  <a:srgbClr val="221E1F"/>
                </a:solidFill>
                <a:latin typeface="Calibri" panose="020F0502020204030204" pitchFamily="34" charset="0"/>
              </a:rPr>
              <a:t> </a:t>
            </a:r>
          </a:p>
          <a:p>
            <a:r>
              <a:rPr lang="en-US" sz="1400" dirty="0">
                <a:solidFill>
                  <a:srgbClr val="221E1F"/>
                </a:solidFill>
                <a:latin typeface="Calibri" panose="020F0502020204030204" pitchFamily="34" charset="0"/>
              </a:rPr>
              <a:t>- 1 full time dedicated new tech and 1 part time used tech</a:t>
            </a:r>
            <a:endParaRPr lang="en-US" sz="1400" b="0" i="0" u="none"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Goals for improvement </a:t>
            </a:r>
          </a:p>
          <a:p>
            <a:r>
              <a:rPr lang="en-US" sz="1400" dirty="0">
                <a:solidFill>
                  <a:srgbClr val="221E1F"/>
                </a:solidFill>
                <a:latin typeface="Calibri" panose="020F0502020204030204" pitchFamily="34" charset="0"/>
              </a:rPr>
              <a:t>- Hire 2 apprentices that our foreman can mentor</a:t>
            </a:r>
          </a:p>
          <a:p>
            <a:r>
              <a:rPr lang="en-US" sz="1400" b="0" i="0" u="none" strike="noStrike" baseline="0" dirty="0">
                <a:solidFill>
                  <a:srgbClr val="221E1F"/>
                </a:solidFill>
                <a:latin typeface="Calibri" panose="020F0502020204030204" pitchFamily="34" charset="0"/>
              </a:rPr>
              <a:t>- Have a tech work Saturdays </a:t>
            </a:r>
          </a:p>
          <a:p>
            <a:r>
              <a:rPr lang="en-US" sz="1400" b="0" i="0" u="none" strike="noStrike" baseline="0" dirty="0">
                <a:solidFill>
                  <a:srgbClr val="221E1F"/>
                </a:solidFill>
                <a:latin typeface="Calibri" panose="020F0502020204030204" pitchFamily="34" charset="0"/>
              </a:rPr>
              <a:t>- Increase shop utilization with the number of bays we have</a:t>
            </a:r>
          </a:p>
          <a:p>
            <a:r>
              <a:rPr lang="en-US" sz="1800" b="1" i="0" u="sng" strike="noStrike" baseline="0" dirty="0">
                <a:solidFill>
                  <a:srgbClr val="221E1F"/>
                </a:solidFill>
                <a:latin typeface="Calibri" panose="020F0502020204030204" pitchFamily="34" charset="0"/>
              </a:rPr>
              <a:t>Plans to achieve your goals </a:t>
            </a:r>
          </a:p>
          <a:p>
            <a:r>
              <a:rPr lang="en-US" sz="1500" b="0" i="0" u="none" strike="noStrike" baseline="0" dirty="0">
                <a:solidFill>
                  <a:srgbClr val="221E1F"/>
                </a:solidFill>
                <a:latin typeface="Calibri" panose="020F0502020204030204" pitchFamily="34" charset="0"/>
              </a:rPr>
              <a:t>- Work with talent acquisition to find 2 apprentices</a:t>
            </a:r>
          </a:p>
          <a:p>
            <a:r>
              <a:rPr lang="en-US" sz="1500" b="0" i="0" u="none" strike="noStrike" baseline="0" dirty="0">
                <a:solidFill>
                  <a:srgbClr val="221E1F"/>
                </a:solidFill>
                <a:latin typeface="Calibri" panose="020F0502020204030204" pitchFamily="34" charset="0"/>
              </a:rPr>
              <a:t>- Lot’s of recalls and updates that can be done during other work that our foreman can lead in the shop</a:t>
            </a:r>
          </a:p>
          <a:p>
            <a:r>
              <a:rPr lang="en-US" sz="1800" b="1" i="0" u="sng"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 Talent </a:t>
            </a:r>
            <a:r>
              <a:rPr lang="en-US" dirty="0" err="1">
                <a:solidFill>
                  <a:srgbClr val="221E1F"/>
                </a:solidFill>
                <a:latin typeface="Calibri" panose="020F0502020204030204" pitchFamily="34" charset="0"/>
              </a:rPr>
              <a:t>acquisiton</a:t>
            </a:r>
            <a:r>
              <a:rPr lang="en-US" dirty="0">
                <a:solidFill>
                  <a:srgbClr val="221E1F"/>
                </a:solidFill>
                <a:latin typeface="Calibri" panose="020F0502020204030204" pitchFamily="34" charset="0"/>
              </a:rPr>
              <a:t> has posted sponsored ads with signing bonus’ for new techs. </a:t>
            </a:r>
          </a:p>
          <a:p>
            <a:r>
              <a:rPr lang="en-US" sz="1800" b="0" i="0" u="none" strike="noStrike" baseline="0" dirty="0">
                <a:solidFill>
                  <a:srgbClr val="221E1F"/>
                </a:solidFill>
                <a:latin typeface="Calibri" panose="020F0502020204030204" pitchFamily="34" charset="0"/>
              </a:rPr>
              <a:t>- Monitor technician </a:t>
            </a:r>
            <a:r>
              <a:rPr lang="en-US" sz="1800" b="0" i="0" u="none" strike="noStrike" baseline="0" dirty="0" err="1">
                <a:solidFill>
                  <a:srgbClr val="221E1F"/>
                </a:solidFill>
                <a:latin typeface="Calibri" panose="020F0502020204030204" pitchFamily="34" charset="0"/>
              </a:rPr>
              <a:t>proficieny</a:t>
            </a:r>
            <a:r>
              <a:rPr lang="en-US" sz="1800" b="0" i="0" u="none" strike="noStrike" baseline="0" dirty="0">
                <a:solidFill>
                  <a:srgbClr val="221E1F"/>
                </a:solidFill>
                <a:latin typeface="Calibri" panose="020F0502020204030204" pitchFamily="34" charset="0"/>
              </a:rPr>
              <a:t> with our service manager</a:t>
            </a:r>
          </a:p>
          <a:p>
            <a:endParaRPr lang="en-US" dirty="0"/>
          </a:p>
        </p:txBody>
      </p:sp>
      <p:pic>
        <p:nvPicPr>
          <p:cNvPr id="8" name="Content Placeholder 7">
            <a:extLst>
              <a:ext uri="{FF2B5EF4-FFF2-40B4-BE49-F238E27FC236}">
                <a16:creationId xmlns:a16="http://schemas.microsoft.com/office/drawing/2014/main" id="{68DA347E-1856-D860-9F58-5683A505885B}"/>
              </a:ext>
            </a:extLst>
          </p:cNvPr>
          <p:cNvPicPr>
            <a:picLocks noGrp="1" noChangeAspect="1"/>
          </p:cNvPicPr>
          <p:nvPr>
            <p:ph sz="half" idx="2"/>
          </p:nvPr>
        </p:nvPicPr>
        <p:blipFill>
          <a:blip r:embed="rId2"/>
          <a:stretch>
            <a:fillRect/>
          </a:stretch>
        </p:blipFill>
        <p:spPr>
          <a:xfrm>
            <a:off x="5089525" y="2186374"/>
            <a:ext cx="4184650" cy="3829864"/>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 Not enough customer pay work orders. Sales department to work with getting our used sales customers back in for servicing </a:t>
            </a:r>
          </a:p>
          <a:p>
            <a:r>
              <a:rPr lang="en-US" dirty="0"/>
              <a:t>- No upselling currently being done, almost all one item RO’s</a:t>
            </a:r>
          </a:p>
          <a:p>
            <a:r>
              <a:rPr lang="en-US" dirty="0"/>
              <a:t>- Most customer pay is from customers that purchased vehicle when our dealership was a used car lot. Lots of off make brands</a:t>
            </a:r>
          </a:p>
          <a:p>
            <a:r>
              <a:rPr lang="en-US" dirty="0"/>
              <a:t>- Work on maintaining out of warranty customers to increase CP with Genesis products</a:t>
            </a:r>
          </a:p>
        </p:txBody>
      </p:sp>
      <p:pic>
        <p:nvPicPr>
          <p:cNvPr id="8" name="Content Placeholder 7">
            <a:extLst>
              <a:ext uri="{FF2B5EF4-FFF2-40B4-BE49-F238E27FC236}">
                <a16:creationId xmlns:a16="http://schemas.microsoft.com/office/drawing/2014/main" id="{D4DEF6BF-875C-0F50-CA97-08F36B301770}"/>
              </a:ext>
            </a:extLst>
          </p:cNvPr>
          <p:cNvPicPr>
            <a:picLocks noGrp="1" noChangeAspect="1"/>
          </p:cNvPicPr>
          <p:nvPr>
            <p:ph sz="half" idx="2"/>
          </p:nvPr>
        </p:nvPicPr>
        <p:blipFill>
          <a:blip r:embed="rId2"/>
          <a:stretch>
            <a:fillRect/>
          </a:stretch>
        </p:blipFill>
        <p:spPr>
          <a:xfrm>
            <a:off x="5238308" y="1384521"/>
            <a:ext cx="4184650" cy="354308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Strong brand in our area with growing demand</a:t>
            </a:r>
          </a:p>
          <a:p>
            <a:pPr>
              <a:buFontTx/>
              <a:buChar char="-"/>
            </a:pPr>
            <a:r>
              <a:rPr lang="en-US" dirty="0"/>
              <a:t>Great leadership that will be able to coach and mentor new team members joining service department</a:t>
            </a:r>
          </a:p>
          <a:p>
            <a:pPr>
              <a:buFontTx/>
              <a:buChar char="-"/>
            </a:pPr>
            <a:r>
              <a:rPr lang="en-US" dirty="0"/>
              <a:t>Support from manufacturer with training and knowledge updates</a:t>
            </a:r>
          </a:p>
          <a:p>
            <a:pPr>
              <a:buFontTx/>
              <a:buChar char="-"/>
            </a:pPr>
            <a:r>
              <a:rPr lang="en-US" dirty="0"/>
              <a:t>Brand loyalty is becoming high with introduction of new models</a:t>
            </a:r>
          </a:p>
          <a:p>
            <a:pPr>
              <a:buFontTx/>
              <a:buChar char="-"/>
            </a:pPr>
            <a:r>
              <a:rPr lang="en-US" dirty="0"/>
              <a:t>Growing service department with addition of several new team members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Short staffed currently</a:t>
            </a:r>
          </a:p>
          <a:p>
            <a:pPr>
              <a:buFontTx/>
              <a:buChar char="-"/>
            </a:pPr>
            <a:r>
              <a:rPr lang="en-US" dirty="0"/>
              <a:t>Parts delays</a:t>
            </a:r>
          </a:p>
          <a:p>
            <a:pPr>
              <a:buFontTx/>
              <a:buChar char="-"/>
            </a:pPr>
            <a:r>
              <a:rPr lang="en-US" dirty="0"/>
              <a:t>Recalls</a:t>
            </a:r>
          </a:p>
          <a:p>
            <a:pPr>
              <a:buFontTx/>
              <a:buChar char="-"/>
            </a:pPr>
            <a:r>
              <a:rPr lang="en-US" dirty="0"/>
              <a:t>Previous techs were not productive</a:t>
            </a:r>
          </a:p>
          <a:p>
            <a:pPr>
              <a:buFontTx/>
              <a:buChar char="-"/>
            </a:pPr>
            <a:r>
              <a:rPr lang="en-US" dirty="0"/>
              <a:t>Turnover in service department</a:t>
            </a:r>
          </a:p>
          <a:p>
            <a:pPr>
              <a:buFontTx/>
              <a:buChar char="-"/>
            </a:pPr>
            <a:r>
              <a:rPr lang="en-US" dirty="0"/>
              <a:t>Upselling line items</a:t>
            </a:r>
          </a:p>
          <a:p>
            <a:pPr>
              <a:buFontTx/>
              <a:buChar char="-"/>
            </a:pPr>
            <a:r>
              <a:rPr lang="en-US" dirty="0"/>
              <a:t>Diagnostics are taking longer than recommended time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8847</TotalTime>
  <Words>1332</Words>
  <Application>Microsoft Office PowerPoint</Application>
  <PresentationFormat>Widescreen</PresentationFormat>
  <Paragraphs>162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Chris Sarrasin  Genesis Langley</vt:lpstr>
      <vt:lpstr>   Marketing  </vt:lpstr>
      <vt:lpstr>  Analyze Cost of Labor – March + YTD Labor Only   </vt:lpstr>
      <vt:lpstr> Changes in Expense Structure – March YTD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Chris Sarrasin</cp:lastModifiedBy>
  <cp:revision>8</cp:revision>
  <dcterms:created xsi:type="dcterms:W3CDTF">2022-12-04T13:10:55Z</dcterms:created>
  <dcterms:modified xsi:type="dcterms:W3CDTF">2024-04-29T19:27:55Z</dcterms:modified>
</cp:coreProperties>
</file>