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5"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63"/>
    <p:restoredTop sz="96327"/>
  </p:normalViewPr>
  <p:slideViewPr>
    <p:cSldViewPr snapToGrid="0" snapToObjects="1">
      <p:cViewPr varScale="1">
        <p:scale>
          <a:sx n="180" d="100"/>
          <a:sy n="180" d="100"/>
        </p:scale>
        <p:origin x="72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66A1185-BAC5-4856-A341-8607710442C8}"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5F27C045-E9B4-48A2-AEA6-7230B2F9BEA4}">
      <dgm:prSet/>
      <dgm:spPr/>
      <dgm:t>
        <a:bodyPr/>
        <a:lstStyle/>
        <a:p>
          <a:pPr>
            <a:lnSpc>
              <a:spcPct val="100000"/>
            </a:lnSpc>
          </a:pPr>
          <a:r>
            <a:rPr lang="en-US" dirty="0">
              <a:solidFill>
                <a:schemeClr val="bg1"/>
              </a:solidFill>
            </a:rPr>
            <a:t>Our current practice is mainly via repeat customer and marketing to our internal database. With over 65 years in the same city, the Winter family name is what brings most of the traffic back to our store. We also offer website specials and email blasts for certain holidays and monthly specials to our database. </a:t>
          </a:r>
        </a:p>
      </dgm:t>
    </dgm:pt>
    <dgm:pt modelId="{17068085-6E20-4430-821D-3806D2143EC3}" type="parTrans" cxnId="{4F41BFBA-08B0-4B67-9DD7-1E93FB637896}">
      <dgm:prSet/>
      <dgm:spPr/>
      <dgm:t>
        <a:bodyPr/>
        <a:lstStyle/>
        <a:p>
          <a:endParaRPr lang="en-US"/>
        </a:p>
      </dgm:t>
    </dgm:pt>
    <dgm:pt modelId="{820E8E8E-E38A-482D-A6B2-C19B3A8B51EE}" type="sibTrans" cxnId="{4F41BFBA-08B0-4B67-9DD7-1E93FB637896}">
      <dgm:prSet/>
      <dgm:spPr/>
      <dgm:t>
        <a:bodyPr/>
        <a:lstStyle/>
        <a:p>
          <a:endParaRPr lang="en-US"/>
        </a:p>
      </dgm:t>
    </dgm:pt>
    <dgm:pt modelId="{66E998D7-62D1-4D5B-8640-370D55098E35}">
      <dgm:prSet/>
      <dgm:spPr/>
      <dgm:t>
        <a:bodyPr/>
        <a:lstStyle/>
        <a:p>
          <a:pPr>
            <a:lnSpc>
              <a:spcPct val="100000"/>
            </a:lnSpc>
          </a:pPr>
          <a:r>
            <a:rPr lang="en-US" dirty="0">
              <a:solidFill>
                <a:schemeClr val="bg1"/>
              </a:solidFill>
            </a:rPr>
            <a:t>Goals for improvement:</a:t>
          </a:r>
        </a:p>
      </dgm:t>
    </dgm:pt>
    <dgm:pt modelId="{3781C42E-B439-46E9-8A62-E4CF6AC83AC3}" type="parTrans" cxnId="{AAE8BB3A-BF96-4953-9A71-85D676EEA5D3}">
      <dgm:prSet/>
      <dgm:spPr/>
      <dgm:t>
        <a:bodyPr/>
        <a:lstStyle/>
        <a:p>
          <a:endParaRPr lang="en-US"/>
        </a:p>
      </dgm:t>
    </dgm:pt>
    <dgm:pt modelId="{DE82045F-E6A7-4D14-A8F0-D32740BF116B}" type="sibTrans" cxnId="{AAE8BB3A-BF96-4953-9A71-85D676EEA5D3}">
      <dgm:prSet/>
      <dgm:spPr/>
      <dgm:t>
        <a:bodyPr/>
        <a:lstStyle/>
        <a:p>
          <a:endParaRPr lang="en-US"/>
        </a:p>
      </dgm:t>
    </dgm:pt>
    <dgm:pt modelId="{0EC98EC4-D493-40CF-9106-E075C06F1A0D}">
      <dgm:prSet/>
      <dgm:spPr/>
      <dgm:t>
        <a:bodyPr/>
        <a:lstStyle/>
        <a:p>
          <a:pPr>
            <a:lnSpc>
              <a:spcPct val="100000"/>
            </a:lnSpc>
          </a:pPr>
          <a:r>
            <a:rPr lang="en-US" dirty="0">
              <a:solidFill>
                <a:schemeClr val="bg1"/>
              </a:solidFill>
            </a:rPr>
            <a:t>Finding alternative agencies to help reach out to additional new clients who have not purchased from us or have come to our service department before. </a:t>
          </a:r>
        </a:p>
      </dgm:t>
    </dgm:pt>
    <dgm:pt modelId="{B19DC873-98AD-4322-95AC-3265CBD52EB0}" type="parTrans" cxnId="{4BB3E5E1-4975-4CC7-93FE-71CB29EFEBFB}">
      <dgm:prSet/>
      <dgm:spPr/>
      <dgm:t>
        <a:bodyPr/>
        <a:lstStyle/>
        <a:p>
          <a:endParaRPr lang="en-US"/>
        </a:p>
      </dgm:t>
    </dgm:pt>
    <dgm:pt modelId="{CB6B68BF-9A65-4D40-9CEF-55E1C6308292}" type="sibTrans" cxnId="{4BB3E5E1-4975-4CC7-93FE-71CB29EFEBFB}">
      <dgm:prSet/>
      <dgm:spPr/>
      <dgm:t>
        <a:bodyPr/>
        <a:lstStyle/>
        <a:p>
          <a:endParaRPr lang="en-US"/>
        </a:p>
      </dgm:t>
    </dgm:pt>
    <dgm:pt modelId="{8BE108ED-2020-4353-8885-4E742735915C}">
      <dgm:prSet/>
      <dgm:spPr/>
      <dgm:t>
        <a:bodyPr/>
        <a:lstStyle/>
        <a:p>
          <a:pPr>
            <a:lnSpc>
              <a:spcPct val="100000"/>
            </a:lnSpc>
          </a:pPr>
          <a:r>
            <a:rPr lang="en-US" dirty="0">
              <a:solidFill>
                <a:schemeClr val="bg1"/>
              </a:solidFill>
            </a:rPr>
            <a:t>Adding web-based vendors to help traffic to the store and the service website. </a:t>
          </a:r>
        </a:p>
      </dgm:t>
    </dgm:pt>
    <dgm:pt modelId="{190C5A2F-2828-42B9-8E5B-6095D251ABCB}" type="parTrans" cxnId="{7AF5AABE-1D78-4B13-9C52-EEE988BE0267}">
      <dgm:prSet/>
      <dgm:spPr/>
      <dgm:t>
        <a:bodyPr/>
        <a:lstStyle/>
        <a:p>
          <a:endParaRPr lang="en-US"/>
        </a:p>
      </dgm:t>
    </dgm:pt>
    <dgm:pt modelId="{21DBF823-7EE9-4DFA-8D2C-4A4E42BE1159}" type="sibTrans" cxnId="{7AF5AABE-1D78-4B13-9C52-EEE988BE0267}">
      <dgm:prSet/>
      <dgm:spPr/>
      <dgm:t>
        <a:bodyPr/>
        <a:lstStyle/>
        <a:p>
          <a:endParaRPr lang="en-US"/>
        </a:p>
      </dgm:t>
    </dgm:pt>
    <dgm:pt modelId="{DA501073-5671-4F51-B44B-A059ABA9D90F}">
      <dgm:prSet/>
      <dgm:spPr/>
      <dgm:t>
        <a:bodyPr/>
        <a:lstStyle/>
        <a:p>
          <a:pPr>
            <a:lnSpc>
              <a:spcPct val="100000"/>
            </a:lnSpc>
          </a:pPr>
          <a:r>
            <a:rPr lang="en-US" dirty="0">
              <a:solidFill>
                <a:schemeClr val="bg1"/>
              </a:solidFill>
            </a:rPr>
            <a:t>Plans to achieve the goals:</a:t>
          </a:r>
        </a:p>
      </dgm:t>
    </dgm:pt>
    <dgm:pt modelId="{C4847429-2EA5-430B-B386-2F577809EE7C}" type="parTrans" cxnId="{8F8FC379-637B-4394-9FAC-C401868DE957}">
      <dgm:prSet/>
      <dgm:spPr/>
      <dgm:t>
        <a:bodyPr/>
        <a:lstStyle/>
        <a:p>
          <a:endParaRPr lang="en-US"/>
        </a:p>
      </dgm:t>
    </dgm:pt>
    <dgm:pt modelId="{F28A5716-FBD3-4A6F-BC9E-E8B047E503EF}" type="sibTrans" cxnId="{8F8FC379-637B-4394-9FAC-C401868DE957}">
      <dgm:prSet/>
      <dgm:spPr/>
      <dgm:t>
        <a:bodyPr/>
        <a:lstStyle/>
        <a:p>
          <a:endParaRPr lang="en-US"/>
        </a:p>
      </dgm:t>
    </dgm:pt>
    <dgm:pt modelId="{D767CE1E-FA79-46A1-AC3F-4FFF799769E9}">
      <dgm:prSet/>
      <dgm:spPr/>
      <dgm:t>
        <a:bodyPr/>
        <a:lstStyle/>
        <a:p>
          <a:pPr>
            <a:lnSpc>
              <a:spcPct val="100000"/>
            </a:lnSpc>
          </a:pPr>
          <a:r>
            <a:rPr lang="en-US" dirty="0">
              <a:solidFill>
                <a:schemeClr val="bg1"/>
              </a:solidFill>
            </a:rPr>
            <a:t>Hosting a monthly or quarterly customer appreciation event to bring customers back and help spread the word of the department and the outstanding service we provide. </a:t>
          </a:r>
        </a:p>
      </dgm:t>
    </dgm:pt>
    <dgm:pt modelId="{1E20393B-FB0F-4284-8302-4AFFDE70DB36}" type="parTrans" cxnId="{ECA79C43-308A-4103-90DE-22C34EB39C86}">
      <dgm:prSet/>
      <dgm:spPr/>
      <dgm:t>
        <a:bodyPr/>
        <a:lstStyle/>
        <a:p>
          <a:endParaRPr lang="en-US"/>
        </a:p>
      </dgm:t>
    </dgm:pt>
    <dgm:pt modelId="{48125D45-5BBA-4A59-8BC9-7ED82F4DB155}" type="sibTrans" cxnId="{ECA79C43-308A-4103-90DE-22C34EB39C86}">
      <dgm:prSet/>
      <dgm:spPr/>
      <dgm:t>
        <a:bodyPr/>
        <a:lstStyle/>
        <a:p>
          <a:endParaRPr lang="en-US"/>
        </a:p>
      </dgm:t>
    </dgm:pt>
    <dgm:pt modelId="{9F77A438-D6B4-45E2-9297-34B14353ABE4}">
      <dgm:prSet/>
      <dgm:spPr/>
      <dgm:t>
        <a:bodyPr/>
        <a:lstStyle/>
        <a:p>
          <a:pPr>
            <a:lnSpc>
              <a:spcPct val="100000"/>
            </a:lnSpc>
          </a:pPr>
          <a:r>
            <a:rPr lang="en-US" dirty="0">
              <a:solidFill>
                <a:schemeClr val="bg1"/>
              </a:solidFill>
            </a:rPr>
            <a:t>Developing additional web-based marketing strategies to drive more traffic to our service page, which will lead to additional appointments/customers. For example, adding Automotive Mastermind, to help with marketing local customers to be invited to our store. </a:t>
          </a:r>
        </a:p>
      </dgm:t>
    </dgm:pt>
    <dgm:pt modelId="{8DB49348-BFE5-4F87-B02B-B3D1ACDE04CA}" type="parTrans" cxnId="{3091D78B-11C1-400E-9C48-789F350FD35D}">
      <dgm:prSet/>
      <dgm:spPr/>
      <dgm:t>
        <a:bodyPr/>
        <a:lstStyle/>
        <a:p>
          <a:endParaRPr lang="en-US"/>
        </a:p>
      </dgm:t>
    </dgm:pt>
    <dgm:pt modelId="{D67DCCCB-6D4D-4A5F-BC7E-FCD6697B2247}" type="sibTrans" cxnId="{3091D78B-11C1-400E-9C48-789F350FD35D}">
      <dgm:prSet/>
      <dgm:spPr/>
      <dgm:t>
        <a:bodyPr/>
        <a:lstStyle/>
        <a:p>
          <a:endParaRPr lang="en-US"/>
        </a:p>
      </dgm:t>
    </dgm:pt>
    <dgm:pt modelId="{B180A0CF-A4D5-467D-A691-73668EC91D4A}">
      <dgm:prSet/>
      <dgm:spPr/>
      <dgm:t>
        <a:bodyPr/>
        <a:lstStyle/>
        <a:p>
          <a:pPr>
            <a:lnSpc>
              <a:spcPct val="100000"/>
            </a:lnSpc>
          </a:pPr>
          <a:r>
            <a:rPr lang="en-US" dirty="0">
              <a:solidFill>
                <a:schemeClr val="bg1"/>
              </a:solidFill>
            </a:rPr>
            <a:t>Evaluating the changes:</a:t>
          </a:r>
        </a:p>
      </dgm:t>
    </dgm:pt>
    <dgm:pt modelId="{4ECC2D24-D70F-4C3B-B992-999EA82EA94F}" type="parTrans" cxnId="{D85FE724-F000-4EA2-A9A4-787D293B7F42}">
      <dgm:prSet/>
      <dgm:spPr/>
      <dgm:t>
        <a:bodyPr/>
        <a:lstStyle/>
        <a:p>
          <a:endParaRPr lang="en-US"/>
        </a:p>
      </dgm:t>
    </dgm:pt>
    <dgm:pt modelId="{7F831730-0EE1-4638-93B4-73FFF5EDDA84}" type="sibTrans" cxnId="{D85FE724-F000-4EA2-A9A4-787D293B7F42}">
      <dgm:prSet/>
      <dgm:spPr/>
      <dgm:t>
        <a:bodyPr/>
        <a:lstStyle/>
        <a:p>
          <a:endParaRPr lang="en-US"/>
        </a:p>
      </dgm:t>
    </dgm:pt>
    <dgm:pt modelId="{610FC095-F820-413A-B642-C70F196A5B62}">
      <dgm:prSet/>
      <dgm:spPr/>
      <dgm:t>
        <a:bodyPr/>
        <a:lstStyle/>
        <a:p>
          <a:pPr>
            <a:lnSpc>
              <a:spcPct val="100000"/>
            </a:lnSpc>
          </a:pPr>
          <a:r>
            <a:rPr lang="en-US" dirty="0">
              <a:solidFill>
                <a:schemeClr val="bg1"/>
              </a:solidFill>
            </a:rPr>
            <a:t>Holding an ROI meeting once per month to make sure service marketing spend is bringing the money into the store and generating revenue. </a:t>
          </a:r>
        </a:p>
      </dgm:t>
    </dgm:pt>
    <dgm:pt modelId="{E1D5C4A4-A91C-43A5-9D9A-6A8D36D6FC65}" type="parTrans" cxnId="{0E9258C6-2283-46F4-8D9C-E3B7CEE44354}">
      <dgm:prSet/>
      <dgm:spPr/>
      <dgm:t>
        <a:bodyPr/>
        <a:lstStyle/>
        <a:p>
          <a:endParaRPr lang="en-US"/>
        </a:p>
      </dgm:t>
    </dgm:pt>
    <dgm:pt modelId="{9179E9AE-1E58-44C0-BA8C-C13D02C5CC84}" type="sibTrans" cxnId="{0E9258C6-2283-46F4-8D9C-E3B7CEE44354}">
      <dgm:prSet/>
      <dgm:spPr/>
      <dgm:t>
        <a:bodyPr/>
        <a:lstStyle/>
        <a:p>
          <a:endParaRPr lang="en-US"/>
        </a:p>
      </dgm:t>
    </dgm:pt>
    <dgm:pt modelId="{BC3238BB-1E58-470C-8874-452934C40C17}">
      <dgm:prSet/>
      <dgm:spPr/>
      <dgm:t>
        <a:bodyPr/>
        <a:lstStyle/>
        <a:p>
          <a:pPr>
            <a:lnSpc>
              <a:spcPct val="100000"/>
            </a:lnSpc>
          </a:pPr>
          <a:r>
            <a:rPr lang="en-US" dirty="0">
              <a:solidFill>
                <a:schemeClr val="bg1"/>
              </a:solidFill>
            </a:rPr>
            <a:t>Holding service director accountable for tracking the sources of the NEW traffic coming into the store. First time customers. </a:t>
          </a:r>
        </a:p>
      </dgm:t>
    </dgm:pt>
    <dgm:pt modelId="{D067D1C7-A990-4638-8AD4-407EDD648F21}" type="parTrans" cxnId="{AEC421A0-93FE-4C3A-8207-FEE4D78AE029}">
      <dgm:prSet/>
      <dgm:spPr/>
      <dgm:t>
        <a:bodyPr/>
        <a:lstStyle/>
        <a:p>
          <a:endParaRPr lang="en-US"/>
        </a:p>
      </dgm:t>
    </dgm:pt>
    <dgm:pt modelId="{69BF28D1-A963-41FF-AA97-9D76E32BA4D1}" type="sibTrans" cxnId="{AEC421A0-93FE-4C3A-8207-FEE4D78AE029}">
      <dgm:prSet/>
      <dgm:spPr/>
      <dgm:t>
        <a:bodyPr/>
        <a:lstStyle/>
        <a:p>
          <a:endParaRPr lang="en-US"/>
        </a:p>
      </dgm:t>
    </dgm:pt>
    <dgm:pt modelId="{FE44D5A5-1312-4216-B446-B218231B2370}" type="pres">
      <dgm:prSet presAssocID="{066A1185-BAC5-4856-A341-8607710442C8}" presName="root" presStyleCnt="0">
        <dgm:presLayoutVars>
          <dgm:dir/>
          <dgm:resizeHandles val="exact"/>
        </dgm:presLayoutVars>
      </dgm:prSet>
      <dgm:spPr/>
    </dgm:pt>
    <dgm:pt modelId="{A7EE4911-F1AD-4219-AC62-CF8A7ECC12CC}" type="pres">
      <dgm:prSet presAssocID="{5F27C045-E9B4-48A2-AEA6-7230B2F9BEA4}" presName="compNode" presStyleCnt="0"/>
      <dgm:spPr/>
    </dgm:pt>
    <dgm:pt modelId="{4F283D68-C18F-4BA3-A542-405FA31D0CF3}" type="pres">
      <dgm:prSet presAssocID="{5F27C045-E9B4-48A2-AEA6-7230B2F9BEA4}" presName="bgRect" presStyleLbl="bgShp" presStyleIdx="0" presStyleCnt="4"/>
      <dgm:spPr/>
    </dgm:pt>
    <dgm:pt modelId="{9A09FAC2-91C9-483F-AEBD-BB6A8D94DA76}" type="pres">
      <dgm:prSet presAssocID="{5F27C045-E9B4-48A2-AEA6-7230B2F9BEA4}"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Marker"/>
        </a:ext>
      </dgm:extLst>
    </dgm:pt>
    <dgm:pt modelId="{5BAEBCC5-E486-4E6F-934D-7AFC527387E4}" type="pres">
      <dgm:prSet presAssocID="{5F27C045-E9B4-48A2-AEA6-7230B2F9BEA4}" presName="spaceRect" presStyleCnt="0"/>
      <dgm:spPr/>
    </dgm:pt>
    <dgm:pt modelId="{DFFC2EBD-C0A8-4D79-9053-74455BB090AC}" type="pres">
      <dgm:prSet presAssocID="{5F27C045-E9B4-48A2-AEA6-7230B2F9BEA4}" presName="parTx" presStyleLbl="revTx" presStyleIdx="0" presStyleCnt="7">
        <dgm:presLayoutVars>
          <dgm:chMax val="0"/>
          <dgm:chPref val="0"/>
        </dgm:presLayoutVars>
      </dgm:prSet>
      <dgm:spPr/>
    </dgm:pt>
    <dgm:pt modelId="{DE584EBC-8476-47A7-974B-3B3A26D2F865}" type="pres">
      <dgm:prSet presAssocID="{820E8E8E-E38A-482D-A6B2-C19B3A8B51EE}" presName="sibTrans" presStyleCnt="0"/>
      <dgm:spPr/>
    </dgm:pt>
    <dgm:pt modelId="{D4B129F5-371F-4F4D-A385-4A94901C1688}" type="pres">
      <dgm:prSet presAssocID="{66E998D7-62D1-4D5B-8640-370D55098E35}" presName="compNode" presStyleCnt="0"/>
      <dgm:spPr/>
    </dgm:pt>
    <dgm:pt modelId="{C9D206A0-8365-4599-9D72-B74202215F44}" type="pres">
      <dgm:prSet presAssocID="{66E998D7-62D1-4D5B-8640-370D55098E35}" presName="bgRect" presStyleLbl="bgShp" presStyleIdx="1" presStyleCnt="4" custScaleY="124714" custLinFactNeighborY="-8731"/>
      <dgm:spPr/>
    </dgm:pt>
    <dgm:pt modelId="{F07B3981-F633-40E5-834F-DB8C98B8C046}" type="pres">
      <dgm:prSet presAssocID="{66E998D7-62D1-4D5B-8640-370D55098E35}"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Business Growth"/>
        </a:ext>
      </dgm:extLst>
    </dgm:pt>
    <dgm:pt modelId="{62EA1EE9-C2E3-4A23-8095-5C1CDFF68BA4}" type="pres">
      <dgm:prSet presAssocID="{66E998D7-62D1-4D5B-8640-370D55098E35}" presName="spaceRect" presStyleCnt="0"/>
      <dgm:spPr/>
    </dgm:pt>
    <dgm:pt modelId="{1F8829E6-4AFA-4CA0-90AF-50F133373EEC}" type="pres">
      <dgm:prSet presAssocID="{66E998D7-62D1-4D5B-8640-370D55098E35}" presName="parTx" presStyleLbl="revTx" presStyleIdx="1" presStyleCnt="7">
        <dgm:presLayoutVars>
          <dgm:chMax val="0"/>
          <dgm:chPref val="0"/>
        </dgm:presLayoutVars>
      </dgm:prSet>
      <dgm:spPr/>
    </dgm:pt>
    <dgm:pt modelId="{04A72279-5F10-403E-AFC0-E4646956E38C}" type="pres">
      <dgm:prSet presAssocID="{66E998D7-62D1-4D5B-8640-370D55098E35}" presName="desTx" presStyleLbl="revTx" presStyleIdx="2" presStyleCnt="7" custLinFactNeighborY="-6395">
        <dgm:presLayoutVars/>
      </dgm:prSet>
      <dgm:spPr/>
    </dgm:pt>
    <dgm:pt modelId="{AD0FE750-0F3C-40B1-BAA1-CEE0C564C72B}" type="pres">
      <dgm:prSet presAssocID="{DE82045F-E6A7-4D14-A8F0-D32740BF116B}" presName="sibTrans" presStyleCnt="0"/>
      <dgm:spPr/>
    </dgm:pt>
    <dgm:pt modelId="{AB1BE36E-907B-4AA0-9F42-F8AA7051FE34}" type="pres">
      <dgm:prSet presAssocID="{DA501073-5671-4F51-B44B-A059ABA9D90F}" presName="compNode" presStyleCnt="0"/>
      <dgm:spPr/>
    </dgm:pt>
    <dgm:pt modelId="{19BC2212-2545-4923-9384-2494E01F1723}" type="pres">
      <dgm:prSet presAssocID="{DA501073-5671-4F51-B44B-A059ABA9D90F}" presName="bgRect" presStyleLbl="bgShp" presStyleIdx="2" presStyleCnt="4" custScaleY="216719" custLinFactNeighborY="-12481"/>
      <dgm:spPr/>
    </dgm:pt>
    <dgm:pt modelId="{2B40E5F0-C52B-4037-A152-79889F7E9C8C}" type="pres">
      <dgm:prSet presAssocID="{DA501073-5671-4F51-B44B-A059ABA9D90F}"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Ribbon"/>
        </a:ext>
      </dgm:extLst>
    </dgm:pt>
    <dgm:pt modelId="{2FEA400A-02DE-45CC-AC97-CDB512489C33}" type="pres">
      <dgm:prSet presAssocID="{DA501073-5671-4F51-B44B-A059ABA9D90F}" presName="spaceRect" presStyleCnt="0"/>
      <dgm:spPr/>
    </dgm:pt>
    <dgm:pt modelId="{1DFD4EDF-F89C-452B-B92A-A2442F1BFB4E}" type="pres">
      <dgm:prSet presAssocID="{DA501073-5671-4F51-B44B-A059ABA9D90F}" presName="parTx" presStyleLbl="revTx" presStyleIdx="3" presStyleCnt="7">
        <dgm:presLayoutVars>
          <dgm:chMax val="0"/>
          <dgm:chPref val="0"/>
        </dgm:presLayoutVars>
      </dgm:prSet>
      <dgm:spPr/>
    </dgm:pt>
    <dgm:pt modelId="{C6BCDF22-94D9-480E-9EA6-0BA1CE6862EC}" type="pres">
      <dgm:prSet presAssocID="{DA501073-5671-4F51-B44B-A059ABA9D90F}" presName="desTx" presStyleLbl="revTx" presStyleIdx="4" presStyleCnt="7" custLinFactNeighborX="20" custLinFactNeighborY="-17042">
        <dgm:presLayoutVars/>
      </dgm:prSet>
      <dgm:spPr/>
    </dgm:pt>
    <dgm:pt modelId="{5A982BB2-8348-4D50-9CA0-57DD5C3EA850}" type="pres">
      <dgm:prSet presAssocID="{F28A5716-FBD3-4A6F-BC9E-E8B047E503EF}" presName="sibTrans" presStyleCnt="0"/>
      <dgm:spPr/>
    </dgm:pt>
    <dgm:pt modelId="{3D0B0D60-9528-4BCA-B181-5F50E4F9A5B6}" type="pres">
      <dgm:prSet presAssocID="{B180A0CF-A4D5-467D-A691-73668EC91D4A}" presName="compNode" presStyleCnt="0"/>
      <dgm:spPr/>
    </dgm:pt>
    <dgm:pt modelId="{4DE43256-1CCD-4729-9E0E-44964D1292AF}" type="pres">
      <dgm:prSet presAssocID="{B180A0CF-A4D5-467D-A691-73668EC91D4A}" presName="bgRect" presStyleLbl="bgShp" presStyleIdx="3" presStyleCnt="4" custScaleY="136187"/>
      <dgm:spPr/>
    </dgm:pt>
    <dgm:pt modelId="{18C35FB1-82FD-49F0-8AB4-44B822567EE4}" type="pres">
      <dgm:prSet presAssocID="{B180A0CF-A4D5-467D-A691-73668EC91D4A}"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Money"/>
        </a:ext>
      </dgm:extLst>
    </dgm:pt>
    <dgm:pt modelId="{B5F80E99-D336-49BD-A7E4-0277209C4F28}" type="pres">
      <dgm:prSet presAssocID="{B180A0CF-A4D5-467D-A691-73668EC91D4A}" presName="spaceRect" presStyleCnt="0"/>
      <dgm:spPr/>
    </dgm:pt>
    <dgm:pt modelId="{B11556E9-9442-4A76-8648-94974BD2008B}" type="pres">
      <dgm:prSet presAssocID="{B180A0CF-A4D5-467D-A691-73668EC91D4A}" presName="parTx" presStyleLbl="revTx" presStyleIdx="5" presStyleCnt="7">
        <dgm:presLayoutVars>
          <dgm:chMax val="0"/>
          <dgm:chPref val="0"/>
        </dgm:presLayoutVars>
      </dgm:prSet>
      <dgm:spPr/>
    </dgm:pt>
    <dgm:pt modelId="{9C329A82-B139-455B-B6E0-B523D8CFBEDF}" type="pres">
      <dgm:prSet presAssocID="{B180A0CF-A4D5-467D-A691-73668EC91D4A}" presName="desTx" presStyleLbl="revTx" presStyleIdx="6" presStyleCnt="7">
        <dgm:presLayoutVars/>
      </dgm:prSet>
      <dgm:spPr/>
    </dgm:pt>
  </dgm:ptLst>
  <dgm:cxnLst>
    <dgm:cxn modelId="{A546E814-45CA-4EB6-8392-0684C6EC18EA}" type="presOf" srcId="{BC3238BB-1E58-470C-8874-452934C40C17}" destId="{9C329A82-B139-455B-B6E0-B523D8CFBEDF}" srcOrd="0" destOrd="1" presId="urn:microsoft.com/office/officeart/2018/2/layout/IconVerticalSolidList"/>
    <dgm:cxn modelId="{D85FE724-F000-4EA2-A9A4-787D293B7F42}" srcId="{066A1185-BAC5-4856-A341-8607710442C8}" destId="{B180A0CF-A4D5-467D-A691-73668EC91D4A}" srcOrd="3" destOrd="0" parTransId="{4ECC2D24-D70F-4C3B-B992-999EA82EA94F}" sibTransId="{7F831730-0EE1-4638-93B4-73FFF5EDDA84}"/>
    <dgm:cxn modelId="{AAE8BB3A-BF96-4953-9A71-85D676EEA5D3}" srcId="{066A1185-BAC5-4856-A341-8607710442C8}" destId="{66E998D7-62D1-4D5B-8640-370D55098E35}" srcOrd="1" destOrd="0" parTransId="{3781C42E-B439-46E9-8A62-E4CF6AC83AC3}" sibTransId="{DE82045F-E6A7-4D14-A8F0-D32740BF116B}"/>
    <dgm:cxn modelId="{ECA79C43-308A-4103-90DE-22C34EB39C86}" srcId="{DA501073-5671-4F51-B44B-A059ABA9D90F}" destId="{D767CE1E-FA79-46A1-AC3F-4FFF799769E9}" srcOrd="0" destOrd="0" parTransId="{1E20393B-FB0F-4284-8302-4AFFDE70DB36}" sibTransId="{48125D45-5BBA-4A59-8BC9-7ED82F4DB155}"/>
    <dgm:cxn modelId="{8F8FC379-637B-4394-9FAC-C401868DE957}" srcId="{066A1185-BAC5-4856-A341-8607710442C8}" destId="{DA501073-5671-4F51-B44B-A059ABA9D90F}" srcOrd="2" destOrd="0" parTransId="{C4847429-2EA5-430B-B386-2F577809EE7C}" sibTransId="{F28A5716-FBD3-4A6F-BC9E-E8B047E503EF}"/>
    <dgm:cxn modelId="{D07CAF7B-6B4E-4961-94E7-B33BA2A4C77D}" type="presOf" srcId="{B180A0CF-A4D5-467D-A691-73668EC91D4A}" destId="{B11556E9-9442-4A76-8648-94974BD2008B}" srcOrd="0" destOrd="0" presId="urn:microsoft.com/office/officeart/2018/2/layout/IconVerticalSolidList"/>
    <dgm:cxn modelId="{D313127E-E1C8-43B2-B791-0E9EF41E0E97}" type="presOf" srcId="{D767CE1E-FA79-46A1-AC3F-4FFF799769E9}" destId="{C6BCDF22-94D9-480E-9EA6-0BA1CE6862EC}" srcOrd="0" destOrd="0" presId="urn:microsoft.com/office/officeart/2018/2/layout/IconVerticalSolidList"/>
    <dgm:cxn modelId="{3091D78B-11C1-400E-9C48-789F350FD35D}" srcId="{DA501073-5671-4F51-B44B-A059ABA9D90F}" destId="{9F77A438-D6B4-45E2-9297-34B14353ABE4}" srcOrd="1" destOrd="0" parTransId="{8DB49348-BFE5-4F87-B02B-B3D1ACDE04CA}" sibTransId="{D67DCCCB-6D4D-4A5F-BC7E-FCD6697B2247}"/>
    <dgm:cxn modelId="{1D985391-D198-44C4-B821-50D9170C817A}" type="presOf" srcId="{66E998D7-62D1-4D5B-8640-370D55098E35}" destId="{1F8829E6-4AFA-4CA0-90AF-50F133373EEC}" srcOrd="0" destOrd="0" presId="urn:microsoft.com/office/officeart/2018/2/layout/IconVerticalSolidList"/>
    <dgm:cxn modelId="{8A09A29A-4436-461E-9FEA-921FE32587C2}" type="presOf" srcId="{DA501073-5671-4F51-B44B-A059ABA9D90F}" destId="{1DFD4EDF-F89C-452B-B92A-A2442F1BFB4E}" srcOrd="0" destOrd="0" presId="urn:microsoft.com/office/officeart/2018/2/layout/IconVerticalSolidList"/>
    <dgm:cxn modelId="{AEC421A0-93FE-4C3A-8207-FEE4D78AE029}" srcId="{B180A0CF-A4D5-467D-A691-73668EC91D4A}" destId="{BC3238BB-1E58-470C-8874-452934C40C17}" srcOrd="1" destOrd="0" parTransId="{D067D1C7-A990-4638-8AD4-407EDD648F21}" sibTransId="{69BF28D1-A963-41FF-AA97-9D76E32BA4D1}"/>
    <dgm:cxn modelId="{24FFB2AF-1BCF-45C6-92BC-9CBE89CDCEB5}" type="presOf" srcId="{0EC98EC4-D493-40CF-9106-E075C06F1A0D}" destId="{04A72279-5F10-403E-AFC0-E4646956E38C}" srcOrd="0" destOrd="0" presId="urn:microsoft.com/office/officeart/2018/2/layout/IconVerticalSolidList"/>
    <dgm:cxn modelId="{4F41BFBA-08B0-4B67-9DD7-1E93FB637896}" srcId="{066A1185-BAC5-4856-A341-8607710442C8}" destId="{5F27C045-E9B4-48A2-AEA6-7230B2F9BEA4}" srcOrd="0" destOrd="0" parTransId="{17068085-6E20-4430-821D-3806D2143EC3}" sibTransId="{820E8E8E-E38A-482D-A6B2-C19B3A8B51EE}"/>
    <dgm:cxn modelId="{7AF5AABE-1D78-4B13-9C52-EEE988BE0267}" srcId="{66E998D7-62D1-4D5B-8640-370D55098E35}" destId="{8BE108ED-2020-4353-8885-4E742735915C}" srcOrd="1" destOrd="0" parTransId="{190C5A2F-2828-42B9-8E5B-6095D251ABCB}" sibTransId="{21DBF823-7EE9-4DFA-8D2C-4A4E42BE1159}"/>
    <dgm:cxn modelId="{9C5ED1C0-FD88-464C-A4F4-B9C87628D657}" type="presOf" srcId="{066A1185-BAC5-4856-A341-8607710442C8}" destId="{FE44D5A5-1312-4216-B446-B218231B2370}" srcOrd="0" destOrd="0" presId="urn:microsoft.com/office/officeart/2018/2/layout/IconVerticalSolidList"/>
    <dgm:cxn modelId="{0E9258C6-2283-46F4-8D9C-E3B7CEE44354}" srcId="{B180A0CF-A4D5-467D-A691-73668EC91D4A}" destId="{610FC095-F820-413A-B642-C70F196A5B62}" srcOrd="0" destOrd="0" parTransId="{E1D5C4A4-A91C-43A5-9D9A-6A8D36D6FC65}" sibTransId="{9179E9AE-1E58-44C0-BA8C-C13D02C5CC84}"/>
    <dgm:cxn modelId="{D9BF82C7-38B4-4ABD-AC04-E33FF89F7A89}" type="presOf" srcId="{9F77A438-D6B4-45E2-9297-34B14353ABE4}" destId="{C6BCDF22-94D9-480E-9EA6-0BA1CE6862EC}" srcOrd="0" destOrd="1" presId="urn:microsoft.com/office/officeart/2018/2/layout/IconVerticalSolidList"/>
    <dgm:cxn modelId="{52FDE3C9-E97F-40BB-88F9-002383EE62E8}" type="presOf" srcId="{8BE108ED-2020-4353-8885-4E742735915C}" destId="{04A72279-5F10-403E-AFC0-E4646956E38C}" srcOrd="0" destOrd="1" presId="urn:microsoft.com/office/officeart/2018/2/layout/IconVerticalSolidList"/>
    <dgm:cxn modelId="{4BB3E5E1-4975-4CC7-93FE-71CB29EFEBFB}" srcId="{66E998D7-62D1-4D5B-8640-370D55098E35}" destId="{0EC98EC4-D493-40CF-9106-E075C06F1A0D}" srcOrd="0" destOrd="0" parTransId="{B19DC873-98AD-4322-95AC-3265CBD52EB0}" sibTransId="{CB6B68BF-9A65-4D40-9CEF-55E1C6308292}"/>
    <dgm:cxn modelId="{BAF08EF2-30E5-4255-AD27-BC2CDB76EDD3}" type="presOf" srcId="{5F27C045-E9B4-48A2-AEA6-7230B2F9BEA4}" destId="{DFFC2EBD-C0A8-4D79-9053-74455BB090AC}" srcOrd="0" destOrd="0" presId="urn:microsoft.com/office/officeart/2018/2/layout/IconVerticalSolidList"/>
    <dgm:cxn modelId="{16222BFE-9E04-4C2D-B5A0-F1D519390540}" type="presOf" srcId="{610FC095-F820-413A-B642-C70F196A5B62}" destId="{9C329A82-B139-455B-B6E0-B523D8CFBEDF}" srcOrd="0" destOrd="0" presId="urn:microsoft.com/office/officeart/2018/2/layout/IconVerticalSolidList"/>
    <dgm:cxn modelId="{2B87BF42-24D0-43B8-8D3F-DF7EE1F2FC9D}" type="presParOf" srcId="{FE44D5A5-1312-4216-B446-B218231B2370}" destId="{A7EE4911-F1AD-4219-AC62-CF8A7ECC12CC}" srcOrd="0" destOrd="0" presId="urn:microsoft.com/office/officeart/2018/2/layout/IconVerticalSolidList"/>
    <dgm:cxn modelId="{991187AC-E4BA-4940-8AEB-81441C3131EC}" type="presParOf" srcId="{A7EE4911-F1AD-4219-AC62-CF8A7ECC12CC}" destId="{4F283D68-C18F-4BA3-A542-405FA31D0CF3}" srcOrd="0" destOrd="0" presId="urn:microsoft.com/office/officeart/2018/2/layout/IconVerticalSolidList"/>
    <dgm:cxn modelId="{91ADCAE8-1991-460F-9024-40AD8758C33A}" type="presParOf" srcId="{A7EE4911-F1AD-4219-AC62-CF8A7ECC12CC}" destId="{9A09FAC2-91C9-483F-AEBD-BB6A8D94DA76}" srcOrd="1" destOrd="0" presId="urn:microsoft.com/office/officeart/2018/2/layout/IconVerticalSolidList"/>
    <dgm:cxn modelId="{6F177322-AF39-4F53-862A-A6EFBF566DC2}" type="presParOf" srcId="{A7EE4911-F1AD-4219-AC62-CF8A7ECC12CC}" destId="{5BAEBCC5-E486-4E6F-934D-7AFC527387E4}" srcOrd="2" destOrd="0" presId="urn:microsoft.com/office/officeart/2018/2/layout/IconVerticalSolidList"/>
    <dgm:cxn modelId="{BC5D72AE-3537-4396-853E-16ECBC1E66EB}" type="presParOf" srcId="{A7EE4911-F1AD-4219-AC62-CF8A7ECC12CC}" destId="{DFFC2EBD-C0A8-4D79-9053-74455BB090AC}" srcOrd="3" destOrd="0" presId="urn:microsoft.com/office/officeart/2018/2/layout/IconVerticalSolidList"/>
    <dgm:cxn modelId="{F9748FAB-AAAE-4928-B8FA-9EC6680D19AF}" type="presParOf" srcId="{FE44D5A5-1312-4216-B446-B218231B2370}" destId="{DE584EBC-8476-47A7-974B-3B3A26D2F865}" srcOrd="1" destOrd="0" presId="urn:microsoft.com/office/officeart/2018/2/layout/IconVerticalSolidList"/>
    <dgm:cxn modelId="{BDE2EDC0-059A-4F77-BB52-C241E4B486F9}" type="presParOf" srcId="{FE44D5A5-1312-4216-B446-B218231B2370}" destId="{D4B129F5-371F-4F4D-A385-4A94901C1688}" srcOrd="2" destOrd="0" presId="urn:microsoft.com/office/officeart/2018/2/layout/IconVerticalSolidList"/>
    <dgm:cxn modelId="{44724377-B799-4268-819A-D0BE4C4DB8A3}" type="presParOf" srcId="{D4B129F5-371F-4F4D-A385-4A94901C1688}" destId="{C9D206A0-8365-4599-9D72-B74202215F44}" srcOrd="0" destOrd="0" presId="urn:microsoft.com/office/officeart/2018/2/layout/IconVerticalSolidList"/>
    <dgm:cxn modelId="{7AE9EA44-3DB6-4FD9-BF8B-391705917367}" type="presParOf" srcId="{D4B129F5-371F-4F4D-A385-4A94901C1688}" destId="{F07B3981-F633-40E5-834F-DB8C98B8C046}" srcOrd="1" destOrd="0" presId="urn:microsoft.com/office/officeart/2018/2/layout/IconVerticalSolidList"/>
    <dgm:cxn modelId="{CC971CB2-8357-43F6-9010-7B14914FA727}" type="presParOf" srcId="{D4B129F5-371F-4F4D-A385-4A94901C1688}" destId="{62EA1EE9-C2E3-4A23-8095-5C1CDFF68BA4}" srcOrd="2" destOrd="0" presId="urn:microsoft.com/office/officeart/2018/2/layout/IconVerticalSolidList"/>
    <dgm:cxn modelId="{268D98FC-B3BB-49BF-8596-CE848B8D33BB}" type="presParOf" srcId="{D4B129F5-371F-4F4D-A385-4A94901C1688}" destId="{1F8829E6-4AFA-4CA0-90AF-50F133373EEC}" srcOrd="3" destOrd="0" presId="urn:microsoft.com/office/officeart/2018/2/layout/IconVerticalSolidList"/>
    <dgm:cxn modelId="{90C16364-E30B-4465-A552-8DDFD410E9EC}" type="presParOf" srcId="{D4B129F5-371F-4F4D-A385-4A94901C1688}" destId="{04A72279-5F10-403E-AFC0-E4646956E38C}" srcOrd="4" destOrd="0" presId="urn:microsoft.com/office/officeart/2018/2/layout/IconVerticalSolidList"/>
    <dgm:cxn modelId="{3DCCE704-32DA-4D24-9720-A71B7D05F338}" type="presParOf" srcId="{FE44D5A5-1312-4216-B446-B218231B2370}" destId="{AD0FE750-0F3C-40B1-BAA1-CEE0C564C72B}" srcOrd="3" destOrd="0" presId="urn:microsoft.com/office/officeart/2018/2/layout/IconVerticalSolidList"/>
    <dgm:cxn modelId="{FAEAB070-0BE7-44C2-B06C-E39E32CC6561}" type="presParOf" srcId="{FE44D5A5-1312-4216-B446-B218231B2370}" destId="{AB1BE36E-907B-4AA0-9F42-F8AA7051FE34}" srcOrd="4" destOrd="0" presId="urn:microsoft.com/office/officeart/2018/2/layout/IconVerticalSolidList"/>
    <dgm:cxn modelId="{98F3C9B3-B4DB-42ED-B0E5-EA3BD099F4EB}" type="presParOf" srcId="{AB1BE36E-907B-4AA0-9F42-F8AA7051FE34}" destId="{19BC2212-2545-4923-9384-2494E01F1723}" srcOrd="0" destOrd="0" presId="urn:microsoft.com/office/officeart/2018/2/layout/IconVerticalSolidList"/>
    <dgm:cxn modelId="{AAA60BD3-0555-4AB8-8B44-F9F42F5E26AA}" type="presParOf" srcId="{AB1BE36E-907B-4AA0-9F42-F8AA7051FE34}" destId="{2B40E5F0-C52B-4037-A152-79889F7E9C8C}" srcOrd="1" destOrd="0" presId="urn:microsoft.com/office/officeart/2018/2/layout/IconVerticalSolidList"/>
    <dgm:cxn modelId="{6AE850C6-BDC1-43E0-8012-C0F688660F15}" type="presParOf" srcId="{AB1BE36E-907B-4AA0-9F42-F8AA7051FE34}" destId="{2FEA400A-02DE-45CC-AC97-CDB512489C33}" srcOrd="2" destOrd="0" presId="urn:microsoft.com/office/officeart/2018/2/layout/IconVerticalSolidList"/>
    <dgm:cxn modelId="{23BD91B1-1C76-4BE2-8203-C4C9A10B2094}" type="presParOf" srcId="{AB1BE36E-907B-4AA0-9F42-F8AA7051FE34}" destId="{1DFD4EDF-F89C-452B-B92A-A2442F1BFB4E}" srcOrd="3" destOrd="0" presId="urn:microsoft.com/office/officeart/2018/2/layout/IconVerticalSolidList"/>
    <dgm:cxn modelId="{B9F9E7B9-6AF2-4F1B-AB13-C9CCE4EB3896}" type="presParOf" srcId="{AB1BE36E-907B-4AA0-9F42-F8AA7051FE34}" destId="{C6BCDF22-94D9-480E-9EA6-0BA1CE6862EC}" srcOrd="4" destOrd="0" presId="urn:microsoft.com/office/officeart/2018/2/layout/IconVerticalSolidList"/>
    <dgm:cxn modelId="{0BC852DA-6EB3-4D36-B896-9FE482A07160}" type="presParOf" srcId="{FE44D5A5-1312-4216-B446-B218231B2370}" destId="{5A982BB2-8348-4D50-9CA0-57DD5C3EA850}" srcOrd="5" destOrd="0" presId="urn:microsoft.com/office/officeart/2018/2/layout/IconVerticalSolidList"/>
    <dgm:cxn modelId="{5E84E9EC-474E-4C88-82E5-3F0D656741A0}" type="presParOf" srcId="{FE44D5A5-1312-4216-B446-B218231B2370}" destId="{3D0B0D60-9528-4BCA-B181-5F50E4F9A5B6}" srcOrd="6" destOrd="0" presId="urn:microsoft.com/office/officeart/2018/2/layout/IconVerticalSolidList"/>
    <dgm:cxn modelId="{821527B9-7D93-45F6-B328-E761500B4B57}" type="presParOf" srcId="{3D0B0D60-9528-4BCA-B181-5F50E4F9A5B6}" destId="{4DE43256-1CCD-4729-9E0E-44964D1292AF}" srcOrd="0" destOrd="0" presId="urn:microsoft.com/office/officeart/2018/2/layout/IconVerticalSolidList"/>
    <dgm:cxn modelId="{B2601889-88C9-4C2E-A42A-975C3D01E3BE}" type="presParOf" srcId="{3D0B0D60-9528-4BCA-B181-5F50E4F9A5B6}" destId="{18C35FB1-82FD-49F0-8AB4-44B822567EE4}" srcOrd="1" destOrd="0" presId="urn:microsoft.com/office/officeart/2018/2/layout/IconVerticalSolidList"/>
    <dgm:cxn modelId="{091B08ED-84F7-4C92-8F8D-CC9BAC2DAA25}" type="presParOf" srcId="{3D0B0D60-9528-4BCA-B181-5F50E4F9A5B6}" destId="{B5F80E99-D336-49BD-A7E4-0277209C4F28}" srcOrd="2" destOrd="0" presId="urn:microsoft.com/office/officeart/2018/2/layout/IconVerticalSolidList"/>
    <dgm:cxn modelId="{5F1D245C-2338-40B9-A2C5-1ABD1871369C}" type="presParOf" srcId="{3D0B0D60-9528-4BCA-B181-5F50E4F9A5B6}" destId="{B11556E9-9442-4A76-8648-94974BD2008B}" srcOrd="3" destOrd="0" presId="urn:microsoft.com/office/officeart/2018/2/layout/IconVerticalSolidList"/>
    <dgm:cxn modelId="{E45913A6-AD65-4BF0-9D8A-C75B80AF9738}" type="presParOf" srcId="{3D0B0D60-9528-4BCA-B181-5F50E4F9A5B6}" destId="{9C329A82-B139-455B-B6E0-B523D8CFBEDF}"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CA3870B-1385-4694-9C99-D180DCDA9E92}"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2ADD459C-CF76-4876-B884-C27C6B3EEB06}">
      <dgm:prSet/>
      <dgm:spPr/>
      <dgm:t>
        <a:bodyPr/>
        <a:lstStyle/>
        <a:p>
          <a:r>
            <a:rPr lang="en-US"/>
            <a:t>Our current Gross as percentage of sales and nearly 80%. Focus is to get it to 85% or higher. </a:t>
          </a:r>
        </a:p>
      </dgm:t>
    </dgm:pt>
    <dgm:pt modelId="{36DC3CFF-7229-4E07-A9B8-4DF64A6C36BD}" type="parTrans" cxnId="{1E8A89D7-63C3-4B9E-B59E-3FE98EF46C63}">
      <dgm:prSet/>
      <dgm:spPr/>
      <dgm:t>
        <a:bodyPr/>
        <a:lstStyle/>
        <a:p>
          <a:endParaRPr lang="en-US"/>
        </a:p>
      </dgm:t>
    </dgm:pt>
    <dgm:pt modelId="{E5B0ED9E-BACA-41F6-8626-2D458F036238}" type="sibTrans" cxnId="{1E8A89D7-63C3-4B9E-B59E-3FE98EF46C63}">
      <dgm:prSet/>
      <dgm:spPr/>
      <dgm:t>
        <a:bodyPr/>
        <a:lstStyle/>
        <a:p>
          <a:endParaRPr lang="en-US"/>
        </a:p>
      </dgm:t>
    </dgm:pt>
    <dgm:pt modelId="{A3D93337-5040-4F94-83DE-6D7677582D7B}">
      <dgm:prSet/>
      <dgm:spPr/>
      <dgm:t>
        <a:bodyPr/>
        <a:lstStyle/>
        <a:p>
          <a:r>
            <a:rPr lang="en-US"/>
            <a:t>We should be holding a higher percentage with our internal labor profits. </a:t>
          </a:r>
        </a:p>
      </dgm:t>
    </dgm:pt>
    <dgm:pt modelId="{598CC17E-9A7C-4BD6-A5C2-88B007EE4FC8}" type="parTrans" cxnId="{AADFA25E-60C3-4902-97BE-E48C1F44E49C}">
      <dgm:prSet/>
      <dgm:spPr/>
      <dgm:t>
        <a:bodyPr/>
        <a:lstStyle/>
        <a:p>
          <a:endParaRPr lang="en-US"/>
        </a:p>
      </dgm:t>
    </dgm:pt>
    <dgm:pt modelId="{4E296C07-A5B1-4482-AE96-3E292DAD07F2}" type="sibTrans" cxnId="{AADFA25E-60C3-4902-97BE-E48C1F44E49C}">
      <dgm:prSet/>
      <dgm:spPr/>
      <dgm:t>
        <a:bodyPr/>
        <a:lstStyle/>
        <a:p>
          <a:endParaRPr lang="en-US"/>
        </a:p>
      </dgm:t>
    </dgm:pt>
    <dgm:pt modelId="{86402155-6979-4A83-B145-1B5ABD78663A}">
      <dgm:prSet/>
      <dgm:spPr/>
      <dgm:t>
        <a:bodyPr/>
        <a:lstStyle/>
        <a:p>
          <a:r>
            <a:rPr lang="en-US"/>
            <a:t>Achieve this by increasing the internal labor rate to match our customer pay rate. </a:t>
          </a:r>
        </a:p>
      </dgm:t>
    </dgm:pt>
    <dgm:pt modelId="{A2B94664-E7B0-44F5-A867-C468EBEEF109}" type="parTrans" cxnId="{F071A453-03C3-4FB9-954D-13A50DC82D39}">
      <dgm:prSet/>
      <dgm:spPr/>
      <dgm:t>
        <a:bodyPr/>
        <a:lstStyle/>
        <a:p>
          <a:endParaRPr lang="en-US"/>
        </a:p>
      </dgm:t>
    </dgm:pt>
    <dgm:pt modelId="{6667575B-5F41-487C-8480-81E0ECB3FF2D}" type="sibTrans" cxnId="{F071A453-03C3-4FB9-954D-13A50DC82D39}">
      <dgm:prSet/>
      <dgm:spPr/>
      <dgm:t>
        <a:bodyPr/>
        <a:lstStyle/>
        <a:p>
          <a:endParaRPr lang="en-US"/>
        </a:p>
      </dgm:t>
    </dgm:pt>
    <dgm:pt modelId="{833C4957-A039-4486-B067-86145F198414}">
      <dgm:prSet/>
      <dgm:spPr/>
      <dgm:t>
        <a:bodyPr/>
        <a:lstStyle/>
        <a:p>
          <a:r>
            <a:rPr lang="en-US"/>
            <a:t>Making sure warranty labor rates are reviewed and asking for the proper increases from the warranty companies and manufacturer. </a:t>
          </a:r>
        </a:p>
      </dgm:t>
    </dgm:pt>
    <dgm:pt modelId="{7CDBDFBB-7AE3-40A9-9ADB-F5AC314F5B0B}" type="parTrans" cxnId="{DC062B2F-CE97-411E-AFB7-478043C14532}">
      <dgm:prSet/>
      <dgm:spPr/>
      <dgm:t>
        <a:bodyPr/>
        <a:lstStyle/>
        <a:p>
          <a:endParaRPr lang="en-US"/>
        </a:p>
      </dgm:t>
    </dgm:pt>
    <dgm:pt modelId="{CF9F2554-2199-47A0-9903-AFF3705C5997}" type="sibTrans" cxnId="{DC062B2F-CE97-411E-AFB7-478043C14532}">
      <dgm:prSet/>
      <dgm:spPr/>
      <dgm:t>
        <a:bodyPr/>
        <a:lstStyle/>
        <a:p>
          <a:endParaRPr lang="en-US"/>
        </a:p>
      </dgm:t>
    </dgm:pt>
    <dgm:pt modelId="{AD5D9C9C-D4B4-499C-B0C9-86CEEAB10BB4}">
      <dgm:prSet/>
      <dgm:spPr/>
      <dgm:t>
        <a:bodyPr/>
        <a:lstStyle/>
        <a:p>
          <a:r>
            <a:rPr lang="en-US"/>
            <a:t>Increase customer express with a slight increase in labor rate, while also staying competitive with local competition. </a:t>
          </a:r>
        </a:p>
      </dgm:t>
    </dgm:pt>
    <dgm:pt modelId="{40F4FAF6-18F1-4C01-A775-5DA4575D11F0}" type="parTrans" cxnId="{194457F8-F6BA-4B24-B6FF-315883FD184B}">
      <dgm:prSet/>
      <dgm:spPr/>
      <dgm:t>
        <a:bodyPr/>
        <a:lstStyle/>
        <a:p>
          <a:endParaRPr lang="en-US"/>
        </a:p>
      </dgm:t>
    </dgm:pt>
    <dgm:pt modelId="{598F253F-4C13-45EA-B756-3400994AEE3F}" type="sibTrans" cxnId="{194457F8-F6BA-4B24-B6FF-315883FD184B}">
      <dgm:prSet/>
      <dgm:spPr/>
      <dgm:t>
        <a:bodyPr/>
        <a:lstStyle/>
        <a:p>
          <a:endParaRPr lang="en-US"/>
        </a:p>
      </dgm:t>
    </dgm:pt>
    <dgm:pt modelId="{59624B30-F03E-744A-93A7-0DD38868C906}" type="pres">
      <dgm:prSet presAssocID="{9CA3870B-1385-4694-9C99-D180DCDA9E92}" presName="vert0" presStyleCnt="0">
        <dgm:presLayoutVars>
          <dgm:dir/>
          <dgm:animOne val="branch"/>
          <dgm:animLvl val="lvl"/>
        </dgm:presLayoutVars>
      </dgm:prSet>
      <dgm:spPr/>
    </dgm:pt>
    <dgm:pt modelId="{35607F41-EB3C-5B45-A2C0-085EC4CCA1FE}" type="pres">
      <dgm:prSet presAssocID="{2ADD459C-CF76-4876-B884-C27C6B3EEB06}" presName="thickLine" presStyleLbl="alignNode1" presStyleIdx="0" presStyleCnt="5"/>
      <dgm:spPr/>
    </dgm:pt>
    <dgm:pt modelId="{B381C266-688B-8542-8031-C3FAB26263C2}" type="pres">
      <dgm:prSet presAssocID="{2ADD459C-CF76-4876-B884-C27C6B3EEB06}" presName="horz1" presStyleCnt="0"/>
      <dgm:spPr/>
    </dgm:pt>
    <dgm:pt modelId="{89BF5F78-1276-6A49-A201-03412080D94F}" type="pres">
      <dgm:prSet presAssocID="{2ADD459C-CF76-4876-B884-C27C6B3EEB06}" presName="tx1" presStyleLbl="revTx" presStyleIdx="0" presStyleCnt="5"/>
      <dgm:spPr/>
    </dgm:pt>
    <dgm:pt modelId="{C68C2F46-1B18-5F4A-A2EB-4C72DF525B31}" type="pres">
      <dgm:prSet presAssocID="{2ADD459C-CF76-4876-B884-C27C6B3EEB06}" presName="vert1" presStyleCnt="0"/>
      <dgm:spPr/>
    </dgm:pt>
    <dgm:pt modelId="{C2EC41D7-4CB1-B244-9E42-22BDFB34A3E0}" type="pres">
      <dgm:prSet presAssocID="{A3D93337-5040-4F94-83DE-6D7677582D7B}" presName="thickLine" presStyleLbl="alignNode1" presStyleIdx="1" presStyleCnt="5"/>
      <dgm:spPr/>
    </dgm:pt>
    <dgm:pt modelId="{423C8F29-4916-C845-A9BB-5EA469D1FDB0}" type="pres">
      <dgm:prSet presAssocID="{A3D93337-5040-4F94-83DE-6D7677582D7B}" presName="horz1" presStyleCnt="0"/>
      <dgm:spPr/>
    </dgm:pt>
    <dgm:pt modelId="{E987D2EC-8131-564E-9ED9-2C3685608AA5}" type="pres">
      <dgm:prSet presAssocID="{A3D93337-5040-4F94-83DE-6D7677582D7B}" presName="tx1" presStyleLbl="revTx" presStyleIdx="1" presStyleCnt="5"/>
      <dgm:spPr/>
    </dgm:pt>
    <dgm:pt modelId="{63D0E0B4-393B-EF48-AF8F-30DAD6369493}" type="pres">
      <dgm:prSet presAssocID="{A3D93337-5040-4F94-83DE-6D7677582D7B}" presName="vert1" presStyleCnt="0"/>
      <dgm:spPr/>
    </dgm:pt>
    <dgm:pt modelId="{3F520AA8-4689-794D-B724-889F96AEF66C}" type="pres">
      <dgm:prSet presAssocID="{86402155-6979-4A83-B145-1B5ABD78663A}" presName="thickLine" presStyleLbl="alignNode1" presStyleIdx="2" presStyleCnt="5"/>
      <dgm:spPr/>
    </dgm:pt>
    <dgm:pt modelId="{009B1DF7-658B-7448-A9D3-76216333E553}" type="pres">
      <dgm:prSet presAssocID="{86402155-6979-4A83-B145-1B5ABD78663A}" presName="horz1" presStyleCnt="0"/>
      <dgm:spPr/>
    </dgm:pt>
    <dgm:pt modelId="{C9798031-DB88-7B43-834B-6DD184EAD506}" type="pres">
      <dgm:prSet presAssocID="{86402155-6979-4A83-B145-1B5ABD78663A}" presName="tx1" presStyleLbl="revTx" presStyleIdx="2" presStyleCnt="5"/>
      <dgm:spPr/>
    </dgm:pt>
    <dgm:pt modelId="{62E37B62-A9AD-6441-BFFE-A895AEA1BA91}" type="pres">
      <dgm:prSet presAssocID="{86402155-6979-4A83-B145-1B5ABD78663A}" presName="vert1" presStyleCnt="0"/>
      <dgm:spPr/>
    </dgm:pt>
    <dgm:pt modelId="{D3416FA5-3245-D642-B6C4-D30367E5BFE1}" type="pres">
      <dgm:prSet presAssocID="{833C4957-A039-4486-B067-86145F198414}" presName="thickLine" presStyleLbl="alignNode1" presStyleIdx="3" presStyleCnt="5"/>
      <dgm:spPr/>
    </dgm:pt>
    <dgm:pt modelId="{6351BB61-00A3-EA4E-964B-4F045E18BB39}" type="pres">
      <dgm:prSet presAssocID="{833C4957-A039-4486-B067-86145F198414}" presName="horz1" presStyleCnt="0"/>
      <dgm:spPr/>
    </dgm:pt>
    <dgm:pt modelId="{B2499F7F-746C-8A40-B983-9D534B8E83F1}" type="pres">
      <dgm:prSet presAssocID="{833C4957-A039-4486-B067-86145F198414}" presName="tx1" presStyleLbl="revTx" presStyleIdx="3" presStyleCnt="5"/>
      <dgm:spPr/>
    </dgm:pt>
    <dgm:pt modelId="{F12712A1-8707-6645-B4A8-3B602529A334}" type="pres">
      <dgm:prSet presAssocID="{833C4957-A039-4486-B067-86145F198414}" presName="vert1" presStyleCnt="0"/>
      <dgm:spPr/>
    </dgm:pt>
    <dgm:pt modelId="{D08CA8A3-CDEB-7645-B46A-E71369F7F5A1}" type="pres">
      <dgm:prSet presAssocID="{AD5D9C9C-D4B4-499C-B0C9-86CEEAB10BB4}" presName="thickLine" presStyleLbl="alignNode1" presStyleIdx="4" presStyleCnt="5"/>
      <dgm:spPr/>
    </dgm:pt>
    <dgm:pt modelId="{A8890AD0-183E-7747-B932-132180EBEC94}" type="pres">
      <dgm:prSet presAssocID="{AD5D9C9C-D4B4-499C-B0C9-86CEEAB10BB4}" presName="horz1" presStyleCnt="0"/>
      <dgm:spPr/>
    </dgm:pt>
    <dgm:pt modelId="{D536A262-1456-CC48-B8D1-B661891A8C2A}" type="pres">
      <dgm:prSet presAssocID="{AD5D9C9C-D4B4-499C-B0C9-86CEEAB10BB4}" presName="tx1" presStyleLbl="revTx" presStyleIdx="4" presStyleCnt="5"/>
      <dgm:spPr/>
    </dgm:pt>
    <dgm:pt modelId="{C4BACEF4-82AF-5F48-831F-33AA713C6695}" type="pres">
      <dgm:prSet presAssocID="{AD5D9C9C-D4B4-499C-B0C9-86CEEAB10BB4}" presName="vert1" presStyleCnt="0"/>
      <dgm:spPr/>
    </dgm:pt>
  </dgm:ptLst>
  <dgm:cxnLst>
    <dgm:cxn modelId="{0C625113-B2CA-1F47-8ADE-C8F2AF8AB764}" type="presOf" srcId="{A3D93337-5040-4F94-83DE-6D7677582D7B}" destId="{E987D2EC-8131-564E-9ED9-2C3685608AA5}" srcOrd="0" destOrd="0" presId="urn:microsoft.com/office/officeart/2008/layout/LinedList"/>
    <dgm:cxn modelId="{999C492C-8C5F-F244-B6BA-B0EE3224F62E}" type="presOf" srcId="{AD5D9C9C-D4B4-499C-B0C9-86CEEAB10BB4}" destId="{D536A262-1456-CC48-B8D1-B661891A8C2A}" srcOrd="0" destOrd="0" presId="urn:microsoft.com/office/officeart/2008/layout/LinedList"/>
    <dgm:cxn modelId="{DC062B2F-CE97-411E-AFB7-478043C14532}" srcId="{9CA3870B-1385-4694-9C99-D180DCDA9E92}" destId="{833C4957-A039-4486-B067-86145F198414}" srcOrd="3" destOrd="0" parTransId="{7CDBDFBB-7AE3-40A9-9ADB-F5AC314F5B0B}" sibTransId="{CF9F2554-2199-47A0-9903-AFF3705C5997}"/>
    <dgm:cxn modelId="{B0F83134-F614-0A44-93DF-C43E99A7F93A}" type="presOf" srcId="{2ADD459C-CF76-4876-B884-C27C6B3EEB06}" destId="{89BF5F78-1276-6A49-A201-03412080D94F}" srcOrd="0" destOrd="0" presId="urn:microsoft.com/office/officeart/2008/layout/LinedList"/>
    <dgm:cxn modelId="{F071A453-03C3-4FB9-954D-13A50DC82D39}" srcId="{9CA3870B-1385-4694-9C99-D180DCDA9E92}" destId="{86402155-6979-4A83-B145-1B5ABD78663A}" srcOrd="2" destOrd="0" parTransId="{A2B94664-E7B0-44F5-A867-C468EBEEF109}" sibTransId="{6667575B-5F41-487C-8480-81E0ECB3FF2D}"/>
    <dgm:cxn modelId="{AADFA25E-60C3-4902-97BE-E48C1F44E49C}" srcId="{9CA3870B-1385-4694-9C99-D180DCDA9E92}" destId="{A3D93337-5040-4F94-83DE-6D7677582D7B}" srcOrd="1" destOrd="0" parTransId="{598CC17E-9A7C-4BD6-A5C2-88B007EE4FC8}" sibTransId="{4E296C07-A5B1-4482-AE96-3E292DAD07F2}"/>
    <dgm:cxn modelId="{84AB258E-0D3D-1247-8910-FDB40A1B5151}" type="presOf" srcId="{833C4957-A039-4486-B067-86145F198414}" destId="{B2499F7F-746C-8A40-B983-9D534B8E83F1}" srcOrd="0" destOrd="0" presId="urn:microsoft.com/office/officeart/2008/layout/LinedList"/>
    <dgm:cxn modelId="{494E65D0-2E6F-8A45-8D4A-581ECC1A2BD0}" type="presOf" srcId="{9CA3870B-1385-4694-9C99-D180DCDA9E92}" destId="{59624B30-F03E-744A-93A7-0DD38868C906}" srcOrd="0" destOrd="0" presId="urn:microsoft.com/office/officeart/2008/layout/LinedList"/>
    <dgm:cxn modelId="{0AEAE0D2-EABF-1546-9D53-3449443E7404}" type="presOf" srcId="{86402155-6979-4A83-B145-1B5ABD78663A}" destId="{C9798031-DB88-7B43-834B-6DD184EAD506}" srcOrd="0" destOrd="0" presId="urn:microsoft.com/office/officeart/2008/layout/LinedList"/>
    <dgm:cxn modelId="{1E8A89D7-63C3-4B9E-B59E-3FE98EF46C63}" srcId="{9CA3870B-1385-4694-9C99-D180DCDA9E92}" destId="{2ADD459C-CF76-4876-B884-C27C6B3EEB06}" srcOrd="0" destOrd="0" parTransId="{36DC3CFF-7229-4E07-A9B8-4DF64A6C36BD}" sibTransId="{E5B0ED9E-BACA-41F6-8626-2D458F036238}"/>
    <dgm:cxn modelId="{194457F8-F6BA-4B24-B6FF-315883FD184B}" srcId="{9CA3870B-1385-4694-9C99-D180DCDA9E92}" destId="{AD5D9C9C-D4B4-499C-B0C9-86CEEAB10BB4}" srcOrd="4" destOrd="0" parTransId="{40F4FAF6-18F1-4C01-A775-5DA4575D11F0}" sibTransId="{598F253F-4C13-45EA-B756-3400994AEE3F}"/>
    <dgm:cxn modelId="{531E985B-835B-E04A-A405-9AC01C7634D6}" type="presParOf" srcId="{59624B30-F03E-744A-93A7-0DD38868C906}" destId="{35607F41-EB3C-5B45-A2C0-085EC4CCA1FE}" srcOrd="0" destOrd="0" presId="urn:microsoft.com/office/officeart/2008/layout/LinedList"/>
    <dgm:cxn modelId="{8D81D05E-4CEC-834A-A5DF-8CB727F9B72B}" type="presParOf" srcId="{59624B30-F03E-744A-93A7-0DD38868C906}" destId="{B381C266-688B-8542-8031-C3FAB26263C2}" srcOrd="1" destOrd="0" presId="urn:microsoft.com/office/officeart/2008/layout/LinedList"/>
    <dgm:cxn modelId="{A92C2E7A-0AEA-4E49-B5BE-65604FAB9F58}" type="presParOf" srcId="{B381C266-688B-8542-8031-C3FAB26263C2}" destId="{89BF5F78-1276-6A49-A201-03412080D94F}" srcOrd="0" destOrd="0" presId="urn:microsoft.com/office/officeart/2008/layout/LinedList"/>
    <dgm:cxn modelId="{707DEB7A-AD49-A04A-973F-7BC22D6BB3E3}" type="presParOf" srcId="{B381C266-688B-8542-8031-C3FAB26263C2}" destId="{C68C2F46-1B18-5F4A-A2EB-4C72DF525B31}" srcOrd="1" destOrd="0" presId="urn:microsoft.com/office/officeart/2008/layout/LinedList"/>
    <dgm:cxn modelId="{71495941-1406-8649-A371-619A545C3590}" type="presParOf" srcId="{59624B30-F03E-744A-93A7-0DD38868C906}" destId="{C2EC41D7-4CB1-B244-9E42-22BDFB34A3E0}" srcOrd="2" destOrd="0" presId="urn:microsoft.com/office/officeart/2008/layout/LinedList"/>
    <dgm:cxn modelId="{A683433C-99C5-6343-9A6A-EB362ABB4BE6}" type="presParOf" srcId="{59624B30-F03E-744A-93A7-0DD38868C906}" destId="{423C8F29-4916-C845-A9BB-5EA469D1FDB0}" srcOrd="3" destOrd="0" presId="urn:microsoft.com/office/officeart/2008/layout/LinedList"/>
    <dgm:cxn modelId="{4CB048EA-DBB6-B343-AF51-C1B4017CAA82}" type="presParOf" srcId="{423C8F29-4916-C845-A9BB-5EA469D1FDB0}" destId="{E987D2EC-8131-564E-9ED9-2C3685608AA5}" srcOrd="0" destOrd="0" presId="urn:microsoft.com/office/officeart/2008/layout/LinedList"/>
    <dgm:cxn modelId="{4C6A7968-BF08-504B-A866-FADEBAEA86BC}" type="presParOf" srcId="{423C8F29-4916-C845-A9BB-5EA469D1FDB0}" destId="{63D0E0B4-393B-EF48-AF8F-30DAD6369493}" srcOrd="1" destOrd="0" presId="urn:microsoft.com/office/officeart/2008/layout/LinedList"/>
    <dgm:cxn modelId="{ED13C8B0-96CD-6C4D-A2A8-C5027ECB1ED5}" type="presParOf" srcId="{59624B30-F03E-744A-93A7-0DD38868C906}" destId="{3F520AA8-4689-794D-B724-889F96AEF66C}" srcOrd="4" destOrd="0" presId="urn:microsoft.com/office/officeart/2008/layout/LinedList"/>
    <dgm:cxn modelId="{9A21EEB3-86DF-D544-96BC-3F79843B6ACF}" type="presParOf" srcId="{59624B30-F03E-744A-93A7-0DD38868C906}" destId="{009B1DF7-658B-7448-A9D3-76216333E553}" srcOrd="5" destOrd="0" presId="urn:microsoft.com/office/officeart/2008/layout/LinedList"/>
    <dgm:cxn modelId="{D34CE00E-E47F-6649-AF4A-B33462C5D6AF}" type="presParOf" srcId="{009B1DF7-658B-7448-A9D3-76216333E553}" destId="{C9798031-DB88-7B43-834B-6DD184EAD506}" srcOrd="0" destOrd="0" presId="urn:microsoft.com/office/officeart/2008/layout/LinedList"/>
    <dgm:cxn modelId="{829478EF-78AA-4B42-9D82-60D24418692E}" type="presParOf" srcId="{009B1DF7-658B-7448-A9D3-76216333E553}" destId="{62E37B62-A9AD-6441-BFFE-A895AEA1BA91}" srcOrd="1" destOrd="0" presId="urn:microsoft.com/office/officeart/2008/layout/LinedList"/>
    <dgm:cxn modelId="{8960FCB2-331C-F642-B229-CE52E4583A09}" type="presParOf" srcId="{59624B30-F03E-744A-93A7-0DD38868C906}" destId="{D3416FA5-3245-D642-B6C4-D30367E5BFE1}" srcOrd="6" destOrd="0" presId="urn:microsoft.com/office/officeart/2008/layout/LinedList"/>
    <dgm:cxn modelId="{7461D14A-BA11-B44F-B70A-B25410EEA3AC}" type="presParOf" srcId="{59624B30-F03E-744A-93A7-0DD38868C906}" destId="{6351BB61-00A3-EA4E-964B-4F045E18BB39}" srcOrd="7" destOrd="0" presId="urn:microsoft.com/office/officeart/2008/layout/LinedList"/>
    <dgm:cxn modelId="{8235AFE0-F1A6-AA4C-B3BA-4A3A6C901823}" type="presParOf" srcId="{6351BB61-00A3-EA4E-964B-4F045E18BB39}" destId="{B2499F7F-746C-8A40-B983-9D534B8E83F1}" srcOrd="0" destOrd="0" presId="urn:microsoft.com/office/officeart/2008/layout/LinedList"/>
    <dgm:cxn modelId="{A096A718-284C-D54A-A157-07CA5C82419B}" type="presParOf" srcId="{6351BB61-00A3-EA4E-964B-4F045E18BB39}" destId="{F12712A1-8707-6645-B4A8-3B602529A334}" srcOrd="1" destOrd="0" presId="urn:microsoft.com/office/officeart/2008/layout/LinedList"/>
    <dgm:cxn modelId="{C58F5A40-FD9F-A64B-83BC-BB5E1F3DD109}" type="presParOf" srcId="{59624B30-F03E-744A-93A7-0DD38868C906}" destId="{D08CA8A3-CDEB-7645-B46A-E71369F7F5A1}" srcOrd="8" destOrd="0" presId="urn:microsoft.com/office/officeart/2008/layout/LinedList"/>
    <dgm:cxn modelId="{7A353E6A-B204-C846-8E7D-1E1FDC584514}" type="presParOf" srcId="{59624B30-F03E-744A-93A7-0DD38868C906}" destId="{A8890AD0-183E-7747-B932-132180EBEC94}" srcOrd="9" destOrd="0" presId="urn:microsoft.com/office/officeart/2008/layout/LinedList"/>
    <dgm:cxn modelId="{B9806076-AA4C-8544-B0A1-449B057D7D20}" type="presParOf" srcId="{A8890AD0-183E-7747-B932-132180EBEC94}" destId="{D536A262-1456-CC48-B8D1-B661891A8C2A}" srcOrd="0" destOrd="0" presId="urn:microsoft.com/office/officeart/2008/layout/LinedList"/>
    <dgm:cxn modelId="{33D0C9E4-EC5C-9D45-9F27-9A0849A2E035}" type="presParOf" srcId="{A8890AD0-183E-7747-B932-132180EBEC94}" destId="{C4BACEF4-82AF-5F48-831F-33AA713C6695}"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283D68-C18F-4BA3-A542-405FA31D0CF3}">
      <dsp:nvSpPr>
        <dsp:cNvPr id="0" name=""/>
        <dsp:cNvSpPr/>
      </dsp:nvSpPr>
      <dsp:spPr>
        <a:xfrm>
          <a:off x="0" y="2852"/>
          <a:ext cx="10668000" cy="86059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A09FAC2-91C9-483F-AEBD-BB6A8D94DA76}">
      <dsp:nvSpPr>
        <dsp:cNvPr id="0" name=""/>
        <dsp:cNvSpPr/>
      </dsp:nvSpPr>
      <dsp:spPr>
        <a:xfrm>
          <a:off x="260329" y="196486"/>
          <a:ext cx="473327" cy="47332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FFC2EBD-C0A8-4D79-9053-74455BB090AC}">
      <dsp:nvSpPr>
        <dsp:cNvPr id="0" name=""/>
        <dsp:cNvSpPr/>
      </dsp:nvSpPr>
      <dsp:spPr>
        <a:xfrm>
          <a:off x="993986" y="2852"/>
          <a:ext cx="9673041" cy="860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080" tIns="91080" rIns="91080" bIns="91080" numCol="1" spcCol="1270" anchor="ctr" anchorCtr="0">
          <a:noAutofit/>
        </a:bodyPr>
        <a:lstStyle/>
        <a:p>
          <a:pPr marL="0" lvl="0" indent="0" algn="l" defTabSz="622300">
            <a:lnSpc>
              <a:spcPct val="100000"/>
            </a:lnSpc>
            <a:spcBef>
              <a:spcPct val="0"/>
            </a:spcBef>
            <a:spcAft>
              <a:spcPct val="35000"/>
            </a:spcAft>
            <a:buNone/>
          </a:pPr>
          <a:r>
            <a:rPr lang="en-US" sz="1400" kern="1200" dirty="0">
              <a:solidFill>
                <a:schemeClr val="bg1"/>
              </a:solidFill>
            </a:rPr>
            <a:t>Our current practice is mainly via repeat customer and marketing to our internal database. With over 65 years in the same city, the Winter family name is what brings most of the traffic back to our store. We also offer website specials and email blasts for certain holidays and monthly specials to our database. </a:t>
          </a:r>
        </a:p>
      </dsp:txBody>
      <dsp:txXfrm>
        <a:off x="993986" y="2852"/>
        <a:ext cx="9673041" cy="860594"/>
      </dsp:txXfrm>
    </dsp:sp>
    <dsp:sp modelId="{C9D206A0-8365-4599-9D72-B74202215F44}">
      <dsp:nvSpPr>
        <dsp:cNvPr id="0" name=""/>
        <dsp:cNvSpPr/>
      </dsp:nvSpPr>
      <dsp:spPr>
        <a:xfrm>
          <a:off x="0" y="1003457"/>
          <a:ext cx="10668000" cy="1073281"/>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7B3981-F633-40E5-834F-DB8C98B8C046}">
      <dsp:nvSpPr>
        <dsp:cNvPr id="0" name=""/>
        <dsp:cNvSpPr/>
      </dsp:nvSpPr>
      <dsp:spPr>
        <a:xfrm>
          <a:off x="260329" y="1378573"/>
          <a:ext cx="473327" cy="47332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F8829E6-4AFA-4CA0-90AF-50F133373EEC}">
      <dsp:nvSpPr>
        <dsp:cNvPr id="0" name=""/>
        <dsp:cNvSpPr/>
      </dsp:nvSpPr>
      <dsp:spPr>
        <a:xfrm>
          <a:off x="993986" y="1184939"/>
          <a:ext cx="4800600" cy="860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080" tIns="91080" rIns="91080" bIns="91080" numCol="1" spcCol="1270" anchor="ctr" anchorCtr="0">
          <a:noAutofit/>
        </a:bodyPr>
        <a:lstStyle/>
        <a:p>
          <a:pPr marL="0" lvl="0" indent="0" algn="l" defTabSz="622300">
            <a:lnSpc>
              <a:spcPct val="100000"/>
            </a:lnSpc>
            <a:spcBef>
              <a:spcPct val="0"/>
            </a:spcBef>
            <a:spcAft>
              <a:spcPct val="35000"/>
            </a:spcAft>
            <a:buNone/>
          </a:pPr>
          <a:r>
            <a:rPr lang="en-US" sz="1400" kern="1200" dirty="0">
              <a:solidFill>
                <a:schemeClr val="bg1"/>
              </a:solidFill>
            </a:rPr>
            <a:t>Goals for improvement:</a:t>
          </a:r>
        </a:p>
      </dsp:txBody>
      <dsp:txXfrm>
        <a:off x="993986" y="1184939"/>
        <a:ext cx="4800600" cy="860594"/>
      </dsp:txXfrm>
    </dsp:sp>
    <dsp:sp modelId="{04A72279-5F10-403E-AFC0-E4646956E38C}">
      <dsp:nvSpPr>
        <dsp:cNvPr id="0" name=""/>
        <dsp:cNvSpPr/>
      </dsp:nvSpPr>
      <dsp:spPr>
        <a:xfrm>
          <a:off x="5794586" y="1129904"/>
          <a:ext cx="4872441" cy="860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080" tIns="91080" rIns="91080" bIns="91080" numCol="1" spcCol="1270" anchor="ctr" anchorCtr="0">
          <a:noAutofit/>
        </a:bodyPr>
        <a:lstStyle/>
        <a:p>
          <a:pPr marL="0" lvl="0" indent="0" algn="l" defTabSz="488950">
            <a:lnSpc>
              <a:spcPct val="100000"/>
            </a:lnSpc>
            <a:spcBef>
              <a:spcPct val="0"/>
            </a:spcBef>
            <a:spcAft>
              <a:spcPct val="35000"/>
            </a:spcAft>
            <a:buNone/>
          </a:pPr>
          <a:r>
            <a:rPr lang="en-US" sz="1100" kern="1200" dirty="0">
              <a:solidFill>
                <a:schemeClr val="bg1"/>
              </a:solidFill>
            </a:rPr>
            <a:t>Finding alternative agencies to help reach out to additional new clients who have not purchased from us or have come to our service department before. </a:t>
          </a:r>
        </a:p>
        <a:p>
          <a:pPr marL="0" lvl="0" indent="0" algn="l" defTabSz="488950">
            <a:lnSpc>
              <a:spcPct val="100000"/>
            </a:lnSpc>
            <a:spcBef>
              <a:spcPct val="0"/>
            </a:spcBef>
            <a:spcAft>
              <a:spcPct val="35000"/>
            </a:spcAft>
            <a:buNone/>
          </a:pPr>
          <a:r>
            <a:rPr lang="en-US" sz="1100" kern="1200" dirty="0">
              <a:solidFill>
                <a:schemeClr val="bg1"/>
              </a:solidFill>
            </a:rPr>
            <a:t>Adding web-based vendors to help traffic to the store and the service website. </a:t>
          </a:r>
        </a:p>
      </dsp:txBody>
      <dsp:txXfrm>
        <a:off x="5794586" y="1129904"/>
        <a:ext cx="4872441" cy="860594"/>
      </dsp:txXfrm>
    </dsp:sp>
    <dsp:sp modelId="{19BC2212-2545-4923-9384-2494E01F1723}">
      <dsp:nvSpPr>
        <dsp:cNvPr id="0" name=""/>
        <dsp:cNvSpPr/>
      </dsp:nvSpPr>
      <dsp:spPr>
        <a:xfrm>
          <a:off x="0" y="2259615"/>
          <a:ext cx="10668000" cy="186507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B40E5F0-C52B-4037-A152-79889F7E9C8C}">
      <dsp:nvSpPr>
        <dsp:cNvPr id="0" name=""/>
        <dsp:cNvSpPr/>
      </dsp:nvSpPr>
      <dsp:spPr>
        <a:xfrm>
          <a:off x="260329" y="3062899"/>
          <a:ext cx="473327" cy="47332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FD4EDF-F89C-452B-B92A-A2442F1BFB4E}">
      <dsp:nvSpPr>
        <dsp:cNvPr id="0" name=""/>
        <dsp:cNvSpPr/>
      </dsp:nvSpPr>
      <dsp:spPr>
        <a:xfrm>
          <a:off x="993986" y="2869265"/>
          <a:ext cx="4800600" cy="860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080" tIns="91080" rIns="91080" bIns="91080" numCol="1" spcCol="1270" anchor="ctr" anchorCtr="0">
          <a:noAutofit/>
        </a:bodyPr>
        <a:lstStyle/>
        <a:p>
          <a:pPr marL="0" lvl="0" indent="0" algn="l" defTabSz="622300">
            <a:lnSpc>
              <a:spcPct val="100000"/>
            </a:lnSpc>
            <a:spcBef>
              <a:spcPct val="0"/>
            </a:spcBef>
            <a:spcAft>
              <a:spcPct val="35000"/>
            </a:spcAft>
            <a:buNone/>
          </a:pPr>
          <a:r>
            <a:rPr lang="en-US" sz="1400" kern="1200" dirty="0">
              <a:solidFill>
                <a:schemeClr val="bg1"/>
              </a:solidFill>
            </a:rPr>
            <a:t>Plans to achieve the goals:</a:t>
          </a:r>
        </a:p>
      </dsp:txBody>
      <dsp:txXfrm>
        <a:off x="993986" y="2869265"/>
        <a:ext cx="4800600" cy="860594"/>
      </dsp:txXfrm>
    </dsp:sp>
    <dsp:sp modelId="{C6BCDF22-94D9-480E-9EA6-0BA1CE6862EC}">
      <dsp:nvSpPr>
        <dsp:cNvPr id="0" name=""/>
        <dsp:cNvSpPr/>
      </dsp:nvSpPr>
      <dsp:spPr>
        <a:xfrm>
          <a:off x="5795558" y="2722602"/>
          <a:ext cx="4872441" cy="860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080" tIns="91080" rIns="91080" bIns="91080" numCol="1" spcCol="1270" anchor="ctr" anchorCtr="0">
          <a:noAutofit/>
        </a:bodyPr>
        <a:lstStyle/>
        <a:p>
          <a:pPr marL="0" lvl="0" indent="0" algn="l" defTabSz="488950">
            <a:lnSpc>
              <a:spcPct val="100000"/>
            </a:lnSpc>
            <a:spcBef>
              <a:spcPct val="0"/>
            </a:spcBef>
            <a:spcAft>
              <a:spcPct val="35000"/>
            </a:spcAft>
            <a:buNone/>
          </a:pPr>
          <a:r>
            <a:rPr lang="en-US" sz="1100" kern="1200" dirty="0">
              <a:solidFill>
                <a:schemeClr val="bg1"/>
              </a:solidFill>
            </a:rPr>
            <a:t>Hosting a monthly or quarterly customer appreciation event to bring customers back and help spread the word of the department and the outstanding service we provide. </a:t>
          </a:r>
        </a:p>
        <a:p>
          <a:pPr marL="0" lvl="0" indent="0" algn="l" defTabSz="488950">
            <a:lnSpc>
              <a:spcPct val="100000"/>
            </a:lnSpc>
            <a:spcBef>
              <a:spcPct val="0"/>
            </a:spcBef>
            <a:spcAft>
              <a:spcPct val="35000"/>
            </a:spcAft>
            <a:buNone/>
          </a:pPr>
          <a:r>
            <a:rPr lang="en-US" sz="1100" kern="1200" dirty="0">
              <a:solidFill>
                <a:schemeClr val="bg1"/>
              </a:solidFill>
            </a:rPr>
            <a:t>Developing additional web-based marketing strategies to drive more traffic to our service page, which will lead to additional appointments/customers. For example, adding Automotive Mastermind, to help with marketing local customers to be invited to our store. </a:t>
          </a:r>
        </a:p>
      </dsp:txBody>
      <dsp:txXfrm>
        <a:off x="5795558" y="2722602"/>
        <a:ext cx="4872441" cy="860594"/>
      </dsp:txXfrm>
    </dsp:sp>
    <dsp:sp modelId="{4DE43256-1CCD-4729-9E0E-44964D1292AF}">
      <dsp:nvSpPr>
        <dsp:cNvPr id="0" name=""/>
        <dsp:cNvSpPr/>
      </dsp:nvSpPr>
      <dsp:spPr>
        <a:xfrm>
          <a:off x="0" y="4447247"/>
          <a:ext cx="10668000" cy="117201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8C35FB1-82FD-49F0-8AB4-44B822567EE4}">
      <dsp:nvSpPr>
        <dsp:cNvPr id="0" name=""/>
        <dsp:cNvSpPr/>
      </dsp:nvSpPr>
      <dsp:spPr>
        <a:xfrm>
          <a:off x="260329" y="4796592"/>
          <a:ext cx="473327" cy="473327"/>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1556E9-9442-4A76-8648-94974BD2008B}">
      <dsp:nvSpPr>
        <dsp:cNvPr id="0" name=""/>
        <dsp:cNvSpPr/>
      </dsp:nvSpPr>
      <dsp:spPr>
        <a:xfrm>
          <a:off x="993986" y="4602958"/>
          <a:ext cx="4800600" cy="860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080" tIns="91080" rIns="91080" bIns="91080" numCol="1" spcCol="1270" anchor="ctr" anchorCtr="0">
          <a:noAutofit/>
        </a:bodyPr>
        <a:lstStyle/>
        <a:p>
          <a:pPr marL="0" lvl="0" indent="0" algn="l" defTabSz="622300">
            <a:lnSpc>
              <a:spcPct val="100000"/>
            </a:lnSpc>
            <a:spcBef>
              <a:spcPct val="0"/>
            </a:spcBef>
            <a:spcAft>
              <a:spcPct val="35000"/>
            </a:spcAft>
            <a:buNone/>
          </a:pPr>
          <a:r>
            <a:rPr lang="en-US" sz="1400" kern="1200" dirty="0">
              <a:solidFill>
                <a:schemeClr val="bg1"/>
              </a:solidFill>
            </a:rPr>
            <a:t>Evaluating the changes:</a:t>
          </a:r>
        </a:p>
      </dsp:txBody>
      <dsp:txXfrm>
        <a:off x="993986" y="4602958"/>
        <a:ext cx="4800600" cy="860594"/>
      </dsp:txXfrm>
    </dsp:sp>
    <dsp:sp modelId="{9C329A82-B139-455B-B6E0-B523D8CFBEDF}">
      <dsp:nvSpPr>
        <dsp:cNvPr id="0" name=""/>
        <dsp:cNvSpPr/>
      </dsp:nvSpPr>
      <dsp:spPr>
        <a:xfrm>
          <a:off x="5794586" y="4602958"/>
          <a:ext cx="4872441" cy="860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080" tIns="91080" rIns="91080" bIns="91080" numCol="1" spcCol="1270" anchor="ctr" anchorCtr="0">
          <a:noAutofit/>
        </a:bodyPr>
        <a:lstStyle/>
        <a:p>
          <a:pPr marL="0" lvl="0" indent="0" algn="l" defTabSz="488950">
            <a:lnSpc>
              <a:spcPct val="100000"/>
            </a:lnSpc>
            <a:spcBef>
              <a:spcPct val="0"/>
            </a:spcBef>
            <a:spcAft>
              <a:spcPct val="35000"/>
            </a:spcAft>
            <a:buNone/>
          </a:pPr>
          <a:r>
            <a:rPr lang="en-US" sz="1100" kern="1200" dirty="0">
              <a:solidFill>
                <a:schemeClr val="bg1"/>
              </a:solidFill>
            </a:rPr>
            <a:t>Holding an ROI meeting once per month to make sure service marketing spend is bringing the money into the store and generating revenue. </a:t>
          </a:r>
        </a:p>
        <a:p>
          <a:pPr marL="0" lvl="0" indent="0" algn="l" defTabSz="488950">
            <a:lnSpc>
              <a:spcPct val="100000"/>
            </a:lnSpc>
            <a:spcBef>
              <a:spcPct val="0"/>
            </a:spcBef>
            <a:spcAft>
              <a:spcPct val="35000"/>
            </a:spcAft>
            <a:buNone/>
          </a:pPr>
          <a:r>
            <a:rPr lang="en-US" sz="1100" kern="1200" dirty="0">
              <a:solidFill>
                <a:schemeClr val="bg1"/>
              </a:solidFill>
            </a:rPr>
            <a:t>Holding service director accountable for tracking the sources of the NEW traffic coming into the store. First time customers. </a:t>
          </a:r>
        </a:p>
      </dsp:txBody>
      <dsp:txXfrm>
        <a:off x="5794586" y="4602958"/>
        <a:ext cx="4872441" cy="8605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607F41-EB3C-5B45-A2C0-085EC4CCA1FE}">
      <dsp:nvSpPr>
        <dsp:cNvPr id="0" name=""/>
        <dsp:cNvSpPr/>
      </dsp:nvSpPr>
      <dsp:spPr>
        <a:xfrm>
          <a:off x="0" y="619"/>
          <a:ext cx="438912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9BF5F78-1276-6A49-A201-03412080D94F}">
      <dsp:nvSpPr>
        <dsp:cNvPr id="0" name=""/>
        <dsp:cNvSpPr/>
      </dsp:nvSpPr>
      <dsp:spPr>
        <a:xfrm>
          <a:off x="0" y="619"/>
          <a:ext cx="4389120" cy="10154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a:t>Our current Gross as percentage of sales and nearly 80%. Focus is to get it to 85% or higher. </a:t>
          </a:r>
        </a:p>
      </dsp:txBody>
      <dsp:txXfrm>
        <a:off x="0" y="619"/>
        <a:ext cx="4389120" cy="1015414"/>
      </dsp:txXfrm>
    </dsp:sp>
    <dsp:sp modelId="{C2EC41D7-4CB1-B244-9E42-22BDFB34A3E0}">
      <dsp:nvSpPr>
        <dsp:cNvPr id="0" name=""/>
        <dsp:cNvSpPr/>
      </dsp:nvSpPr>
      <dsp:spPr>
        <a:xfrm>
          <a:off x="0" y="1016034"/>
          <a:ext cx="438912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987D2EC-8131-564E-9ED9-2C3685608AA5}">
      <dsp:nvSpPr>
        <dsp:cNvPr id="0" name=""/>
        <dsp:cNvSpPr/>
      </dsp:nvSpPr>
      <dsp:spPr>
        <a:xfrm>
          <a:off x="0" y="1016034"/>
          <a:ext cx="4389120" cy="10154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a:t>We should be holding a higher percentage with our internal labor profits. </a:t>
          </a:r>
        </a:p>
      </dsp:txBody>
      <dsp:txXfrm>
        <a:off x="0" y="1016034"/>
        <a:ext cx="4389120" cy="1015414"/>
      </dsp:txXfrm>
    </dsp:sp>
    <dsp:sp modelId="{3F520AA8-4689-794D-B724-889F96AEF66C}">
      <dsp:nvSpPr>
        <dsp:cNvPr id="0" name=""/>
        <dsp:cNvSpPr/>
      </dsp:nvSpPr>
      <dsp:spPr>
        <a:xfrm>
          <a:off x="0" y="2031449"/>
          <a:ext cx="438912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9798031-DB88-7B43-834B-6DD184EAD506}">
      <dsp:nvSpPr>
        <dsp:cNvPr id="0" name=""/>
        <dsp:cNvSpPr/>
      </dsp:nvSpPr>
      <dsp:spPr>
        <a:xfrm>
          <a:off x="0" y="2031449"/>
          <a:ext cx="4389120" cy="10154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a:t>Achieve this by increasing the internal labor rate to match our customer pay rate. </a:t>
          </a:r>
        </a:p>
      </dsp:txBody>
      <dsp:txXfrm>
        <a:off x="0" y="2031449"/>
        <a:ext cx="4389120" cy="1015414"/>
      </dsp:txXfrm>
    </dsp:sp>
    <dsp:sp modelId="{D3416FA5-3245-D642-B6C4-D30367E5BFE1}">
      <dsp:nvSpPr>
        <dsp:cNvPr id="0" name=""/>
        <dsp:cNvSpPr/>
      </dsp:nvSpPr>
      <dsp:spPr>
        <a:xfrm>
          <a:off x="0" y="3046863"/>
          <a:ext cx="438912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499F7F-746C-8A40-B983-9D534B8E83F1}">
      <dsp:nvSpPr>
        <dsp:cNvPr id="0" name=""/>
        <dsp:cNvSpPr/>
      </dsp:nvSpPr>
      <dsp:spPr>
        <a:xfrm>
          <a:off x="0" y="3046863"/>
          <a:ext cx="4389120" cy="10154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a:t>Making sure warranty labor rates are reviewed and asking for the proper increases from the warranty companies and manufacturer. </a:t>
          </a:r>
        </a:p>
      </dsp:txBody>
      <dsp:txXfrm>
        <a:off x="0" y="3046863"/>
        <a:ext cx="4389120" cy="1015414"/>
      </dsp:txXfrm>
    </dsp:sp>
    <dsp:sp modelId="{D08CA8A3-CDEB-7645-B46A-E71369F7F5A1}">
      <dsp:nvSpPr>
        <dsp:cNvPr id="0" name=""/>
        <dsp:cNvSpPr/>
      </dsp:nvSpPr>
      <dsp:spPr>
        <a:xfrm>
          <a:off x="0" y="4062278"/>
          <a:ext cx="438912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536A262-1456-CC48-B8D1-B661891A8C2A}">
      <dsp:nvSpPr>
        <dsp:cNvPr id="0" name=""/>
        <dsp:cNvSpPr/>
      </dsp:nvSpPr>
      <dsp:spPr>
        <a:xfrm>
          <a:off x="0" y="4062278"/>
          <a:ext cx="4389120" cy="10154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a:t>Increase customer express with a slight increase in labor rate, while also staying competitive with local competition. </a:t>
          </a:r>
        </a:p>
      </dsp:txBody>
      <dsp:txXfrm>
        <a:off x="0" y="4062278"/>
        <a:ext cx="4389120" cy="1015414"/>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7C81A0-FB7A-4357-8B37-1EC930D1E098}"/>
              </a:ext>
            </a:extLst>
          </p:cNvPr>
          <p:cNvSpPr>
            <a:spLocks noGrp="1"/>
          </p:cNvSpPr>
          <p:nvPr>
            <p:ph type="ctrTitle"/>
          </p:nvPr>
        </p:nvSpPr>
        <p:spPr>
          <a:xfrm>
            <a:off x="762000" y="1523999"/>
            <a:ext cx="10668000" cy="1985963"/>
          </a:xfrm>
        </p:spPr>
        <p:txBody>
          <a:bodyPr anchor="b"/>
          <a:lstStyle>
            <a:lvl1pPr algn="ctr">
              <a:defRPr sz="6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D3C075C-7238-4F43-87E7-63A35BE6900C}"/>
              </a:ext>
            </a:extLst>
          </p:cNvPr>
          <p:cNvSpPr>
            <a:spLocks noGrp="1"/>
          </p:cNvSpPr>
          <p:nvPr>
            <p:ph type="subTitle" idx="1"/>
          </p:nvPr>
        </p:nvSpPr>
        <p:spPr>
          <a:xfrm>
            <a:off x="762000" y="3809999"/>
            <a:ext cx="10667998" cy="19859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0AB67EEB-ABA8-4DA9-803B-0C6CD8A1284C}"/>
              </a:ext>
            </a:extLst>
          </p:cNvPr>
          <p:cNvSpPr>
            <a:spLocks noGrp="1"/>
          </p:cNvSpPr>
          <p:nvPr>
            <p:ph type="dt" sz="half" idx="10"/>
          </p:nvPr>
        </p:nvSpPr>
        <p:spPr/>
        <p:txBody>
          <a:bodyPr anchor="b" anchorCtr="0"/>
          <a:lstStyle/>
          <a:p>
            <a:fld id="{F4D57BDD-E64A-4D27-8978-82FFCA18A12C}" type="datetimeFigureOut">
              <a:rPr lang="en-US" smtClean="0"/>
              <a:t>4/25/24</a:t>
            </a:fld>
            <a:endParaRPr lang="en-US"/>
          </a:p>
        </p:txBody>
      </p:sp>
      <p:sp>
        <p:nvSpPr>
          <p:cNvPr id="5" name="Footer Placeholder 4">
            <a:extLst>
              <a:ext uri="{FF2B5EF4-FFF2-40B4-BE49-F238E27FC236}">
                <a16:creationId xmlns:a16="http://schemas.microsoft.com/office/drawing/2014/main" id="{0FCFD314-1E75-41B9-A585-4F4A32A347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0CC8E8-C649-4A81-BF53-F078B2A98453}"/>
              </a:ext>
            </a:extLst>
          </p:cNvPr>
          <p:cNvSpPr>
            <a:spLocks noGrp="1"/>
          </p:cNvSpPr>
          <p:nvPr>
            <p:ph type="sldNum" sz="quarter" idx="12"/>
          </p:nvPr>
        </p:nvSpPr>
        <p:spPr/>
        <p:txBody>
          <a:bodyPr/>
          <a:lstStyle/>
          <a:p>
            <a:fld id="{D643A852-0206-46AC-B0EB-645612933129}" type="slidenum">
              <a:rPr lang="en-US" smtClean="0"/>
              <a:t>‹#›</a:t>
            </a:fld>
            <a:endParaRPr lang="en-US" dirty="0"/>
          </a:p>
        </p:txBody>
      </p:sp>
    </p:spTree>
    <p:extLst>
      <p:ext uri="{BB962C8B-B14F-4D97-AF65-F5344CB8AC3E}">
        <p14:creationId xmlns:p14="http://schemas.microsoft.com/office/powerpoint/2010/main" val="160675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2CE73F-2F7C-4941-9B13-ACB43A4983EC}"/>
              </a:ext>
            </a:extLst>
          </p:cNvPr>
          <p:cNvSpPr>
            <a:spLocks noGrp="1"/>
          </p:cNvSpPr>
          <p:nvPr>
            <p:ph type="title"/>
          </p:nvPr>
        </p:nvSpPr>
        <p:spPr>
          <a:xfrm>
            <a:off x="762000" y="1524000"/>
            <a:ext cx="9144000" cy="1523999"/>
          </a:xfrm>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38BC107E-F2BE-4057-B06B-1E50FD12B561}"/>
              </a:ext>
            </a:extLst>
          </p:cNvPr>
          <p:cNvSpPr>
            <a:spLocks noGrp="1"/>
          </p:cNvSpPr>
          <p:nvPr>
            <p:ph type="body" orient="vert" idx="1"/>
          </p:nvPr>
        </p:nvSpPr>
        <p:spPr>
          <a:xfrm>
            <a:off x="762000" y="3048000"/>
            <a:ext cx="10668000" cy="3048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B9D7D8-1932-4215-A6E0-C16DA0DDB8B8}"/>
              </a:ext>
            </a:extLst>
          </p:cNvPr>
          <p:cNvSpPr>
            <a:spLocks noGrp="1"/>
          </p:cNvSpPr>
          <p:nvPr>
            <p:ph type="dt" sz="half" idx="10"/>
          </p:nvPr>
        </p:nvSpPr>
        <p:spPr/>
        <p:txBody>
          <a:bodyPr/>
          <a:lstStyle/>
          <a:p>
            <a:fld id="{F4D57BDD-E64A-4D27-8978-82FFCA18A12C}" type="datetimeFigureOut">
              <a:rPr lang="en-US" smtClean="0"/>
              <a:t>4/25/24</a:t>
            </a:fld>
            <a:endParaRPr lang="en-US"/>
          </a:p>
        </p:txBody>
      </p:sp>
      <p:sp>
        <p:nvSpPr>
          <p:cNvPr id="5" name="Footer Placeholder 4">
            <a:extLst>
              <a:ext uri="{FF2B5EF4-FFF2-40B4-BE49-F238E27FC236}">
                <a16:creationId xmlns:a16="http://schemas.microsoft.com/office/drawing/2014/main" id="{4378B662-65E3-47B2-AD95-B041B57F3B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93DBC5-88B5-4F2A-A0E3-752CB421737A}"/>
              </a:ext>
            </a:extLst>
          </p:cNvPr>
          <p:cNvSpPr>
            <a:spLocks noGrp="1"/>
          </p:cNvSpPr>
          <p:nvPr>
            <p:ph type="sldNum" sz="quarter" idx="12"/>
          </p:nvPr>
        </p:nvSpPr>
        <p:spPr/>
        <p:txBody>
          <a:bodyPr/>
          <a:lstStyle/>
          <a:p>
            <a:fld id="{D643A852-0206-46AC-B0EB-645612933129}" type="slidenum">
              <a:rPr lang="en-US" smtClean="0"/>
              <a:t>‹#›</a:t>
            </a:fld>
            <a:endParaRPr lang="en-US"/>
          </a:p>
        </p:txBody>
      </p:sp>
    </p:spTree>
    <p:extLst>
      <p:ext uri="{BB962C8B-B14F-4D97-AF65-F5344CB8AC3E}">
        <p14:creationId xmlns:p14="http://schemas.microsoft.com/office/powerpoint/2010/main" val="23397520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B6599DF-5B13-4800-ADD7-3A2A2F1C4889}"/>
              </a:ext>
            </a:extLst>
          </p:cNvPr>
          <p:cNvSpPr>
            <a:spLocks noGrp="1"/>
          </p:cNvSpPr>
          <p:nvPr>
            <p:ph type="title" orient="vert"/>
          </p:nvPr>
        </p:nvSpPr>
        <p:spPr>
          <a:xfrm>
            <a:off x="8724900" y="1523999"/>
            <a:ext cx="2705100" cy="4572001"/>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B191E12-22D9-4DA9-A336-EA6A8B9B55B8}"/>
              </a:ext>
            </a:extLst>
          </p:cNvPr>
          <p:cNvSpPr>
            <a:spLocks noGrp="1"/>
          </p:cNvSpPr>
          <p:nvPr>
            <p:ph type="body" orient="vert" idx="1"/>
          </p:nvPr>
        </p:nvSpPr>
        <p:spPr>
          <a:xfrm>
            <a:off x="762000" y="1524000"/>
            <a:ext cx="7620000" cy="4572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22A1D5-B7EF-43A4-81EF-B5A7EA35616B}"/>
              </a:ext>
            </a:extLst>
          </p:cNvPr>
          <p:cNvSpPr>
            <a:spLocks noGrp="1"/>
          </p:cNvSpPr>
          <p:nvPr>
            <p:ph type="dt" sz="half" idx="10"/>
          </p:nvPr>
        </p:nvSpPr>
        <p:spPr/>
        <p:txBody>
          <a:bodyPr/>
          <a:lstStyle/>
          <a:p>
            <a:fld id="{F4D57BDD-E64A-4D27-8978-82FFCA18A12C}" type="datetimeFigureOut">
              <a:rPr lang="en-US" smtClean="0"/>
              <a:t>4/25/24</a:t>
            </a:fld>
            <a:endParaRPr lang="en-US"/>
          </a:p>
        </p:txBody>
      </p:sp>
      <p:sp>
        <p:nvSpPr>
          <p:cNvPr id="5" name="Footer Placeholder 4">
            <a:extLst>
              <a:ext uri="{FF2B5EF4-FFF2-40B4-BE49-F238E27FC236}">
                <a16:creationId xmlns:a16="http://schemas.microsoft.com/office/drawing/2014/main" id="{66809DFB-4410-42BF-B886-C984E3A53F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6487E8-E9A0-429E-88E5-34B1BE86BD23}"/>
              </a:ext>
            </a:extLst>
          </p:cNvPr>
          <p:cNvSpPr>
            <a:spLocks noGrp="1"/>
          </p:cNvSpPr>
          <p:nvPr>
            <p:ph type="sldNum" sz="quarter" idx="12"/>
          </p:nvPr>
        </p:nvSpPr>
        <p:spPr/>
        <p:txBody>
          <a:bodyPr/>
          <a:lstStyle/>
          <a:p>
            <a:fld id="{D643A852-0206-46AC-B0EB-645612933129}" type="slidenum">
              <a:rPr lang="en-US" smtClean="0"/>
              <a:t>‹#›</a:t>
            </a:fld>
            <a:endParaRPr lang="en-US"/>
          </a:p>
        </p:txBody>
      </p:sp>
    </p:spTree>
    <p:extLst>
      <p:ext uri="{BB962C8B-B14F-4D97-AF65-F5344CB8AC3E}">
        <p14:creationId xmlns:p14="http://schemas.microsoft.com/office/powerpoint/2010/main" val="21045143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56A6A6-C260-4F8B-99DF-249C907BE51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536F8CB-5C97-4437-A672-4E43D0E5AE8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90C990-05C1-4ECD-A899-722057AEA630}"/>
              </a:ext>
            </a:extLst>
          </p:cNvPr>
          <p:cNvSpPr>
            <a:spLocks noGrp="1"/>
          </p:cNvSpPr>
          <p:nvPr>
            <p:ph type="dt" sz="half" idx="10"/>
          </p:nvPr>
        </p:nvSpPr>
        <p:spPr/>
        <p:txBody>
          <a:bodyPr/>
          <a:lstStyle/>
          <a:p>
            <a:fld id="{F4D57BDD-E64A-4D27-8978-82FFCA18A12C}" type="datetimeFigureOut">
              <a:rPr lang="en-US" smtClean="0"/>
              <a:t>4/25/24</a:t>
            </a:fld>
            <a:endParaRPr lang="en-US"/>
          </a:p>
        </p:txBody>
      </p:sp>
      <p:sp>
        <p:nvSpPr>
          <p:cNvPr id="5" name="Footer Placeholder 4">
            <a:extLst>
              <a:ext uri="{FF2B5EF4-FFF2-40B4-BE49-F238E27FC236}">
                <a16:creationId xmlns:a16="http://schemas.microsoft.com/office/drawing/2014/main" id="{C5E9811C-37A0-4DD1-8607-EFD4226E5D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CAB506-9570-4D3E-804F-A184A73DBCE6}"/>
              </a:ext>
            </a:extLst>
          </p:cNvPr>
          <p:cNvSpPr>
            <a:spLocks noGrp="1"/>
          </p:cNvSpPr>
          <p:nvPr>
            <p:ph type="sldNum" sz="quarter" idx="12"/>
          </p:nvPr>
        </p:nvSpPr>
        <p:spPr/>
        <p:txBody>
          <a:bodyPr/>
          <a:lstStyle/>
          <a:p>
            <a:fld id="{D643A852-0206-46AC-B0EB-645612933129}" type="slidenum">
              <a:rPr lang="en-US" smtClean="0"/>
              <a:t>‹#›</a:t>
            </a:fld>
            <a:endParaRPr lang="en-US"/>
          </a:p>
        </p:txBody>
      </p:sp>
    </p:spTree>
    <p:extLst>
      <p:ext uri="{BB962C8B-B14F-4D97-AF65-F5344CB8AC3E}">
        <p14:creationId xmlns:p14="http://schemas.microsoft.com/office/powerpoint/2010/main" val="1534146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569B8-DEA4-4F12-9078-ECD731F2AC92}"/>
              </a:ext>
            </a:extLst>
          </p:cNvPr>
          <p:cNvSpPr>
            <a:spLocks noGrp="1"/>
          </p:cNvSpPr>
          <p:nvPr>
            <p:ph type="title"/>
          </p:nvPr>
        </p:nvSpPr>
        <p:spPr>
          <a:xfrm>
            <a:off x="762000" y="1530351"/>
            <a:ext cx="10668000" cy="2279650"/>
          </a:xfrm>
        </p:spPr>
        <p:txBody>
          <a:bodyPr anchor="b"/>
          <a:lstStyle>
            <a:lvl1pP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A0D1F3B-E79C-4822-999D-205B0E76C66F}"/>
              </a:ext>
            </a:extLst>
          </p:cNvPr>
          <p:cNvSpPr>
            <a:spLocks noGrp="1"/>
          </p:cNvSpPr>
          <p:nvPr>
            <p:ph type="body" idx="1"/>
          </p:nvPr>
        </p:nvSpPr>
        <p:spPr>
          <a:xfrm>
            <a:off x="762000" y="4589464"/>
            <a:ext cx="10668000" cy="118318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A145166-621E-4C71-A40F-64E514536729}"/>
              </a:ext>
            </a:extLst>
          </p:cNvPr>
          <p:cNvSpPr>
            <a:spLocks noGrp="1"/>
          </p:cNvSpPr>
          <p:nvPr>
            <p:ph type="dt" sz="half" idx="10"/>
          </p:nvPr>
        </p:nvSpPr>
        <p:spPr/>
        <p:txBody>
          <a:bodyPr/>
          <a:lstStyle/>
          <a:p>
            <a:fld id="{F4D57BDD-E64A-4D27-8978-82FFCA18A12C}" type="datetimeFigureOut">
              <a:rPr lang="en-US" smtClean="0"/>
              <a:t>4/25/24</a:t>
            </a:fld>
            <a:endParaRPr lang="en-US"/>
          </a:p>
        </p:txBody>
      </p:sp>
      <p:sp>
        <p:nvSpPr>
          <p:cNvPr id="5" name="Footer Placeholder 4">
            <a:extLst>
              <a:ext uri="{FF2B5EF4-FFF2-40B4-BE49-F238E27FC236}">
                <a16:creationId xmlns:a16="http://schemas.microsoft.com/office/drawing/2014/main" id="{44B8A175-E39F-477F-997B-99FF8677A5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69115F-5456-4FA3-8484-B1806E7C48C7}"/>
              </a:ext>
            </a:extLst>
          </p:cNvPr>
          <p:cNvSpPr>
            <a:spLocks noGrp="1"/>
          </p:cNvSpPr>
          <p:nvPr>
            <p:ph type="sldNum" sz="quarter" idx="12"/>
          </p:nvPr>
        </p:nvSpPr>
        <p:spPr/>
        <p:txBody>
          <a:bodyPr/>
          <a:lstStyle/>
          <a:p>
            <a:fld id="{D643A852-0206-46AC-B0EB-645612933129}" type="slidenum">
              <a:rPr lang="en-US" smtClean="0"/>
              <a:t>‹#›</a:t>
            </a:fld>
            <a:endParaRPr lang="en-US"/>
          </a:p>
        </p:txBody>
      </p:sp>
    </p:spTree>
    <p:extLst>
      <p:ext uri="{BB962C8B-B14F-4D97-AF65-F5344CB8AC3E}">
        <p14:creationId xmlns:p14="http://schemas.microsoft.com/office/powerpoint/2010/main" val="4619837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8BC5C-CCF0-4BA5-B102-213AC6FD5A48}"/>
              </a:ext>
            </a:extLst>
          </p:cNvPr>
          <p:cNvSpPr>
            <a:spLocks noGrp="1"/>
          </p:cNvSpPr>
          <p:nvPr>
            <p:ph type="title"/>
          </p:nvPr>
        </p:nvSpPr>
        <p:spPr>
          <a:xfrm>
            <a:off x="762000" y="1524000"/>
            <a:ext cx="9144000" cy="1263649"/>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2237E63-3B4F-4C2F-A87C-9533227EB684}"/>
              </a:ext>
            </a:extLst>
          </p:cNvPr>
          <p:cNvSpPr>
            <a:spLocks noGrp="1"/>
          </p:cNvSpPr>
          <p:nvPr>
            <p:ph sz="half" idx="1"/>
          </p:nvPr>
        </p:nvSpPr>
        <p:spPr>
          <a:xfrm>
            <a:off x="762000" y="3048000"/>
            <a:ext cx="4572000" cy="304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E78ACE3E-2FED-4289-B138-3EC2826909F5}"/>
              </a:ext>
            </a:extLst>
          </p:cNvPr>
          <p:cNvSpPr>
            <a:spLocks noGrp="1"/>
          </p:cNvSpPr>
          <p:nvPr>
            <p:ph sz="half" idx="2"/>
          </p:nvPr>
        </p:nvSpPr>
        <p:spPr>
          <a:xfrm>
            <a:off x="6858000" y="3048000"/>
            <a:ext cx="4572000" cy="304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555DB51-20DA-4BEF-90BA-DDD37DC080CF}"/>
              </a:ext>
            </a:extLst>
          </p:cNvPr>
          <p:cNvSpPr>
            <a:spLocks noGrp="1"/>
          </p:cNvSpPr>
          <p:nvPr>
            <p:ph type="dt" sz="half" idx="10"/>
          </p:nvPr>
        </p:nvSpPr>
        <p:spPr/>
        <p:txBody>
          <a:bodyPr/>
          <a:lstStyle/>
          <a:p>
            <a:fld id="{F4D57BDD-E64A-4D27-8978-82FFCA18A12C}" type="datetimeFigureOut">
              <a:rPr lang="en-US" smtClean="0"/>
              <a:t>4/25/24</a:t>
            </a:fld>
            <a:endParaRPr lang="en-US"/>
          </a:p>
        </p:txBody>
      </p:sp>
      <p:sp>
        <p:nvSpPr>
          <p:cNvPr id="6" name="Footer Placeholder 5">
            <a:extLst>
              <a:ext uri="{FF2B5EF4-FFF2-40B4-BE49-F238E27FC236}">
                <a16:creationId xmlns:a16="http://schemas.microsoft.com/office/drawing/2014/main" id="{506D22E1-F0DB-4CB7-B2E3-D578EEAA6E5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C29146B-54D6-4291-8EA2-6430024824AE}"/>
              </a:ext>
            </a:extLst>
          </p:cNvPr>
          <p:cNvSpPr>
            <a:spLocks noGrp="1"/>
          </p:cNvSpPr>
          <p:nvPr>
            <p:ph type="sldNum" sz="quarter" idx="12"/>
          </p:nvPr>
        </p:nvSpPr>
        <p:spPr/>
        <p:txBody>
          <a:bodyPr/>
          <a:lstStyle/>
          <a:p>
            <a:fld id="{D643A852-0206-46AC-B0EB-645612933129}" type="slidenum">
              <a:rPr lang="en-US" smtClean="0"/>
              <a:t>‹#›</a:t>
            </a:fld>
            <a:endParaRPr lang="en-US"/>
          </a:p>
        </p:txBody>
      </p:sp>
    </p:spTree>
    <p:extLst>
      <p:ext uri="{BB962C8B-B14F-4D97-AF65-F5344CB8AC3E}">
        <p14:creationId xmlns:p14="http://schemas.microsoft.com/office/powerpoint/2010/main" val="1029203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5B4AE7-507A-4E14-96E2-5412FF8EA283}"/>
              </a:ext>
            </a:extLst>
          </p:cNvPr>
          <p:cNvSpPr>
            <a:spLocks noGrp="1"/>
          </p:cNvSpPr>
          <p:nvPr>
            <p:ph type="title"/>
          </p:nvPr>
        </p:nvSpPr>
        <p:spPr>
          <a:xfrm>
            <a:off x="762000" y="1527048"/>
            <a:ext cx="10668000" cy="75895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EDEEE83-2945-4C22-9597-57F1F1262841}"/>
              </a:ext>
            </a:extLst>
          </p:cNvPr>
          <p:cNvSpPr>
            <a:spLocks noGrp="1"/>
          </p:cNvSpPr>
          <p:nvPr>
            <p:ph type="body" idx="1"/>
          </p:nvPr>
        </p:nvSpPr>
        <p:spPr>
          <a:xfrm>
            <a:off x="762000" y="2285999"/>
            <a:ext cx="4572001" cy="76199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CC2494D-AD1D-4CB7-A17C-B69079113D71}"/>
              </a:ext>
            </a:extLst>
          </p:cNvPr>
          <p:cNvSpPr>
            <a:spLocks noGrp="1"/>
          </p:cNvSpPr>
          <p:nvPr>
            <p:ph sz="half" idx="2"/>
          </p:nvPr>
        </p:nvSpPr>
        <p:spPr>
          <a:xfrm>
            <a:off x="762001" y="3059113"/>
            <a:ext cx="4572000" cy="30368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B23E4950-830D-4EE3-9F51-DD730255E0CD}"/>
              </a:ext>
            </a:extLst>
          </p:cNvPr>
          <p:cNvSpPr>
            <a:spLocks noGrp="1"/>
          </p:cNvSpPr>
          <p:nvPr>
            <p:ph type="body" sz="quarter" idx="3"/>
          </p:nvPr>
        </p:nvSpPr>
        <p:spPr>
          <a:xfrm>
            <a:off x="6857998" y="2286000"/>
            <a:ext cx="4572001" cy="76199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6F244AA-BDAA-4FDD-B742-449DF905730C}"/>
              </a:ext>
            </a:extLst>
          </p:cNvPr>
          <p:cNvSpPr>
            <a:spLocks noGrp="1"/>
          </p:cNvSpPr>
          <p:nvPr>
            <p:ph sz="quarter" idx="4"/>
          </p:nvPr>
        </p:nvSpPr>
        <p:spPr>
          <a:xfrm>
            <a:off x="6858000" y="3059113"/>
            <a:ext cx="4571998" cy="30368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6B78494-ECE0-41D2-97E2-CFAC0434A8B8}"/>
              </a:ext>
            </a:extLst>
          </p:cNvPr>
          <p:cNvSpPr>
            <a:spLocks noGrp="1"/>
          </p:cNvSpPr>
          <p:nvPr>
            <p:ph type="dt" sz="half" idx="10"/>
          </p:nvPr>
        </p:nvSpPr>
        <p:spPr/>
        <p:txBody>
          <a:bodyPr/>
          <a:lstStyle/>
          <a:p>
            <a:fld id="{F4D57BDD-E64A-4D27-8978-82FFCA18A12C}" type="datetimeFigureOut">
              <a:rPr lang="en-US" smtClean="0"/>
              <a:t>4/25/24</a:t>
            </a:fld>
            <a:endParaRPr lang="en-US"/>
          </a:p>
        </p:txBody>
      </p:sp>
      <p:sp>
        <p:nvSpPr>
          <p:cNvPr id="8" name="Footer Placeholder 7">
            <a:extLst>
              <a:ext uri="{FF2B5EF4-FFF2-40B4-BE49-F238E27FC236}">
                <a16:creationId xmlns:a16="http://schemas.microsoft.com/office/drawing/2014/main" id="{185E4C20-6CC5-4259-B554-B19F1A7AA05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09AB13-CCCC-4074-9B66-CE0B37902E3F}"/>
              </a:ext>
            </a:extLst>
          </p:cNvPr>
          <p:cNvSpPr>
            <a:spLocks noGrp="1"/>
          </p:cNvSpPr>
          <p:nvPr>
            <p:ph type="sldNum" sz="quarter" idx="12"/>
          </p:nvPr>
        </p:nvSpPr>
        <p:spPr/>
        <p:txBody>
          <a:bodyPr/>
          <a:lstStyle/>
          <a:p>
            <a:fld id="{D643A852-0206-46AC-B0EB-645612933129}" type="slidenum">
              <a:rPr lang="en-US" smtClean="0"/>
              <a:t>‹#›</a:t>
            </a:fld>
            <a:endParaRPr lang="en-US"/>
          </a:p>
        </p:txBody>
      </p:sp>
    </p:spTree>
    <p:extLst>
      <p:ext uri="{BB962C8B-B14F-4D97-AF65-F5344CB8AC3E}">
        <p14:creationId xmlns:p14="http://schemas.microsoft.com/office/powerpoint/2010/main" val="2518739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FB5FF-4FD1-4CE4-BBC5-E6402FE06F0C}"/>
              </a:ext>
            </a:extLst>
          </p:cNvPr>
          <p:cNvSpPr>
            <a:spLocks noGrp="1"/>
          </p:cNvSpPr>
          <p:nvPr>
            <p:ph type="title"/>
          </p:nvPr>
        </p:nvSpPr>
        <p:spPr>
          <a:xfrm>
            <a:off x="762000" y="1524000"/>
            <a:ext cx="9144000" cy="3810000"/>
          </a:xfrm>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F9E71AAD-C5B9-485B-84DD-60DAFD5F18BC}"/>
              </a:ext>
            </a:extLst>
          </p:cNvPr>
          <p:cNvSpPr>
            <a:spLocks noGrp="1"/>
          </p:cNvSpPr>
          <p:nvPr>
            <p:ph type="dt" sz="half" idx="10"/>
          </p:nvPr>
        </p:nvSpPr>
        <p:spPr/>
        <p:txBody>
          <a:bodyPr/>
          <a:lstStyle/>
          <a:p>
            <a:fld id="{F4D57BDD-E64A-4D27-8978-82FFCA18A12C}" type="datetimeFigureOut">
              <a:rPr lang="en-US" smtClean="0"/>
              <a:t>4/25/24</a:t>
            </a:fld>
            <a:endParaRPr lang="en-US"/>
          </a:p>
        </p:txBody>
      </p:sp>
      <p:sp>
        <p:nvSpPr>
          <p:cNvPr id="4" name="Footer Placeholder 3">
            <a:extLst>
              <a:ext uri="{FF2B5EF4-FFF2-40B4-BE49-F238E27FC236}">
                <a16:creationId xmlns:a16="http://schemas.microsoft.com/office/drawing/2014/main" id="{9B7CACFF-0406-4EE2-9E8F-F594B952C26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552A47E-1990-4B6B-BCCB-75B6F213A8ED}"/>
              </a:ext>
            </a:extLst>
          </p:cNvPr>
          <p:cNvSpPr>
            <a:spLocks noGrp="1"/>
          </p:cNvSpPr>
          <p:nvPr>
            <p:ph type="sldNum" sz="quarter" idx="12"/>
          </p:nvPr>
        </p:nvSpPr>
        <p:spPr/>
        <p:txBody>
          <a:bodyPr/>
          <a:lstStyle/>
          <a:p>
            <a:fld id="{D643A852-0206-46AC-B0EB-645612933129}" type="slidenum">
              <a:rPr lang="en-US" smtClean="0"/>
              <a:t>‹#›</a:t>
            </a:fld>
            <a:endParaRPr lang="en-US"/>
          </a:p>
        </p:txBody>
      </p:sp>
    </p:spTree>
    <p:extLst>
      <p:ext uri="{BB962C8B-B14F-4D97-AF65-F5344CB8AC3E}">
        <p14:creationId xmlns:p14="http://schemas.microsoft.com/office/powerpoint/2010/main" val="1542001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EC8FE4C-64F1-4C88-9D30-17F8131ED627}"/>
              </a:ext>
            </a:extLst>
          </p:cNvPr>
          <p:cNvSpPr>
            <a:spLocks noGrp="1"/>
          </p:cNvSpPr>
          <p:nvPr>
            <p:ph type="dt" sz="half" idx="10"/>
          </p:nvPr>
        </p:nvSpPr>
        <p:spPr/>
        <p:txBody>
          <a:bodyPr/>
          <a:lstStyle/>
          <a:p>
            <a:fld id="{F4D57BDD-E64A-4D27-8978-82FFCA18A12C}" type="datetimeFigureOut">
              <a:rPr lang="en-US" smtClean="0"/>
              <a:t>4/25/24</a:t>
            </a:fld>
            <a:endParaRPr lang="en-US"/>
          </a:p>
        </p:txBody>
      </p:sp>
      <p:sp>
        <p:nvSpPr>
          <p:cNvPr id="3" name="Footer Placeholder 2">
            <a:extLst>
              <a:ext uri="{FF2B5EF4-FFF2-40B4-BE49-F238E27FC236}">
                <a16:creationId xmlns:a16="http://schemas.microsoft.com/office/drawing/2014/main" id="{D25D8FB3-6FA4-40A7-BDBF-76CD0F22FEA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6649F41-A021-4490-BB80-C89DF0293708}"/>
              </a:ext>
            </a:extLst>
          </p:cNvPr>
          <p:cNvSpPr>
            <a:spLocks noGrp="1"/>
          </p:cNvSpPr>
          <p:nvPr>
            <p:ph type="sldNum" sz="quarter" idx="12"/>
          </p:nvPr>
        </p:nvSpPr>
        <p:spPr/>
        <p:txBody>
          <a:bodyPr/>
          <a:lstStyle/>
          <a:p>
            <a:fld id="{D643A852-0206-46AC-B0EB-645612933129}" type="slidenum">
              <a:rPr lang="en-US" smtClean="0"/>
              <a:t>‹#›</a:t>
            </a:fld>
            <a:endParaRPr lang="en-US"/>
          </a:p>
        </p:txBody>
      </p:sp>
    </p:spTree>
    <p:extLst>
      <p:ext uri="{BB962C8B-B14F-4D97-AF65-F5344CB8AC3E}">
        <p14:creationId xmlns:p14="http://schemas.microsoft.com/office/powerpoint/2010/main" val="27021152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7CEF60-874B-45DE-BF65-CF0D08577588}"/>
              </a:ext>
            </a:extLst>
          </p:cNvPr>
          <p:cNvSpPr>
            <a:spLocks noGrp="1"/>
          </p:cNvSpPr>
          <p:nvPr>
            <p:ph type="title"/>
          </p:nvPr>
        </p:nvSpPr>
        <p:spPr>
          <a:xfrm>
            <a:off x="762000" y="1524000"/>
            <a:ext cx="3821113" cy="1524000"/>
          </a:xfrm>
        </p:spPr>
        <p:txBody>
          <a:bodyPr anchor="t" anchorCtr="0"/>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CD757B0-722D-425F-8BD4-9CD9093BCBF5}"/>
              </a:ext>
            </a:extLst>
          </p:cNvPr>
          <p:cNvSpPr>
            <a:spLocks noGrp="1"/>
          </p:cNvSpPr>
          <p:nvPr>
            <p:ph idx="1"/>
          </p:nvPr>
        </p:nvSpPr>
        <p:spPr>
          <a:xfrm>
            <a:off x="5334000" y="1524000"/>
            <a:ext cx="6096000" cy="3810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EDB0F60-AADF-41C3-8BFC-B405E0A3F9AC}"/>
              </a:ext>
            </a:extLst>
          </p:cNvPr>
          <p:cNvSpPr>
            <a:spLocks noGrp="1"/>
          </p:cNvSpPr>
          <p:nvPr>
            <p:ph type="body" sz="half" idx="2"/>
          </p:nvPr>
        </p:nvSpPr>
        <p:spPr>
          <a:xfrm>
            <a:off x="762000" y="3048000"/>
            <a:ext cx="3821113" cy="30480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FAB1E11-97B6-42FD-9F45-6EDC3B83FABD}"/>
              </a:ext>
            </a:extLst>
          </p:cNvPr>
          <p:cNvSpPr>
            <a:spLocks noGrp="1"/>
          </p:cNvSpPr>
          <p:nvPr>
            <p:ph type="dt" sz="half" idx="10"/>
          </p:nvPr>
        </p:nvSpPr>
        <p:spPr/>
        <p:txBody>
          <a:bodyPr/>
          <a:lstStyle/>
          <a:p>
            <a:fld id="{F4D57BDD-E64A-4D27-8978-82FFCA18A12C}" type="datetimeFigureOut">
              <a:rPr lang="en-US" smtClean="0"/>
              <a:t>4/25/24</a:t>
            </a:fld>
            <a:endParaRPr lang="en-US"/>
          </a:p>
        </p:txBody>
      </p:sp>
      <p:sp>
        <p:nvSpPr>
          <p:cNvPr id="6" name="Footer Placeholder 5">
            <a:extLst>
              <a:ext uri="{FF2B5EF4-FFF2-40B4-BE49-F238E27FC236}">
                <a16:creationId xmlns:a16="http://schemas.microsoft.com/office/drawing/2014/main" id="{E14D7DA9-F910-4337-99A2-91F4EA3612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B93A2F2-339E-4406-9A90-534A38C5A069}"/>
              </a:ext>
            </a:extLst>
          </p:cNvPr>
          <p:cNvSpPr>
            <a:spLocks noGrp="1"/>
          </p:cNvSpPr>
          <p:nvPr>
            <p:ph type="sldNum" sz="quarter" idx="12"/>
          </p:nvPr>
        </p:nvSpPr>
        <p:spPr/>
        <p:txBody>
          <a:bodyPr/>
          <a:lstStyle/>
          <a:p>
            <a:fld id="{D643A852-0206-46AC-B0EB-645612933129}" type="slidenum">
              <a:rPr lang="en-US" smtClean="0"/>
              <a:t>‹#›</a:t>
            </a:fld>
            <a:endParaRPr lang="en-US"/>
          </a:p>
        </p:txBody>
      </p:sp>
    </p:spTree>
    <p:extLst>
      <p:ext uri="{BB962C8B-B14F-4D97-AF65-F5344CB8AC3E}">
        <p14:creationId xmlns:p14="http://schemas.microsoft.com/office/powerpoint/2010/main" val="1048175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971599-6E07-4A55-9B93-4CA5EFE3FD76}"/>
              </a:ext>
            </a:extLst>
          </p:cNvPr>
          <p:cNvSpPr>
            <a:spLocks noGrp="1"/>
          </p:cNvSpPr>
          <p:nvPr>
            <p:ph type="title"/>
          </p:nvPr>
        </p:nvSpPr>
        <p:spPr>
          <a:xfrm>
            <a:off x="762001" y="1524000"/>
            <a:ext cx="3810000" cy="15240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92C2D26-DACA-4941-955E-18F7E236758C}"/>
              </a:ext>
            </a:extLst>
          </p:cNvPr>
          <p:cNvSpPr>
            <a:spLocks noGrp="1"/>
          </p:cNvSpPr>
          <p:nvPr>
            <p:ph type="pic" idx="1"/>
          </p:nvPr>
        </p:nvSpPr>
        <p:spPr>
          <a:xfrm>
            <a:off x="5333999" y="1524000"/>
            <a:ext cx="6095999" cy="3810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27EDB26D-C5B0-41D6-A75F-F89A87BE243A}"/>
              </a:ext>
            </a:extLst>
          </p:cNvPr>
          <p:cNvSpPr>
            <a:spLocks noGrp="1"/>
          </p:cNvSpPr>
          <p:nvPr>
            <p:ph type="body" sz="half" idx="2"/>
          </p:nvPr>
        </p:nvSpPr>
        <p:spPr>
          <a:xfrm>
            <a:off x="762001" y="3048000"/>
            <a:ext cx="3810000" cy="30480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79304B6-48DF-41FA-A089-8C83BBA63673}"/>
              </a:ext>
            </a:extLst>
          </p:cNvPr>
          <p:cNvSpPr>
            <a:spLocks noGrp="1"/>
          </p:cNvSpPr>
          <p:nvPr>
            <p:ph type="dt" sz="half" idx="10"/>
          </p:nvPr>
        </p:nvSpPr>
        <p:spPr/>
        <p:txBody>
          <a:bodyPr/>
          <a:lstStyle/>
          <a:p>
            <a:fld id="{F4D57BDD-E64A-4D27-8978-82FFCA18A12C}" type="datetimeFigureOut">
              <a:rPr lang="en-US" smtClean="0"/>
              <a:t>4/25/24</a:t>
            </a:fld>
            <a:endParaRPr lang="en-US"/>
          </a:p>
        </p:txBody>
      </p:sp>
      <p:sp>
        <p:nvSpPr>
          <p:cNvPr id="6" name="Footer Placeholder 5">
            <a:extLst>
              <a:ext uri="{FF2B5EF4-FFF2-40B4-BE49-F238E27FC236}">
                <a16:creationId xmlns:a16="http://schemas.microsoft.com/office/drawing/2014/main" id="{14DFB82F-A17A-4BC7-A522-CD934BC35C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5CC530C-8824-4BE3-884E-2AFF30B572BC}"/>
              </a:ext>
            </a:extLst>
          </p:cNvPr>
          <p:cNvSpPr>
            <a:spLocks noGrp="1"/>
          </p:cNvSpPr>
          <p:nvPr>
            <p:ph type="sldNum" sz="quarter" idx="12"/>
          </p:nvPr>
        </p:nvSpPr>
        <p:spPr/>
        <p:txBody>
          <a:bodyPr/>
          <a:lstStyle/>
          <a:p>
            <a:fld id="{D643A852-0206-46AC-B0EB-645612933129}" type="slidenum">
              <a:rPr lang="en-US" smtClean="0"/>
              <a:t>‹#›</a:t>
            </a:fld>
            <a:endParaRPr lang="en-US"/>
          </a:p>
        </p:txBody>
      </p:sp>
    </p:spTree>
    <p:extLst>
      <p:ext uri="{BB962C8B-B14F-4D97-AF65-F5344CB8AC3E}">
        <p14:creationId xmlns:p14="http://schemas.microsoft.com/office/powerpoint/2010/main" val="1528917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1B49B9-8C94-4604-AEEE-CB5051962D27}"/>
              </a:ext>
            </a:extLst>
          </p:cNvPr>
          <p:cNvSpPr>
            <a:spLocks noGrp="1"/>
          </p:cNvSpPr>
          <p:nvPr>
            <p:ph type="title"/>
          </p:nvPr>
        </p:nvSpPr>
        <p:spPr>
          <a:xfrm>
            <a:off x="762000" y="1524000"/>
            <a:ext cx="9144000" cy="1263649"/>
          </a:xfrm>
          <a:prstGeom prst="rect">
            <a:avLst/>
          </a:prstGeom>
        </p:spPr>
        <p:txBody>
          <a:bodyPr vert="horz" lIns="91440" tIns="45720" rIns="91440" bIns="45720" rtlCol="0" anchor="t" anchorCtr="0">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9C3204E-CAF5-48A1-928F-757507EC48C4}"/>
              </a:ext>
            </a:extLst>
          </p:cNvPr>
          <p:cNvSpPr>
            <a:spLocks noGrp="1"/>
          </p:cNvSpPr>
          <p:nvPr>
            <p:ph type="body" idx="1"/>
          </p:nvPr>
        </p:nvSpPr>
        <p:spPr>
          <a:xfrm>
            <a:off x="762000" y="3047999"/>
            <a:ext cx="10668000" cy="304800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9540D12-4B42-4790-8677-C9250F3CDDCF}"/>
              </a:ext>
            </a:extLst>
          </p:cNvPr>
          <p:cNvSpPr>
            <a:spLocks noGrp="1"/>
          </p:cNvSpPr>
          <p:nvPr>
            <p:ph type="dt" sz="half" idx="2"/>
          </p:nvPr>
        </p:nvSpPr>
        <p:spPr>
          <a:xfrm>
            <a:off x="762000" y="401594"/>
            <a:ext cx="3048000" cy="365125"/>
          </a:xfrm>
          <a:prstGeom prst="rect">
            <a:avLst/>
          </a:prstGeom>
        </p:spPr>
        <p:txBody>
          <a:bodyPr vert="horz" lIns="91440" tIns="45720" rIns="91440" bIns="45720" rtlCol="0" anchor="b" anchorCtr="0"/>
          <a:lstStyle>
            <a:lvl1pPr algn="l">
              <a:defRPr sz="900">
                <a:solidFill>
                  <a:schemeClr val="tx1"/>
                </a:solidFill>
              </a:defRPr>
            </a:lvl1pPr>
          </a:lstStyle>
          <a:p>
            <a:fld id="{F4D57BDD-E64A-4D27-8978-82FFCA18A12C}" type="datetimeFigureOut">
              <a:rPr lang="en-US" smtClean="0"/>
              <a:pPr/>
              <a:t>4/25/24</a:t>
            </a:fld>
            <a:endParaRPr lang="en-US" dirty="0"/>
          </a:p>
        </p:txBody>
      </p:sp>
      <p:sp>
        <p:nvSpPr>
          <p:cNvPr id="5" name="Footer Placeholder 4">
            <a:extLst>
              <a:ext uri="{FF2B5EF4-FFF2-40B4-BE49-F238E27FC236}">
                <a16:creationId xmlns:a16="http://schemas.microsoft.com/office/drawing/2014/main" id="{022B17CD-6C27-4CD1-B20D-EA4B8E54F4FD}"/>
              </a:ext>
            </a:extLst>
          </p:cNvPr>
          <p:cNvSpPr>
            <a:spLocks noGrp="1"/>
          </p:cNvSpPr>
          <p:nvPr>
            <p:ph type="ftr" sz="quarter" idx="3"/>
          </p:nvPr>
        </p:nvSpPr>
        <p:spPr>
          <a:xfrm>
            <a:off x="6858000" y="6096000"/>
            <a:ext cx="4572000" cy="365125"/>
          </a:xfrm>
          <a:prstGeom prst="rect">
            <a:avLst/>
          </a:prstGeom>
        </p:spPr>
        <p:txBody>
          <a:bodyPr vert="horz" lIns="91440" tIns="45720" rIns="91440" bIns="45720" rtlCol="0" anchor="t" anchorCtr="0"/>
          <a:lstStyle>
            <a:lvl1pPr algn="r">
              <a:defRPr sz="8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C03A934F-C817-4C99-A2CF-C763A3F20627}"/>
              </a:ext>
            </a:extLst>
          </p:cNvPr>
          <p:cNvSpPr>
            <a:spLocks noGrp="1"/>
          </p:cNvSpPr>
          <p:nvPr>
            <p:ph type="sldNum" sz="quarter" idx="4"/>
          </p:nvPr>
        </p:nvSpPr>
        <p:spPr>
          <a:xfrm>
            <a:off x="9144000" y="401594"/>
            <a:ext cx="2286000" cy="762000"/>
          </a:xfrm>
          <a:prstGeom prst="rect">
            <a:avLst/>
          </a:prstGeom>
        </p:spPr>
        <p:txBody>
          <a:bodyPr vert="horz" lIns="91440" tIns="45720" rIns="91440" bIns="45720" rtlCol="0" anchor="t" anchorCtr="0"/>
          <a:lstStyle>
            <a:lvl1pPr algn="r">
              <a:defRPr sz="3600">
                <a:solidFill>
                  <a:schemeClr val="tx1"/>
                </a:solidFill>
                <a:latin typeface="+mj-lt"/>
              </a:defRPr>
            </a:lvl1pPr>
          </a:lstStyle>
          <a:p>
            <a:fld id="{D643A852-0206-46AC-B0EB-645612933129}" type="slidenum">
              <a:rPr lang="en-US" smtClean="0"/>
              <a:pPr/>
              <a:t>‹#›</a:t>
            </a:fld>
            <a:endParaRPr lang="en-US" dirty="0"/>
          </a:p>
        </p:txBody>
      </p:sp>
    </p:spTree>
    <p:extLst>
      <p:ext uri="{BB962C8B-B14F-4D97-AF65-F5344CB8AC3E}">
        <p14:creationId xmlns:p14="http://schemas.microsoft.com/office/powerpoint/2010/main" val="1788403012"/>
      </p:ext>
    </p:extLst>
  </p:cSld>
  <p:clrMap bg1="dk1" tx1="lt1" bg2="dk2" tx2="lt2" accent1="accent1" accent2="accent2" accent3="accent3" accent4="accent4" accent5="accent5" accent6="accent6" hlink="hlink" folHlink="folHlink"/>
  <p:sldLayoutIdLst>
    <p:sldLayoutId id="2147483723" r:id="rId1"/>
    <p:sldLayoutId id="2147483724" r:id="rId2"/>
    <p:sldLayoutId id="2147483714" r:id="rId3"/>
    <p:sldLayoutId id="2147483715" r:id="rId4"/>
    <p:sldLayoutId id="2147483716" r:id="rId5"/>
    <p:sldLayoutId id="2147483717" r:id="rId6"/>
    <p:sldLayoutId id="2147483722" r:id="rId7"/>
    <p:sldLayoutId id="2147483718" r:id="rId8"/>
    <p:sldLayoutId id="2147483719" r:id="rId9"/>
    <p:sldLayoutId id="2147483720" r:id="rId10"/>
    <p:sldLayoutId id="214748372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B37791B-B040-4694-BFDC-8DD132D86E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colorful light bulb with business icons">
            <a:extLst>
              <a:ext uri="{FF2B5EF4-FFF2-40B4-BE49-F238E27FC236}">
                <a16:creationId xmlns:a16="http://schemas.microsoft.com/office/drawing/2014/main" id="{F1E8F37D-14DB-BB4F-6D98-BF0A56F22BD8}"/>
              </a:ext>
            </a:extLst>
          </p:cNvPr>
          <p:cNvPicPr>
            <a:picLocks noChangeAspect="1"/>
          </p:cNvPicPr>
          <p:nvPr/>
        </p:nvPicPr>
        <p:blipFill rotWithShape="1">
          <a:blip r:embed="rId2">
            <a:alphaModFix amt="50000"/>
          </a:blip>
          <a:srcRect t="15929" b="12642"/>
          <a:stretch/>
        </p:blipFill>
        <p:spPr>
          <a:xfrm>
            <a:off x="20" y="10"/>
            <a:ext cx="12191980" cy="6095990"/>
          </a:xfrm>
          <a:custGeom>
            <a:avLst/>
            <a:gdLst/>
            <a:ahLst/>
            <a:cxnLst/>
            <a:rect l="l" t="t" r="r" b="b"/>
            <a:pathLst>
              <a:path w="12192000" h="6096000">
                <a:moveTo>
                  <a:pt x="7230262" y="5906862"/>
                </a:moveTo>
                <a:lnTo>
                  <a:pt x="7197115" y="5913338"/>
                </a:lnTo>
                <a:lnTo>
                  <a:pt x="7214545" y="5911744"/>
                </a:lnTo>
                <a:cubicBezTo>
                  <a:pt x="7220308" y="5910958"/>
                  <a:pt x="7225785" y="5909624"/>
                  <a:pt x="7230262" y="5906862"/>
                </a:cubicBezTo>
                <a:close/>
                <a:moveTo>
                  <a:pt x="7009120" y="5850263"/>
                </a:moveTo>
                <a:lnTo>
                  <a:pt x="7021563" y="5861355"/>
                </a:lnTo>
                <a:lnTo>
                  <a:pt x="7021563" y="5861354"/>
                </a:lnTo>
                <a:close/>
                <a:moveTo>
                  <a:pt x="7768443" y="5742074"/>
                </a:moveTo>
                <a:lnTo>
                  <a:pt x="7768443" y="5742075"/>
                </a:lnTo>
                <a:lnTo>
                  <a:pt x="7792447" y="5764553"/>
                </a:lnTo>
                <a:cubicBezTo>
                  <a:pt x="7785969" y="5758457"/>
                  <a:pt x="7779301" y="5752361"/>
                  <a:pt x="7768443" y="5742074"/>
                </a:cubicBezTo>
                <a:close/>
                <a:moveTo>
                  <a:pt x="4038748" y="5739955"/>
                </a:moveTo>
                <a:lnTo>
                  <a:pt x="4030517" y="5751599"/>
                </a:lnTo>
                <a:cubicBezTo>
                  <a:pt x="4026230" y="5759505"/>
                  <a:pt x="4021242" y="5765745"/>
                  <a:pt x="4015609" y="5770450"/>
                </a:cubicBezTo>
                <a:lnTo>
                  <a:pt x="3996845" y="5780104"/>
                </a:lnTo>
                <a:cubicBezTo>
                  <a:pt x="4010562" y="5776555"/>
                  <a:pt x="4021944" y="5767411"/>
                  <a:pt x="4030518" y="5751599"/>
                </a:cubicBezTo>
                <a:close/>
                <a:moveTo>
                  <a:pt x="6245343" y="5736549"/>
                </a:moveTo>
                <a:lnTo>
                  <a:pt x="6274406" y="5743345"/>
                </a:lnTo>
                <a:lnTo>
                  <a:pt x="6291247" y="5749662"/>
                </a:lnTo>
                <a:lnTo>
                  <a:pt x="6291385" y="5749714"/>
                </a:lnTo>
                <a:lnTo>
                  <a:pt x="6306284" y="5755552"/>
                </a:lnTo>
                <a:lnTo>
                  <a:pt x="6308075" y="5755968"/>
                </a:lnTo>
                <a:lnTo>
                  <a:pt x="6313855" y="5758133"/>
                </a:lnTo>
                <a:cubicBezTo>
                  <a:pt x="6321454" y="5760521"/>
                  <a:pt x="6329151" y="5762258"/>
                  <a:pt x="6337048" y="5762696"/>
                </a:cubicBezTo>
                <a:lnTo>
                  <a:pt x="6308075" y="5755968"/>
                </a:lnTo>
                <a:lnTo>
                  <a:pt x="6291385" y="5749714"/>
                </a:lnTo>
                <a:lnTo>
                  <a:pt x="6276197" y="5743764"/>
                </a:lnTo>
                <a:lnTo>
                  <a:pt x="6274406" y="5743345"/>
                </a:lnTo>
                <a:lnTo>
                  <a:pt x="6268613" y="5741171"/>
                </a:lnTo>
                <a:cubicBezTo>
                  <a:pt x="6260996" y="5738770"/>
                  <a:pt x="6253273" y="5737013"/>
                  <a:pt x="6245343" y="5736549"/>
                </a:cubicBezTo>
                <a:close/>
                <a:moveTo>
                  <a:pt x="6558837" y="5706717"/>
                </a:moveTo>
                <a:cubicBezTo>
                  <a:pt x="6548970" y="5706068"/>
                  <a:pt x="6539355" y="5706473"/>
                  <a:pt x="6529984" y="5708163"/>
                </a:cubicBezTo>
                <a:lnTo>
                  <a:pt x="6589207" y="5711593"/>
                </a:lnTo>
                <a:cubicBezTo>
                  <a:pt x="6578825" y="5709068"/>
                  <a:pt x="6568705" y="5707366"/>
                  <a:pt x="6558837" y="5706717"/>
                </a:cubicBezTo>
                <a:close/>
                <a:moveTo>
                  <a:pt x="4834454" y="5646059"/>
                </a:moveTo>
                <a:cubicBezTo>
                  <a:pt x="4849504" y="5662538"/>
                  <a:pt x="4866316" y="5668776"/>
                  <a:pt x="4883986" y="5670301"/>
                </a:cubicBezTo>
                <a:lnTo>
                  <a:pt x="4858238" y="5663787"/>
                </a:lnTo>
                <a:cubicBezTo>
                  <a:pt x="4849945" y="5659978"/>
                  <a:pt x="4841980" y="5654298"/>
                  <a:pt x="4834454" y="5646059"/>
                </a:cubicBezTo>
                <a:close/>
                <a:moveTo>
                  <a:pt x="5056443" y="5643725"/>
                </a:moveTo>
                <a:lnTo>
                  <a:pt x="5072588" y="5644505"/>
                </a:lnTo>
                <a:cubicBezTo>
                  <a:pt x="5078053" y="5645963"/>
                  <a:pt x="5083590" y="5648726"/>
                  <a:pt x="5089162" y="5653107"/>
                </a:cubicBezTo>
                <a:cubicBezTo>
                  <a:pt x="5078019" y="5644344"/>
                  <a:pt x="5067015" y="5642058"/>
                  <a:pt x="5056443" y="5643725"/>
                </a:cubicBezTo>
                <a:close/>
                <a:moveTo>
                  <a:pt x="739852" y="5343843"/>
                </a:moveTo>
                <a:cubicBezTo>
                  <a:pt x="733899" y="5350392"/>
                  <a:pt x="728660" y="5358013"/>
                  <a:pt x="724278" y="5365062"/>
                </a:cubicBezTo>
                <a:cubicBezTo>
                  <a:pt x="719849" y="5372206"/>
                  <a:pt x="714527" y="5377552"/>
                  <a:pt x="708621" y="5381222"/>
                </a:cubicBezTo>
                <a:lnTo>
                  <a:pt x="691439" y="5386697"/>
                </a:lnTo>
                <a:lnTo>
                  <a:pt x="708622" y="5381222"/>
                </a:lnTo>
                <a:cubicBezTo>
                  <a:pt x="714527" y="5377552"/>
                  <a:pt x="719849" y="5372206"/>
                  <a:pt x="724279" y="5365062"/>
                </a:cubicBezTo>
                <a:cubicBezTo>
                  <a:pt x="728660" y="5358013"/>
                  <a:pt x="733899" y="5350392"/>
                  <a:pt x="739852" y="5343843"/>
                </a:cubicBezTo>
                <a:close/>
                <a:moveTo>
                  <a:pt x="8934151" y="5275333"/>
                </a:moveTo>
                <a:cubicBezTo>
                  <a:pt x="8940248" y="5280573"/>
                  <a:pt x="8947058" y="5285906"/>
                  <a:pt x="8954249" y="5290264"/>
                </a:cubicBezTo>
                <a:lnTo>
                  <a:pt x="8962389" y="5293563"/>
                </a:lnTo>
                <a:lnTo>
                  <a:pt x="8954250" y="5290264"/>
                </a:lnTo>
                <a:cubicBezTo>
                  <a:pt x="8947058" y="5285906"/>
                  <a:pt x="8940248" y="5280573"/>
                  <a:pt x="8934151" y="5275333"/>
                </a:cubicBezTo>
                <a:close/>
                <a:moveTo>
                  <a:pt x="2314816" y="5273737"/>
                </a:moveTo>
                <a:cubicBezTo>
                  <a:pt x="2309720" y="5274714"/>
                  <a:pt x="2304339" y="5276762"/>
                  <a:pt x="2300909" y="5279143"/>
                </a:cubicBezTo>
                <a:cubicBezTo>
                  <a:pt x="2267856" y="5302385"/>
                  <a:pt x="2242281" y="5314291"/>
                  <a:pt x="2216515" y="5314887"/>
                </a:cubicBezTo>
                <a:cubicBezTo>
                  <a:pt x="2242281" y="5314291"/>
                  <a:pt x="2267856" y="5302385"/>
                  <a:pt x="2300910" y="5279143"/>
                </a:cubicBezTo>
                <a:close/>
                <a:moveTo>
                  <a:pt x="1916629" y="5252000"/>
                </a:moveTo>
                <a:lnTo>
                  <a:pt x="1907132" y="5255330"/>
                </a:lnTo>
                <a:lnTo>
                  <a:pt x="1866619" y="5265015"/>
                </a:lnTo>
                <a:lnTo>
                  <a:pt x="1907133" y="5255330"/>
                </a:lnTo>
                <a:close/>
                <a:moveTo>
                  <a:pt x="2058204" y="5241232"/>
                </a:moveTo>
                <a:cubicBezTo>
                  <a:pt x="2076636" y="5242946"/>
                  <a:pt x="2095174" y="5243803"/>
                  <a:pt x="2108194" y="5255939"/>
                </a:cubicBezTo>
                <a:cubicBezTo>
                  <a:pt x="2095175" y="5243803"/>
                  <a:pt x="2076636" y="5242946"/>
                  <a:pt x="2058204" y="5241232"/>
                </a:cubicBezTo>
                <a:close/>
                <a:moveTo>
                  <a:pt x="0" y="0"/>
                </a:moveTo>
                <a:lnTo>
                  <a:pt x="12191456" y="0"/>
                </a:lnTo>
                <a:lnTo>
                  <a:pt x="12191456" y="873938"/>
                </a:lnTo>
                <a:lnTo>
                  <a:pt x="12192000" y="873938"/>
                </a:lnTo>
                <a:lnTo>
                  <a:pt x="12192000" y="3249107"/>
                </a:lnTo>
                <a:cubicBezTo>
                  <a:pt x="12192000" y="3264730"/>
                  <a:pt x="12192000" y="3274255"/>
                  <a:pt x="12192000" y="3283970"/>
                </a:cubicBezTo>
                <a:lnTo>
                  <a:pt x="12192000" y="3681702"/>
                </a:lnTo>
                <a:lnTo>
                  <a:pt x="12160947" y="3710323"/>
                </a:lnTo>
                <a:cubicBezTo>
                  <a:pt x="12118083" y="3731849"/>
                  <a:pt x="12072360" y="3751282"/>
                  <a:pt x="12026448" y="3770523"/>
                </a:cubicBezTo>
                <a:cubicBezTo>
                  <a:pt x="12013114" y="3776049"/>
                  <a:pt x="11998443" y="3779097"/>
                  <a:pt x="11986443" y="3786526"/>
                </a:cubicBezTo>
                <a:cubicBezTo>
                  <a:pt x="11931195" y="3820436"/>
                  <a:pt x="11877664" y="3857014"/>
                  <a:pt x="11821656" y="3889591"/>
                </a:cubicBezTo>
                <a:cubicBezTo>
                  <a:pt x="11763931" y="3923310"/>
                  <a:pt x="11712304" y="3963126"/>
                  <a:pt x="11672489" y="4017039"/>
                </a:cubicBezTo>
                <a:cubicBezTo>
                  <a:pt x="11635529" y="4067143"/>
                  <a:pt x="11599714" y="4118007"/>
                  <a:pt x="11562947" y="4168300"/>
                </a:cubicBezTo>
                <a:cubicBezTo>
                  <a:pt x="11553613" y="4181065"/>
                  <a:pt x="11545039" y="4196115"/>
                  <a:pt x="11532275" y="4204307"/>
                </a:cubicBezTo>
                <a:cubicBezTo>
                  <a:pt x="11505795" y="4221452"/>
                  <a:pt x="11476838" y="4235359"/>
                  <a:pt x="11448453" y="4249457"/>
                </a:cubicBezTo>
                <a:cubicBezTo>
                  <a:pt x="11424069" y="4261459"/>
                  <a:pt x="11398160" y="4270411"/>
                  <a:pt x="11374346" y="4283366"/>
                </a:cubicBezTo>
                <a:cubicBezTo>
                  <a:pt x="11355296" y="4293655"/>
                  <a:pt x="11338339" y="4307943"/>
                  <a:pt x="11320623" y="4320897"/>
                </a:cubicBezTo>
                <a:cubicBezTo>
                  <a:pt x="11305192" y="4332136"/>
                  <a:pt x="11288238" y="4341852"/>
                  <a:pt x="11275283" y="4355378"/>
                </a:cubicBezTo>
                <a:cubicBezTo>
                  <a:pt x="11243658" y="4388145"/>
                  <a:pt x="11211843" y="4420340"/>
                  <a:pt x="11172600" y="4444536"/>
                </a:cubicBezTo>
                <a:cubicBezTo>
                  <a:pt x="11133927" y="4468538"/>
                  <a:pt x="11097350" y="4495401"/>
                  <a:pt x="11058869" y="4519786"/>
                </a:cubicBezTo>
                <a:cubicBezTo>
                  <a:pt x="11021146" y="4543599"/>
                  <a:pt x="10987046" y="4569697"/>
                  <a:pt x="10967423" y="4611991"/>
                </a:cubicBezTo>
                <a:cubicBezTo>
                  <a:pt x="10958661" y="4630659"/>
                  <a:pt x="10946279" y="4651044"/>
                  <a:pt x="10929704" y="4661903"/>
                </a:cubicBezTo>
                <a:cubicBezTo>
                  <a:pt x="10906081" y="4677334"/>
                  <a:pt x="10876171" y="4682859"/>
                  <a:pt x="10850453" y="4696003"/>
                </a:cubicBezTo>
                <a:cubicBezTo>
                  <a:pt x="10820162" y="4711434"/>
                  <a:pt x="10785111" y="4724770"/>
                  <a:pt x="10764534" y="4749345"/>
                </a:cubicBezTo>
                <a:cubicBezTo>
                  <a:pt x="10746246" y="4771255"/>
                  <a:pt x="10727767" y="4788399"/>
                  <a:pt x="10703573" y="4802305"/>
                </a:cubicBezTo>
                <a:cubicBezTo>
                  <a:pt x="10686617" y="4812022"/>
                  <a:pt x="10674046" y="4829738"/>
                  <a:pt x="10656519" y="4837740"/>
                </a:cubicBezTo>
                <a:cubicBezTo>
                  <a:pt x="10633467" y="4848409"/>
                  <a:pt x="10610225" y="4856791"/>
                  <a:pt x="10590031" y="4873366"/>
                </a:cubicBezTo>
                <a:cubicBezTo>
                  <a:pt x="10569075" y="4890510"/>
                  <a:pt x="10545263" y="4904036"/>
                  <a:pt x="10523354" y="4920039"/>
                </a:cubicBezTo>
                <a:cubicBezTo>
                  <a:pt x="10511734" y="4928611"/>
                  <a:pt x="10502208" y="4939851"/>
                  <a:pt x="10490969" y="4948806"/>
                </a:cubicBezTo>
                <a:cubicBezTo>
                  <a:pt x="10470394" y="4965188"/>
                  <a:pt x="10449438" y="4981191"/>
                  <a:pt x="10428291" y="4996622"/>
                </a:cubicBezTo>
                <a:cubicBezTo>
                  <a:pt x="10407146" y="5012055"/>
                  <a:pt x="10386952" y="5029961"/>
                  <a:pt x="10363709" y="5041201"/>
                </a:cubicBezTo>
                <a:cubicBezTo>
                  <a:pt x="10324086" y="5060251"/>
                  <a:pt x="10280840" y="5071682"/>
                  <a:pt x="10242357" y="5092257"/>
                </a:cubicBezTo>
                <a:cubicBezTo>
                  <a:pt x="10203304" y="5113211"/>
                  <a:pt x="10166536" y="5139503"/>
                  <a:pt x="10131863" y="5167315"/>
                </a:cubicBezTo>
                <a:cubicBezTo>
                  <a:pt x="10104430" y="5189224"/>
                  <a:pt x="10078713" y="5210943"/>
                  <a:pt x="10044230" y="5222182"/>
                </a:cubicBezTo>
                <a:cubicBezTo>
                  <a:pt x="10024990" y="5228470"/>
                  <a:pt x="10004797" y="5242186"/>
                  <a:pt x="9993175" y="5258189"/>
                </a:cubicBezTo>
                <a:cubicBezTo>
                  <a:pt x="9968027" y="5293049"/>
                  <a:pt x="9935832" y="5317626"/>
                  <a:pt x="9899446" y="5338582"/>
                </a:cubicBezTo>
                <a:cubicBezTo>
                  <a:pt x="9850865" y="5366776"/>
                  <a:pt x="9802858" y="5395543"/>
                  <a:pt x="9754088" y="5423166"/>
                </a:cubicBezTo>
                <a:cubicBezTo>
                  <a:pt x="9725323" y="5439551"/>
                  <a:pt x="9696749" y="5456885"/>
                  <a:pt x="9666265" y="5468888"/>
                </a:cubicBezTo>
                <a:cubicBezTo>
                  <a:pt x="9603971" y="5493655"/>
                  <a:pt x="9540152" y="5514799"/>
                  <a:pt x="9477283" y="5537851"/>
                </a:cubicBezTo>
                <a:cubicBezTo>
                  <a:pt x="9456709" y="5545280"/>
                  <a:pt x="9437278" y="5555949"/>
                  <a:pt x="9416321" y="5562426"/>
                </a:cubicBezTo>
                <a:cubicBezTo>
                  <a:pt x="9393650" y="5569475"/>
                  <a:pt x="9369267" y="5571571"/>
                  <a:pt x="9346597" y="5578619"/>
                </a:cubicBezTo>
                <a:cubicBezTo>
                  <a:pt x="9308875" y="5590240"/>
                  <a:pt x="9272298" y="5605101"/>
                  <a:pt x="9234579" y="5616911"/>
                </a:cubicBezTo>
                <a:cubicBezTo>
                  <a:pt x="9161805" y="5639582"/>
                  <a:pt x="9088840" y="5661299"/>
                  <a:pt x="9015878" y="5682826"/>
                </a:cubicBezTo>
                <a:cubicBezTo>
                  <a:pt x="9000257" y="5687399"/>
                  <a:pt x="8983301" y="5687970"/>
                  <a:pt x="8967871" y="5692923"/>
                </a:cubicBezTo>
                <a:cubicBezTo>
                  <a:pt x="8926911" y="5706259"/>
                  <a:pt x="8886142" y="5720736"/>
                  <a:pt x="8845565" y="5735407"/>
                </a:cubicBezTo>
                <a:cubicBezTo>
                  <a:pt x="8820990" y="5744361"/>
                  <a:pt x="8796985" y="5755409"/>
                  <a:pt x="8772219" y="5763982"/>
                </a:cubicBezTo>
                <a:cubicBezTo>
                  <a:pt x="8752407" y="5770840"/>
                  <a:pt x="8732023" y="5776174"/>
                  <a:pt x="8711448" y="5780366"/>
                </a:cubicBezTo>
                <a:cubicBezTo>
                  <a:pt x="8693731" y="5783986"/>
                  <a:pt x="8675253" y="5783603"/>
                  <a:pt x="8657726" y="5787986"/>
                </a:cubicBezTo>
                <a:cubicBezTo>
                  <a:pt x="8610288" y="5799797"/>
                  <a:pt x="8563425" y="5813133"/>
                  <a:pt x="8516369" y="5825705"/>
                </a:cubicBezTo>
                <a:cubicBezTo>
                  <a:pt x="8497511" y="5830659"/>
                  <a:pt x="8478269" y="5834280"/>
                  <a:pt x="8459979" y="5840566"/>
                </a:cubicBezTo>
                <a:cubicBezTo>
                  <a:pt x="8411019" y="5857141"/>
                  <a:pt x="8362822" y="5875999"/>
                  <a:pt x="8313671" y="5891622"/>
                </a:cubicBezTo>
                <a:cubicBezTo>
                  <a:pt x="8272903" y="5904576"/>
                  <a:pt x="8230992" y="5913910"/>
                  <a:pt x="8189651" y="5925341"/>
                </a:cubicBezTo>
                <a:cubicBezTo>
                  <a:pt x="8172124" y="5930295"/>
                  <a:pt x="8155359" y="5937343"/>
                  <a:pt x="8137835" y="5941534"/>
                </a:cubicBezTo>
                <a:cubicBezTo>
                  <a:pt x="8098590" y="5951059"/>
                  <a:pt x="8058774" y="5959059"/>
                  <a:pt x="8019339" y="5968586"/>
                </a:cubicBezTo>
                <a:cubicBezTo>
                  <a:pt x="7996859" y="5974110"/>
                  <a:pt x="7975142" y="5984017"/>
                  <a:pt x="7952280" y="5987637"/>
                </a:cubicBezTo>
                <a:cubicBezTo>
                  <a:pt x="7897987" y="5996209"/>
                  <a:pt x="7843311" y="6002305"/>
                  <a:pt x="7788636" y="6009163"/>
                </a:cubicBezTo>
                <a:cubicBezTo>
                  <a:pt x="7732247" y="6016211"/>
                  <a:pt x="7676047" y="6023642"/>
                  <a:pt x="7619655" y="6029928"/>
                </a:cubicBezTo>
                <a:cubicBezTo>
                  <a:pt x="7588795" y="6033168"/>
                  <a:pt x="7557742" y="6033738"/>
                  <a:pt x="7526880" y="6036786"/>
                </a:cubicBezTo>
                <a:cubicBezTo>
                  <a:pt x="7499828" y="6039455"/>
                  <a:pt x="7472967" y="6044407"/>
                  <a:pt x="7445916" y="6047647"/>
                </a:cubicBezTo>
                <a:cubicBezTo>
                  <a:pt x="7422483" y="6050313"/>
                  <a:pt x="7398860" y="6051837"/>
                  <a:pt x="7375428" y="6054505"/>
                </a:cubicBezTo>
                <a:cubicBezTo>
                  <a:pt x="7337899" y="6058885"/>
                  <a:pt x="7300559" y="6063839"/>
                  <a:pt x="7263220" y="6068411"/>
                </a:cubicBezTo>
                <a:cubicBezTo>
                  <a:pt x="7247599" y="6070126"/>
                  <a:pt x="7231214" y="6074888"/>
                  <a:pt x="7216547" y="6072032"/>
                </a:cubicBezTo>
                <a:cubicBezTo>
                  <a:pt x="7179587" y="6064791"/>
                  <a:pt x="7143199" y="6066887"/>
                  <a:pt x="7106432" y="6071840"/>
                </a:cubicBezTo>
                <a:cubicBezTo>
                  <a:pt x="7093860" y="6073555"/>
                  <a:pt x="7080334" y="6073174"/>
                  <a:pt x="7068141" y="6069936"/>
                </a:cubicBezTo>
                <a:cubicBezTo>
                  <a:pt x="7043184" y="6063457"/>
                  <a:pt x="7018991" y="6054313"/>
                  <a:pt x="6994415" y="6046313"/>
                </a:cubicBezTo>
                <a:cubicBezTo>
                  <a:pt x="6991747" y="6045361"/>
                  <a:pt x="6988509" y="6045169"/>
                  <a:pt x="6985653" y="6044599"/>
                </a:cubicBezTo>
                <a:cubicBezTo>
                  <a:pt x="6969457" y="6041359"/>
                  <a:pt x="6953457" y="6038120"/>
                  <a:pt x="6937263" y="6035263"/>
                </a:cubicBezTo>
                <a:cubicBezTo>
                  <a:pt x="6928501" y="6033738"/>
                  <a:pt x="6919547" y="6033549"/>
                  <a:pt x="6910782" y="6032214"/>
                </a:cubicBezTo>
                <a:cubicBezTo>
                  <a:pt x="6876872" y="6026880"/>
                  <a:pt x="6839534" y="6035834"/>
                  <a:pt x="6810195" y="6012784"/>
                </a:cubicBezTo>
                <a:cubicBezTo>
                  <a:pt x="6791144" y="5997923"/>
                  <a:pt x="6772665" y="6001353"/>
                  <a:pt x="6752283" y="6003639"/>
                </a:cubicBezTo>
                <a:cubicBezTo>
                  <a:pt x="6736851" y="6005353"/>
                  <a:pt x="6721038" y="6004782"/>
                  <a:pt x="6705417" y="6004974"/>
                </a:cubicBezTo>
                <a:cubicBezTo>
                  <a:pt x="6677984" y="6005543"/>
                  <a:pt x="6650551" y="6005735"/>
                  <a:pt x="6623118" y="6006687"/>
                </a:cubicBezTo>
                <a:cubicBezTo>
                  <a:pt x="6614353" y="6007067"/>
                  <a:pt x="6605401" y="6011832"/>
                  <a:pt x="6596828" y="6011070"/>
                </a:cubicBezTo>
                <a:cubicBezTo>
                  <a:pt x="6557201" y="6007449"/>
                  <a:pt x="6517576" y="6001734"/>
                  <a:pt x="6477951" y="5998495"/>
                </a:cubicBezTo>
                <a:cubicBezTo>
                  <a:pt x="6455472" y="5996591"/>
                  <a:pt x="6432420" y="6000209"/>
                  <a:pt x="6410131" y="5997543"/>
                </a:cubicBezTo>
                <a:cubicBezTo>
                  <a:pt x="6384414" y="5994495"/>
                  <a:pt x="6359268" y="5986685"/>
                  <a:pt x="6333739" y="5981920"/>
                </a:cubicBezTo>
                <a:cubicBezTo>
                  <a:pt x="6326691" y="5980589"/>
                  <a:pt x="6318880" y="5982303"/>
                  <a:pt x="6311449" y="5982682"/>
                </a:cubicBezTo>
                <a:cubicBezTo>
                  <a:pt x="6303068" y="5983064"/>
                  <a:pt x="6294876" y="5983826"/>
                  <a:pt x="6286493" y="5984017"/>
                </a:cubicBezTo>
                <a:cubicBezTo>
                  <a:pt x="6260964" y="5984399"/>
                  <a:pt x="6235437" y="5983826"/>
                  <a:pt x="6209909" y="5985161"/>
                </a:cubicBezTo>
                <a:cubicBezTo>
                  <a:pt x="6194288" y="5985922"/>
                  <a:pt x="6177905" y="5993733"/>
                  <a:pt x="6163425" y="5990874"/>
                </a:cubicBezTo>
                <a:cubicBezTo>
                  <a:pt x="6133897" y="5985351"/>
                  <a:pt x="6104368" y="5997733"/>
                  <a:pt x="6074842" y="5987447"/>
                </a:cubicBezTo>
                <a:cubicBezTo>
                  <a:pt x="6065695" y="5984399"/>
                  <a:pt x="6053124" y="5992019"/>
                  <a:pt x="6042072" y="5992399"/>
                </a:cubicBezTo>
                <a:cubicBezTo>
                  <a:pt x="6014449" y="5993351"/>
                  <a:pt x="5986828" y="5993161"/>
                  <a:pt x="5959204" y="5992971"/>
                </a:cubicBezTo>
                <a:cubicBezTo>
                  <a:pt x="5934438" y="5992781"/>
                  <a:pt x="5908719" y="5995447"/>
                  <a:pt x="5884906" y="5990113"/>
                </a:cubicBezTo>
                <a:cubicBezTo>
                  <a:pt x="5859949" y="5984399"/>
                  <a:pt x="5837471" y="5985161"/>
                  <a:pt x="5813275" y="5991637"/>
                </a:cubicBezTo>
                <a:cubicBezTo>
                  <a:pt x="5796702" y="5996019"/>
                  <a:pt x="5779174" y="5996591"/>
                  <a:pt x="5762029" y="5997923"/>
                </a:cubicBezTo>
                <a:cubicBezTo>
                  <a:pt x="5743551" y="5999447"/>
                  <a:pt x="5723166" y="5995447"/>
                  <a:pt x="5706401" y="6001734"/>
                </a:cubicBezTo>
                <a:cubicBezTo>
                  <a:pt x="5656488" y="6020403"/>
                  <a:pt x="5605244" y="6024403"/>
                  <a:pt x="5553045" y="6024403"/>
                </a:cubicBezTo>
                <a:cubicBezTo>
                  <a:pt x="5543518" y="6024403"/>
                  <a:pt x="5533802" y="6021738"/>
                  <a:pt x="5524660" y="6018880"/>
                </a:cubicBezTo>
                <a:cubicBezTo>
                  <a:pt x="5471316" y="6001734"/>
                  <a:pt x="5417784" y="6003257"/>
                  <a:pt x="5363491" y="6013736"/>
                </a:cubicBezTo>
                <a:cubicBezTo>
                  <a:pt x="5352250" y="6016022"/>
                  <a:pt x="5339677" y="6016403"/>
                  <a:pt x="5328438" y="6014118"/>
                </a:cubicBezTo>
                <a:cubicBezTo>
                  <a:pt x="5296812" y="6007449"/>
                  <a:pt x="5266141" y="5996399"/>
                  <a:pt x="5234326" y="5991637"/>
                </a:cubicBezTo>
                <a:cubicBezTo>
                  <a:pt x="5181748" y="5983826"/>
                  <a:pt x="5136216" y="6010115"/>
                  <a:pt x="5089162" y="6027262"/>
                </a:cubicBezTo>
                <a:cubicBezTo>
                  <a:pt x="5044391" y="6043455"/>
                  <a:pt x="5006292" y="6080032"/>
                  <a:pt x="4953328" y="6071840"/>
                </a:cubicBezTo>
                <a:cubicBezTo>
                  <a:pt x="4947996" y="6071078"/>
                  <a:pt x="4942089" y="6076222"/>
                  <a:pt x="4936184" y="6077555"/>
                </a:cubicBezTo>
                <a:cubicBezTo>
                  <a:pt x="4919991" y="6081176"/>
                  <a:pt x="4903799" y="6085555"/>
                  <a:pt x="4887415" y="6087272"/>
                </a:cubicBezTo>
                <a:cubicBezTo>
                  <a:pt x="4867412" y="6089558"/>
                  <a:pt x="4847027" y="6088797"/>
                  <a:pt x="4827024" y="6090701"/>
                </a:cubicBezTo>
                <a:cubicBezTo>
                  <a:pt x="4814165" y="6091844"/>
                  <a:pt x="4801401" y="6093939"/>
                  <a:pt x="4788661" y="6095749"/>
                </a:cubicBezTo>
                <a:lnTo>
                  <a:pt x="4785776" y="6096000"/>
                </a:lnTo>
                <a:lnTo>
                  <a:pt x="4726469" y="6096000"/>
                </a:lnTo>
                <a:lnTo>
                  <a:pt x="4719697" y="6095130"/>
                </a:lnTo>
                <a:cubicBezTo>
                  <a:pt x="4709481" y="6092939"/>
                  <a:pt x="4699289" y="6090320"/>
                  <a:pt x="4689098" y="6088605"/>
                </a:cubicBezTo>
                <a:cubicBezTo>
                  <a:pt x="4660331" y="6083842"/>
                  <a:pt x="4628705" y="6085176"/>
                  <a:pt x="4603368" y="6072984"/>
                </a:cubicBezTo>
                <a:cubicBezTo>
                  <a:pt x="4576318" y="6060029"/>
                  <a:pt x="4550599" y="6054123"/>
                  <a:pt x="4522596" y="6058123"/>
                </a:cubicBezTo>
                <a:cubicBezTo>
                  <a:pt x="4513260" y="6059457"/>
                  <a:pt x="4501257" y="6067459"/>
                  <a:pt x="4497068" y="6075649"/>
                </a:cubicBezTo>
                <a:cubicBezTo>
                  <a:pt x="4487731" y="6093938"/>
                  <a:pt x="4474969" y="6097178"/>
                  <a:pt x="4457632" y="6090890"/>
                </a:cubicBezTo>
                <a:cubicBezTo>
                  <a:pt x="4442581" y="6085555"/>
                  <a:pt x="4424104" y="6082890"/>
                  <a:pt x="4413817" y="6072601"/>
                </a:cubicBezTo>
                <a:cubicBezTo>
                  <a:pt x="4384668" y="6043455"/>
                  <a:pt x="4347518" y="6042503"/>
                  <a:pt x="4311323" y="6034693"/>
                </a:cubicBezTo>
                <a:cubicBezTo>
                  <a:pt x="4289227" y="6029928"/>
                  <a:pt x="4268649" y="6029738"/>
                  <a:pt x="4246551" y="6032976"/>
                </a:cubicBezTo>
                <a:cubicBezTo>
                  <a:pt x="4198546" y="6040216"/>
                  <a:pt x="4151870" y="6029928"/>
                  <a:pt x="4105766" y="6016784"/>
                </a:cubicBezTo>
                <a:cubicBezTo>
                  <a:pt x="4075285" y="6008022"/>
                  <a:pt x="4044043" y="6002687"/>
                  <a:pt x="4013753" y="5993733"/>
                </a:cubicBezTo>
                <a:cubicBezTo>
                  <a:pt x="3991083" y="5986874"/>
                  <a:pt x="3968414" y="5978682"/>
                  <a:pt x="3947648" y="5967634"/>
                </a:cubicBezTo>
                <a:cubicBezTo>
                  <a:pt x="3917546" y="5951440"/>
                  <a:pt x="3891259" y="5927055"/>
                  <a:pt x="3852966" y="5933533"/>
                </a:cubicBezTo>
                <a:cubicBezTo>
                  <a:pt x="3819245" y="5939247"/>
                  <a:pt x="3788766" y="5927247"/>
                  <a:pt x="3757902" y="5915816"/>
                </a:cubicBezTo>
                <a:cubicBezTo>
                  <a:pt x="3735231" y="5907434"/>
                  <a:pt x="3712565" y="5898859"/>
                  <a:pt x="3689131" y="5893526"/>
                </a:cubicBezTo>
                <a:cubicBezTo>
                  <a:pt x="3661315" y="5887239"/>
                  <a:pt x="3629882" y="5889907"/>
                  <a:pt x="3605116" y="5878285"/>
                </a:cubicBezTo>
                <a:cubicBezTo>
                  <a:pt x="3579206" y="5866093"/>
                  <a:pt x="3557682" y="5874285"/>
                  <a:pt x="3534629" y="5877715"/>
                </a:cubicBezTo>
                <a:cubicBezTo>
                  <a:pt x="3497862" y="5883049"/>
                  <a:pt x="3461282" y="5892955"/>
                  <a:pt x="3424135" y="5880382"/>
                </a:cubicBezTo>
                <a:cubicBezTo>
                  <a:pt x="3378986" y="5865141"/>
                  <a:pt x="3334216" y="5848758"/>
                  <a:pt x="3288877" y="5834280"/>
                </a:cubicBezTo>
                <a:cubicBezTo>
                  <a:pt x="3271348" y="5828753"/>
                  <a:pt x="3252492" y="5826467"/>
                  <a:pt x="3234202" y="5823991"/>
                </a:cubicBezTo>
                <a:cubicBezTo>
                  <a:pt x="3216867" y="5821895"/>
                  <a:pt x="3196102" y="5827230"/>
                  <a:pt x="3182763" y="5819229"/>
                </a:cubicBezTo>
                <a:cubicBezTo>
                  <a:pt x="3148472" y="5798655"/>
                  <a:pt x="3113231" y="5788558"/>
                  <a:pt x="3073604" y="5788558"/>
                </a:cubicBezTo>
                <a:cubicBezTo>
                  <a:pt x="3058743" y="5788558"/>
                  <a:pt x="3044264" y="5779984"/>
                  <a:pt x="3029216" y="5778459"/>
                </a:cubicBezTo>
                <a:cubicBezTo>
                  <a:pt x="3008639" y="5776555"/>
                  <a:pt x="2985016" y="5771411"/>
                  <a:pt x="2967110" y="5778651"/>
                </a:cubicBezTo>
                <a:cubicBezTo>
                  <a:pt x="2925008" y="5795797"/>
                  <a:pt x="2890910" y="5781507"/>
                  <a:pt x="2854140" y="5764553"/>
                </a:cubicBezTo>
                <a:cubicBezTo>
                  <a:pt x="2817943" y="5747789"/>
                  <a:pt x="2779842" y="5734455"/>
                  <a:pt x="2741360" y="5723403"/>
                </a:cubicBezTo>
                <a:cubicBezTo>
                  <a:pt x="2726882" y="5719403"/>
                  <a:pt x="2709548" y="5726072"/>
                  <a:pt x="2693543" y="5727405"/>
                </a:cubicBezTo>
                <a:cubicBezTo>
                  <a:pt x="2687827" y="5727786"/>
                  <a:pt x="2681540" y="5728358"/>
                  <a:pt x="2676398" y="5726453"/>
                </a:cubicBezTo>
                <a:cubicBezTo>
                  <a:pt x="2626677" y="5708163"/>
                  <a:pt x="2576191" y="5694257"/>
                  <a:pt x="2522279" y="5703782"/>
                </a:cubicBezTo>
                <a:cubicBezTo>
                  <a:pt x="2517327" y="5704735"/>
                  <a:pt x="2511800" y="5702639"/>
                  <a:pt x="2506847" y="5701305"/>
                </a:cubicBezTo>
                <a:cubicBezTo>
                  <a:pt x="2482652" y="5694447"/>
                  <a:pt x="2459029" y="5683589"/>
                  <a:pt x="2434456" y="5681112"/>
                </a:cubicBezTo>
                <a:cubicBezTo>
                  <a:pt x="2373874" y="5675016"/>
                  <a:pt x="2312915" y="5672538"/>
                  <a:pt x="2251948" y="5668538"/>
                </a:cubicBezTo>
                <a:cubicBezTo>
                  <a:pt x="2248138" y="5668349"/>
                  <a:pt x="2244137" y="5668349"/>
                  <a:pt x="2240710" y="5667014"/>
                </a:cubicBezTo>
                <a:cubicBezTo>
                  <a:pt x="2218229" y="5658822"/>
                  <a:pt x="2198608" y="5661490"/>
                  <a:pt x="2179556" y="5677111"/>
                </a:cubicBezTo>
                <a:cubicBezTo>
                  <a:pt x="2171173" y="5683969"/>
                  <a:pt x="2159743" y="5687589"/>
                  <a:pt x="2149267" y="5691399"/>
                </a:cubicBezTo>
                <a:cubicBezTo>
                  <a:pt x="2133834" y="5697115"/>
                  <a:pt x="2118023" y="5702639"/>
                  <a:pt x="2102021" y="5706259"/>
                </a:cubicBezTo>
                <a:cubicBezTo>
                  <a:pt x="2086208" y="5709688"/>
                  <a:pt x="2069254" y="5714449"/>
                  <a:pt x="2054013" y="5711784"/>
                </a:cubicBezTo>
                <a:cubicBezTo>
                  <a:pt x="2026581" y="5707022"/>
                  <a:pt x="2000479" y="5696353"/>
                  <a:pt x="1973429" y="5689303"/>
                </a:cubicBezTo>
                <a:cubicBezTo>
                  <a:pt x="1964094" y="5686826"/>
                  <a:pt x="1953806" y="5687209"/>
                  <a:pt x="1944092" y="5687017"/>
                </a:cubicBezTo>
                <a:cubicBezTo>
                  <a:pt x="1921800" y="5686447"/>
                  <a:pt x="1898940" y="5691971"/>
                  <a:pt x="1878748" y="5676159"/>
                </a:cubicBezTo>
                <a:cubicBezTo>
                  <a:pt x="1860079" y="5661299"/>
                  <a:pt x="1841216" y="5665680"/>
                  <a:pt x="1821596" y="5676920"/>
                </a:cubicBezTo>
                <a:cubicBezTo>
                  <a:pt x="1807497" y="5684922"/>
                  <a:pt x="1791496" y="5691209"/>
                  <a:pt x="1775684" y="5694257"/>
                </a:cubicBezTo>
                <a:cubicBezTo>
                  <a:pt x="1753965" y="5698447"/>
                  <a:pt x="1732439" y="5700163"/>
                  <a:pt x="1709006" y="5697685"/>
                </a:cubicBezTo>
                <a:cubicBezTo>
                  <a:pt x="1692431" y="5695971"/>
                  <a:pt x="1678904" y="5695209"/>
                  <a:pt x="1665950" y="5685113"/>
                </a:cubicBezTo>
                <a:cubicBezTo>
                  <a:pt x="1663856" y="5683589"/>
                  <a:pt x="1660046" y="5683207"/>
                  <a:pt x="1657188" y="5683399"/>
                </a:cubicBezTo>
                <a:cubicBezTo>
                  <a:pt x="1619658" y="5686637"/>
                  <a:pt x="1582510" y="5684922"/>
                  <a:pt x="1544598" y="5682634"/>
                </a:cubicBezTo>
                <a:cubicBezTo>
                  <a:pt x="1496403" y="5679589"/>
                  <a:pt x="1445725" y="5688541"/>
                  <a:pt x="1404006" y="5720546"/>
                </a:cubicBezTo>
                <a:cubicBezTo>
                  <a:pt x="1397909" y="5725310"/>
                  <a:pt x="1388765" y="5727405"/>
                  <a:pt x="1380762" y="5728549"/>
                </a:cubicBezTo>
                <a:cubicBezTo>
                  <a:pt x="1343044" y="5733501"/>
                  <a:pt x="1305132" y="5736930"/>
                  <a:pt x="1267411" y="5742455"/>
                </a:cubicBezTo>
                <a:cubicBezTo>
                  <a:pt x="1246837" y="5745503"/>
                  <a:pt x="1225310" y="5748170"/>
                  <a:pt x="1206641" y="5756553"/>
                </a:cubicBezTo>
                <a:cubicBezTo>
                  <a:pt x="1188354" y="5764743"/>
                  <a:pt x="1173681" y="5774459"/>
                  <a:pt x="1162823" y="5757315"/>
                </a:cubicBezTo>
                <a:cubicBezTo>
                  <a:pt x="1143394" y="5766459"/>
                  <a:pt x="1126437" y="5774080"/>
                  <a:pt x="1109865" y="5782270"/>
                </a:cubicBezTo>
                <a:cubicBezTo>
                  <a:pt x="1103767" y="5785318"/>
                  <a:pt x="1098623" y="5790272"/>
                  <a:pt x="1092527" y="5793130"/>
                </a:cubicBezTo>
                <a:cubicBezTo>
                  <a:pt x="1086048" y="5796178"/>
                  <a:pt x="1078810" y="5798082"/>
                  <a:pt x="1071762" y="5799607"/>
                </a:cubicBezTo>
                <a:cubicBezTo>
                  <a:pt x="1040327" y="5806465"/>
                  <a:pt x="1008894" y="5812751"/>
                  <a:pt x="977653" y="5820182"/>
                </a:cubicBezTo>
                <a:cubicBezTo>
                  <a:pt x="971554" y="5821705"/>
                  <a:pt x="966411" y="5827801"/>
                  <a:pt x="960887" y="5831801"/>
                </a:cubicBezTo>
                <a:cubicBezTo>
                  <a:pt x="957266" y="5834470"/>
                  <a:pt x="953648" y="5838470"/>
                  <a:pt x="949646" y="5839042"/>
                </a:cubicBezTo>
                <a:cubicBezTo>
                  <a:pt x="919165" y="5843614"/>
                  <a:pt x="888877" y="5848949"/>
                  <a:pt x="858205" y="5851234"/>
                </a:cubicBezTo>
                <a:cubicBezTo>
                  <a:pt x="832486" y="5853138"/>
                  <a:pt x="807719" y="5852568"/>
                  <a:pt x="801053" y="5885715"/>
                </a:cubicBezTo>
                <a:cubicBezTo>
                  <a:pt x="799909" y="5891432"/>
                  <a:pt x="791717" y="5897528"/>
                  <a:pt x="785432" y="5900384"/>
                </a:cubicBezTo>
                <a:cubicBezTo>
                  <a:pt x="767524" y="5908576"/>
                  <a:pt x="748471" y="5914101"/>
                  <a:pt x="730754" y="5922482"/>
                </a:cubicBezTo>
                <a:cubicBezTo>
                  <a:pt x="672650" y="5950488"/>
                  <a:pt x="611880" y="5968205"/>
                  <a:pt x="546917" y="5964966"/>
                </a:cubicBezTo>
                <a:cubicBezTo>
                  <a:pt x="526724" y="5964014"/>
                  <a:pt x="507102" y="5953726"/>
                  <a:pt x="494337" y="5949915"/>
                </a:cubicBezTo>
                <a:cubicBezTo>
                  <a:pt x="457572" y="5964966"/>
                  <a:pt x="426709" y="5979445"/>
                  <a:pt x="394511" y="5990303"/>
                </a:cubicBezTo>
                <a:cubicBezTo>
                  <a:pt x="366127" y="6000019"/>
                  <a:pt x="336408" y="6006115"/>
                  <a:pt x="307259" y="6013163"/>
                </a:cubicBezTo>
                <a:cubicBezTo>
                  <a:pt x="296590" y="6015832"/>
                  <a:pt x="285732" y="6017355"/>
                  <a:pt x="274873" y="6018690"/>
                </a:cubicBezTo>
                <a:cubicBezTo>
                  <a:pt x="240965" y="6022880"/>
                  <a:pt x="205529" y="6012784"/>
                  <a:pt x="172384" y="6028786"/>
                </a:cubicBezTo>
                <a:cubicBezTo>
                  <a:pt x="155046" y="6037168"/>
                  <a:pt x="137898" y="6047265"/>
                  <a:pt x="119613" y="6051647"/>
                </a:cubicBezTo>
                <a:cubicBezTo>
                  <a:pt x="99990" y="6056409"/>
                  <a:pt x="80794" y="6063839"/>
                  <a:pt x="61197" y="6069150"/>
                </a:cubicBezTo>
                <a:lnTo>
                  <a:pt x="544" y="6073921"/>
                </a:lnTo>
                <a:lnTo>
                  <a:pt x="544" y="5946682"/>
                </a:lnTo>
                <a:lnTo>
                  <a:pt x="0" y="5946682"/>
                </a:lnTo>
                <a:lnTo>
                  <a:pt x="0" y="1335314"/>
                </a:lnTo>
                <a:lnTo>
                  <a:pt x="0" y="873938"/>
                </a:lnTo>
                <a:close/>
              </a:path>
            </a:pathLst>
          </a:custGeom>
          <a:effectLst>
            <a:outerShdw blurRad="381000" dist="152400" dir="5400000" algn="t" rotWithShape="0">
              <a:prstClr val="black">
                <a:alpha val="20000"/>
              </a:prstClr>
            </a:outerShdw>
          </a:effectLst>
        </p:spPr>
      </p:pic>
      <p:grpSp>
        <p:nvGrpSpPr>
          <p:cNvPr id="11" name="Group 10">
            <a:extLst>
              <a:ext uri="{FF2B5EF4-FFF2-40B4-BE49-F238E27FC236}">
                <a16:creationId xmlns:a16="http://schemas.microsoft.com/office/drawing/2014/main" id="{4252769E-B9F0-4068-A645-5BBEF16E9C2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4" y="3296010"/>
            <a:ext cx="12191456" cy="2849976"/>
            <a:chOff x="476" y="-3923157"/>
            <a:chExt cx="10667524" cy="2493729"/>
          </a:xfrm>
        </p:grpSpPr>
        <p:sp>
          <p:nvSpPr>
            <p:cNvPr id="12" name="Freeform: Shape 11">
              <a:extLst>
                <a:ext uri="{FF2B5EF4-FFF2-40B4-BE49-F238E27FC236}">
                  <a16:creationId xmlns:a16="http://schemas.microsoft.com/office/drawing/2014/main" id="{1E12D6AD-7096-45BB-9C02-468B2704C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6" y="-3923156"/>
              <a:ext cx="10667524" cy="2493728"/>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Shape 12">
              <a:extLst>
                <a:ext uri="{FF2B5EF4-FFF2-40B4-BE49-F238E27FC236}">
                  <a16:creationId xmlns:a16="http://schemas.microsoft.com/office/drawing/2014/main" id="{39953252-97DE-4766-B2F6-E4FDA2FDA6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6" y="-3923157"/>
              <a:ext cx="10667524" cy="2493728"/>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2" name="Title 1">
            <a:extLst>
              <a:ext uri="{FF2B5EF4-FFF2-40B4-BE49-F238E27FC236}">
                <a16:creationId xmlns:a16="http://schemas.microsoft.com/office/drawing/2014/main" id="{A7D7DEE3-63D7-7AB6-E018-67B6C617733A}"/>
              </a:ext>
            </a:extLst>
          </p:cNvPr>
          <p:cNvSpPr>
            <a:spLocks noGrp="1"/>
          </p:cNvSpPr>
          <p:nvPr>
            <p:ph type="ctrTitle"/>
          </p:nvPr>
        </p:nvSpPr>
        <p:spPr>
          <a:xfrm>
            <a:off x="761999" y="1514475"/>
            <a:ext cx="8381999" cy="1995487"/>
          </a:xfrm>
        </p:spPr>
        <p:txBody>
          <a:bodyPr>
            <a:normAutofit fontScale="90000"/>
          </a:bodyPr>
          <a:lstStyle/>
          <a:p>
            <a:pPr algn="l"/>
            <a:r>
              <a:rPr lang="en-US" sz="8000" dirty="0"/>
              <a:t>NADA 438 SERVICE FINAL HW</a:t>
            </a:r>
          </a:p>
        </p:txBody>
      </p:sp>
      <p:sp>
        <p:nvSpPr>
          <p:cNvPr id="3" name="Subtitle 2">
            <a:extLst>
              <a:ext uri="{FF2B5EF4-FFF2-40B4-BE49-F238E27FC236}">
                <a16:creationId xmlns:a16="http://schemas.microsoft.com/office/drawing/2014/main" id="{B64210FC-B3C5-1D6D-3561-8F25C2CC34C3}"/>
              </a:ext>
            </a:extLst>
          </p:cNvPr>
          <p:cNvSpPr>
            <a:spLocks noGrp="1"/>
          </p:cNvSpPr>
          <p:nvPr>
            <p:ph type="subTitle" idx="1"/>
          </p:nvPr>
        </p:nvSpPr>
        <p:spPr>
          <a:xfrm>
            <a:off x="762000" y="3809999"/>
            <a:ext cx="8382000" cy="1338471"/>
          </a:xfrm>
        </p:spPr>
        <p:txBody>
          <a:bodyPr>
            <a:normAutofit/>
          </a:bodyPr>
          <a:lstStyle/>
          <a:p>
            <a:pPr algn="l"/>
            <a:r>
              <a:rPr lang="en-US" dirty="0"/>
              <a:t>MOE KAMBIZ – WINTER HONDA</a:t>
            </a:r>
          </a:p>
        </p:txBody>
      </p:sp>
    </p:spTree>
    <p:extLst>
      <p:ext uri="{BB962C8B-B14F-4D97-AF65-F5344CB8AC3E}">
        <p14:creationId xmlns:p14="http://schemas.microsoft.com/office/powerpoint/2010/main" val="16876462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2F407-5DD7-CBAE-C046-4E8DF68780BE}"/>
              </a:ext>
            </a:extLst>
          </p:cNvPr>
          <p:cNvSpPr>
            <a:spLocks noGrp="1"/>
          </p:cNvSpPr>
          <p:nvPr>
            <p:ph type="title"/>
          </p:nvPr>
        </p:nvSpPr>
        <p:spPr>
          <a:xfrm>
            <a:off x="1524000" y="360219"/>
            <a:ext cx="9144000" cy="695498"/>
          </a:xfrm>
        </p:spPr>
        <p:txBody>
          <a:bodyPr/>
          <a:lstStyle/>
          <a:p>
            <a:pPr algn="ctr"/>
            <a:r>
              <a:rPr lang="en-US" dirty="0"/>
              <a:t>SWOT Analysis</a:t>
            </a:r>
          </a:p>
        </p:txBody>
      </p:sp>
      <p:sp>
        <p:nvSpPr>
          <p:cNvPr id="3" name="Content Placeholder 2">
            <a:extLst>
              <a:ext uri="{FF2B5EF4-FFF2-40B4-BE49-F238E27FC236}">
                <a16:creationId xmlns:a16="http://schemas.microsoft.com/office/drawing/2014/main" id="{AF1E9C84-AB8D-CAB2-63B6-ACDFB0EF79AE}"/>
              </a:ext>
            </a:extLst>
          </p:cNvPr>
          <p:cNvSpPr>
            <a:spLocks noGrp="1"/>
          </p:cNvSpPr>
          <p:nvPr>
            <p:ph idx="1"/>
          </p:nvPr>
        </p:nvSpPr>
        <p:spPr>
          <a:xfrm>
            <a:off x="562495" y="1230284"/>
            <a:ext cx="4499956" cy="5020888"/>
          </a:xfrm>
        </p:spPr>
        <p:txBody>
          <a:bodyPr>
            <a:normAutofit/>
          </a:bodyPr>
          <a:lstStyle/>
          <a:p>
            <a:pPr marL="0" indent="0" algn="ctr">
              <a:buNone/>
            </a:pPr>
            <a:r>
              <a:rPr lang="en-US" u="sng" dirty="0"/>
              <a:t>Opportunities:</a:t>
            </a:r>
          </a:p>
          <a:p>
            <a:r>
              <a:rPr lang="en-US" sz="1600" dirty="0"/>
              <a:t>Training for both advisors and technicians. </a:t>
            </a:r>
          </a:p>
          <a:p>
            <a:r>
              <a:rPr lang="en-US" sz="1600" dirty="0"/>
              <a:t>Additional marketing to drive more traffic to the drive and capture additional sales.</a:t>
            </a:r>
          </a:p>
          <a:p>
            <a:r>
              <a:rPr lang="en-US" sz="1600" dirty="0"/>
              <a:t>Lowering cost of quick services to capture the competitive market locally. </a:t>
            </a:r>
          </a:p>
          <a:p>
            <a:r>
              <a:rPr lang="en-US" sz="1600" dirty="0"/>
              <a:t>Finding proper vendors to create return business from the sales department and local clients. </a:t>
            </a:r>
          </a:p>
          <a:p>
            <a:r>
              <a:rPr lang="en-US" sz="1600" dirty="0"/>
              <a:t>Adding technology to have techs video tape every service and recommend additional services by showing them the vehicle. </a:t>
            </a:r>
          </a:p>
          <a:p>
            <a:r>
              <a:rPr lang="en-US" sz="1600" dirty="0"/>
              <a:t>Changing operating hours and staying open on Sundays to capture more business.</a:t>
            </a:r>
          </a:p>
        </p:txBody>
      </p:sp>
      <p:sp>
        <p:nvSpPr>
          <p:cNvPr id="4" name="Content Placeholder 2">
            <a:extLst>
              <a:ext uri="{FF2B5EF4-FFF2-40B4-BE49-F238E27FC236}">
                <a16:creationId xmlns:a16="http://schemas.microsoft.com/office/drawing/2014/main" id="{E8ED9F87-0BF2-83E3-F99F-B9A821B8C560}"/>
              </a:ext>
            </a:extLst>
          </p:cNvPr>
          <p:cNvSpPr txBox="1">
            <a:spLocks/>
          </p:cNvSpPr>
          <p:nvPr/>
        </p:nvSpPr>
        <p:spPr>
          <a:xfrm>
            <a:off x="6096000" y="1230284"/>
            <a:ext cx="4499956" cy="50208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u="sng" dirty="0"/>
              <a:t>Threats:</a:t>
            </a:r>
          </a:p>
          <a:p>
            <a:r>
              <a:rPr lang="en-US" sz="1800" dirty="0"/>
              <a:t>Large local Honda dealer nearby and small shops dropping pricing to stay in business. </a:t>
            </a:r>
          </a:p>
          <a:p>
            <a:r>
              <a:rPr lang="en-US" sz="1800" dirty="0"/>
              <a:t>Issues with incoming phone calls which leads to lost sales, the threat being our staff. </a:t>
            </a:r>
          </a:p>
          <a:p>
            <a:r>
              <a:rPr lang="en-US" sz="1800" dirty="0"/>
              <a:t>Employees being recruited by other dealers. We have lost several techs. </a:t>
            </a:r>
          </a:p>
          <a:p>
            <a:r>
              <a:rPr lang="en-US" sz="1800" dirty="0"/>
              <a:t>Time it takes to complete the service vs what was expected. </a:t>
            </a:r>
          </a:p>
          <a:p>
            <a:r>
              <a:rPr lang="en-US" sz="1800" dirty="0"/>
              <a:t>Lack of technology to have customer track vehicle progress.</a:t>
            </a:r>
          </a:p>
          <a:p>
            <a:endParaRPr lang="en-US" sz="1800" dirty="0"/>
          </a:p>
        </p:txBody>
      </p:sp>
    </p:spTree>
    <p:extLst>
      <p:ext uri="{BB962C8B-B14F-4D97-AF65-F5344CB8AC3E}">
        <p14:creationId xmlns:p14="http://schemas.microsoft.com/office/powerpoint/2010/main" val="7169097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20608-9C88-0EE8-6ACE-9B1AA6819A96}"/>
              </a:ext>
            </a:extLst>
          </p:cNvPr>
          <p:cNvSpPr>
            <a:spLocks noGrp="1"/>
          </p:cNvSpPr>
          <p:nvPr>
            <p:ph type="title"/>
          </p:nvPr>
        </p:nvSpPr>
        <p:spPr>
          <a:xfrm>
            <a:off x="762000" y="269358"/>
            <a:ext cx="9144000" cy="857693"/>
          </a:xfrm>
        </p:spPr>
        <p:txBody>
          <a:bodyPr>
            <a:normAutofit/>
          </a:bodyPr>
          <a:lstStyle/>
          <a:p>
            <a:pPr algn="ctr"/>
            <a:r>
              <a:rPr lang="en-US" dirty="0"/>
              <a:t>SWOT Analysis – </a:t>
            </a:r>
          </a:p>
        </p:txBody>
      </p:sp>
      <p:sp>
        <p:nvSpPr>
          <p:cNvPr id="3" name="Content Placeholder 2">
            <a:extLst>
              <a:ext uri="{FF2B5EF4-FFF2-40B4-BE49-F238E27FC236}">
                <a16:creationId xmlns:a16="http://schemas.microsoft.com/office/drawing/2014/main" id="{AC199A4C-60A7-C187-A0BF-F7BE47F86B6C}"/>
              </a:ext>
            </a:extLst>
          </p:cNvPr>
          <p:cNvSpPr>
            <a:spLocks noGrp="1"/>
          </p:cNvSpPr>
          <p:nvPr>
            <p:ph idx="1"/>
          </p:nvPr>
        </p:nvSpPr>
        <p:spPr>
          <a:xfrm>
            <a:off x="478465" y="1049078"/>
            <a:ext cx="5674242" cy="5539564"/>
          </a:xfrm>
        </p:spPr>
        <p:txBody>
          <a:bodyPr>
            <a:normAutofit lnSpcReduction="10000"/>
          </a:bodyPr>
          <a:lstStyle/>
          <a:p>
            <a:pPr marL="0" indent="0">
              <a:buNone/>
            </a:pPr>
            <a:r>
              <a:rPr lang="en-US" sz="3200" u="sng" dirty="0"/>
              <a:t>Objectives: </a:t>
            </a:r>
          </a:p>
          <a:p>
            <a:pPr>
              <a:buFontTx/>
              <a:buChar char="-"/>
            </a:pPr>
            <a:r>
              <a:rPr lang="en-US" dirty="0"/>
              <a:t>Capture all business locally amongst all brands while providing excellent service. </a:t>
            </a:r>
          </a:p>
          <a:p>
            <a:pPr>
              <a:buFontTx/>
              <a:buChar char="-"/>
            </a:pPr>
            <a:r>
              <a:rPr lang="en-US" dirty="0"/>
              <a:t>Increase profitability by acquiring more customers and up selling on all RO’s. </a:t>
            </a:r>
          </a:p>
          <a:p>
            <a:pPr>
              <a:buFontTx/>
              <a:buChar char="-"/>
            </a:pPr>
            <a:r>
              <a:rPr lang="en-US" dirty="0"/>
              <a:t>Increasing appropriate labor rates to increase profits. </a:t>
            </a:r>
          </a:p>
          <a:p>
            <a:pPr>
              <a:buFontTx/>
              <a:buChar char="-"/>
            </a:pPr>
            <a:r>
              <a:rPr lang="en-US" dirty="0"/>
              <a:t>Provide superb service by offering services other dealers do not, for example open on Sundays.</a:t>
            </a:r>
          </a:p>
        </p:txBody>
      </p:sp>
      <p:sp>
        <p:nvSpPr>
          <p:cNvPr id="4" name="Content Placeholder 2">
            <a:extLst>
              <a:ext uri="{FF2B5EF4-FFF2-40B4-BE49-F238E27FC236}">
                <a16:creationId xmlns:a16="http://schemas.microsoft.com/office/drawing/2014/main" id="{05A08CD8-1220-32C0-9D17-A0AEE66935A5}"/>
              </a:ext>
            </a:extLst>
          </p:cNvPr>
          <p:cNvSpPr txBox="1">
            <a:spLocks/>
          </p:cNvSpPr>
          <p:nvPr/>
        </p:nvSpPr>
        <p:spPr>
          <a:xfrm>
            <a:off x="6379535" y="1049078"/>
            <a:ext cx="5674242" cy="553956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u="sng" dirty="0"/>
              <a:t>Strategies: </a:t>
            </a:r>
          </a:p>
          <a:p>
            <a:pPr>
              <a:buFontTx/>
              <a:buChar char="-"/>
            </a:pPr>
            <a:r>
              <a:rPr lang="en-US" dirty="0"/>
              <a:t>Consistent training and development of the staff. </a:t>
            </a:r>
          </a:p>
          <a:p>
            <a:pPr>
              <a:buFontTx/>
              <a:buChar char="-"/>
            </a:pPr>
            <a:r>
              <a:rPr lang="en-US" dirty="0"/>
              <a:t>Hiring an agency to make sure we always have trained staff available. </a:t>
            </a:r>
          </a:p>
          <a:p>
            <a:pPr>
              <a:buFontTx/>
              <a:buChar char="-"/>
            </a:pPr>
            <a:r>
              <a:rPr lang="en-US" dirty="0"/>
              <a:t>Additional spending on capturing local market share. </a:t>
            </a:r>
          </a:p>
          <a:p>
            <a:pPr>
              <a:buFontTx/>
              <a:buChar char="-"/>
            </a:pPr>
            <a:r>
              <a:rPr lang="en-US" dirty="0"/>
              <a:t>Placing the right people in the right positions to help increase workflow and lower unapplied time.</a:t>
            </a:r>
          </a:p>
        </p:txBody>
      </p:sp>
    </p:spTree>
    <p:extLst>
      <p:ext uri="{BB962C8B-B14F-4D97-AF65-F5344CB8AC3E}">
        <p14:creationId xmlns:p14="http://schemas.microsoft.com/office/powerpoint/2010/main" val="10444244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20608-9C88-0EE8-6ACE-9B1AA6819A96}"/>
              </a:ext>
            </a:extLst>
          </p:cNvPr>
          <p:cNvSpPr>
            <a:spLocks noGrp="1"/>
          </p:cNvSpPr>
          <p:nvPr>
            <p:ph type="title"/>
          </p:nvPr>
        </p:nvSpPr>
        <p:spPr>
          <a:xfrm>
            <a:off x="762000" y="269358"/>
            <a:ext cx="9144000" cy="857693"/>
          </a:xfrm>
        </p:spPr>
        <p:txBody>
          <a:bodyPr>
            <a:normAutofit/>
          </a:bodyPr>
          <a:lstStyle/>
          <a:p>
            <a:pPr algn="ctr"/>
            <a:r>
              <a:rPr lang="en-US" dirty="0"/>
              <a:t>SWOT Analysis – </a:t>
            </a:r>
          </a:p>
        </p:txBody>
      </p:sp>
      <p:sp>
        <p:nvSpPr>
          <p:cNvPr id="3" name="Content Placeholder 2">
            <a:extLst>
              <a:ext uri="{FF2B5EF4-FFF2-40B4-BE49-F238E27FC236}">
                <a16:creationId xmlns:a16="http://schemas.microsoft.com/office/drawing/2014/main" id="{AC199A4C-60A7-C187-A0BF-F7BE47F86B6C}"/>
              </a:ext>
            </a:extLst>
          </p:cNvPr>
          <p:cNvSpPr>
            <a:spLocks noGrp="1"/>
          </p:cNvSpPr>
          <p:nvPr>
            <p:ph idx="1"/>
          </p:nvPr>
        </p:nvSpPr>
        <p:spPr>
          <a:xfrm>
            <a:off x="1181986" y="1127051"/>
            <a:ext cx="9828028" cy="5539564"/>
          </a:xfrm>
        </p:spPr>
        <p:txBody>
          <a:bodyPr>
            <a:normAutofit/>
          </a:bodyPr>
          <a:lstStyle/>
          <a:p>
            <a:pPr marL="0" indent="0">
              <a:buNone/>
            </a:pPr>
            <a:r>
              <a:rPr lang="en-US" sz="3200" u="sng" dirty="0"/>
              <a:t>Tactics: </a:t>
            </a:r>
          </a:p>
          <a:p>
            <a:pPr>
              <a:buFontTx/>
              <a:buChar char="-"/>
            </a:pPr>
            <a:r>
              <a:rPr lang="en-US" sz="2600" dirty="0"/>
              <a:t>Longer service hours to later in the day to make it convenient for the average working customer. </a:t>
            </a:r>
          </a:p>
          <a:p>
            <a:pPr>
              <a:buFontTx/>
              <a:buChar char="-"/>
            </a:pPr>
            <a:r>
              <a:rPr lang="en-US" sz="2600" dirty="0"/>
              <a:t>Open short day on Sunday to capture additional business. </a:t>
            </a:r>
          </a:p>
          <a:p>
            <a:pPr>
              <a:buFontTx/>
              <a:buChar char="-"/>
            </a:pPr>
            <a:r>
              <a:rPr lang="en-US" sz="2600" dirty="0"/>
              <a:t>Offer in home techs for small services at a premium cost. </a:t>
            </a:r>
          </a:p>
          <a:p>
            <a:pPr>
              <a:buFontTx/>
              <a:buChar char="-"/>
            </a:pPr>
            <a:r>
              <a:rPr lang="en-US" sz="2600" dirty="0"/>
              <a:t>Include free services, beyond what is already offered by Honda.</a:t>
            </a:r>
          </a:p>
        </p:txBody>
      </p:sp>
    </p:spTree>
    <p:extLst>
      <p:ext uri="{BB962C8B-B14F-4D97-AF65-F5344CB8AC3E}">
        <p14:creationId xmlns:p14="http://schemas.microsoft.com/office/powerpoint/2010/main" val="40802143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AA617-7B13-AAF8-AA7D-CFE22DFD4821}"/>
              </a:ext>
            </a:extLst>
          </p:cNvPr>
          <p:cNvSpPr>
            <a:spLocks noGrp="1"/>
          </p:cNvSpPr>
          <p:nvPr>
            <p:ph type="title"/>
          </p:nvPr>
        </p:nvSpPr>
        <p:spPr>
          <a:xfrm>
            <a:off x="762000" y="276447"/>
            <a:ext cx="9144000" cy="1263649"/>
          </a:xfrm>
        </p:spPr>
        <p:txBody>
          <a:bodyPr/>
          <a:lstStyle/>
          <a:p>
            <a:r>
              <a:rPr lang="en-US" dirty="0"/>
              <a:t>SWOT Analysis – Action Plan</a:t>
            </a:r>
          </a:p>
        </p:txBody>
      </p:sp>
      <p:graphicFrame>
        <p:nvGraphicFramePr>
          <p:cNvPr id="10" name="Table 10">
            <a:extLst>
              <a:ext uri="{FF2B5EF4-FFF2-40B4-BE49-F238E27FC236}">
                <a16:creationId xmlns:a16="http://schemas.microsoft.com/office/drawing/2014/main" id="{310553DA-F8F5-5BEC-627A-2B7D6AC6B1E1}"/>
              </a:ext>
            </a:extLst>
          </p:cNvPr>
          <p:cNvGraphicFramePr>
            <a:graphicFrameLocks noGrp="1"/>
          </p:cNvGraphicFramePr>
          <p:nvPr>
            <p:ph idx="1"/>
            <p:extLst>
              <p:ext uri="{D42A27DB-BD31-4B8C-83A1-F6EECF244321}">
                <p14:modId xmlns:p14="http://schemas.microsoft.com/office/powerpoint/2010/main" val="2222543610"/>
              </p:ext>
            </p:extLst>
          </p:nvPr>
        </p:nvGraphicFramePr>
        <p:xfrm>
          <a:off x="675166" y="1298943"/>
          <a:ext cx="10841667" cy="5174514"/>
        </p:xfrm>
        <a:graphic>
          <a:graphicData uri="http://schemas.openxmlformats.org/drawingml/2006/table">
            <a:tbl>
              <a:tblPr firstRow="1" bandRow="1">
                <a:tableStyleId>{00A15C55-8517-42AA-B614-E9B94910E393}</a:tableStyleId>
              </a:tblPr>
              <a:tblGrid>
                <a:gridCol w="3613889">
                  <a:extLst>
                    <a:ext uri="{9D8B030D-6E8A-4147-A177-3AD203B41FA5}">
                      <a16:colId xmlns:a16="http://schemas.microsoft.com/office/drawing/2014/main" val="3222537867"/>
                    </a:ext>
                  </a:extLst>
                </a:gridCol>
                <a:gridCol w="3613889">
                  <a:extLst>
                    <a:ext uri="{9D8B030D-6E8A-4147-A177-3AD203B41FA5}">
                      <a16:colId xmlns:a16="http://schemas.microsoft.com/office/drawing/2014/main" val="2561646779"/>
                    </a:ext>
                  </a:extLst>
                </a:gridCol>
                <a:gridCol w="3613889">
                  <a:extLst>
                    <a:ext uri="{9D8B030D-6E8A-4147-A177-3AD203B41FA5}">
                      <a16:colId xmlns:a16="http://schemas.microsoft.com/office/drawing/2014/main" val="3832134822"/>
                    </a:ext>
                  </a:extLst>
                </a:gridCol>
              </a:tblGrid>
              <a:tr h="710019">
                <a:tc>
                  <a:txBody>
                    <a:bodyPr/>
                    <a:lstStyle/>
                    <a:p>
                      <a:r>
                        <a:rPr lang="en-US" dirty="0"/>
                        <a:t>Task:</a:t>
                      </a:r>
                    </a:p>
                  </a:txBody>
                  <a:tcPr/>
                </a:tc>
                <a:tc>
                  <a:txBody>
                    <a:bodyPr/>
                    <a:lstStyle/>
                    <a:p>
                      <a:r>
                        <a:rPr lang="en-US" dirty="0"/>
                        <a:t>Position Responsible:</a:t>
                      </a:r>
                    </a:p>
                  </a:txBody>
                  <a:tcPr/>
                </a:tc>
                <a:tc>
                  <a:txBody>
                    <a:bodyPr/>
                    <a:lstStyle/>
                    <a:p>
                      <a:r>
                        <a:rPr lang="en-US" dirty="0"/>
                        <a:t>Check-in/Completion Schedule:</a:t>
                      </a:r>
                    </a:p>
                  </a:txBody>
                  <a:tcPr/>
                </a:tc>
                <a:extLst>
                  <a:ext uri="{0D108BD9-81ED-4DB2-BD59-A6C34878D82A}">
                    <a16:rowId xmlns:a16="http://schemas.microsoft.com/office/drawing/2014/main" val="34785028"/>
                  </a:ext>
                </a:extLst>
              </a:tr>
              <a:tr h="710019">
                <a:tc>
                  <a:txBody>
                    <a:bodyPr/>
                    <a:lstStyle/>
                    <a:p>
                      <a:r>
                        <a:rPr lang="en-US" dirty="0"/>
                        <a:t>Outside company to hold consistent training</a:t>
                      </a:r>
                    </a:p>
                  </a:txBody>
                  <a:tcPr/>
                </a:tc>
                <a:tc>
                  <a:txBody>
                    <a:bodyPr/>
                    <a:lstStyle/>
                    <a:p>
                      <a:r>
                        <a:rPr lang="en-US" dirty="0"/>
                        <a:t>GM/Service Director</a:t>
                      </a:r>
                    </a:p>
                  </a:txBody>
                  <a:tcPr/>
                </a:tc>
                <a:tc>
                  <a:txBody>
                    <a:bodyPr/>
                    <a:lstStyle/>
                    <a:p>
                      <a:r>
                        <a:rPr lang="en-US" dirty="0"/>
                        <a:t>1 month</a:t>
                      </a:r>
                    </a:p>
                  </a:txBody>
                  <a:tcPr/>
                </a:tc>
                <a:extLst>
                  <a:ext uri="{0D108BD9-81ED-4DB2-BD59-A6C34878D82A}">
                    <a16:rowId xmlns:a16="http://schemas.microsoft.com/office/drawing/2014/main" val="4102734291"/>
                  </a:ext>
                </a:extLst>
              </a:tr>
              <a:tr h="710019">
                <a:tc>
                  <a:txBody>
                    <a:bodyPr/>
                    <a:lstStyle/>
                    <a:p>
                      <a:r>
                        <a:rPr lang="en-US" dirty="0"/>
                        <a:t>New marketing and advertising companies</a:t>
                      </a:r>
                    </a:p>
                  </a:txBody>
                  <a:tcPr/>
                </a:tc>
                <a:tc>
                  <a:txBody>
                    <a:bodyPr/>
                    <a:lstStyle/>
                    <a:p>
                      <a:r>
                        <a:rPr lang="en-US" dirty="0"/>
                        <a:t>Service Director with GM</a:t>
                      </a:r>
                    </a:p>
                  </a:txBody>
                  <a:tcPr/>
                </a:tc>
                <a:tc>
                  <a:txBody>
                    <a:bodyPr/>
                    <a:lstStyle/>
                    <a:p>
                      <a:r>
                        <a:rPr lang="en-US" dirty="0"/>
                        <a:t>2 Weeks</a:t>
                      </a:r>
                    </a:p>
                  </a:txBody>
                  <a:tcPr/>
                </a:tc>
                <a:extLst>
                  <a:ext uri="{0D108BD9-81ED-4DB2-BD59-A6C34878D82A}">
                    <a16:rowId xmlns:a16="http://schemas.microsoft.com/office/drawing/2014/main" val="3752252112"/>
                  </a:ext>
                </a:extLst>
              </a:tr>
              <a:tr h="710019">
                <a:tc>
                  <a:txBody>
                    <a:bodyPr/>
                    <a:lstStyle/>
                    <a:p>
                      <a:r>
                        <a:rPr lang="en-US" dirty="0"/>
                        <a:t>Monthly review of reports; lost sales, 1 line RO, discounts</a:t>
                      </a:r>
                    </a:p>
                  </a:txBody>
                  <a:tcPr/>
                </a:tc>
                <a:tc>
                  <a:txBody>
                    <a:bodyPr/>
                    <a:lstStyle/>
                    <a:p>
                      <a:r>
                        <a:rPr lang="en-US" dirty="0"/>
                        <a:t>Service Director</a:t>
                      </a:r>
                    </a:p>
                  </a:txBody>
                  <a:tcPr/>
                </a:tc>
                <a:tc>
                  <a:txBody>
                    <a:bodyPr/>
                    <a:lstStyle/>
                    <a:p>
                      <a:r>
                        <a:rPr lang="en-US" dirty="0"/>
                        <a:t>ASAP</a:t>
                      </a:r>
                    </a:p>
                  </a:txBody>
                  <a:tcPr/>
                </a:tc>
                <a:extLst>
                  <a:ext uri="{0D108BD9-81ED-4DB2-BD59-A6C34878D82A}">
                    <a16:rowId xmlns:a16="http://schemas.microsoft.com/office/drawing/2014/main" val="911511011"/>
                  </a:ext>
                </a:extLst>
              </a:tr>
              <a:tr h="710019">
                <a:tc>
                  <a:txBody>
                    <a:bodyPr/>
                    <a:lstStyle/>
                    <a:p>
                      <a:r>
                        <a:rPr lang="en-US" dirty="0"/>
                        <a:t>Hours of operation</a:t>
                      </a:r>
                    </a:p>
                  </a:txBody>
                  <a:tcPr/>
                </a:tc>
                <a:tc>
                  <a:txBody>
                    <a:bodyPr/>
                    <a:lstStyle/>
                    <a:p>
                      <a:r>
                        <a:rPr lang="en-US" dirty="0"/>
                        <a:t>GM</a:t>
                      </a:r>
                    </a:p>
                  </a:txBody>
                  <a:tcPr/>
                </a:tc>
                <a:tc>
                  <a:txBody>
                    <a:bodyPr/>
                    <a:lstStyle/>
                    <a:p>
                      <a:r>
                        <a:rPr lang="en-US" dirty="0"/>
                        <a:t>1 -2 months</a:t>
                      </a:r>
                    </a:p>
                  </a:txBody>
                  <a:tcPr/>
                </a:tc>
                <a:extLst>
                  <a:ext uri="{0D108BD9-81ED-4DB2-BD59-A6C34878D82A}">
                    <a16:rowId xmlns:a16="http://schemas.microsoft.com/office/drawing/2014/main" val="1431527247"/>
                  </a:ext>
                </a:extLst>
              </a:tr>
              <a:tr h="710019">
                <a:tc>
                  <a:txBody>
                    <a:bodyPr/>
                    <a:lstStyle/>
                    <a:p>
                      <a:r>
                        <a:rPr lang="en-US" dirty="0"/>
                        <a:t>Staffing and efficiency</a:t>
                      </a:r>
                    </a:p>
                  </a:txBody>
                  <a:tcPr/>
                </a:tc>
                <a:tc>
                  <a:txBody>
                    <a:bodyPr/>
                    <a:lstStyle/>
                    <a:p>
                      <a:r>
                        <a:rPr lang="en-US" dirty="0"/>
                        <a:t>GM and Service Director</a:t>
                      </a:r>
                    </a:p>
                  </a:txBody>
                  <a:tcPr/>
                </a:tc>
                <a:tc>
                  <a:txBody>
                    <a:bodyPr/>
                    <a:lstStyle/>
                    <a:p>
                      <a:r>
                        <a:rPr lang="en-US" dirty="0"/>
                        <a:t>1 month</a:t>
                      </a:r>
                    </a:p>
                  </a:txBody>
                  <a:tcPr/>
                </a:tc>
                <a:extLst>
                  <a:ext uri="{0D108BD9-81ED-4DB2-BD59-A6C34878D82A}">
                    <a16:rowId xmlns:a16="http://schemas.microsoft.com/office/drawing/2014/main" val="1313687156"/>
                  </a:ext>
                </a:extLst>
              </a:tr>
              <a:tr h="710019">
                <a:tc>
                  <a:txBody>
                    <a:bodyPr/>
                    <a:lstStyle/>
                    <a:p>
                      <a:r>
                        <a:rPr lang="en-US" dirty="0"/>
                        <a:t>Reviewing changes made and accountability</a:t>
                      </a:r>
                    </a:p>
                  </a:txBody>
                  <a:tcPr/>
                </a:tc>
                <a:tc>
                  <a:txBody>
                    <a:bodyPr/>
                    <a:lstStyle/>
                    <a:p>
                      <a:r>
                        <a:rPr lang="en-US" dirty="0"/>
                        <a:t>GM and all service staff</a:t>
                      </a:r>
                    </a:p>
                  </a:txBody>
                  <a:tcPr/>
                </a:tc>
                <a:tc>
                  <a:txBody>
                    <a:bodyPr/>
                    <a:lstStyle/>
                    <a:p>
                      <a:r>
                        <a:rPr lang="en-US" dirty="0"/>
                        <a:t>Monthly</a:t>
                      </a:r>
                    </a:p>
                  </a:txBody>
                  <a:tcPr/>
                </a:tc>
                <a:extLst>
                  <a:ext uri="{0D108BD9-81ED-4DB2-BD59-A6C34878D82A}">
                    <a16:rowId xmlns:a16="http://schemas.microsoft.com/office/drawing/2014/main" val="2320846867"/>
                  </a:ext>
                </a:extLst>
              </a:tr>
            </a:tbl>
          </a:graphicData>
        </a:graphic>
      </p:graphicFrame>
    </p:spTree>
    <p:extLst>
      <p:ext uri="{BB962C8B-B14F-4D97-AF65-F5344CB8AC3E}">
        <p14:creationId xmlns:p14="http://schemas.microsoft.com/office/powerpoint/2010/main" val="11081441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7A40788-9D60-36EC-1894-DE4C503EFC28}"/>
              </a:ext>
            </a:extLst>
          </p:cNvPr>
          <p:cNvSpPr>
            <a:spLocks noGrp="1"/>
          </p:cNvSpPr>
          <p:nvPr>
            <p:ph type="title"/>
          </p:nvPr>
        </p:nvSpPr>
        <p:spPr>
          <a:xfrm>
            <a:off x="515472" y="255181"/>
            <a:ext cx="4745505" cy="714518"/>
          </a:xfrm>
        </p:spPr>
        <p:txBody>
          <a:bodyPr anchor="b">
            <a:normAutofit/>
          </a:bodyPr>
          <a:lstStyle/>
          <a:p>
            <a:r>
              <a:rPr lang="en-US" dirty="0"/>
              <a:t>Synopsis:</a:t>
            </a:r>
          </a:p>
        </p:txBody>
      </p:sp>
      <p:sp>
        <p:nvSpPr>
          <p:cNvPr id="19" name="Content Placeholder 2">
            <a:extLst>
              <a:ext uri="{FF2B5EF4-FFF2-40B4-BE49-F238E27FC236}">
                <a16:creationId xmlns:a16="http://schemas.microsoft.com/office/drawing/2014/main" id="{C21CF21B-EA72-040C-3FB0-A58FFDF63FFA}"/>
              </a:ext>
            </a:extLst>
          </p:cNvPr>
          <p:cNvSpPr>
            <a:spLocks noGrp="1"/>
          </p:cNvSpPr>
          <p:nvPr>
            <p:ph idx="1"/>
          </p:nvPr>
        </p:nvSpPr>
        <p:spPr>
          <a:xfrm>
            <a:off x="515471" y="1133403"/>
            <a:ext cx="5176492" cy="4466411"/>
          </a:xfrm>
        </p:spPr>
        <p:txBody>
          <a:bodyPr>
            <a:normAutofit fontScale="92500" lnSpcReduction="10000"/>
          </a:bodyPr>
          <a:lstStyle/>
          <a:p>
            <a:pPr marL="0" indent="0">
              <a:buNone/>
            </a:pPr>
            <a:r>
              <a:rPr lang="en-US" sz="1400" dirty="0"/>
              <a:t>After reviewing our service department during this class, I see we have an incredible staff of dedicated individuals trying to do their best and having the customer always come first. The longevity of the store in our city and the number of people working at our store for more than 5 to 10 years incredible. This is the reason we have such a high rate of return customers. </a:t>
            </a:r>
          </a:p>
          <a:p>
            <a:pPr marL="0" indent="0">
              <a:buNone/>
            </a:pPr>
            <a:r>
              <a:rPr lang="en-US" sz="1400" dirty="0"/>
              <a:t>Like most stores we have room for growth in additional up to date technology to help streamline processes and keep customers informed. Having consistent training to make sure our advisors know how to ask for the business or advise the clients on what additional services they should consider. Our personnel expense is higher than our gross profit, which is unsustainable. Increasing tech proficiency can bring in an additional $200k or more in labor sales, and at 77% gross as percentage of sales, this can increase gross sales tremendously. </a:t>
            </a:r>
          </a:p>
          <a:p>
            <a:pPr marL="0" indent="0">
              <a:buNone/>
            </a:pPr>
            <a:r>
              <a:rPr lang="en-US" sz="1400" dirty="0"/>
              <a:t>Cutting costs by changing pay plans and eliminating staff is easy, but the goal is improving the utilization of our staff to get the most for the money they are getting paid. Making sure we have enough work for the techs and spending the money on the proper marketing channels to continue to drive business to our store. This class has been incredibly eye opening and coming from the sales department, I now understand why service is the key to any successful automotive dealership.</a:t>
            </a:r>
          </a:p>
        </p:txBody>
      </p:sp>
      <p:grpSp>
        <p:nvGrpSpPr>
          <p:cNvPr id="12" name="Group 11">
            <a:extLst>
              <a:ext uri="{FF2B5EF4-FFF2-40B4-BE49-F238E27FC236}">
                <a16:creationId xmlns:a16="http://schemas.microsoft.com/office/drawing/2014/main" id="{6A15AA18-4B71-46A7-A76C-9CF96DE14FA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096000" y="841376"/>
            <a:ext cx="5260976" cy="4707593"/>
            <a:chOff x="6096000" y="841376"/>
            <a:chExt cx="5260976" cy="4707593"/>
          </a:xfrm>
          <a:effectLst>
            <a:outerShdw blurRad="381000" dist="152400" dir="5400000" algn="ctr" rotWithShape="0">
              <a:srgbClr val="000000">
                <a:alpha val="10000"/>
              </a:srgbClr>
            </a:outerShdw>
          </a:effectLst>
        </p:grpSpPr>
        <p:grpSp>
          <p:nvGrpSpPr>
            <p:cNvPr id="13" name="Group 12">
              <a:extLst>
                <a:ext uri="{FF2B5EF4-FFF2-40B4-BE49-F238E27FC236}">
                  <a16:creationId xmlns:a16="http://schemas.microsoft.com/office/drawing/2014/main" id="{34DE4BFB-2B70-4E62-89FD-1D466CCFE27A}"/>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6096001" y="841376"/>
              <a:ext cx="5260975" cy="4707593"/>
              <a:chOff x="6096001" y="841376"/>
              <a:chExt cx="5260975" cy="4707593"/>
            </a:xfrm>
          </p:grpSpPr>
          <p:sp>
            <p:nvSpPr>
              <p:cNvPr id="17" name="Freeform: Shape 16">
                <a:extLst>
                  <a:ext uri="{FF2B5EF4-FFF2-40B4-BE49-F238E27FC236}">
                    <a16:creationId xmlns:a16="http://schemas.microsoft.com/office/drawing/2014/main" id="{464E5BEB-6761-4106-B1D6-D9A6908B4F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1" y="841376"/>
                <a:ext cx="5260975" cy="4707593"/>
              </a:xfrm>
              <a:custGeom>
                <a:avLst/>
                <a:gdLst>
                  <a:gd name="connsiteX0" fmla="*/ 0 w 5260975"/>
                  <a:gd name="connsiteY0" fmla="*/ 0 h 4707593"/>
                  <a:gd name="connsiteX1" fmla="*/ 5260975 w 5260975"/>
                  <a:gd name="connsiteY1" fmla="*/ 0 h 4707593"/>
                  <a:gd name="connsiteX2" fmla="*/ 5260975 w 5260975"/>
                  <a:gd name="connsiteY2" fmla="*/ 3296937 h 4707593"/>
                  <a:gd name="connsiteX3" fmla="*/ 5260975 w 5260975"/>
                  <a:gd name="connsiteY3" fmla="*/ 3518571 h 4707593"/>
                  <a:gd name="connsiteX4" fmla="*/ 5226503 w 5260975"/>
                  <a:gd name="connsiteY4" fmla="*/ 3534000 h 4707593"/>
                  <a:gd name="connsiteX5" fmla="*/ 5206341 w 5260975"/>
                  <a:gd name="connsiteY5" fmla="*/ 3542065 h 4707593"/>
                  <a:gd name="connsiteX6" fmla="*/ 5123287 w 5260975"/>
                  <a:gd name="connsiteY6" fmla="*/ 3594010 h 4707593"/>
                  <a:gd name="connsiteX7" fmla="*/ 5048107 w 5260975"/>
                  <a:gd name="connsiteY7" fmla="*/ 3658244 h 4707593"/>
                  <a:gd name="connsiteX8" fmla="*/ 4992899 w 5260975"/>
                  <a:gd name="connsiteY8" fmla="*/ 3734479 h 4707593"/>
                  <a:gd name="connsiteX9" fmla="*/ 4977440 w 5260975"/>
                  <a:gd name="connsiteY9" fmla="*/ 3752627 h 4707593"/>
                  <a:gd name="connsiteX10" fmla="*/ 4935193 w 5260975"/>
                  <a:gd name="connsiteY10" fmla="*/ 3775382 h 4707593"/>
                  <a:gd name="connsiteX11" fmla="*/ 4897844 w 5260975"/>
                  <a:gd name="connsiteY11" fmla="*/ 3792472 h 4707593"/>
                  <a:gd name="connsiteX12" fmla="*/ 4870767 w 5260975"/>
                  <a:gd name="connsiteY12" fmla="*/ 3811388 h 4707593"/>
                  <a:gd name="connsiteX13" fmla="*/ 4847916 w 5260975"/>
                  <a:gd name="connsiteY13" fmla="*/ 3828767 h 4707593"/>
                  <a:gd name="connsiteX14" fmla="*/ 4796163 w 5260975"/>
                  <a:gd name="connsiteY14" fmla="*/ 3873702 h 4707593"/>
                  <a:gd name="connsiteX15" fmla="*/ 4738843 w 5260975"/>
                  <a:gd name="connsiteY15" fmla="*/ 3911628 h 4707593"/>
                  <a:gd name="connsiteX16" fmla="*/ 4692755 w 5260975"/>
                  <a:gd name="connsiteY16" fmla="*/ 3958099 h 4707593"/>
                  <a:gd name="connsiteX17" fmla="*/ 4673744 w 5260975"/>
                  <a:gd name="connsiteY17" fmla="*/ 3983255 h 4707593"/>
                  <a:gd name="connsiteX18" fmla="*/ 4633801 w 5260975"/>
                  <a:gd name="connsiteY18" fmla="*/ 4000442 h 4707593"/>
                  <a:gd name="connsiteX19" fmla="*/ 4590499 w 5260975"/>
                  <a:gd name="connsiteY19" fmla="*/ 4027326 h 4707593"/>
                  <a:gd name="connsiteX20" fmla="*/ 4559773 w 5260975"/>
                  <a:gd name="connsiteY20" fmla="*/ 4054018 h 4707593"/>
                  <a:gd name="connsiteX21" fmla="*/ 4536059 w 5260975"/>
                  <a:gd name="connsiteY21" fmla="*/ 4071877 h 4707593"/>
                  <a:gd name="connsiteX22" fmla="*/ 4502549 w 5260975"/>
                  <a:gd name="connsiteY22" fmla="*/ 4089832 h 4707593"/>
                  <a:gd name="connsiteX23" fmla="*/ 4468944 w 5260975"/>
                  <a:gd name="connsiteY23" fmla="*/ 4113356 h 4707593"/>
                  <a:gd name="connsiteX24" fmla="*/ 4452622 w 5260975"/>
                  <a:gd name="connsiteY24" fmla="*/ 4127854 h 4707593"/>
                  <a:gd name="connsiteX25" fmla="*/ 4421032 w 5260975"/>
                  <a:gd name="connsiteY25" fmla="*/ 4151953 h 4707593"/>
                  <a:gd name="connsiteX26" fmla="*/ 4388483 w 5260975"/>
                  <a:gd name="connsiteY26" fmla="*/ 4174421 h 4707593"/>
                  <a:gd name="connsiteX27" fmla="*/ 4327321 w 5260975"/>
                  <a:gd name="connsiteY27" fmla="*/ 4200153 h 4707593"/>
                  <a:gd name="connsiteX28" fmla="*/ 4271633 w 5260975"/>
                  <a:gd name="connsiteY28" fmla="*/ 4237983 h 4707593"/>
                  <a:gd name="connsiteX29" fmla="*/ 4227465 w 5260975"/>
                  <a:gd name="connsiteY29" fmla="*/ 4265635 h 4707593"/>
                  <a:gd name="connsiteX30" fmla="*/ 4201733 w 5260975"/>
                  <a:gd name="connsiteY30" fmla="*/ 4283783 h 4707593"/>
                  <a:gd name="connsiteX31" fmla="*/ 4154494 w 5260975"/>
                  <a:gd name="connsiteY31" fmla="*/ 4324301 h 4707593"/>
                  <a:gd name="connsiteX32" fmla="*/ 4081234 w 5260975"/>
                  <a:gd name="connsiteY32" fmla="*/ 4366931 h 4707593"/>
                  <a:gd name="connsiteX33" fmla="*/ 4036971 w 5260975"/>
                  <a:gd name="connsiteY33" fmla="*/ 4389975 h 4707593"/>
                  <a:gd name="connsiteX34" fmla="*/ 3941725 w 5260975"/>
                  <a:gd name="connsiteY34" fmla="*/ 4424733 h 4707593"/>
                  <a:gd name="connsiteX35" fmla="*/ 3910999 w 5260975"/>
                  <a:gd name="connsiteY35" fmla="*/ 4437119 h 4707593"/>
                  <a:gd name="connsiteX36" fmla="*/ 3875859 w 5260975"/>
                  <a:gd name="connsiteY36" fmla="*/ 4445280 h 4707593"/>
                  <a:gd name="connsiteX37" fmla="*/ 3819401 w 5260975"/>
                  <a:gd name="connsiteY37" fmla="*/ 4464579 h 4707593"/>
                  <a:gd name="connsiteX38" fmla="*/ 3709176 w 5260975"/>
                  <a:gd name="connsiteY38" fmla="*/ 4497800 h 4707593"/>
                  <a:gd name="connsiteX39" fmla="*/ 3684981 w 5260975"/>
                  <a:gd name="connsiteY39" fmla="*/ 4502889 h 4707593"/>
                  <a:gd name="connsiteX40" fmla="*/ 3623338 w 5260975"/>
                  <a:gd name="connsiteY40" fmla="*/ 4524300 h 4707593"/>
                  <a:gd name="connsiteX41" fmla="*/ 3586373 w 5260975"/>
                  <a:gd name="connsiteY41" fmla="*/ 4538702 h 4707593"/>
                  <a:gd name="connsiteX42" fmla="*/ 3555743 w 5260975"/>
                  <a:gd name="connsiteY42" fmla="*/ 4546960 h 4707593"/>
                  <a:gd name="connsiteX43" fmla="*/ 3528667 w 5260975"/>
                  <a:gd name="connsiteY43" fmla="*/ 4550801 h 4707593"/>
                  <a:gd name="connsiteX44" fmla="*/ 3457424 w 5260975"/>
                  <a:gd name="connsiteY44" fmla="*/ 4569811 h 4707593"/>
                  <a:gd name="connsiteX45" fmla="*/ 3429003 w 5260975"/>
                  <a:gd name="connsiteY45" fmla="*/ 4577301 h 4707593"/>
                  <a:gd name="connsiteX46" fmla="*/ 3355264 w 5260975"/>
                  <a:gd name="connsiteY46" fmla="*/ 4603033 h 4707593"/>
                  <a:gd name="connsiteX47" fmla="*/ 3292757 w 5260975"/>
                  <a:gd name="connsiteY47" fmla="*/ 4620027 h 4707593"/>
                  <a:gd name="connsiteX48" fmla="*/ 3266643 w 5260975"/>
                  <a:gd name="connsiteY48" fmla="*/ 4628188 h 4707593"/>
                  <a:gd name="connsiteX49" fmla="*/ 3206921 w 5260975"/>
                  <a:gd name="connsiteY49" fmla="*/ 4641823 h 4707593"/>
                  <a:gd name="connsiteX50" fmla="*/ 3173123 w 5260975"/>
                  <a:gd name="connsiteY50" fmla="*/ 4651425 h 4707593"/>
                  <a:gd name="connsiteX51" fmla="*/ 3090646 w 5260975"/>
                  <a:gd name="connsiteY51" fmla="*/ 4662274 h 4707593"/>
                  <a:gd name="connsiteX52" fmla="*/ 3005480 w 5260975"/>
                  <a:gd name="connsiteY52" fmla="*/ 4672739 h 4707593"/>
                  <a:gd name="connsiteX53" fmla="*/ 2958721 w 5260975"/>
                  <a:gd name="connsiteY53" fmla="*/ 4676196 h 4707593"/>
                  <a:gd name="connsiteX54" fmla="*/ 2917915 w 5260975"/>
                  <a:gd name="connsiteY54" fmla="*/ 4681670 h 4707593"/>
                  <a:gd name="connsiteX55" fmla="*/ 2882389 w 5260975"/>
                  <a:gd name="connsiteY55" fmla="*/ 4685126 h 4707593"/>
                  <a:gd name="connsiteX56" fmla="*/ 2825837 w 5260975"/>
                  <a:gd name="connsiteY56" fmla="*/ 4692135 h 4707593"/>
                  <a:gd name="connsiteX57" fmla="*/ 2802313 w 5260975"/>
                  <a:gd name="connsiteY57" fmla="*/ 4693960 h 4707593"/>
                  <a:gd name="connsiteX58" fmla="*/ 2746816 w 5260975"/>
                  <a:gd name="connsiteY58" fmla="*/ 4693863 h 4707593"/>
                  <a:gd name="connsiteX59" fmla="*/ 2727517 w 5260975"/>
                  <a:gd name="connsiteY59" fmla="*/ 4692903 h 4707593"/>
                  <a:gd name="connsiteX60" fmla="*/ 2690359 w 5260975"/>
                  <a:gd name="connsiteY60" fmla="*/ 4680997 h 4707593"/>
                  <a:gd name="connsiteX61" fmla="*/ 2685943 w 5260975"/>
                  <a:gd name="connsiteY61" fmla="*/ 4680133 h 4707593"/>
                  <a:gd name="connsiteX62" fmla="*/ 2661554 w 5260975"/>
                  <a:gd name="connsiteY62" fmla="*/ 4675428 h 4707593"/>
                  <a:gd name="connsiteX63" fmla="*/ 2648208 w 5260975"/>
                  <a:gd name="connsiteY63" fmla="*/ 4673892 h 4707593"/>
                  <a:gd name="connsiteX64" fmla="*/ 2597512 w 5260975"/>
                  <a:gd name="connsiteY64" fmla="*/ 4664099 h 4707593"/>
                  <a:gd name="connsiteX65" fmla="*/ 2568324 w 5260975"/>
                  <a:gd name="connsiteY65" fmla="*/ 4659490 h 4707593"/>
                  <a:gd name="connsiteX66" fmla="*/ 2544704 w 5260975"/>
                  <a:gd name="connsiteY66" fmla="*/ 4660162 h 4707593"/>
                  <a:gd name="connsiteX67" fmla="*/ 2503225 w 5260975"/>
                  <a:gd name="connsiteY67" fmla="*/ 4661026 h 4707593"/>
                  <a:gd name="connsiteX68" fmla="*/ 2489975 w 5260975"/>
                  <a:gd name="connsiteY68" fmla="*/ 4663235 h 4707593"/>
                  <a:gd name="connsiteX69" fmla="*/ 2430061 w 5260975"/>
                  <a:gd name="connsiteY69" fmla="*/ 4656897 h 4707593"/>
                  <a:gd name="connsiteX70" fmla="*/ 2395880 w 5260975"/>
                  <a:gd name="connsiteY70" fmla="*/ 4656417 h 4707593"/>
                  <a:gd name="connsiteX71" fmla="*/ 2357378 w 5260975"/>
                  <a:gd name="connsiteY71" fmla="*/ 4648544 h 4707593"/>
                  <a:gd name="connsiteX72" fmla="*/ 2346145 w 5260975"/>
                  <a:gd name="connsiteY72" fmla="*/ 4648928 h 4707593"/>
                  <a:gd name="connsiteX73" fmla="*/ 2333567 w 5260975"/>
                  <a:gd name="connsiteY73" fmla="*/ 4649600 h 4707593"/>
                  <a:gd name="connsiteX74" fmla="*/ 2294968 w 5260975"/>
                  <a:gd name="connsiteY74" fmla="*/ 4650177 h 4707593"/>
                  <a:gd name="connsiteX75" fmla="*/ 2271540 w 5260975"/>
                  <a:gd name="connsiteY75" fmla="*/ 4653057 h 4707593"/>
                  <a:gd name="connsiteX76" fmla="*/ 2226895 w 5260975"/>
                  <a:gd name="connsiteY76" fmla="*/ 4651329 h 4707593"/>
                  <a:gd name="connsiteX77" fmla="*/ 2210379 w 5260975"/>
                  <a:gd name="connsiteY77" fmla="*/ 4653825 h 4707593"/>
                  <a:gd name="connsiteX78" fmla="*/ 2168613 w 5260975"/>
                  <a:gd name="connsiteY78" fmla="*/ 4654113 h 4707593"/>
                  <a:gd name="connsiteX79" fmla="*/ 2131167 w 5260975"/>
                  <a:gd name="connsiteY79" fmla="*/ 4652673 h 4707593"/>
                  <a:gd name="connsiteX80" fmla="*/ 2095065 w 5260975"/>
                  <a:gd name="connsiteY80" fmla="*/ 4653441 h 4707593"/>
                  <a:gd name="connsiteX81" fmla="*/ 2069237 w 5260975"/>
                  <a:gd name="connsiteY81" fmla="*/ 4656609 h 4707593"/>
                  <a:gd name="connsiteX82" fmla="*/ 2041201 w 5260975"/>
                  <a:gd name="connsiteY82" fmla="*/ 4658529 h 4707593"/>
                  <a:gd name="connsiteX83" fmla="*/ 1963909 w 5260975"/>
                  <a:gd name="connsiteY83" fmla="*/ 4669955 h 4707593"/>
                  <a:gd name="connsiteX84" fmla="*/ 1949603 w 5260975"/>
                  <a:gd name="connsiteY84" fmla="*/ 4667171 h 4707593"/>
                  <a:gd name="connsiteX85" fmla="*/ 1868373 w 5260975"/>
                  <a:gd name="connsiteY85" fmla="*/ 4664578 h 4707593"/>
                  <a:gd name="connsiteX86" fmla="*/ 1850707 w 5260975"/>
                  <a:gd name="connsiteY86" fmla="*/ 4664771 h 4707593"/>
                  <a:gd name="connsiteX87" fmla="*/ 1803275 w 5260975"/>
                  <a:gd name="connsiteY87" fmla="*/ 4653441 h 4707593"/>
                  <a:gd name="connsiteX88" fmla="*/ 1730112 w 5260975"/>
                  <a:gd name="connsiteY88" fmla="*/ 4671396 h 4707593"/>
                  <a:gd name="connsiteX89" fmla="*/ 1661652 w 5260975"/>
                  <a:gd name="connsiteY89" fmla="*/ 4693863 h 4707593"/>
                  <a:gd name="connsiteX90" fmla="*/ 1653011 w 5260975"/>
                  <a:gd name="connsiteY90" fmla="*/ 4696744 h 4707593"/>
                  <a:gd name="connsiteX91" fmla="*/ 1628431 w 5260975"/>
                  <a:gd name="connsiteY91" fmla="*/ 4701641 h 4707593"/>
                  <a:gd name="connsiteX92" fmla="*/ 1597995 w 5260975"/>
                  <a:gd name="connsiteY92" fmla="*/ 4703369 h 4707593"/>
                  <a:gd name="connsiteX93" fmla="*/ 1559396 w 5260975"/>
                  <a:gd name="connsiteY93" fmla="*/ 4707593 h 4707593"/>
                  <a:gd name="connsiteX94" fmla="*/ 1528480 w 5260975"/>
                  <a:gd name="connsiteY94" fmla="*/ 4702312 h 4707593"/>
                  <a:gd name="connsiteX95" fmla="*/ 1485272 w 5260975"/>
                  <a:gd name="connsiteY95" fmla="*/ 4694439 h 4707593"/>
                  <a:gd name="connsiteX96" fmla="*/ 1444562 w 5260975"/>
                  <a:gd name="connsiteY96" fmla="*/ 4686950 h 4707593"/>
                  <a:gd name="connsiteX97" fmla="*/ 1431696 w 5260975"/>
                  <a:gd name="connsiteY97" fmla="*/ 4695783 h 4707593"/>
                  <a:gd name="connsiteX98" fmla="*/ 1411821 w 5260975"/>
                  <a:gd name="connsiteY98" fmla="*/ 4703464 h 4707593"/>
                  <a:gd name="connsiteX99" fmla="*/ 1389738 w 5260975"/>
                  <a:gd name="connsiteY99" fmla="*/ 4694247 h 4707593"/>
                  <a:gd name="connsiteX100" fmla="*/ 1338081 w 5260975"/>
                  <a:gd name="connsiteY100" fmla="*/ 4675141 h 4707593"/>
                  <a:gd name="connsiteX101" fmla="*/ 1305436 w 5260975"/>
                  <a:gd name="connsiteY101" fmla="*/ 4674276 h 4707593"/>
                  <a:gd name="connsiteX102" fmla="*/ 1234481 w 5260975"/>
                  <a:gd name="connsiteY102" fmla="*/ 4666115 h 4707593"/>
                  <a:gd name="connsiteX103" fmla="*/ 1188106 w 5260975"/>
                  <a:gd name="connsiteY103" fmla="*/ 4654497 h 4707593"/>
                  <a:gd name="connsiteX104" fmla="*/ 1154790 w 5260975"/>
                  <a:gd name="connsiteY104" fmla="*/ 4641343 h 4707593"/>
                  <a:gd name="connsiteX105" fmla="*/ 1107069 w 5260975"/>
                  <a:gd name="connsiteY105" fmla="*/ 4624156 h 4707593"/>
                  <a:gd name="connsiteX106" fmla="*/ 1059158 w 5260975"/>
                  <a:gd name="connsiteY106" fmla="*/ 4615227 h 4707593"/>
                  <a:gd name="connsiteX107" fmla="*/ 1024496 w 5260975"/>
                  <a:gd name="connsiteY107" fmla="*/ 4603993 h 4707593"/>
                  <a:gd name="connsiteX108" fmla="*/ 982153 w 5260975"/>
                  <a:gd name="connsiteY108" fmla="*/ 4596311 h 4707593"/>
                  <a:gd name="connsiteX109" fmla="*/ 946628 w 5260975"/>
                  <a:gd name="connsiteY109" fmla="*/ 4596024 h 4707593"/>
                  <a:gd name="connsiteX110" fmla="*/ 890939 w 5260975"/>
                  <a:gd name="connsiteY110" fmla="*/ 4597368 h 4707593"/>
                  <a:gd name="connsiteX111" fmla="*/ 822769 w 5260975"/>
                  <a:gd name="connsiteY111" fmla="*/ 4574133 h 4707593"/>
                  <a:gd name="connsiteX112" fmla="*/ 795212 w 5260975"/>
                  <a:gd name="connsiteY112" fmla="*/ 4568947 h 4707593"/>
                  <a:gd name="connsiteX113" fmla="*/ 769288 w 5260975"/>
                  <a:gd name="connsiteY113" fmla="*/ 4566547 h 4707593"/>
                  <a:gd name="connsiteX114" fmla="*/ 714271 w 5260975"/>
                  <a:gd name="connsiteY114" fmla="*/ 4551089 h 4707593"/>
                  <a:gd name="connsiteX115" fmla="*/ 691900 w 5260975"/>
                  <a:gd name="connsiteY115" fmla="*/ 4545999 h 4707593"/>
                  <a:gd name="connsiteX116" fmla="*/ 660598 w 5260975"/>
                  <a:gd name="connsiteY116" fmla="*/ 4546096 h 4707593"/>
                  <a:gd name="connsiteX117" fmla="*/ 603662 w 5260975"/>
                  <a:gd name="connsiteY117" fmla="*/ 4538991 h 4707593"/>
                  <a:gd name="connsiteX118" fmla="*/ 546821 w 5260975"/>
                  <a:gd name="connsiteY118" fmla="*/ 4518251 h 4707593"/>
                  <a:gd name="connsiteX119" fmla="*/ 522721 w 5260975"/>
                  <a:gd name="connsiteY119" fmla="*/ 4520267 h 4707593"/>
                  <a:gd name="connsiteX120" fmla="*/ 514080 w 5260975"/>
                  <a:gd name="connsiteY120" fmla="*/ 4519788 h 4707593"/>
                  <a:gd name="connsiteX121" fmla="*/ 436404 w 5260975"/>
                  <a:gd name="connsiteY121" fmla="*/ 4508361 h 4707593"/>
                  <a:gd name="connsiteX122" fmla="*/ 428626 w 5260975"/>
                  <a:gd name="connsiteY122" fmla="*/ 4507114 h 4707593"/>
                  <a:gd name="connsiteX123" fmla="*/ 392141 w 5260975"/>
                  <a:gd name="connsiteY123" fmla="*/ 4496936 h 4707593"/>
                  <a:gd name="connsiteX124" fmla="*/ 300157 w 5260975"/>
                  <a:gd name="connsiteY124" fmla="*/ 4490599 h 4707593"/>
                  <a:gd name="connsiteX125" fmla="*/ 294493 w 5260975"/>
                  <a:gd name="connsiteY125" fmla="*/ 4489831 h 4707593"/>
                  <a:gd name="connsiteX126" fmla="*/ 263671 w 5260975"/>
                  <a:gd name="connsiteY126" fmla="*/ 4494919 h 4707593"/>
                  <a:gd name="connsiteX127" fmla="*/ 248406 w 5260975"/>
                  <a:gd name="connsiteY127" fmla="*/ 4502121 h 4707593"/>
                  <a:gd name="connsiteX128" fmla="*/ 224594 w 5260975"/>
                  <a:gd name="connsiteY128" fmla="*/ 4509610 h 4707593"/>
                  <a:gd name="connsiteX129" fmla="*/ 200398 w 5260975"/>
                  <a:gd name="connsiteY129" fmla="*/ 4512395 h 4707593"/>
                  <a:gd name="connsiteX130" fmla="*/ 159783 w 5260975"/>
                  <a:gd name="connsiteY130" fmla="*/ 4501064 h 4707593"/>
                  <a:gd name="connsiteX131" fmla="*/ 144997 w 5260975"/>
                  <a:gd name="connsiteY131" fmla="*/ 4499912 h 4707593"/>
                  <a:gd name="connsiteX132" fmla="*/ 112064 w 5260975"/>
                  <a:gd name="connsiteY132" fmla="*/ 4494440 h 4707593"/>
                  <a:gd name="connsiteX133" fmla="*/ 83259 w 5260975"/>
                  <a:gd name="connsiteY133" fmla="*/ 4494824 h 4707593"/>
                  <a:gd name="connsiteX134" fmla="*/ 60120 w 5260975"/>
                  <a:gd name="connsiteY134" fmla="*/ 4503561 h 4707593"/>
                  <a:gd name="connsiteX135" fmla="*/ 26514 w 5260975"/>
                  <a:gd name="connsiteY135" fmla="*/ 4505289 h 4707593"/>
                  <a:gd name="connsiteX136" fmla="*/ 4814 w 5260975"/>
                  <a:gd name="connsiteY136" fmla="*/ 4498952 h 4707593"/>
                  <a:gd name="connsiteX137" fmla="*/ 398 w 5260975"/>
                  <a:gd name="connsiteY137" fmla="*/ 4498089 h 4707593"/>
                  <a:gd name="connsiteX138" fmla="*/ 0 w 5260975"/>
                  <a:gd name="connsiteY138" fmla="*/ 4498087 h 4707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A11FAE02-7EEB-4450-9123-148CC979D3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1" y="841376"/>
                <a:ext cx="5260975" cy="4707593"/>
              </a:xfrm>
              <a:custGeom>
                <a:avLst/>
                <a:gdLst>
                  <a:gd name="connsiteX0" fmla="*/ 0 w 5260975"/>
                  <a:gd name="connsiteY0" fmla="*/ 0 h 4707593"/>
                  <a:gd name="connsiteX1" fmla="*/ 5260975 w 5260975"/>
                  <a:gd name="connsiteY1" fmla="*/ 0 h 4707593"/>
                  <a:gd name="connsiteX2" fmla="*/ 5260975 w 5260975"/>
                  <a:gd name="connsiteY2" fmla="*/ 3296937 h 4707593"/>
                  <a:gd name="connsiteX3" fmla="*/ 5260975 w 5260975"/>
                  <a:gd name="connsiteY3" fmla="*/ 3518571 h 4707593"/>
                  <a:gd name="connsiteX4" fmla="*/ 5226503 w 5260975"/>
                  <a:gd name="connsiteY4" fmla="*/ 3534000 h 4707593"/>
                  <a:gd name="connsiteX5" fmla="*/ 5206341 w 5260975"/>
                  <a:gd name="connsiteY5" fmla="*/ 3542065 h 4707593"/>
                  <a:gd name="connsiteX6" fmla="*/ 5123287 w 5260975"/>
                  <a:gd name="connsiteY6" fmla="*/ 3594010 h 4707593"/>
                  <a:gd name="connsiteX7" fmla="*/ 5048107 w 5260975"/>
                  <a:gd name="connsiteY7" fmla="*/ 3658244 h 4707593"/>
                  <a:gd name="connsiteX8" fmla="*/ 4992899 w 5260975"/>
                  <a:gd name="connsiteY8" fmla="*/ 3734479 h 4707593"/>
                  <a:gd name="connsiteX9" fmla="*/ 4977440 w 5260975"/>
                  <a:gd name="connsiteY9" fmla="*/ 3752627 h 4707593"/>
                  <a:gd name="connsiteX10" fmla="*/ 4935193 w 5260975"/>
                  <a:gd name="connsiteY10" fmla="*/ 3775382 h 4707593"/>
                  <a:gd name="connsiteX11" fmla="*/ 4897844 w 5260975"/>
                  <a:gd name="connsiteY11" fmla="*/ 3792472 h 4707593"/>
                  <a:gd name="connsiteX12" fmla="*/ 4870767 w 5260975"/>
                  <a:gd name="connsiteY12" fmla="*/ 3811388 h 4707593"/>
                  <a:gd name="connsiteX13" fmla="*/ 4847916 w 5260975"/>
                  <a:gd name="connsiteY13" fmla="*/ 3828767 h 4707593"/>
                  <a:gd name="connsiteX14" fmla="*/ 4796163 w 5260975"/>
                  <a:gd name="connsiteY14" fmla="*/ 3873702 h 4707593"/>
                  <a:gd name="connsiteX15" fmla="*/ 4738843 w 5260975"/>
                  <a:gd name="connsiteY15" fmla="*/ 3911628 h 4707593"/>
                  <a:gd name="connsiteX16" fmla="*/ 4692755 w 5260975"/>
                  <a:gd name="connsiteY16" fmla="*/ 3958099 h 4707593"/>
                  <a:gd name="connsiteX17" fmla="*/ 4673744 w 5260975"/>
                  <a:gd name="connsiteY17" fmla="*/ 3983255 h 4707593"/>
                  <a:gd name="connsiteX18" fmla="*/ 4633801 w 5260975"/>
                  <a:gd name="connsiteY18" fmla="*/ 4000442 h 4707593"/>
                  <a:gd name="connsiteX19" fmla="*/ 4590499 w 5260975"/>
                  <a:gd name="connsiteY19" fmla="*/ 4027326 h 4707593"/>
                  <a:gd name="connsiteX20" fmla="*/ 4559773 w 5260975"/>
                  <a:gd name="connsiteY20" fmla="*/ 4054018 h 4707593"/>
                  <a:gd name="connsiteX21" fmla="*/ 4536059 w 5260975"/>
                  <a:gd name="connsiteY21" fmla="*/ 4071877 h 4707593"/>
                  <a:gd name="connsiteX22" fmla="*/ 4502549 w 5260975"/>
                  <a:gd name="connsiteY22" fmla="*/ 4089832 h 4707593"/>
                  <a:gd name="connsiteX23" fmla="*/ 4468944 w 5260975"/>
                  <a:gd name="connsiteY23" fmla="*/ 4113356 h 4707593"/>
                  <a:gd name="connsiteX24" fmla="*/ 4452622 w 5260975"/>
                  <a:gd name="connsiteY24" fmla="*/ 4127854 h 4707593"/>
                  <a:gd name="connsiteX25" fmla="*/ 4421032 w 5260975"/>
                  <a:gd name="connsiteY25" fmla="*/ 4151953 h 4707593"/>
                  <a:gd name="connsiteX26" fmla="*/ 4388483 w 5260975"/>
                  <a:gd name="connsiteY26" fmla="*/ 4174421 h 4707593"/>
                  <a:gd name="connsiteX27" fmla="*/ 4327321 w 5260975"/>
                  <a:gd name="connsiteY27" fmla="*/ 4200153 h 4707593"/>
                  <a:gd name="connsiteX28" fmla="*/ 4271633 w 5260975"/>
                  <a:gd name="connsiteY28" fmla="*/ 4237983 h 4707593"/>
                  <a:gd name="connsiteX29" fmla="*/ 4227465 w 5260975"/>
                  <a:gd name="connsiteY29" fmla="*/ 4265635 h 4707593"/>
                  <a:gd name="connsiteX30" fmla="*/ 4201733 w 5260975"/>
                  <a:gd name="connsiteY30" fmla="*/ 4283783 h 4707593"/>
                  <a:gd name="connsiteX31" fmla="*/ 4154494 w 5260975"/>
                  <a:gd name="connsiteY31" fmla="*/ 4324301 h 4707593"/>
                  <a:gd name="connsiteX32" fmla="*/ 4081234 w 5260975"/>
                  <a:gd name="connsiteY32" fmla="*/ 4366931 h 4707593"/>
                  <a:gd name="connsiteX33" fmla="*/ 4036971 w 5260975"/>
                  <a:gd name="connsiteY33" fmla="*/ 4389975 h 4707593"/>
                  <a:gd name="connsiteX34" fmla="*/ 3941725 w 5260975"/>
                  <a:gd name="connsiteY34" fmla="*/ 4424733 h 4707593"/>
                  <a:gd name="connsiteX35" fmla="*/ 3910999 w 5260975"/>
                  <a:gd name="connsiteY35" fmla="*/ 4437119 h 4707593"/>
                  <a:gd name="connsiteX36" fmla="*/ 3875859 w 5260975"/>
                  <a:gd name="connsiteY36" fmla="*/ 4445280 h 4707593"/>
                  <a:gd name="connsiteX37" fmla="*/ 3819401 w 5260975"/>
                  <a:gd name="connsiteY37" fmla="*/ 4464579 h 4707593"/>
                  <a:gd name="connsiteX38" fmla="*/ 3709176 w 5260975"/>
                  <a:gd name="connsiteY38" fmla="*/ 4497800 h 4707593"/>
                  <a:gd name="connsiteX39" fmla="*/ 3684981 w 5260975"/>
                  <a:gd name="connsiteY39" fmla="*/ 4502889 h 4707593"/>
                  <a:gd name="connsiteX40" fmla="*/ 3623338 w 5260975"/>
                  <a:gd name="connsiteY40" fmla="*/ 4524300 h 4707593"/>
                  <a:gd name="connsiteX41" fmla="*/ 3586373 w 5260975"/>
                  <a:gd name="connsiteY41" fmla="*/ 4538702 h 4707593"/>
                  <a:gd name="connsiteX42" fmla="*/ 3555743 w 5260975"/>
                  <a:gd name="connsiteY42" fmla="*/ 4546960 h 4707593"/>
                  <a:gd name="connsiteX43" fmla="*/ 3528667 w 5260975"/>
                  <a:gd name="connsiteY43" fmla="*/ 4550801 h 4707593"/>
                  <a:gd name="connsiteX44" fmla="*/ 3457424 w 5260975"/>
                  <a:gd name="connsiteY44" fmla="*/ 4569811 h 4707593"/>
                  <a:gd name="connsiteX45" fmla="*/ 3429003 w 5260975"/>
                  <a:gd name="connsiteY45" fmla="*/ 4577301 h 4707593"/>
                  <a:gd name="connsiteX46" fmla="*/ 3355264 w 5260975"/>
                  <a:gd name="connsiteY46" fmla="*/ 4603033 h 4707593"/>
                  <a:gd name="connsiteX47" fmla="*/ 3292757 w 5260975"/>
                  <a:gd name="connsiteY47" fmla="*/ 4620027 h 4707593"/>
                  <a:gd name="connsiteX48" fmla="*/ 3266643 w 5260975"/>
                  <a:gd name="connsiteY48" fmla="*/ 4628188 h 4707593"/>
                  <a:gd name="connsiteX49" fmla="*/ 3206921 w 5260975"/>
                  <a:gd name="connsiteY49" fmla="*/ 4641823 h 4707593"/>
                  <a:gd name="connsiteX50" fmla="*/ 3173123 w 5260975"/>
                  <a:gd name="connsiteY50" fmla="*/ 4651425 h 4707593"/>
                  <a:gd name="connsiteX51" fmla="*/ 3090646 w 5260975"/>
                  <a:gd name="connsiteY51" fmla="*/ 4662274 h 4707593"/>
                  <a:gd name="connsiteX52" fmla="*/ 3005480 w 5260975"/>
                  <a:gd name="connsiteY52" fmla="*/ 4672739 h 4707593"/>
                  <a:gd name="connsiteX53" fmla="*/ 2958721 w 5260975"/>
                  <a:gd name="connsiteY53" fmla="*/ 4676196 h 4707593"/>
                  <a:gd name="connsiteX54" fmla="*/ 2917915 w 5260975"/>
                  <a:gd name="connsiteY54" fmla="*/ 4681670 h 4707593"/>
                  <a:gd name="connsiteX55" fmla="*/ 2882389 w 5260975"/>
                  <a:gd name="connsiteY55" fmla="*/ 4685126 h 4707593"/>
                  <a:gd name="connsiteX56" fmla="*/ 2825837 w 5260975"/>
                  <a:gd name="connsiteY56" fmla="*/ 4692135 h 4707593"/>
                  <a:gd name="connsiteX57" fmla="*/ 2802313 w 5260975"/>
                  <a:gd name="connsiteY57" fmla="*/ 4693960 h 4707593"/>
                  <a:gd name="connsiteX58" fmla="*/ 2746816 w 5260975"/>
                  <a:gd name="connsiteY58" fmla="*/ 4693863 h 4707593"/>
                  <a:gd name="connsiteX59" fmla="*/ 2727517 w 5260975"/>
                  <a:gd name="connsiteY59" fmla="*/ 4692903 h 4707593"/>
                  <a:gd name="connsiteX60" fmla="*/ 2690359 w 5260975"/>
                  <a:gd name="connsiteY60" fmla="*/ 4680997 h 4707593"/>
                  <a:gd name="connsiteX61" fmla="*/ 2685943 w 5260975"/>
                  <a:gd name="connsiteY61" fmla="*/ 4680133 h 4707593"/>
                  <a:gd name="connsiteX62" fmla="*/ 2661554 w 5260975"/>
                  <a:gd name="connsiteY62" fmla="*/ 4675428 h 4707593"/>
                  <a:gd name="connsiteX63" fmla="*/ 2648208 w 5260975"/>
                  <a:gd name="connsiteY63" fmla="*/ 4673892 h 4707593"/>
                  <a:gd name="connsiteX64" fmla="*/ 2597512 w 5260975"/>
                  <a:gd name="connsiteY64" fmla="*/ 4664099 h 4707593"/>
                  <a:gd name="connsiteX65" fmla="*/ 2568324 w 5260975"/>
                  <a:gd name="connsiteY65" fmla="*/ 4659490 h 4707593"/>
                  <a:gd name="connsiteX66" fmla="*/ 2544704 w 5260975"/>
                  <a:gd name="connsiteY66" fmla="*/ 4660162 h 4707593"/>
                  <a:gd name="connsiteX67" fmla="*/ 2503225 w 5260975"/>
                  <a:gd name="connsiteY67" fmla="*/ 4661026 h 4707593"/>
                  <a:gd name="connsiteX68" fmla="*/ 2489975 w 5260975"/>
                  <a:gd name="connsiteY68" fmla="*/ 4663235 h 4707593"/>
                  <a:gd name="connsiteX69" fmla="*/ 2430061 w 5260975"/>
                  <a:gd name="connsiteY69" fmla="*/ 4656897 h 4707593"/>
                  <a:gd name="connsiteX70" fmla="*/ 2395880 w 5260975"/>
                  <a:gd name="connsiteY70" fmla="*/ 4656417 h 4707593"/>
                  <a:gd name="connsiteX71" fmla="*/ 2357378 w 5260975"/>
                  <a:gd name="connsiteY71" fmla="*/ 4648544 h 4707593"/>
                  <a:gd name="connsiteX72" fmla="*/ 2346145 w 5260975"/>
                  <a:gd name="connsiteY72" fmla="*/ 4648928 h 4707593"/>
                  <a:gd name="connsiteX73" fmla="*/ 2333567 w 5260975"/>
                  <a:gd name="connsiteY73" fmla="*/ 4649600 h 4707593"/>
                  <a:gd name="connsiteX74" fmla="*/ 2294968 w 5260975"/>
                  <a:gd name="connsiteY74" fmla="*/ 4650177 h 4707593"/>
                  <a:gd name="connsiteX75" fmla="*/ 2271540 w 5260975"/>
                  <a:gd name="connsiteY75" fmla="*/ 4653057 h 4707593"/>
                  <a:gd name="connsiteX76" fmla="*/ 2226895 w 5260975"/>
                  <a:gd name="connsiteY76" fmla="*/ 4651329 h 4707593"/>
                  <a:gd name="connsiteX77" fmla="*/ 2210379 w 5260975"/>
                  <a:gd name="connsiteY77" fmla="*/ 4653825 h 4707593"/>
                  <a:gd name="connsiteX78" fmla="*/ 2168613 w 5260975"/>
                  <a:gd name="connsiteY78" fmla="*/ 4654113 h 4707593"/>
                  <a:gd name="connsiteX79" fmla="*/ 2131167 w 5260975"/>
                  <a:gd name="connsiteY79" fmla="*/ 4652673 h 4707593"/>
                  <a:gd name="connsiteX80" fmla="*/ 2095065 w 5260975"/>
                  <a:gd name="connsiteY80" fmla="*/ 4653441 h 4707593"/>
                  <a:gd name="connsiteX81" fmla="*/ 2069237 w 5260975"/>
                  <a:gd name="connsiteY81" fmla="*/ 4656609 h 4707593"/>
                  <a:gd name="connsiteX82" fmla="*/ 2041201 w 5260975"/>
                  <a:gd name="connsiteY82" fmla="*/ 4658529 h 4707593"/>
                  <a:gd name="connsiteX83" fmla="*/ 1963909 w 5260975"/>
                  <a:gd name="connsiteY83" fmla="*/ 4669955 h 4707593"/>
                  <a:gd name="connsiteX84" fmla="*/ 1949603 w 5260975"/>
                  <a:gd name="connsiteY84" fmla="*/ 4667171 h 4707593"/>
                  <a:gd name="connsiteX85" fmla="*/ 1868373 w 5260975"/>
                  <a:gd name="connsiteY85" fmla="*/ 4664578 h 4707593"/>
                  <a:gd name="connsiteX86" fmla="*/ 1850707 w 5260975"/>
                  <a:gd name="connsiteY86" fmla="*/ 4664771 h 4707593"/>
                  <a:gd name="connsiteX87" fmla="*/ 1803275 w 5260975"/>
                  <a:gd name="connsiteY87" fmla="*/ 4653441 h 4707593"/>
                  <a:gd name="connsiteX88" fmla="*/ 1730112 w 5260975"/>
                  <a:gd name="connsiteY88" fmla="*/ 4671396 h 4707593"/>
                  <a:gd name="connsiteX89" fmla="*/ 1661652 w 5260975"/>
                  <a:gd name="connsiteY89" fmla="*/ 4693863 h 4707593"/>
                  <a:gd name="connsiteX90" fmla="*/ 1653011 w 5260975"/>
                  <a:gd name="connsiteY90" fmla="*/ 4696744 h 4707593"/>
                  <a:gd name="connsiteX91" fmla="*/ 1628431 w 5260975"/>
                  <a:gd name="connsiteY91" fmla="*/ 4701641 h 4707593"/>
                  <a:gd name="connsiteX92" fmla="*/ 1597995 w 5260975"/>
                  <a:gd name="connsiteY92" fmla="*/ 4703369 h 4707593"/>
                  <a:gd name="connsiteX93" fmla="*/ 1559396 w 5260975"/>
                  <a:gd name="connsiteY93" fmla="*/ 4707593 h 4707593"/>
                  <a:gd name="connsiteX94" fmla="*/ 1528480 w 5260975"/>
                  <a:gd name="connsiteY94" fmla="*/ 4702312 h 4707593"/>
                  <a:gd name="connsiteX95" fmla="*/ 1485272 w 5260975"/>
                  <a:gd name="connsiteY95" fmla="*/ 4694439 h 4707593"/>
                  <a:gd name="connsiteX96" fmla="*/ 1444562 w 5260975"/>
                  <a:gd name="connsiteY96" fmla="*/ 4686950 h 4707593"/>
                  <a:gd name="connsiteX97" fmla="*/ 1431696 w 5260975"/>
                  <a:gd name="connsiteY97" fmla="*/ 4695783 h 4707593"/>
                  <a:gd name="connsiteX98" fmla="*/ 1411821 w 5260975"/>
                  <a:gd name="connsiteY98" fmla="*/ 4703464 h 4707593"/>
                  <a:gd name="connsiteX99" fmla="*/ 1389738 w 5260975"/>
                  <a:gd name="connsiteY99" fmla="*/ 4694247 h 4707593"/>
                  <a:gd name="connsiteX100" fmla="*/ 1338081 w 5260975"/>
                  <a:gd name="connsiteY100" fmla="*/ 4675141 h 4707593"/>
                  <a:gd name="connsiteX101" fmla="*/ 1305436 w 5260975"/>
                  <a:gd name="connsiteY101" fmla="*/ 4674276 h 4707593"/>
                  <a:gd name="connsiteX102" fmla="*/ 1234481 w 5260975"/>
                  <a:gd name="connsiteY102" fmla="*/ 4666115 h 4707593"/>
                  <a:gd name="connsiteX103" fmla="*/ 1188106 w 5260975"/>
                  <a:gd name="connsiteY103" fmla="*/ 4654497 h 4707593"/>
                  <a:gd name="connsiteX104" fmla="*/ 1154790 w 5260975"/>
                  <a:gd name="connsiteY104" fmla="*/ 4641343 h 4707593"/>
                  <a:gd name="connsiteX105" fmla="*/ 1107069 w 5260975"/>
                  <a:gd name="connsiteY105" fmla="*/ 4624156 h 4707593"/>
                  <a:gd name="connsiteX106" fmla="*/ 1059158 w 5260975"/>
                  <a:gd name="connsiteY106" fmla="*/ 4615227 h 4707593"/>
                  <a:gd name="connsiteX107" fmla="*/ 1024496 w 5260975"/>
                  <a:gd name="connsiteY107" fmla="*/ 4603993 h 4707593"/>
                  <a:gd name="connsiteX108" fmla="*/ 982153 w 5260975"/>
                  <a:gd name="connsiteY108" fmla="*/ 4596311 h 4707593"/>
                  <a:gd name="connsiteX109" fmla="*/ 946628 w 5260975"/>
                  <a:gd name="connsiteY109" fmla="*/ 4596024 h 4707593"/>
                  <a:gd name="connsiteX110" fmla="*/ 890939 w 5260975"/>
                  <a:gd name="connsiteY110" fmla="*/ 4597368 h 4707593"/>
                  <a:gd name="connsiteX111" fmla="*/ 822769 w 5260975"/>
                  <a:gd name="connsiteY111" fmla="*/ 4574133 h 4707593"/>
                  <a:gd name="connsiteX112" fmla="*/ 795212 w 5260975"/>
                  <a:gd name="connsiteY112" fmla="*/ 4568947 h 4707593"/>
                  <a:gd name="connsiteX113" fmla="*/ 769288 w 5260975"/>
                  <a:gd name="connsiteY113" fmla="*/ 4566547 h 4707593"/>
                  <a:gd name="connsiteX114" fmla="*/ 714271 w 5260975"/>
                  <a:gd name="connsiteY114" fmla="*/ 4551089 h 4707593"/>
                  <a:gd name="connsiteX115" fmla="*/ 691900 w 5260975"/>
                  <a:gd name="connsiteY115" fmla="*/ 4545999 h 4707593"/>
                  <a:gd name="connsiteX116" fmla="*/ 660598 w 5260975"/>
                  <a:gd name="connsiteY116" fmla="*/ 4546096 h 4707593"/>
                  <a:gd name="connsiteX117" fmla="*/ 603662 w 5260975"/>
                  <a:gd name="connsiteY117" fmla="*/ 4538991 h 4707593"/>
                  <a:gd name="connsiteX118" fmla="*/ 546821 w 5260975"/>
                  <a:gd name="connsiteY118" fmla="*/ 4518251 h 4707593"/>
                  <a:gd name="connsiteX119" fmla="*/ 522721 w 5260975"/>
                  <a:gd name="connsiteY119" fmla="*/ 4520267 h 4707593"/>
                  <a:gd name="connsiteX120" fmla="*/ 514080 w 5260975"/>
                  <a:gd name="connsiteY120" fmla="*/ 4519788 h 4707593"/>
                  <a:gd name="connsiteX121" fmla="*/ 436404 w 5260975"/>
                  <a:gd name="connsiteY121" fmla="*/ 4508361 h 4707593"/>
                  <a:gd name="connsiteX122" fmla="*/ 428626 w 5260975"/>
                  <a:gd name="connsiteY122" fmla="*/ 4507114 h 4707593"/>
                  <a:gd name="connsiteX123" fmla="*/ 392141 w 5260975"/>
                  <a:gd name="connsiteY123" fmla="*/ 4496936 h 4707593"/>
                  <a:gd name="connsiteX124" fmla="*/ 300157 w 5260975"/>
                  <a:gd name="connsiteY124" fmla="*/ 4490599 h 4707593"/>
                  <a:gd name="connsiteX125" fmla="*/ 294493 w 5260975"/>
                  <a:gd name="connsiteY125" fmla="*/ 4489831 h 4707593"/>
                  <a:gd name="connsiteX126" fmla="*/ 263671 w 5260975"/>
                  <a:gd name="connsiteY126" fmla="*/ 4494919 h 4707593"/>
                  <a:gd name="connsiteX127" fmla="*/ 248406 w 5260975"/>
                  <a:gd name="connsiteY127" fmla="*/ 4502121 h 4707593"/>
                  <a:gd name="connsiteX128" fmla="*/ 224594 w 5260975"/>
                  <a:gd name="connsiteY128" fmla="*/ 4509610 h 4707593"/>
                  <a:gd name="connsiteX129" fmla="*/ 200398 w 5260975"/>
                  <a:gd name="connsiteY129" fmla="*/ 4512395 h 4707593"/>
                  <a:gd name="connsiteX130" fmla="*/ 159783 w 5260975"/>
                  <a:gd name="connsiteY130" fmla="*/ 4501064 h 4707593"/>
                  <a:gd name="connsiteX131" fmla="*/ 144997 w 5260975"/>
                  <a:gd name="connsiteY131" fmla="*/ 4499912 h 4707593"/>
                  <a:gd name="connsiteX132" fmla="*/ 112064 w 5260975"/>
                  <a:gd name="connsiteY132" fmla="*/ 4494440 h 4707593"/>
                  <a:gd name="connsiteX133" fmla="*/ 83259 w 5260975"/>
                  <a:gd name="connsiteY133" fmla="*/ 4494824 h 4707593"/>
                  <a:gd name="connsiteX134" fmla="*/ 60120 w 5260975"/>
                  <a:gd name="connsiteY134" fmla="*/ 4503561 h 4707593"/>
                  <a:gd name="connsiteX135" fmla="*/ 26514 w 5260975"/>
                  <a:gd name="connsiteY135" fmla="*/ 4505289 h 4707593"/>
                  <a:gd name="connsiteX136" fmla="*/ 4814 w 5260975"/>
                  <a:gd name="connsiteY136" fmla="*/ 4498952 h 4707593"/>
                  <a:gd name="connsiteX137" fmla="*/ 398 w 5260975"/>
                  <a:gd name="connsiteY137" fmla="*/ 4498089 h 4707593"/>
                  <a:gd name="connsiteX138" fmla="*/ 0 w 5260975"/>
                  <a:gd name="connsiteY138" fmla="*/ 4498087 h 4707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solidFill>
                <a:schemeClr val="tx1">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grpSp>
          <p:nvGrpSpPr>
            <p:cNvPr id="14" name="Group 13">
              <a:extLst>
                <a:ext uri="{FF2B5EF4-FFF2-40B4-BE49-F238E27FC236}">
                  <a16:creationId xmlns:a16="http://schemas.microsoft.com/office/drawing/2014/main" id="{F62FB0BB-9179-4751-A08F-1DBBC8B87E10}"/>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6096000" y="4138312"/>
              <a:ext cx="5260975" cy="1410656"/>
              <a:chOff x="6096000" y="4138312"/>
              <a:chExt cx="5260975" cy="1410656"/>
            </a:xfrm>
          </p:grpSpPr>
          <p:sp>
            <p:nvSpPr>
              <p:cNvPr id="20" name="Freeform: Shape 14">
                <a:extLst>
                  <a:ext uri="{FF2B5EF4-FFF2-40B4-BE49-F238E27FC236}">
                    <a16:creationId xmlns:a16="http://schemas.microsoft.com/office/drawing/2014/main" id="{33819F96-CF55-40C3-A784-AC461852C4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reeform: Shape 15">
                <a:extLst>
                  <a:ext uri="{FF2B5EF4-FFF2-40B4-BE49-F238E27FC236}">
                    <a16:creationId xmlns:a16="http://schemas.microsoft.com/office/drawing/2014/main" id="{0578D5C7-AD30-4D50-98FC-F0E0C28CDD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blipFill dpi="0" rotWithShape="1">
                <a:blip r:embed="rId2">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pic>
        <p:nvPicPr>
          <p:cNvPr id="7" name="Graphic 6" descr="Group of People">
            <a:extLst>
              <a:ext uri="{FF2B5EF4-FFF2-40B4-BE49-F238E27FC236}">
                <a16:creationId xmlns:a16="http://schemas.microsoft.com/office/drawing/2014/main" id="{0C040749-D63E-9BB6-EFBC-E78A6F008E0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194814" y="1350833"/>
            <a:ext cx="3063347" cy="3063347"/>
          </a:xfrm>
          <a:prstGeom prst="rect">
            <a:avLst/>
          </a:prstGeom>
        </p:spPr>
      </p:pic>
    </p:spTree>
    <p:extLst>
      <p:ext uri="{BB962C8B-B14F-4D97-AF65-F5344CB8AC3E}">
        <p14:creationId xmlns:p14="http://schemas.microsoft.com/office/powerpoint/2010/main" val="20887020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819746-24BA-84D6-8EC2-97F4C4234EA2}"/>
              </a:ext>
            </a:extLst>
          </p:cNvPr>
          <p:cNvSpPr>
            <a:spLocks noGrp="1"/>
          </p:cNvSpPr>
          <p:nvPr>
            <p:ph type="title"/>
          </p:nvPr>
        </p:nvSpPr>
        <p:spPr>
          <a:xfrm>
            <a:off x="5334001" y="1163594"/>
            <a:ext cx="6095999" cy="1624055"/>
          </a:xfrm>
        </p:spPr>
        <p:txBody>
          <a:bodyPr anchor="b">
            <a:normAutofit/>
          </a:bodyPr>
          <a:lstStyle/>
          <a:p>
            <a:r>
              <a:rPr lang="en-US" dirty="0"/>
              <a:t>INTRODUCTION:</a:t>
            </a:r>
          </a:p>
        </p:txBody>
      </p:sp>
      <p:pic>
        <p:nvPicPr>
          <p:cNvPr id="5" name="Picture 4" descr="Light bulb on yellow background with sketched light beams and cord">
            <a:extLst>
              <a:ext uri="{FF2B5EF4-FFF2-40B4-BE49-F238E27FC236}">
                <a16:creationId xmlns:a16="http://schemas.microsoft.com/office/drawing/2014/main" id="{D2366DB6-A926-E787-C42D-A938C90E927D}"/>
              </a:ext>
            </a:extLst>
          </p:cNvPr>
          <p:cNvPicPr>
            <a:picLocks noChangeAspect="1"/>
          </p:cNvPicPr>
          <p:nvPr/>
        </p:nvPicPr>
        <p:blipFill rotWithShape="1">
          <a:blip r:embed="rId2"/>
          <a:srcRect l="51629" r="7371"/>
          <a:stretch/>
        </p:blipFill>
        <p:spPr>
          <a:xfrm>
            <a:off x="20" y="10"/>
            <a:ext cx="4571982" cy="6857992"/>
          </a:xfrm>
          <a:custGeom>
            <a:avLst/>
            <a:gdLst/>
            <a:ahLst/>
            <a:cxnLst/>
            <a:rect l="l" t="t" r="r" b="b"/>
            <a:pathLst>
              <a:path w="4572002" h="6858002">
                <a:moveTo>
                  <a:pt x="4295315" y="6438981"/>
                </a:moveTo>
                <a:lnTo>
                  <a:pt x="4275384" y="6463840"/>
                </a:lnTo>
                <a:lnTo>
                  <a:pt x="4275382" y="6463849"/>
                </a:lnTo>
                <a:lnTo>
                  <a:pt x="4261587" y="6513012"/>
                </a:lnTo>
                <a:lnTo>
                  <a:pt x="4242781" y="6546194"/>
                </a:lnTo>
                <a:lnTo>
                  <a:pt x="4242781" y="6546195"/>
                </a:lnTo>
                <a:lnTo>
                  <a:pt x="4259119" y="6521804"/>
                </a:lnTo>
                <a:lnTo>
                  <a:pt x="4261587" y="6513012"/>
                </a:lnTo>
                <a:lnTo>
                  <a:pt x="4264397" y="6508052"/>
                </a:lnTo>
                <a:lnTo>
                  <a:pt x="4275382" y="6463849"/>
                </a:lnTo>
                <a:lnTo>
                  <a:pt x="4275384" y="6463841"/>
                </a:lnTo>
                <a:cubicBezTo>
                  <a:pt x="4278336" y="6451650"/>
                  <a:pt x="4285813" y="6444077"/>
                  <a:pt x="4295315" y="6438981"/>
                </a:cubicBezTo>
                <a:close/>
                <a:moveTo>
                  <a:pt x="4211111" y="2836172"/>
                </a:moveTo>
                <a:lnTo>
                  <a:pt x="4202420" y="2848793"/>
                </a:lnTo>
                <a:cubicBezTo>
                  <a:pt x="4192420" y="2881226"/>
                  <a:pt x="4178988" y="2913982"/>
                  <a:pt x="4177881" y="2947862"/>
                </a:cubicBezTo>
                <a:lnTo>
                  <a:pt x="4177881" y="2947863"/>
                </a:lnTo>
                <a:lnTo>
                  <a:pt x="4177881" y="2947863"/>
                </a:lnTo>
                <a:cubicBezTo>
                  <a:pt x="4177512" y="2959157"/>
                  <a:pt x="4178512" y="2970576"/>
                  <a:pt x="4181465" y="2982149"/>
                </a:cubicBezTo>
                <a:lnTo>
                  <a:pt x="4193158" y="3077402"/>
                </a:lnTo>
                <a:lnTo>
                  <a:pt x="4180703" y="3172654"/>
                </a:lnTo>
                <a:cubicBezTo>
                  <a:pt x="4154794" y="3276480"/>
                  <a:pt x="4127362" y="3380305"/>
                  <a:pt x="4133076" y="3489467"/>
                </a:cubicBezTo>
                <a:cubicBezTo>
                  <a:pt x="4134028" y="3507563"/>
                  <a:pt x="4122407" y="3529090"/>
                  <a:pt x="4110977" y="3544713"/>
                </a:cubicBezTo>
                <a:cubicBezTo>
                  <a:pt x="4100119" y="3559668"/>
                  <a:pt x="4094260" y="3566811"/>
                  <a:pt x="4093355" y="3574408"/>
                </a:cubicBezTo>
                <a:lnTo>
                  <a:pt x="4093356" y="3574408"/>
                </a:lnTo>
                <a:lnTo>
                  <a:pt x="4093355" y="3574409"/>
                </a:lnTo>
                <a:cubicBezTo>
                  <a:pt x="4092450" y="3582005"/>
                  <a:pt x="4096499" y="3590054"/>
                  <a:pt x="4105453" y="3606818"/>
                </a:cubicBezTo>
                <a:cubicBezTo>
                  <a:pt x="4109835" y="3614820"/>
                  <a:pt x="4112501" y="3624726"/>
                  <a:pt x="4118979" y="3630633"/>
                </a:cubicBezTo>
                <a:cubicBezTo>
                  <a:pt x="4127218" y="3638158"/>
                  <a:pt x="4132898" y="3646123"/>
                  <a:pt x="4136708" y="3654416"/>
                </a:cubicBezTo>
                <a:lnTo>
                  <a:pt x="4143220" y="3680164"/>
                </a:lnTo>
                <a:lnTo>
                  <a:pt x="4139172" y="3734837"/>
                </a:lnTo>
                <a:lnTo>
                  <a:pt x="4139172" y="3734838"/>
                </a:lnTo>
                <a:lnTo>
                  <a:pt x="4139172" y="3734838"/>
                </a:lnTo>
                <a:cubicBezTo>
                  <a:pt x="4138220" y="3741316"/>
                  <a:pt x="4136886" y="3749126"/>
                  <a:pt x="4139554" y="3754653"/>
                </a:cubicBezTo>
                <a:lnTo>
                  <a:pt x="4145911" y="3789776"/>
                </a:lnTo>
                <a:lnTo>
                  <a:pt x="4130980" y="3822472"/>
                </a:lnTo>
                <a:cubicBezTo>
                  <a:pt x="4123932" y="3831902"/>
                  <a:pt x="4118312" y="3842046"/>
                  <a:pt x="4116645" y="3852619"/>
                </a:cubicBezTo>
                <a:lnTo>
                  <a:pt x="4116645" y="3852620"/>
                </a:lnTo>
                <a:lnTo>
                  <a:pt x="4116645" y="3852620"/>
                </a:lnTo>
                <a:cubicBezTo>
                  <a:pt x="4114978" y="3863193"/>
                  <a:pt x="4117265" y="3874195"/>
                  <a:pt x="4126028" y="3885339"/>
                </a:cubicBezTo>
                <a:cubicBezTo>
                  <a:pt x="4135744" y="3897722"/>
                  <a:pt x="4143150" y="3910319"/>
                  <a:pt x="4148409" y="3923125"/>
                </a:cubicBezTo>
                <a:lnTo>
                  <a:pt x="4157913" y="3962160"/>
                </a:lnTo>
                <a:lnTo>
                  <a:pt x="4155523" y="4002410"/>
                </a:lnTo>
                <a:cubicBezTo>
                  <a:pt x="4152853" y="4016025"/>
                  <a:pt x="4148364" y="4029837"/>
                  <a:pt x="4142220" y="4043839"/>
                </a:cubicBezTo>
                <a:cubicBezTo>
                  <a:pt x="4133457" y="4063842"/>
                  <a:pt x="4128075" y="4083702"/>
                  <a:pt x="4127099" y="4103825"/>
                </a:cubicBezTo>
                <a:lnTo>
                  <a:pt x="4127099" y="4103826"/>
                </a:lnTo>
                <a:lnTo>
                  <a:pt x="4127099" y="4103826"/>
                </a:lnTo>
                <a:cubicBezTo>
                  <a:pt x="4126122" y="4123948"/>
                  <a:pt x="4129552" y="4144333"/>
                  <a:pt x="4138410" y="4165384"/>
                </a:cubicBezTo>
                <a:lnTo>
                  <a:pt x="4142315" y="4192388"/>
                </a:lnTo>
                <a:lnTo>
                  <a:pt x="4142220" y="4221391"/>
                </a:lnTo>
                <a:lnTo>
                  <a:pt x="4142220" y="4221391"/>
                </a:lnTo>
                <a:lnTo>
                  <a:pt x="4142220" y="4221392"/>
                </a:lnTo>
                <a:cubicBezTo>
                  <a:pt x="4142982" y="4232061"/>
                  <a:pt x="4143172" y="4243873"/>
                  <a:pt x="4147936" y="4253015"/>
                </a:cubicBezTo>
                <a:cubicBezTo>
                  <a:pt x="4160129" y="4277402"/>
                  <a:pt x="4175749" y="4300071"/>
                  <a:pt x="4187752" y="4324646"/>
                </a:cubicBezTo>
                <a:lnTo>
                  <a:pt x="4196706" y="4363891"/>
                </a:lnTo>
                <a:lnTo>
                  <a:pt x="4195944" y="4482004"/>
                </a:lnTo>
                <a:cubicBezTo>
                  <a:pt x="4193276" y="4546776"/>
                  <a:pt x="4192704" y="4612500"/>
                  <a:pt x="4135934" y="4659174"/>
                </a:cubicBezTo>
                <a:cubicBezTo>
                  <a:pt x="4131362" y="4662986"/>
                  <a:pt x="4128694" y="4671176"/>
                  <a:pt x="4127932" y="4677655"/>
                </a:cubicBezTo>
                <a:cubicBezTo>
                  <a:pt x="4124313" y="4707564"/>
                  <a:pt x="4123931" y="4738235"/>
                  <a:pt x="4118025" y="4767764"/>
                </a:cubicBezTo>
                <a:cubicBezTo>
                  <a:pt x="4115644" y="4779575"/>
                  <a:pt x="4114835" y="4790386"/>
                  <a:pt x="4116716" y="4800483"/>
                </a:cubicBezTo>
                <a:lnTo>
                  <a:pt x="4116716" y="4800483"/>
                </a:lnTo>
                <a:lnTo>
                  <a:pt x="4116716" y="4800484"/>
                </a:lnTo>
                <a:cubicBezTo>
                  <a:pt x="4118597" y="4810581"/>
                  <a:pt x="4123170" y="4819964"/>
                  <a:pt x="4131552" y="4828917"/>
                </a:cubicBezTo>
                <a:cubicBezTo>
                  <a:pt x="4142601" y="4840633"/>
                  <a:pt x="4151364" y="4853636"/>
                  <a:pt x="4156484" y="4867614"/>
                </a:cubicBezTo>
                <a:lnTo>
                  <a:pt x="4161262" y="4889275"/>
                </a:lnTo>
                <a:lnTo>
                  <a:pt x="4159557" y="4912168"/>
                </a:lnTo>
                <a:cubicBezTo>
                  <a:pt x="4157842" y="4919978"/>
                  <a:pt x="4157485" y="4927122"/>
                  <a:pt x="4158155" y="4933805"/>
                </a:cubicBezTo>
                <a:lnTo>
                  <a:pt x="4158155" y="4933805"/>
                </a:lnTo>
                <a:lnTo>
                  <a:pt x="4158155" y="4933806"/>
                </a:lnTo>
                <a:cubicBezTo>
                  <a:pt x="4160163" y="4953853"/>
                  <a:pt x="4171415" y="4969748"/>
                  <a:pt x="4182989" y="4987038"/>
                </a:cubicBezTo>
                <a:cubicBezTo>
                  <a:pt x="4194228" y="5003802"/>
                  <a:pt x="4208326" y="5022853"/>
                  <a:pt x="4209468" y="5041522"/>
                </a:cubicBezTo>
                <a:cubicBezTo>
                  <a:pt x="4210706" y="5062669"/>
                  <a:pt x="4221137" y="5082339"/>
                  <a:pt x="4228472" y="5102461"/>
                </a:cubicBezTo>
                <a:lnTo>
                  <a:pt x="4235616" y="5133225"/>
                </a:lnTo>
                <a:lnTo>
                  <a:pt x="4228901" y="5166113"/>
                </a:lnTo>
                <a:lnTo>
                  <a:pt x="4228901" y="5166114"/>
                </a:lnTo>
                <a:lnTo>
                  <a:pt x="4228901" y="5166114"/>
                </a:lnTo>
                <a:cubicBezTo>
                  <a:pt x="4228139" y="5167638"/>
                  <a:pt x="4228711" y="5169781"/>
                  <a:pt x="4229592" y="5172091"/>
                </a:cubicBezTo>
                <a:lnTo>
                  <a:pt x="4232139" y="5179068"/>
                </a:lnTo>
                <a:lnTo>
                  <a:pt x="4231973" y="5229433"/>
                </a:lnTo>
                <a:cubicBezTo>
                  <a:pt x="4228139" y="5245269"/>
                  <a:pt x="4220423" y="5259937"/>
                  <a:pt x="4208516" y="5272796"/>
                </a:cubicBezTo>
                <a:cubicBezTo>
                  <a:pt x="4185226" y="5298086"/>
                  <a:pt x="4177689" y="5325412"/>
                  <a:pt x="4179637" y="5355014"/>
                </a:cubicBezTo>
                <a:lnTo>
                  <a:pt x="4179637" y="5355014"/>
                </a:lnTo>
                <a:lnTo>
                  <a:pt x="4179637" y="5355015"/>
                </a:lnTo>
                <a:cubicBezTo>
                  <a:pt x="4180286" y="5364883"/>
                  <a:pt x="4181989" y="5375003"/>
                  <a:pt x="4184513" y="5385385"/>
                </a:cubicBezTo>
                <a:cubicBezTo>
                  <a:pt x="4187752" y="5398722"/>
                  <a:pt x="4190038" y="5412058"/>
                  <a:pt x="4192704" y="5425583"/>
                </a:cubicBezTo>
                <a:cubicBezTo>
                  <a:pt x="4196514" y="5443871"/>
                  <a:pt x="4200516" y="5462352"/>
                  <a:pt x="4204326" y="5480638"/>
                </a:cubicBezTo>
                <a:lnTo>
                  <a:pt x="4208850" y="5507668"/>
                </a:lnTo>
                <a:lnTo>
                  <a:pt x="4206630" y="5520422"/>
                </a:lnTo>
                <a:cubicBezTo>
                  <a:pt x="4204993" y="5524467"/>
                  <a:pt x="4202326" y="5528265"/>
                  <a:pt x="4198230" y="5531693"/>
                </a:cubicBezTo>
                <a:cubicBezTo>
                  <a:pt x="4191181" y="5537600"/>
                  <a:pt x="4187989" y="5542649"/>
                  <a:pt x="4188085" y="5547578"/>
                </a:cubicBezTo>
                <a:lnTo>
                  <a:pt x="4188085" y="5547578"/>
                </a:lnTo>
                <a:lnTo>
                  <a:pt x="4188085" y="5547579"/>
                </a:lnTo>
                <a:cubicBezTo>
                  <a:pt x="4188180" y="5552508"/>
                  <a:pt x="4191562" y="5557318"/>
                  <a:pt x="4197658" y="5562747"/>
                </a:cubicBezTo>
                <a:cubicBezTo>
                  <a:pt x="4240331" y="5600468"/>
                  <a:pt x="4267002" y="5646190"/>
                  <a:pt x="4268906" y="5704484"/>
                </a:cubicBezTo>
                <a:cubicBezTo>
                  <a:pt x="4269288" y="5716486"/>
                  <a:pt x="4271954" y="5728679"/>
                  <a:pt x="4274812" y="5740489"/>
                </a:cubicBezTo>
                <a:cubicBezTo>
                  <a:pt x="4276527" y="5747729"/>
                  <a:pt x="4278433" y="5756494"/>
                  <a:pt x="4283577" y="5760874"/>
                </a:cubicBezTo>
                <a:cubicBezTo>
                  <a:pt x="4322820" y="5794975"/>
                  <a:pt x="4350063" y="5837458"/>
                  <a:pt x="4371972" y="5883752"/>
                </a:cubicBezTo>
                <a:cubicBezTo>
                  <a:pt x="4375877" y="5892038"/>
                  <a:pt x="4379782" y="5900611"/>
                  <a:pt x="4382997" y="5909351"/>
                </a:cubicBezTo>
                <a:lnTo>
                  <a:pt x="4389878" y="5935950"/>
                </a:lnTo>
                <a:lnTo>
                  <a:pt x="4389711" y="5964477"/>
                </a:lnTo>
                <a:cubicBezTo>
                  <a:pt x="4388783" y="5974097"/>
                  <a:pt x="4387306" y="5983766"/>
                  <a:pt x="4386258" y="5993291"/>
                </a:cubicBezTo>
                <a:cubicBezTo>
                  <a:pt x="4385116" y="6004531"/>
                  <a:pt x="4385306" y="6017485"/>
                  <a:pt x="4379782" y="6026440"/>
                </a:cubicBezTo>
                <a:cubicBezTo>
                  <a:pt x="4362445" y="6054825"/>
                  <a:pt x="4343777" y="6082258"/>
                  <a:pt x="4323582" y="6108738"/>
                </a:cubicBezTo>
                <a:cubicBezTo>
                  <a:pt x="4314914" y="6120074"/>
                  <a:pt x="4309961" y="6126884"/>
                  <a:pt x="4309890" y="6133314"/>
                </a:cubicBezTo>
                <a:lnTo>
                  <a:pt x="4309890" y="6133315"/>
                </a:lnTo>
                <a:lnTo>
                  <a:pt x="4309890" y="6133315"/>
                </a:lnTo>
                <a:cubicBezTo>
                  <a:pt x="4309818" y="6139745"/>
                  <a:pt x="4314629" y="6145793"/>
                  <a:pt x="4325488" y="6155603"/>
                </a:cubicBezTo>
                <a:cubicBezTo>
                  <a:pt x="4347777" y="6175798"/>
                  <a:pt x="4359397" y="6200945"/>
                  <a:pt x="4364159" y="6228757"/>
                </a:cubicBezTo>
                <a:lnTo>
                  <a:pt x="4381496" y="6361540"/>
                </a:lnTo>
                <a:lnTo>
                  <a:pt x="4381314" y="6364769"/>
                </a:lnTo>
                <a:lnTo>
                  <a:pt x="4380007" y="6387910"/>
                </a:lnTo>
                <a:lnTo>
                  <a:pt x="4377352" y="6393385"/>
                </a:lnTo>
                <a:lnTo>
                  <a:pt x="4370589" y="6407332"/>
                </a:lnTo>
                <a:lnTo>
                  <a:pt x="4370589" y="6407333"/>
                </a:lnTo>
                <a:lnTo>
                  <a:pt x="4377352" y="6393385"/>
                </a:lnTo>
                <a:lnTo>
                  <a:pt x="4380008" y="6387910"/>
                </a:lnTo>
                <a:lnTo>
                  <a:pt x="4381314" y="6364769"/>
                </a:lnTo>
                <a:lnTo>
                  <a:pt x="4381496" y="6361540"/>
                </a:lnTo>
                <a:lnTo>
                  <a:pt x="4381496" y="6361540"/>
                </a:lnTo>
                <a:lnTo>
                  <a:pt x="4381496" y="6361539"/>
                </a:lnTo>
                <a:cubicBezTo>
                  <a:pt x="4377876" y="6317151"/>
                  <a:pt x="4371590" y="6272764"/>
                  <a:pt x="4364159" y="6228756"/>
                </a:cubicBezTo>
                <a:cubicBezTo>
                  <a:pt x="4359397" y="6200944"/>
                  <a:pt x="4347777" y="6175797"/>
                  <a:pt x="4325488" y="6155602"/>
                </a:cubicBezTo>
                <a:cubicBezTo>
                  <a:pt x="4320059" y="6150697"/>
                  <a:pt x="4316141" y="6146732"/>
                  <a:pt x="4313590" y="6143190"/>
                </a:cubicBezTo>
                <a:lnTo>
                  <a:pt x="4309890" y="6133315"/>
                </a:lnTo>
                <a:lnTo>
                  <a:pt x="4323582" y="6108739"/>
                </a:lnTo>
                <a:cubicBezTo>
                  <a:pt x="4343777" y="6082259"/>
                  <a:pt x="4362445" y="6054826"/>
                  <a:pt x="4379782" y="6026441"/>
                </a:cubicBezTo>
                <a:cubicBezTo>
                  <a:pt x="4385306" y="6017486"/>
                  <a:pt x="4385116" y="6004532"/>
                  <a:pt x="4386258" y="5993292"/>
                </a:cubicBezTo>
                <a:cubicBezTo>
                  <a:pt x="4388354" y="5974241"/>
                  <a:pt x="4392164" y="5954618"/>
                  <a:pt x="4389878" y="5935950"/>
                </a:cubicBezTo>
                <a:lnTo>
                  <a:pt x="4389878" y="5935950"/>
                </a:lnTo>
                <a:lnTo>
                  <a:pt x="4389878" y="5935949"/>
                </a:lnTo>
                <a:cubicBezTo>
                  <a:pt x="4387592" y="5918042"/>
                  <a:pt x="4379782" y="5900323"/>
                  <a:pt x="4371972" y="5883751"/>
                </a:cubicBezTo>
                <a:cubicBezTo>
                  <a:pt x="4350063" y="5837457"/>
                  <a:pt x="4322820" y="5794974"/>
                  <a:pt x="4283577" y="5760873"/>
                </a:cubicBezTo>
                <a:cubicBezTo>
                  <a:pt x="4278433" y="5756493"/>
                  <a:pt x="4276527" y="5747728"/>
                  <a:pt x="4274812" y="5740488"/>
                </a:cubicBezTo>
                <a:cubicBezTo>
                  <a:pt x="4271954" y="5728678"/>
                  <a:pt x="4269288" y="5716485"/>
                  <a:pt x="4268906" y="5704483"/>
                </a:cubicBezTo>
                <a:cubicBezTo>
                  <a:pt x="4267002" y="5646189"/>
                  <a:pt x="4240331" y="5600467"/>
                  <a:pt x="4197658" y="5562746"/>
                </a:cubicBezTo>
                <a:lnTo>
                  <a:pt x="4188085" y="5547578"/>
                </a:lnTo>
                <a:lnTo>
                  <a:pt x="4198230" y="5531694"/>
                </a:lnTo>
                <a:cubicBezTo>
                  <a:pt x="4206421" y="5524837"/>
                  <a:pt x="4208898" y="5516503"/>
                  <a:pt x="4208850" y="5507668"/>
                </a:cubicBezTo>
                <a:lnTo>
                  <a:pt x="4208850" y="5507668"/>
                </a:lnTo>
                <a:lnTo>
                  <a:pt x="4208850" y="5507667"/>
                </a:lnTo>
                <a:cubicBezTo>
                  <a:pt x="4208803" y="5498832"/>
                  <a:pt x="4206231" y="5489497"/>
                  <a:pt x="4204326" y="5480637"/>
                </a:cubicBezTo>
                <a:cubicBezTo>
                  <a:pt x="4200516" y="5462351"/>
                  <a:pt x="4196514" y="5443870"/>
                  <a:pt x="4192704" y="5425582"/>
                </a:cubicBezTo>
                <a:cubicBezTo>
                  <a:pt x="4190038" y="5412057"/>
                  <a:pt x="4187752" y="5398721"/>
                  <a:pt x="4184513" y="5385384"/>
                </a:cubicBezTo>
                <a:lnTo>
                  <a:pt x="4179637" y="5355014"/>
                </a:lnTo>
                <a:lnTo>
                  <a:pt x="4181083" y="5326163"/>
                </a:lnTo>
                <a:cubicBezTo>
                  <a:pt x="4184464" y="5307422"/>
                  <a:pt x="4192990" y="5289657"/>
                  <a:pt x="4208516" y="5272797"/>
                </a:cubicBezTo>
                <a:cubicBezTo>
                  <a:pt x="4232329" y="5247079"/>
                  <a:pt x="4239379" y="5214122"/>
                  <a:pt x="4232139" y="5179068"/>
                </a:cubicBezTo>
                <a:lnTo>
                  <a:pt x="4232139" y="5179068"/>
                </a:lnTo>
                <a:lnTo>
                  <a:pt x="4232139" y="5179067"/>
                </a:lnTo>
                <a:cubicBezTo>
                  <a:pt x="4231663" y="5176876"/>
                  <a:pt x="4230473" y="5174400"/>
                  <a:pt x="4229592" y="5172090"/>
                </a:cubicBezTo>
                <a:lnTo>
                  <a:pt x="4228901" y="5166114"/>
                </a:lnTo>
                <a:lnTo>
                  <a:pt x="4235616" y="5133225"/>
                </a:lnTo>
                <a:lnTo>
                  <a:pt x="4235616" y="5133225"/>
                </a:lnTo>
                <a:lnTo>
                  <a:pt x="4235616" y="5133224"/>
                </a:lnTo>
                <a:cubicBezTo>
                  <a:pt x="4233865" y="5101639"/>
                  <a:pt x="4211325" y="5073241"/>
                  <a:pt x="4209468" y="5041521"/>
                </a:cubicBezTo>
                <a:cubicBezTo>
                  <a:pt x="4208326" y="5022852"/>
                  <a:pt x="4194228" y="5003801"/>
                  <a:pt x="4182989" y="4987037"/>
                </a:cubicBezTo>
                <a:cubicBezTo>
                  <a:pt x="4175273" y="4975511"/>
                  <a:pt x="4167700" y="4964604"/>
                  <a:pt x="4162914" y="4952673"/>
                </a:cubicBezTo>
                <a:lnTo>
                  <a:pt x="4158155" y="4933805"/>
                </a:lnTo>
                <a:lnTo>
                  <a:pt x="4159557" y="4912169"/>
                </a:lnTo>
                <a:cubicBezTo>
                  <a:pt x="4161319" y="4904359"/>
                  <a:pt x="4161831" y="4896714"/>
                  <a:pt x="4161262" y="4889276"/>
                </a:cubicBezTo>
                <a:lnTo>
                  <a:pt x="4161262" y="4889275"/>
                </a:lnTo>
                <a:lnTo>
                  <a:pt x="4161262" y="4889275"/>
                </a:lnTo>
                <a:cubicBezTo>
                  <a:pt x="4159556" y="4866958"/>
                  <a:pt x="4148126" y="4846490"/>
                  <a:pt x="4131552" y="4828916"/>
                </a:cubicBezTo>
                <a:lnTo>
                  <a:pt x="4116716" y="4800483"/>
                </a:lnTo>
                <a:lnTo>
                  <a:pt x="4118025" y="4767765"/>
                </a:lnTo>
                <a:cubicBezTo>
                  <a:pt x="4123931" y="4738236"/>
                  <a:pt x="4124313" y="4707565"/>
                  <a:pt x="4127932" y="4677656"/>
                </a:cubicBezTo>
                <a:cubicBezTo>
                  <a:pt x="4128694" y="4671177"/>
                  <a:pt x="4131362" y="4662987"/>
                  <a:pt x="4135934" y="4659175"/>
                </a:cubicBezTo>
                <a:cubicBezTo>
                  <a:pt x="4192704" y="4612501"/>
                  <a:pt x="4193276" y="4546777"/>
                  <a:pt x="4195944" y="4482005"/>
                </a:cubicBezTo>
                <a:cubicBezTo>
                  <a:pt x="4197658" y="4442762"/>
                  <a:pt x="4197658" y="4403326"/>
                  <a:pt x="4196706" y="4363891"/>
                </a:cubicBezTo>
                <a:lnTo>
                  <a:pt x="4196706" y="4363891"/>
                </a:lnTo>
                <a:lnTo>
                  <a:pt x="4196706" y="4363890"/>
                </a:lnTo>
                <a:cubicBezTo>
                  <a:pt x="4196514" y="4350554"/>
                  <a:pt x="4193466" y="4336457"/>
                  <a:pt x="4187752" y="4324645"/>
                </a:cubicBezTo>
                <a:cubicBezTo>
                  <a:pt x="4175749" y="4300070"/>
                  <a:pt x="4160129" y="4277401"/>
                  <a:pt x="4147936" y="4253014"/>
                </a:cubicBezTo>
                <a:lnTo>
                  <a:pt x="4142220" y="4221391"/>
                </a:lnTo>
                <a:lnTo>
                  <a:pt x="4142315" y="4192388"/>
                </a:lnTo>
                <a:lnTo>
                  <a:pt x="4142315" y="4192388"/>
                </a:lnTo>
                <a:lnTo>
                  <a:pt x="4142315" y="4192387"/>
                </a:lnTo>
                <a:cubicBezTo>
                  <a:pt x="4142411" y="4182767"/>
                  <a:pt x="4141839" y="4173480"/>
                  <a:pt x="4138410" y="4165383"/>
                </a:cubicBezTo>
                <a:cubicBezTo>
                  <a:pt x="4133981" y="4154857"/>
                  <a:pt x="4130909" y="4144498"/>
                  <a:pt x="4129066" y="4134255"/>
                </a:cubicBezTo>
                <a:lnTo>
                  <a:pt x="4127099" y="4103826"/>
                </a:lnTo>
                <a:lnTo>
                  <a:pt x="4142220" y="4043840"/>
                </a:lnTo>
                <a:cubicBezTo>
                  <a:pt x="4154508" y="4015835"/>
                  <a:pt x="4160175" y="3988593"/>
                  <a:pt x="4157913" y="3962160"/>
                </a:cubicBezTo>
                <a:lnTo>
                  <a:pt x="4157913" y="3962160"/>
                </a:lnTo>
                <a:lnTo>
                  <a:pt x="4157913" y="3962159"/>
                </a:lnTo>
                <a:cubicBezTo>
                  <a:pt x="4155651" y="3935727"/>
                  <a:pt x="4145460" y="3910104"/>
                  <a:pt x="4126028" y="3885338"/>
                </a:cubicBezTo>
                <a:cubicBezTo>
                  <a:pt x="4121646" y="3879766"/>
                  <a:pt x="4118884" y="3874229"/>
                  <a:pt x="4117425" y="3868764"/>
                </a:cubicBezTo>
                <a:lnTo>
                  <a:pt x="4116645" y="3852620"/>
                </a:lnTo>
                <a:lnTo>
                  <a:pt x="4130980" y="3822473"/>
                </a:lnTo>
                <a:cubicBezTo>
                  <a:pt x="4139172" y="3811614"/>
                  <a:pt x="4144316" y="3800897"/>
                  <a:pt x="4145911" y="3789777"/>
                </a:cubicBezTo>
                <a:lnTo>
                  <a:pt x="4145911" y="3789776"/>
                </a:lnTo>
                <a:lnTo>
                  <a:pt x="4145911" y="3789776"/>
                </a:lnTo>
                <a:cubicBezTo>
                  <a:pt x="4147507" y="3778655"/>
                  <a:pt x="4145554" y="3767130"/>
                  <a:pt x="4139554" y="3754652"/>
                </a:cubicBezTo>
                <a:lnTo>
                  <a:pt x="4139172" y="3734838"/>
                </a:lnTo>
                <a:lnTo>
                  <a:pt x="4143220" y="3680164"/>
                </a:lnTo>
                <a:lnTo>
                  <a:pt x="4143220" y="3680164"/>
                </a:lnTo>
                <a:lnTo>
                  <a:pt x="4143220" y="3680163"/>
                </a:lnTo>
                <a:cubicBezTo>
                  <a:pt x="4141696" y="3662494"/>
                  <a:pt x="4135458" y="3645682"/>
                  <a:pt x="4118979" y="3630632"/>
                </a:cubicBezTo>
                <a:cubicBezTo>
                  <a:pt x="4112501" y="3624725"/>
                  <a:pt x="4109835" y="3614819"/>
                  <a:pt x="4105453" y="3606817"/>
                </a:cubicBezTo>
                <a:cubicBezTo>
                  <a:pt x="4100976" y="3598435"/>
                  <a:pt x="4097725" y="3592232"/>
                  <a:pt x="4095707" y="3587174"/>
                </a:cubicBezTo>
                <a:lnTo>
                  <a:pt x="4093356" y="3574408"/>
                </a:lnTo>
                <a:lnTo>
                  <a:pt x="4098434" y="3562321"/>
                </a:lnTo>
                <a:cubicBezTo>
                  <a:pt x="4101369" y="3557716"/>
                  <a:pt x="4105548" y="3552191"/>
                  <a:pt x="4110977" y="3544714"/>
                </a:cubicBezTo>
                <a:cubicBezTo>
                  <a:pt x="4122407" y="3529091"/>
                  <a:pt x="4134028" y="3507564"/>
                  <a:pt x="4133076" y="3489468"/>
                </a:cubicBezTo>
                <a:cubicBezTo>
                  <a:pt x="4127362" y="3380306"/>
                  <a:pt x="4154794" y="3276481"/>
                  <a:pt x="4180703" y="3172655"/>
                </a:cubicBezTo>
                <a:cubicBezTo>
                  <a:pt x="4188705" y="3140650"/>
                  <a:pt x="4192943" y="3109026"/>
                  <a:pt x="4193158" y="3077402"/>
                </a:cubicBezTo>
                <a:lnTo>
                  <a:pt x="4193158" y="3077402"/>
                </a:lnTo>
                <a:lnTo>
                  <a:pt x="4193158" y="3077401"/>
                </a:lnTo>
                <a:cubicBezTo>
                  <a:pt x="4193372" y="3045777"/>
                  <a:pt x="4189562" y="3014153"/>
                  <a:pt x="4181465" y="2982148"/>
                </a:cubicBezTo>
                <a:lnTo>
                  <a:pt x="4177881" y="2947863"/>
                </a:lnTo>
                <a:lnTo>
                  <a:pt x="4182513" y="2914328"/>
                </a:lnTo>
                <a:cubicBezTo>
                  <a:pt x="4187561" y="2892182"/>
                  <a:pt x="4195753" y="2870416"/>
                  <a:pt x="4202420" y="2848794"/>
                </a:cubicBezTo>
                <a:cubicBezTo>
                  <a:pt x="4203753" y="2844317"/>
                  <a:pt x="4207039" y="2839983"/>
                  <a:pt x="4211111" y="2836173"/>
                </a:cubicBezTo>
                <a:close/>
                <a:moveTo>
                  <a:pt x="3726625" y="1508458"/>
                </a:moveTo>
                <a:lnTo>
                  <a:pt x="3698531" y="1596214"/>
                </a:lnTo>
                <a:cubicBezTo>
                  <a:pt x="3696054" y="1604979"/>
                  <a:pt x="3697579" y="1615837"/>
                  <a:pt x="3700436" y="1624981"/>
                </a:cubicBezTo>
                <a:cubicBezTo>
                  <a:pt x="3710152" y="1656224"/>
                  <a:pt x="3734537" y="1676037"/>
                  <a:pt x="3757017" y="1697754"/>
                </a:cubicBezTo>
                <a:cubicBezTo>
                  <a:pt x="3766924" y="1707280"/>
                  <a:pt x="3773972" y="1720424"/>
                  <a:pt x="3779686" y="1733189"/>
                </a:cubicBezTo>
                <a:cubicBezTo>
                  <a:pt x="3794357" y="1766336"/>
                  <a:pt x="3807501" y="1800247"/>
                  <a:pt x="3821407" y="1833776"/>
                </a:cubicBezTo>
                <a:cubicBezTo>
                  <a:pt x="3822741" y="1837014"/>
                  <a:pt x="3826170" y="1839680"/>
                  <a:pt x="3829028" y="1842159"/>
                </a:cubicBezTo>
                <a:cubicBezTo>
                  <a:pt x="3859129" y="1866923"/>
                  <a:pt x="3889418" y="1891498"/>
                  <a:pt x="3919519" y="1916455"/>
                </a:cubicBezTo>
                <a:cubicBezTo>
                  <a:pt x="3925233" y="1921217"/>
                  <a:pt x="3929425" y="1928077"/>
                  <a:pt x="3934949" y="1933220"/>
                </a:cubicBezTo>
                <a:cubicBezTo>
                  <a:pt x="3942569" y="1940460"/>
                  <a:pt x="3949810" y="1949604"/>
                  <a:pt x="3958954" y="1953414"/>
                </a:cubicBezTo>
                <a:cubicBezTo>
                  <a:pt x="3987719" y="1965225"/>
                  <a:pt x="4000103" y="1987895"/>
                  <a:pt x="4005437" y="2016470"/>
                </a:cubicBezTo>
                <a:cubicBezTo>
                  <a:pt x="4010390" y="2042571"/>
                  <a:pt x="4014582" y="2068670"/>
                  <a:pt x="4020296" y="2094579"/>
                </a:cubicBezTo>
                <a:cubicBezTo>
                  <a:pt x="4027154" y="2126202"/>
                  <a:pt x="4034584" y="2157637"/>
                  <a:pt x="4042967" y="2188880"/>
                </a:cubicBezTo>
                <a:cubicBezTo>
                  <a:pt x="4046587" y="2202405"/>
                  <a:pt x="4050777" y="2216693"/>
                  <a:pt x="4058207" y="2228315"/>
                </a:cubicBezTo>
                <a:cubicBezTo>
                  <a:pt x="4078782" y="2260891"/>
                  <a:pt x="4092688" y="2295754"/>
                  <a:pt x="4087164" y="2334045"/>
                </a:cubicBezTo>
                <a:cubicBezTo>
                  <a:pt x="4082782" y="2364716"/>
                  <a:pt x="4094022" y="2390435"/>
                  <a:pt x="4111549" y="2409486"/>
                </a:cubicBezTo>
                <a:cubicBezTo>
                  <a:pt x="4119503" y="2418155"/>
                  <a:pt x="4125016" y="2426977"/>
                  <a:pt x="4128650" y="2435913"/>
                </a:cubicBezTo>
                <a:lnTo>
                  <a:pt x="4134481" y="2463018"/>
                </a:lnTo>
                <a:lnTo>
                  <a:pt x="4132419" y="2490551"/>
                </a:lnTo>
                <a:cubicBezTo>
                  <a:pt x="4130791" y="2499773"/>
                  <a:pt x="4128410" y="2509025"/>
                  <a:pt x="4125838" y="2518264"/>
                </a:cubicBezTo>
                <a:cubicBezTo>
                  <a:pt x="4123171" y="2527790"/>
                  <a:pt x="4122027" y="2536458"/>
                  <a:pt x="4122194" y="2545006"/>
                </a:cubicBezTo>
                <a:lnTo>
                  <a:pt x="4122194" y="2545007"/>
                </a:lnTo>
                <a:lnTo>
                  <a:pt x="4122194" y="2545007"/>
                </a:lnTo>
                <a:cubicBezTo>
                  <a:pt x="4122360" y="2553556"/>
                  <a:pt x="4123837" y="2561986"/>
                  <a:pt x="4126408" y="2571035"/>
                </a:cubicBezTo>
                <a:cubicBezTo>
                  <a:pt x="4138410" y="2612946"/>
                  <a:pt x="4170987" y="2640951"/>
                  <a:pt x="4199562" y="2668002"/>
                </a:cubicBezTo>
                <a:cubicBezTo>
                  <a:pt x="4223947" y="2691055"/>
                  <a:pt x="4237663" y="2716964"/>
                  <a:pt x="4247952" y="2745349"/>
                </a:cubicBezTo>
                <a:lnTo>
                  <a:pt x="4247953" y="2745352"/>
                </a:lnTo>
                <a:lnTo>
                  <a:pt x="4253873" y="2778006"/>
                </a:lnTo>
                <a:lnTo>
                  <a:pt x="4253453" y="2785440"/>
                </a:lnTo>
                <a:lnTo>
                  <a:pt x="4243374" y="2811780"/>
                </a:lnTo>
                <a:lnTo>
                  <a:pt x="4243370" y="2811787"/>
                </a:lnTo>
                <a:lnTo>
                  <a:pt x="4243371" y="2811787"/>
                </a:lnTo>
                <a:lnTo>
                  <a:pt x="4243374" y="2811780"/>
                </a:lnTo>
                <a:lnTo>
                  <a:pt x="4253024" y="2793023"/>
                </a:lnTo>
                <a:lnTo>
                  <a:pt x="4253453" y="2785440"/>
                </a:lnTo>
                <a:lnTo>
                  <a:pt x="4254653" y="2782305"/>
                </a:lnTo>
                <a:lnTo>
                  <a:pt x="4253873" y="2778006"/>
                </a:lnTo>
                <a:lnTo>
                  <a:pt x="4254283" y="2770757"/>
                </a:lnTo>
                <a:lnTo>
                  <a:pt x="4247953" y="2745352"/>
                </a:lnTo>
                <a:lnTo>
                  <a:pt x="4247952" y="2745348"/>
                </a:lnTo>
                <a:cubicBezTo>
                  <a:pt x="4237663" y="2716963"/>
                  <a:pt x="4223947" y="2691054"/>
                  <a:pt x="4199562" y="2668001"/>
                </a:cubicBezTo>
                <a:cubicBezTo>
                  <a:pt x="4170987" y="2640950"/>
                  <a:pt x="4138410" y="2612945"/>
                  <a:pt x="4126408" y="2571034"/>
                </a:cubicBezTo>
                <a:lnTo>
                  <a:pt x="4122194" y="2545007"/>
                </a:lnTo>
                <a:lnTo>
                  <a:pt x="4125838" y="2518265"/>
                </a:lnTo>
                <a:cubicBezTo>
                  <a:pt x="4130981" y="2499786"/>
                  <a:pt x="4135363" y="2481259"/>
                  <a:pt x="4134482" y="2463019"/>
                </a:cubicBezTo>
                <a:lnTo>
                  <a:pt x="4134481" y="2463018"/>
                </a:lnTo>
                <a:lnTo>
                  <a:pt x="4134482" y="2463018"/>
                </a:lnTo>
                <a:cubicBezTo>
                  <a:pt x="4133600" y="2444777"/>
                  <a:pt x="4127457" y="2426822"/>
                  <a:pt x="4111549" y="2409485"/>
                </a:cubicBezTo>
                <a:cubicBezTo>
                  <a:pt x="4094022" y="2390434"/>
                  <a:pt x="4082782" y="2364715"/>
                  <a:pt x="4087164" y="2334044"/>
                </a:cubicBezTo>
                <a:cubicBezTo>
                  <a:pt x="4092688" y="2295753"/>
                  <a:pt x="4078782" y="2260890"/>
                  <a:pt x="4058207" y="2228314"/>
                </a:cubicBezTo>
                <a:cubicBezTo>
                  <a:pt x="4050777" y="2216692"/>
                  <a:pt x="4046587" y="2202404"/>
                  <a:pt x="4042967" y="2188879"/>
                </a:cubicBezTo>
                <a:cubicBezTo>
                  <a:pt x="4034584" y="2157636"/>
                  <a:pt x="4027154" y="2126201"/>
                  <a:pt x="4020296" y="2094578"/>
                </a:cubicBezTo>
                <a:cubicBezTo>
                  <a:pt x="4014582" y="2068669"/>
                  <a:pt x="4010390" y="2042570"/>
                  <a:pt x="4005437" y="2016469"/>
                </a:cubicBezTo>
                <a:cubicBezTo>
                  <a:pt x="4000103" y="1987894"/>
                  <a:pt x="3987719" y="1965224"/>
                  <a:pt x="3958954" y="1953413"/>
                </a:cubicBezTo>
                <a:cubicBezTo>
                  <a:pt x="3949810" y="1949603"/>
                  <a:pt x="3942569" y="1940459"/>
                  <a:pt x="3934949" y="1933219"/>
                </a:cubicBezTo>
                <a:cubicBezTo>
                  <a:pt x="3929425" y="1928076"/>
                  <a:pt x="3925233" y="1921216"/>
                  <a:pt x="3919519" y="1916454"/>
                </a:cubicBezTo>
                <a:cubicBezTo>
                  <a:pt x="3889418" y="1891497"/>
                  <a:pt x="3859129" y="1866922"/>
                  <a:pt x="3829028" y="1842158"/>
                </a:cubicBezTo>
                <a:cubicBezTo>
                  <a:pt x="3826170" y="1839679"/>
                  <a:pt x="3822741" y="1837013"/>
                  <a:pt x="3821407" y="1833775"/>
                </a:cubicBezTo>
                <a:cubicBezTo>
                  <a:pt x="3807501" y="1800246"/>
                  <a:pt x="3794358" y="1766335"/>
                  <a:pt x="3779686" y="1733188"/>
                </a:cubicBezTo>
                <a:cubicBezTo>
                  <a:pt x="3773972" y="1720423"/>
                  <a:pt x="3766924" y="1707279"/>
                  <a:pt x="3757018" y="1697753"/>
                </a:cubicBezTo>
                <a:cubicBezTo>
                  <a:pt x="3734538" y="1676036"/>
                  <a:pt x="3710152" y="1656223"/>
                  <a:pt x="3700436" y="1624980"/>
                </a:cubicBezTo>
                <a:cubicBezTo>
                  <a:pt x="3697580" y="1615836"/>
                  <a:pt x="3696055" y="1604978"/>
                  <a:pt x="3698532" y="1596213"/>
                </a:cubicBezTo>
                <a:close/>
                <a:moveTo>
                  <a:pt x="3751027" y="1453958"/>
                </a:moveTo>
                <a:lnTo>
                  <a:pt x="3745230" y="1459073"/>
                </a:lnTo>
                <a:lnTo>
                  <a:pt x="3745230" y="1459073"/>
                </a:lnTo>
                <a:lnTo>
                  <a:pt x="3745229" y="1459074"/>
                </a:lnTo>
                <a:lnTo>
                  <a:pt x="3736012" y="1481572"/>
                </a:lnTo>
                <a:lnTo>
                  <a:pt x="3745230" y="1459073"/>
                </a:lnTo>
                <a:close/>
                <a:moveTo>
                  <a:pt x="3764423" y="1268758"/>
                </a:moveTo>
                <a:cubicBezTo>
                  <a:pt x="3764875" y="1275402"/>
                  <a:pt x="3766447" y="1281689"/>
                  <a:pt x="3769590" y="1286070"/>
                </a:cubicBezTo>
                <a:cubicBezTo>
                  <a:pt x="3784163" y="1306930"/>
                  <a:pt x="3790403" y="1328553"/>
                  <a:pt x="3791927" y="1350628"/>
                </a:cubicBezTo>
                <a:lnTo>
                  <a:pt x="3786333" y="1413840"/>
                </a:lnTo>
                <a:lnTo>
                  <a:pt x="3791928" y="1350627"/>
                </a:lnTo>
                <a:cubicBezTo>
                  <a:pt x="3790403" y="1328552"/>
                  <a:pt x="3784164" y="1306930"/>
                  <a:pt x="3769590" y="1286069"/>
                </a:cubicBezTo>
                <a:close/>
                <a:moveTo>
                  <a:pt x="3706152" y="773035"/>
                </a:moveTo>
                <a:lnTo>
                  <a:pt x="3706152" y="773036"/>
                </a:lnTo>
                <a:cubicBezTo>
                  <a:pt x="3708438" y="800277"/>
                  <a:pt x="3711676" y="827330"/>
                  <a:pt x="3714152" y="854380"/>
                </a:cubicBezTo>
                <a:cubicBezTo>
                  <a:pt x="3716438" y="878957"/>
                  <a:pt x="3717200" y="903723"/>
                  <a:pt x="3745205" y="915344"/>
                </a:cubicBezTo>
                <a:cubicBezTo>
                  <a:pt x="3749587" y="917060"/>
                  <a:pt x="3752825" y="922774"/>
                  <a:pt x="3755683" y="927156"/>
                </a:cubicBezTo>
                <a:cubicBezTo>
                  <a:pt x="3799691" y="994786"/>
                  <a:pt x="3798547" y="1030981"/>
                  <a:pt x="3752063" y="1097088"/>
                </a:cubicBezTo>
                <a:cubicBezTo>
                  <a:pt x="3747301" y="1103946"/>
                  <a:pt x="3743871" y="1118614"/>
                  <a:pt x="3747681" y="1123186"/>
                </a:cubicBezTo>
                <a:cubicBezTo>
                  <a:pt x="3763493" y="1142618"/>
                  <a:pt x="3770542" y="1162954"/>
                  <a:pt x="3772400" y="1184029"/>
                </a:cubicBezTo>
                <a:cubicBezTo>
                  <a:pt x="3770542" y="1162954"/>
                  <a:pt x="3763494" y="1142617"/>
                  <a:pt x="3747682" y="1123185"/>
                </a:cubicBezTo>
                <a:cubicBezTo>
                  <a:pt x="3743872" y="1118613"/>
                  <a:pt x="3747302" y="1103945"/>
                  <a:pt x="3752064" y="1097087"/>
                </a:cubicBezTo>
                <a:cubicBezTo>
                  <a:pt x="3798548" y="1030980"/>
                  <a:pt x="3799692" y="994785"/>
                  <a:pt x="3755684" y="927155"/>
                </a:cubicBezTo>
                <a:cubicBezTo>
                  <a:pt x="3752826" y="922773"/>
                  <a:pt x="3749588" y="917059"/>
                  <a:pt x="3745206" y="915343"/>
                </a:cubicBezTo>
                <a:cubicBezTo>
                  <a:pt x="3717200" y="903722"/>
                  <a:pt x="3716438" y="878956"/>
                  <a:pt x="3714152" y="854379"/>
                </a:cubicBezTo>
                <a:close/>
                <a:moveTo>
                  <a:pt x="3761553" y="517851"/>
                </a:moveTo>
                <a:lnTo>
                  <a:pt x="3752635" y="556048"/>
                </a:lnTo>
                <a:cubicBezTo>
                  <a:pt x="3750539" y="564049"/>
                  <a:pt x="3745015" y="572623"/>
                  <a:pt x="3746157" y="580051"/>
                </a:cubicBezTo>
                <a:cubicBezTo>
                  <a:pt x="3749491" y="601579"/>
                  <a:pt x="3747062" y="622201"/>
                  <a:pt x="3742776" y="642538"/>
                </a:cubicBezTo>
                <a:lnTo>
                  <a:pt x="3730253" y="694928"/>
                </a:lnTo>
                <a:lnTo>
                  <a:pt x="3742777" y="642537"/>
                </a:lnTo>
                <a:cubicBezTo>
                  <a:pt x="3747063" y="622201"/>
                  <a:pt x="3749492" y="601578"/>
                  <a:pt x="3746158" y="580050"/>
                </a:cubicBezTo>
                <a:cubicBezTo>
                  <a:pt x="3745016" y="572622"/>
                  <a:pt x="3750540" y="564048"/>
                  <a:pt x="3752636" y="556047"/>
                </a:cubicBezTo>
                <a:close/>
                <a:moveTo>
                  <a:pt x="3774848" y="298169"/>
                </a:moveTo>
                <a:lnTo>
                  <a:pt x="3760065" y="313534"/>
                </a:lnTo>
                <a:cubicBezTo>
                  <a:pt x="3755873" y="316390"/>
                  <a:pt x="3758159" y="330299"/>
                  <a:pt x="3759493" y="338871"/>
                </a:cubicBezTo>
                <a:cubicBezTo>
                  <a:pt x="3760922" y="348396"/>
                  <a:pt x="3763447" y="357874"/>
                  <a:pt x="3765590" y="367328"/>
                </a:cubicBezTo>
                <a:lnTo>
                  <a:pt x="3769400" y="395640"/>
                </a:lnTo>
                <a:cubicBezTo>
                  <a:pt x="3769590" y="376781"/>
                  <a:pt x="3762352" y="357921"/>
                  <a:pt x="3759494" y="338870"/>
                </a:cubicBezTo>
                <a:cubicBezTo>
                  <a:pt x="3758160" y="330298"/>
                  <a:pt x="3755874" y="316389"/>
                  <a:pt x="3760066" y="313533"/>
                </a:cubicBezTo>
                <a:close/>
                <a:moveTo>
                  <a:pt x="3782393" y="281568"/>
                </a:moveTo>
                <a:lnTo>
                  <a:pt x="3777498" y="295415"/>
                </a:lnTo>
                <a:lnTo>
                  <a:pt x="3777499" y="295415"/>
                </a:lnTo>
                <a:close/>
                <a:moveTo>
                  <a:pt x="3769073" y="24486"/>
                </a:moveTo>
                <a:lnTo>
                  <a:pt x="3766810" y="74129"/>
                </a:lnTo>
                <a:cubicBezTo>
                  <a:pt x="3767733" y="91492"/>
                  <a:pt x="3770043" y="108703"/>
                  <a:pt x="3772734" y="125861"/>
                </a:cubicBezTo>
                <a:lnTo>
                  <a:pt x="3777129" y="153388"/>
                </a:lnTo>
                <a:lnTo>
                  <a:pt x="3785402" y="228944"/>
                </a:lnTo>
                <a:lnTo>
                  <a:pt x="3785402" y="228949"/>
                </a:lnTo>
                <a:lnTo>
                  <a:pt x="3785402" y="228948"/>
                </a:lnTo>
                <a:lnTo>
                  <a:pt x="3785402" y="228944"/>
                </a:lnTo>
                <a:lnTo>
                  <a:pt x="3780943" y="177271"/>
                </a:lnTo>
                <a:lnTo>
                  <a:pt x="3777129" y="153388"/>
                </a:lnTo>
                <a:lnTo>
                  <a:pt x="3776930" y="151569"/>
                </a:lnTo>
                <a:cubicBezTo>
                  <a:pt x="3772700" y="125876"/>
                  <a:pt x="3768195" y="100174"/>
                  <a:pt x="3766811" y="74129"/>
                </a:cubicBezTo>
                <a:close/>
                <a:moveTo>
                  <a:pt x="3766492" y="0"/>
                </a:moveTo>
                <a:lnTo>
                  <a:pt x="4230600" y="0"/>
                </a:lnTo>
                <a:lnTo>
                  <a:pt x="4229473" y="2817"/>
                </a:lnTo>
                <a:cubicBezTo>
                  <a:pt x="4221091" y="21486"/>
                  <a:pt x="4218423" y="43012"/>
                  <a:pt x="4215374" y="63587"/>
                </a:cubicBezTo>
                <a:cubicBezTo>
                  <a:pt x="4209850" y="101308"/>
                  <a:pt x="4206420" y="139219"/>
                  <a:pt x="4201468" y="176939"/>
                </a:cubicBezTo>
                <a:cubicBezTo>
                  <a:pt x="4200324" y="184941"/>
                  <a:pt x="4198230" y="194085"/>
                  <a:pt x="4193466" y="200182"/>
                </a:cubicBezTo>
                <a:cubicBezTo>
                  <a:pt x="4161461" y="241901"/>
                  <a:pt x="4152508" y="292579"/>
                  <a:pt x="4155554" y="340774"/>
                </a:cubicBezTo>
                <a:cubicBezTo>
                  <a:pt x="4157843" y="378686"/>
                  <a:pt x="4159557" y="415835"/>
                  <a:pt x="4156319" y="453364"/>
                </a:cubicBezTo>
                <a:cubicBezTo>
                  <a:pt x="4156127" y="456222"/>
                  <a:pt x="4156509" y="460032"/>
                  <a:pt x="4158033" y="462126"/>
                </a:cubicBezTo>
                <a:cubicBezTo>
                  <a:pt x="4168129" y="475081"/>
                  <a:pt x="4168891" y="488607"/>
                  <a:pt x="4170605" y="505182"/>
                </a:cubicBezTo>
                <a:cubicBezTo>
                  <a:pt x="4173083" y="528615"/>
                  <a:pt x="4171367" y="550141"/>
                  <a:pt x="4167177" y="571860"/>
                </a:cubicBezTo>
                <a:cubicBezTo>
                  <a:pt x="4164129" y="587672"/>
                  <a:pt x="4157843" y="603673"/>
                  <a:pt x="4149840" y="617772"/>
                </a:cubicBezTo>
                <a:cubicBezTo>
                  <a:pt x="4138600" y="637392"/>
                  <a:pt x="4134220" y="656255"/>
                  <a:pt x="4149078" y="674923"/>
                </a:cubicBezTo>
                <a:cubicBezTo>
                  <a:pt x="4164891" y="695116"/>
                  <a:pt x="4159367" y="717977"/>
                  <a:pt x="4159937" y="740268"/>
                </a:cubicBezTo>
                <a:cubicBezTo>
                  <a:pt x="4160129" y="749982"/>
                  <a:pt x="4159747" y="760270"/>
                  <a:pt x="4162223" y="769605"/>
                </a:cubicBezTo>
                <a:cubicBezTo>
                  <a:pt x="4169273" y="796655"/>
                  <a:pt x="4179941" y="822756"/>
                  <a:pt x="4184703" y="850189"/>
                </a:cubicBezTo>
                <a:cubicBezTo>
                  <a:pt x="4187370" y="865430"/>
                  <a:pt x="4182607" y="882384"/>
                  <a:pt x="4179179" y="898198"/>
                </a:cubicBezTo>
                <a:cubicBezTo>
                  <a:pt x="4175559" y="914200"/>
                  <a:pt x="4170035" y="930011"/>
                  <a:pt x="4164319" y="945444"/>
                </a:cubicBezTo>
                <a:cubicBezTo>
                  <a:pt x="4160509" y="955920"/>
                  <a:pt x="4156889" y="967350"/>
                  <a:pt x="4150030" y="975733"/>
                </a:cubicBezTo>
                <a:cubicBezTo>
                  <a:pt x="4134410" y="994785"/>
                  <a:pt x="4131742" y="1014406"/>
                  <a:pt x="4139934" y="1036887"/>
                </a:cubicBezTo>
                <a:cubicBezTo>
                  <a:pt x="4141268" y="1040315"/>
                  <a:pt x="4141268" y="1044315"/>
                  <a:pt x="4141458" y="1048125"/>
                </a:cubicBezTo>
                <a:cubicBezTo>
                  <a:pt x="4145458" y="1109091"/>
                  <a:pt x="4147936" y="1170051"/>
                  <a:pt x="4154032" y="1230633"/>
                </a:cubicBezTo>
                <a:cubicBezTo>
                  <a:pt x="4156509" y="1255206"/>
                  <a:pt x="4167367" y="1278829"/>
                  <a:pt x="4174225" y="1303024"/>
                </a:cubicBezTo>
                <a:cubicBezTo>
                  <a:pt x="4175559" y="1307978"/>
                  <a:pt x="4177655" y="1313504"/>
                  <a:pt x="4176701" y="1318456"/>
                </a:cubicBezTo>
                <a:cubicBezTo>
                  <a:pt x="4167177" y="1372368"/>
                  <a:pt x="4181083" y="1422854"/>
                  <a:pt x="4199372" y="1472575"/>
                </a:cubicBezTo>
                <a:cubicBezTo>
                  <a:pt x="4201278" y="1477717"/>
                  <a:pt x="4200706" y="1484004"/>
                  <a:pt x="4200324" y="1489720"/>
                </a:cubicBezTo>
                <a:cubicBezTo>
                  <a:pt x="4198992" y="1505724"/>
                  <a:pt x="4192324" y="1523059"/>
                  <a:pt x="4196324" y="1537537"/>
                </a:cubicBezTo>
                <a:cubicBezTo>
                  <a:pt x="4207374" y="1576019"/>
                  <a:pt x="4220709" y="1614120"/>
                  <a:pt x="4237473" y="1650317"/>
                </a:cubicBezTo>
                <a:cubicBezTo>
                  <a:pt x="4254428" y="1687086"/>
                  <a:pt x="4268716" y="1721185"/>
                  <a:pt x="4251572" y="1763287"/>
                </a:cubicBezTo>
                <a:cubicBezTo>
                  <a:pt x="4244331" y="1781194"/>
                  <a:pt x="4249476" y="1804816"/>
                  <a:pt x="4251380" y="1825393"/>
                </a:cubicBezTo>
                <a:cubicBezTo>
                  <a:pt x="4252904" y="1840441"/>
                  <a:pt x="4261478" y="1854920"/>
                  <a:pt x="4261478" y="1869780"/>
                </a:cubicBezTo>
                <a:cubicBezTo>
                  <a:pt x="4261478" y="1909408"/>
                  <a:pt x="4271574" y="1944649"/>
                  <a:pt x="4292149" y="1978940"/>
                </a:cubicBezTo>
                <a:cubicBezTo>
                  <a:pt x="4300149" y="1992279"/>
                  <a:pt x="4294815" y="2013043"/>
                  <a:pt x="4296911" y="2030378"/>
                </a:cubicBezTo>
                <a:cubicBezTo>
                  <a:pt x="4299387" y="2048668"/>
                  <a:pt x="4301673" y="2067525"/>
                  <a:pt x="4307200" y="2085054"/>
                </a:cubicBezTo>
                <a:cubicBezTo>
                  <a:pt x="4321678" y="2130393"/>
                  <a:pt x="4338061" y="2175163"/>
                  <a:pt x="4353301" y="2220312"/>
                </a:cubicBezTo>
                <a:cubicBezTo>
                  <a:pt x="4365876" y="2257459"/>
                  <a:pt x="4355969" y="2294039"/>
                  <a:pt x="4350635" y="2330806"/>
                </a:cubicBezTo>
                <a:cubicBezTo>
                  <a:pt x="4347205" y="2353859"/>
                  <a:pt x="4339013" y="2375383"/>
                  <a:pt x="4351205" y="2401292"/>
                </a:cubicBezTo>
                <a:cubicBezTo>
                  <a:pt x="4362827" y="2426059"/>
                  <a:pt x="4360159" y="2457492"/>
                  <a:pt x="4366446" y="2485307"/>
                </a:cubicBezTo>
                <a:cubicBezTo>
                  <a:pt x="4371780" y="2508742"/>
                  <a:pt x="4380354" y="2531409"/>
                  <a:pt x="4388736" y="2554079"/>
                </a:cubicBezTo>
                <a:cubicBezTo>
                  <a:pt x="4400167" y="2584942"/>
                  <a:pt x="4412167" y="2615421"/>
                  <a:pt x="4406453" y="2649143"/>
                </a:cubicBezTo>
                <a:cubicBezTo>
                  <a:pt x="4399975" y="2687436"/>
                  <a:pt x="4424359" y="2713723"/>
                  <a:pt x="4440554" y="2743826"/>
                </a:cubicBezTo>
                <a:cubicBezTo>
                  <a:pt x="4451602" y="2764590"/>
                  <a:pt x="4459795" y="2787259"/>
                  <a:pt x="4466653" y="2809930"/>
                </a:cubicBezTo>
                <a:cubicBezTo>
                  <a:pt x="4475607" y="2840219"/>
                  <a:pt x="4480941" y="2871462"/>
                  <a:pt x="4489704" y="2901943"/>
                </a:cubicBezTo>
                <a:cubicBezTo>
                  <a:pt x="4502848" y="2948047"/>
                  <a:pt x="4513136" y="2994722"/>
                  <a:pt x="4505896" y="3042728"/>
                </a:cubicBezTo>
                <a:cubicBezTo>
                  <a:pt x="4502658" y="3064827"/>
                  <a:pt x="4502848" y="3085403"/>
                  <a:pt x="4507612" y="3107500"/>
                </a:cubicBezTo>
                <a:cubicBezTo>
                  <a:pt x="4515422" y="3143695"/>
                  <a:pt x="4516375" y="3180844"/>
                  <a:pt x="4545521" y="3209993"/>
                </a:cubicBezTo>
                <a:cubicBezTo>
                  <a:pt x="4555810" y="3220280"/>
                  <a:pt x="4558476" y="3238758"/>
                  <a:pt x="4563810" y="3253809"/>
                </a:cubicBezTo>
                <a:cubicBezTo>
                  <a:pt x="4570098" y="3271145"/>
                  <a:pt x="4566858" y="3283908"/>
                  <a:pt x="4548570" y="3293244"/>
                </a:cubicBezTo>
                <a:cubicBezTo>
                  <a:pt x="4540379" y="3297434"/>
                  <a:pt x="4532377" y="3309437"/>
                  <a:pt x="4531043" y="3318771"/>
                </a:cubicBezTo>
                <a:cubicBezTo>
                  <a:pt x="4527043" y="3346776"/>
                  <a:pt x="4532949" y="3372495"/>
                  <a:pt x="4545904" y="3399546"/>
                </a:cubicBezTo>
                <a:cubicBezTo>
                  <a:pt x="4558096" y="3424883"/>
                  <a:pt x="4556762" y="3456508"/>
                  <a:pt x="4561524" y="3485275"/>
                </a:cubicBezTo>
                <a:cubicBezTo>
                  <a:pt x="4564954" y="3505657"/>
                  <a:pt x="4572002" y="3526042"/>
                  <a:pt x="4572002" y="3546617"/>
                </a:cubicBezTo>
                <a:cubicBezTo>
                  <a:pt x="4572002" y="3572146"/>
                  <a:pt x="4565906" y="3597482"/>
                  <a:pt x="4563620" y="3623201"/>
                </a:cubicBezTo>
                <a:cubicBezTo>
                  <a:pt x="4561716" y="3643204"/>
                  <a:pt x="4562478" y="3663589"/>
                  <a:pt x="4560192" y="3683591"/>
                </a:cubicBezTo>
                <a:cubicBezTo>
                  <a:pt x="4558476" y="3699976"/>
                  <a:pt x="4554096" y="3716168"/>
                  <a:pt x="4550476" y="3732361"/>
                </a:cubicBezTo>
                <a:cubicBezTo>
                  <a:pt x="4549142" y="3738267"/>
                  <a:pt x="4543997" y="3744173"/>
                  <a:pt x="4544759" y="3749506"/>
                </a:cubicBezTo>
                <a:cubicBezTo>
                  <a:pt x="4552952" y="3802467"/>
                  <a:pt x="4516375" y="3840569"/>
                  <a:pt x="4500182" y="3885338"/>
                </a:cubicBezTo>
                <a:cubicBezTo>
                  <a:pt x="4483035" y="3932394"/>
                  <a:pt x="4456747" y="3977925"/>
                  <a:pt x="4464557" y="4030503"/>
                </a:cubicBezTo>
                <a:cubicBezTo>
                  <a:pt x="4469319" y="4062318"/>
                  <a:pt x="4480369" y="4092989"/>
                  <a:pt x="4487038" y="4124614"/>
                </a:cubicBezTo>
                <a:cubicBezTo>
                  <a:pt x="4489324" y="4135854"/>
                  <a:pt x="4488942" y="4148427"/>
                  <a:pt x="4486656" y="4159667"/>
                </a:cubicBezTo>
                <a:cubicBezTo>
                  <a:pt x="4476177" y="4213961"/>
                  <a:pt x="4474653" y="4267493"/>
                  <a:pt x="4491800" y="4320837"/>
                </a:cubicBezTo>
                <a:cubicBezTo>
                  <a:pt x="4494658" y="4329979"/>
                  <a:pt x="4497324" y="4339695"/>
                  <a:pt x="4497324" y="4349222"/>
                </a:cubicBezTo>
                <a:cubicBezTo>
                  <a:pt x="4497324" y="4401419"/>
                  <a:pt x="4493324" y="4452665"/>
                  <a:pt x="4474653" y="4502579"/>
                </a:cubicBezTo>
                <a:cubicBezTo>
                  <a:pt x="4468367" y="4519343"/>
                  <a:pt x="4472367" y="4539728"/>
                  <a:pt x="4470843" y="4558207"/>
                </a:cubicBezTo>
                <a:cubicBezTo>
                  <a:pt x="4469511" y="4575351"/>
                  <a:pt x="4468939" y="4592878"/>
                  <a:pt x="4464557" y="4609452"/>
                </a:cubicBezTo>
                <a:cubicBezTo>
                  <a:pt x="4458081" y="4633647"/>
                  <a:pt x="4457319" y="4656126"/>
                  <a:pt x="4463033" y="4681083"/>
                </a:cubicBezTo>
                <a:cubicBezTo>
                  <a:pt x="4468367" y="4704895"/>
                  <a:pt x="4465701" y="4730614"/>
                  <a:pt x="4465891" y="4755381"/>
                </a:cubicBezTo>
                <a:cubicBezTo>
                  <a:pt x="4466081" y="4783004"/>
                  <a:pt x="4466271" y="4810627"/>
                  <a:pt x="4465319" y="4838250"/>
                </a:cubicBezTo>
                <a:cubicBezTo>
                  <a:pt x="4464939" y="4849300"/>
                  <a:pt x="4457319" y="4861873"/>
                  <a:pt x="4460367" y="4871019"/>
                </a:cubicBezTo>
                <a:cubicBezTo>
                  <a:pt x="4470653" y="4900546"/>
                  <a:pt x="4458271" y="4930075"/>
                  <a:pt x="4463795" y="4959602"/>
                </a:cubicBezTo>
                <a:cubicBezTo>
                  <a:pt x="4466653" y="4974082"/>
                  <a:pt x="4458843" y="4990465"/>
                  <a:pt x="4458081" y="5006086"/>
                </a:cubicBezTo>
                <a:cubicBezTo>
                  <a:pt x="4456747" y="5031614"/>
                  <a:pt x="4457319" y="5057141"/>
                  <a:pt x="4456937" y="5082670"/>
                </a:cubicBezTo>
                <a:cubicBezTo>
                  <a:pt x="4456747" y="5091052"/>
                  <a:pt x="4455985" y="5099245"/>
                  <a:pt x="4455602" y="5107627"/>
                </a:cubicBezTo>
                <a:cubicBezTo>
                  <a:pt x="4455222" y="5115057"/>
                  <a:pt x="4453508" y="5122867"/>
                  <a:pt x="4454840" y="5129916"/>
                </a:cubicBezTo>
                <a:cubicBezTo>
                  <a:pt x="4459605" y="5155445"/>
                  <a:pt x="4467415" y="5180591"/>
                  <a:pt x="4470463" y="5206308"/>
                </a:cubicBezTo>
                <a:cubicBezTo>
                  <a:pt x="4473129" y="5228597"/>
                  <a:pt x="4469511" y="5251650"/>
                  <a:pt x="4471415" y="5274129"/>
                </a:cubicBezTo>
                <a:cubicBezTo>
                  <a:pt x="4474653" y="5313754"/>
                  <a:pt x="4480369" y="5353379"/>
                  <a:pt x="4483989" y="5393005"/>
                </a:cubicBezTo>
                <a:cubicBezTo>
                  <a:pt x="4484751" y="5401579"/>
                  <a:pt x="4479987" y="5410531"/>
                  <a:pt x="4479607" y="5419295"/>
                </a:cubicBezTo>
                <a:cubicBezTo>
                  <a:pt x="4478655" y="5446728"/>
                  <a:pt x="4478463" y="5474161"/>
                  <a:pt x="4477893" y="5501594"/>
                </a:cubicBezTo>
                <a:cubicBezTo>
                  <a:pt x="4477701" y="5517215"/>
                  <a:pt x="4478273" y="5533027"/>
                  <a:pt x="4476559" y="5548460"/>
                </a:cubicBezTo>
                <a:cubicBezTo>
                  <a:pt x="4474273" y="5568842"/>
                  <a:pt x="4470843" y="5587321"/>
                  <a:pt x="4485703" y="5606372"/>
                </a:cubicBezTo>
                <a:cubicBezTo>
                  <a:pt x="4508754" y="5635711"/>
                  <a:pt x="4499800" y="5673050"/>
                  <a:pt x="4505134" y="5706959"/>
                </a:cubicBezTo>
                <a:cubicBezTo>
                  <a:pt x="4506468" y="5715723"/>
                  <a:pt x="4506658" y="5724678"/>
                  <a:pt x="4508182" y="5733440"/>
                </a:cubicBezTo>
                <a:cubicBezTo>
                  <a:pt x="4511040" y="5749634"/>
                  <a:pt x="4514278" y="5765635"/>
                  <a:pt x="4517519" y="5781830"/>
                </a:cubicBezTo>
                <a:cubicBezTo>
                  <a:pt x="4518089" y="5784686"/>
                  <a:pt x="4518281" y="5787924"/>
                  <a:pt x="4519233" y="5790592"/>
                </a:cubicBezTo>
                <a:cubicBezTo>
                  <a:pt x="4527233" y="5815169"/>
                  <a:pt x="4536377" y="5839361"/>
                  <a:pt x="4542855" y="5864318"/>
                </a:cubicBezTo>
                <a:cubicBezTo>
                  <a:pt x="4546094" y="5876511"/>
                  <a:pt x="4546476" y="5890037"/>
                  <a:pt x="4544759" y="5902610"/>
                </a:cubicBezTo>
                <a:cubicBezTo>
                  <a:pt x="4539807" y="5939377"/>
                  <a:pt x="4537711" y="5975764"/>
                  <a:pt x="4544951" y="6012723"/>
                </a:cubicBezTo>
                <a:cubicBezTo>
                  <a:pt x="4547808" y="6027392"/>
                  <a:pt x="4543045" y="6043776"/>
                  <a:pt x="4541331" y="6059397"/>
                </a:cubicBezTo>
                <a:cubicBezTo>
                  <a:pt x="4536759" y="6096736"/>
                  <a:pt x="4531805" y="6134075"/>
                  <a:pt x="4527425" y="6171605"/>
                </a:cubicBezTo>
                <a:cubicBezTo>
                  <a:pt x="4524757" y="6195037"/>
                  <a:pt x="4523233" y="6218660"/>
                  <a:pt x="4520567" y="6242093"/>
                </a:cubicBezTo>
                <a:cubicBezTo>
                  <a:pt x="4517327" y="6269144"/>
                  <a:pt x="4512374" y="6296005"/>
                  <a:pt x="4509706" y="6323058"/>
                </a:cubicBezTo>
                <a:cubicBezTo>
                  <a:pt x="4506658" y="6353919"/>
                  <a:pt x="4506088" y="6384972"/>
                  <a:pt x="4502848" y="6415833"/>
                </a:cubicBezTo>
                <a:cubicBezTo>
                  <a:pt x="4496562" y="6472225"/>
                  <a:pt x="4489132" y="6528424"/>
                  <a:pt x="4482083" y="6584812"/>
                </a:cubicBezTo>
                <a:cubicBezTo>
                  <a:pt x="4475225" y="6639488"/>
                  <a:pt x="4469129" y="6694164"/>
                  <a:pt x="4460557" y="6748458"/>
                </a:cubicBezTo>
                <a:cubicBezTo>
                  <a:pt x="4456937" y="6771319"/>
                  <a:pt x="4447030" y="6793035"/>
                  <a:pt x="4441506" y="6815516"/>
                </a:cubicBezTo>
                <a:lnTo>
                  <a:pt x="4431806" y="6858001"/>
                </a:lnTo>
                <a:lnTo>
                  <a:pt x="4259553" y="6858001"/>
                </a:lnTo>
                <a:lnTo>
                  <a:pt x="4265716" y="6812064"/>
                </a:lnTo>
                <a:lnTo>
                  <a:pt x="4265716" y="6812064"/>
                </a:lnTo>
                <a:lnTo>
                  <a:pt x="4265716" y="6812063"/>
                </a:lnTo>
                <a:cubicBezTo>
                  <a:pt x="4265240" y="6788417"/>
                  <a:pt x="4259954" y="6764841"/>
                  <a:pt x="4246238" y="6742552"/>
                </a:cubicBezTo>
                <a:lnTo>
                  <a:pt x="4232402" y="6702976"/>
                </a:lnTo>
                <a:lnTo>
                  <a:pt x="4235549" y="6683027"/>
                </a:lnTo>
                <a:cubicBezTo>
                  <a:pt x="4237915" y="6676306"/>
                  <a:pt x="4241666" y="6669496"/>
                  <a:pt x="4247000" y="6662542"/>
                </a:cubicBezTo>
                <a:cubicBezTo>
                  <a:pt x="4254334" y="6653111"/>
                  <a:pt x="4256191" y="6639108"/>
                  <a:pt x="4254095" y="6625225"/>
                </a:cubicBezTo>
                <a:lnTo>
                  <a:pt x="4254095" y="6625225"/>
                </a:lnTo>
                <a:lnTo>
                  <a:pt x="4254095" y="6625224"/>
                </a:lnTo>
                <a:cubicBezTo>
                  <a:pt x="4251999" y="6611342"/>
                  <a:pt x="4245951" y="6597578"/>
                  <a:pt x="4237473" y="6588625"/>
                </a:cubicBezTo>
                <a:lnTo>
                  <a:pt x="4214994" y="6564620"/>
                </a:lnTo>
                <a:lnTo>
                  <a:pt x="4214994" y="6564621"/>
                </a:lnTo>
                <a:cubicBezTo>
                  <a:pt x="4225281" y="6575479"/>
                  <a:pt x="4231377" y="6582147"/>
                  <a:pt x="4237473" y="6588626"/>
                </a:cubicBezTo>
                <a:lnTo>
                  <a:pt x="4254095" y="6625225"/>
                </a:lnTo>
                <a:lnTo>
                  <a:pt x="4254084" y="6645552"/>
                </a:lnTo>
                <a:cubicBezTo>
                  <a:pt x="4252965" y="6651967"/>
                  <a:pt x="4250667" y="6657825"/>
                  <a:pt x="4247000" y="6662541"/>
                </a:cubicBezTo>
                <a:cubicBezTo>
                  <a:pt x="4236332" y="6676448"/>
                  <a:pt x="4231997" y="6689783"/>
                  <a:pt x="4232402" y="6702976"/>
                </a:cubicBezTo>
                <a:lnTo>
                  <a:pt x="4232402" y="6702976"/>
                </a:lnTo>
                <a:lnTo>
                  <a:pt x="4232402" y="6702977"/>
                </a:lnTo>
                <a:cubicBezTo>
                  <a:pt x="4232807" y="6716169"/>
                  <a:pt x="4237951" y="6729219"/>
                  <a:pt x="4246238" y="6742553"/>
                </a:cubicBezTo>
                <a:cubicBezTo>
                  <a:pt x="4253096" y="6753698"/>
                  <a:pt x="4257847" y="6765164"/>
                  <a:pt x="4260942" y="6776800"/>
                </a:cubicBezTo>
                <a:lnTo>
                  <a:pt x="4265716" y="6812064"/>
                </a:lnTo>
                <a:lnTo>
                  <a:pt x="4259553" y="6858001"/>
                </a:lnTo>
                <a:lnTo>
                  <a:pt x="4259553" y="6858001"/>
                </a:lnTo>
                <a:lnTo>
                  <a:pt x="4259553" y="6858002"/>
                </a:lnTo>
                <a:lnTo>
                  <a:pt x="0" y="6858002"/>
                </a:lnTo>
                <a:lnTo>
                  <a:pt x="0" y="2"/>
                </a:lnTo>
                <a:lnTo>
                  <a:pt x="3766492" y="1"/>
                </a:lnTo>
                <a:lnTo>
                  <a:pt x="3769210" y="21486"/>
                </a:lnTo>
                <a:close/>
              </a:path>
            </a:pathLst>
          </a:custGeom>
          <a:effectLst>
            <a:outerShdw blurRad="381000" dist="152400" algn="l" rotWithShape="0">
              <a:prstClr val="black">
                <a:alpha val="10000"/>
              </a:prstClr>
            </a:outerShdw>
          </a:effectLst>
        </p:spPr>
      </p:pic>
      <p:sp>
        <p:nvSpPr>
          <p:cNvPr id="11" name="Freeform: Shape 10">
            <a:extLst>
              <a:ext uri="{FF2B5EF4-FFF2-40B4-BE49-F238E27FC236}">
                <a16:creationId xmlns:a16="http://schemas.microsoft.com/office/drawing/2014/main" id="{340822D1-9EEA-4ECF-9360-D9AF87950D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705643" y="2991643"/>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Shape 12">
            <a:extLst>
              <a:ext uri="{FF2B5EF4-FFF2-40B4-BE49-F238E27FC236}">
                <a16:creationId xmlns:a16="http://schemas.microsoft.com/office/drawing/2014/main" id="{DC292A62-7F34-4E30-BE04-48164A1DAF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705643" y="2991644"/>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84EE66C3-F10B-FF5D-E16D-DB680713188B}"/>
              </a:ext>
            </a:extLst>
          </p:cNvPr>
          <p:cNvSpPr>
            <a:spLocks noGrp="1"/>
          </p:cNvSpPr>
          <p:nvPr>
            <p:ph idx="1"/>
          </p:nvPr>
        </p:nvSpPr>
        <p:spPr>
          <a:xfrm>
            <a:off x="5334001" y="3047999"/>
            <a:ext cx="6095999" cy="3048001"/>
          </a:xfrm>
        </p:spPr>
        <p:txBody>
          <a:bodyPr>
            <a:normAutofit/>
          </a:bodyPr>
          <a:lstStyle/>
          <a:p>
            <a:pPr marL="0" indent="0">
              <a:buNone/>
            </a:pPr>
            <a:r>
              <a:rPr lang="en-US" sz="1500" dirty="0"/>
              <a:t>For the final of the Fixed Ops class I have completed an evaluation of the service department by breaking down the following areas: </a:t>
            </a:r>
          </a:p>
          <a:p>
            <a:pPr>
              <a:buFontTx/>
              <a:buChar char="-"/>
            </a:pPr>
            <a:r>
              <a:rPr lang="en-US" sz="1500" dirty="0"/>
              <a:t>Marketing</a:t>
            </a:r>
          </a:p>
          <a:p>
            <a:pPr>
              <a:buFontTx/>
              <a:buChar char="-"/>
            </a:pPr>
            <a:r>
              <a:rPr lang="en-US" sz="1500" dirty="0"/>
              <a:t>Analyzing cost of labor, changes in expense structure, productivity, facility.</a:t>
            </a:r>
          </a:p>
          <a:p>
            <a:pPr>
              <a:buFontTx/>
              <a:buChar char="-"/>
            </a:pPr>
            <a:r>
              <a:rPr lang="en-US" sz="1500" dirty="0"/>
              <a:t>Completing a 100 RO analysis.</a:t>
            </a:r>
          </a:p>
          <a:p>
            <a:pPr>
              <a:buFontTx/>
              <a:buChar char="-"/>
            </a:pPr>
            <a:r>
              <a:rPr lang="en-US" sz="1500" dirty="0"/>
              <a:t>Analyzing the strengths, weaknesses, opportunities, and threats of the service department. </a:t>
            </a:r>
          </a:p>
          <a:p>
            <a:pPr>
              <a:buFontTx/>
              <a:buChar char="-"/>
            </a:pPr>
            <a:r>
              <a:rPr lang="en-US" sz="1500" dirty="0"/>
              <a:t>Action plan and synopsis of the findings. </a:t>
            </a:r>
          </a:p>
        </p:txBody>
      </p:sp>
    </p:spTree>
    <p:extLst>
      <p:ext uri="{BB962C8B-B14F-4D97-AF65-F5344CB8AC3E}">
        <p14:creationId xmlns:p14="http://schemas.microsoft.com/office/powerpoint/2010/main" val="17956528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CFFDFC-F61E-9A05-AE87-D156E35AA4D0}"/>
              </a:ext>
            </a:extLst>
          </p:cNvPr>
          <p:cNvSpPr>
            <a:spLocks noGrp="1"/>
          </p:cNvSpPr>
          <p:nvPr>
            <p:ph type="title"/>
          </p:nvPr>
        </p:nvSpPr>
        <p:spPr>
          <a:xfrm>
            <a:off x="762000" y="260466"/>
            <a:ext cx="9144000" cy="803563"/>
          </a:xfrm>
        </p:spPr>
        <p:txBody>
          <a:bodyPr/>
          <a:lstStyle/>
          <a:p>
            <a:r>
              <a:rPr lang="en-US" dirty="0"/>
              <a:t>Marketing:</a:t>
            </a:r>
          </a:p>
        </p:txBody>
      </p:sp>
      <p:graphicFrame>
        <p:nvGraphicFramePr>
          <p:cNvPr id="7" name="Content Placeholder 2">
            <a:extLst>
              <a:ext uri="{FF2B5EF4-FFF2-40B4-BE49-F238E27FC236}">
                <a16:creationId xmlns:a16="http://schemas.microsoft.com/office/drawing/2014/main" id="{3EEE3F53-39F1-5D4E-381D-9FD5D597234B}"/>
              </a:ext>
            </a:extLst>
          </p:cNvPr>
          <p:cNvGraphicFramePr>
            <a:graphicFrameLocks noGrp="1"/>
          </p:cNvGraphicFramePr>
          <p:nvPr>
            <p:ph idx="1"/>
            <p:extLst>
              <p:ext uri="{D42A27DB-BD31-4B8C-83A1-F6EECF244321}">
                <p14:modId xmlns:p14="http://schemas.microsoft.com/office/powerpoint/2010/main" val="2856578781"/>
              </p:ext>
            </p:extLst>
          </p:nvPr>
        </p:nvGraphicFramePr>
        <p:xfrm>
          <a:off x="762000" y="1036377"/>
          <a:ext cx="10668000" cy="56221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469200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B0479F5-59EA-43F3-BAFC-2606376EB6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screenshot of a spreadsheet&#10;&#10;Description automatically generated">
            <a:extLst>
              <a:ext uri="{FF2B5EF4-FFF2-40B4-BE49-F238E27FC236}">
                <a16:creationId xmlns:a16="http://schemas.microsoft.com/office/drawing/2014/main" id="{6B0A34D2-7FC5-B0CF-9AFB-1C1E8E53AEAF}"/>
              </a:ext>
            </a:extLst>
          </p:cNvPr>
          <p:cNvPicPr>
            <a:picLocks noChangeAspect="1"/>
          </p:cNvPicPr>
          <p:nvPr/>
        </p:nvPicPr>
        <p:blipFill>
          <a:blip r:embed="rId2"/>
          <a:stretch>
            <a:fillRect/>
          </a:stretch>
        </p:blipFill>
        <p:spPr>
          <a:xfrm>
            <a:off x="5174673" y="1845540"/>
            <a:ext cx="6904182" cy="2980160"/>
          </a:xfrm>
          <a:prstGeom prst="rect">
            <a:avLst/>
          </a:prstGeom>
        </p:spPr>
      </p:pic>
      <p:sp>
        <p:nvSpPr>
          <p:cNvPr id="18" name="TextBox 17">
            <a:extLst>
              <a:ext uri="{FF2B5EF4-FFF2-40B4-BE49-F238E27FC236}">
                <a16:creationId xmlns:a16="http://schemas.microsoft.com/office/drawing/2014/main" id="{BE4CD22C-046C-BB9E-FD5B-2328DFF0C422}"/>
              </a:ext>
            </a:extLst>
          </p:cNvPr>
          <p:cNvSpPr txBox="1"/>
          <p:nvPr/>
        </p:nvSpPr>
        <p:spPr>
          <a:xfrm>
            <a:off x="410441" y="368772"/>
            <a:ext cx="9528464" cy="707886"/>
          </a:xfrm>
          <a:prstGeom prst="rect">
            <a:avLst/>
          </a:prstGeom>
          <a:noFill/>
        </p:spPr>
        <p:txBody>
          <a:bodyPr wrap="square" rtlCol="0">
            <a:spAutoFit/>
          </a:bodyPr>
          <a:lstStyle/>
          <a:p>
            <a:r>
              <a:rPr lang="en-US" sz="4000" b="1"/>
              <a:t>Analyze Cost of Labor: </a:t>
            </a:r>
            <a:endParaRPr lang="en-US" sz="4000" b="1" dirty="0"/>
          </a:p>
        </p:txBody>
      </p:sp>
      <p:graphicFrame>
        <p:nvGraphicFramePr>
          <p:cNvPr id="23" name="TextBox 18">
            <a:extLst>
              <a:ext uri="{FF2B5EF4-FFF2-40B4-BE49-F238E27FC236}">
                <a16:creationId xmlns:a16="http://schemas.microsoft.com/office/drawing/2014/main" id="{19B12EEF-7504-E244-3FEB-1FF7D91CFE1B}"/>
              </a:ext>
            </a:extLst>
          </p:cNvPr>
          <p:cNvGraphicFramePr/>
          <p:nvPr/>
        </p:nvGraphicFramePr>
        <p:xfrm>
          <a:off x="540327" y="1579417"/>
          <a:ext cx="4389120" cy="50783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485062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1D9DD-6C96-562E-2A6A-20E1F2DD1CF2}"/>
              </a:ext>
            </a:extLst>
          </p:cNvPr>
          <p:cNvSpPr>
            <a:spLocks noGrp="1"/>
          </p:cNvSpPr>
          <p:nvPr>
            <p:ph type="title"/>
          </p:nvPr>
        </p:nvSpPr>
        <p:spPr>
          <a:xfrm>
            <a:off x="762000" y="287482"/>
            <a:ext cx="9144000" cy="803563"/>
          </a:xfrm>
        </p:spPr>
        <p:txBody>
          <a:bodyPr/>
          <a:lstStyle/>
          <a:p>
            <a:r>
              <a:rPr lang="en-US" dirty="0"/>
              <a:t>Changes in Expense Structure:</a:t>
            </a:r>
          </a:p>
        </p:txBody>
      </p:sp>
      <p:pic>
        <p:nvPicPr>
          <p:cNvPr id="5" name="Content Placeholder 4" descr="A screenshot of a spreadsheet&#10;&#10;Description automatically generated">
            <a:extLst>
              <a:ext uri="{FF2B5EF4-FFF2-40B4-BE49-F238E27FC236}">
                <a16:creationId xmlns:a16="http://schemas.microsoft.com/office/drawing/2014/main" id="{9F120AB6-F1A8-33D0-AAA2-3D2D64ED5E47}"/>
              </a:ext>
            </a:extLst>
          </p:cNvPr>
          <p:cNvPicPr>
            <a:picLocks noGrp="1" noChangeAspect="1"/>
          </p:cNvPicPr>
          <p:nvPr>
            <p:ph idx="1"/>
          </p:nvPr>
        </p:nvPicPr>
        <p:blipFill>
          <a:blip r:embed="rId2"/>
          <a:stretch>
            <a:fillRect/>
          </a:stretch>
        </p:blipFill>
        <p:spPr>
          <a:xfrm>
            <a:off x="5898846" y="1431923"/>
            <a:ext cx="6130522" cy="4679950"/>
          </a:xfrm>
        </p:spPr>
      </p:pic>
      <p:sp>
        <p:nvSpPr>
          <p:cNvPr id="6" name="TextBox 5">
            <a:extLst>
              <a:ext uri="{FF2B5EF4-FFF2-40B4-BE49-F238E27FC236}">
                <a16:creationId xmlns:a16="http://schemas.microsoft.com/office/drawing/2014/main" id="{D1E4ABF8-884F-5C27-AD84-C748242122AD}"/>
              </a:ext>
            </a:extLst>
          </p:cNvPr>
          <p:cNvSpPr txBox="1"/>
          <p:nvPr/>
        </p:nvSpPr>
        <p:spPr>
          <a:xfrm>
            <a:off x="761999" y="1431923"/>
            <a:ext cx="4890655" cy="4801314"/>
          </a:xfrm>
          <a:prstGeom prst="rect">
            <a:avLst/>
          </a:prstGeom>
          <a:noFill/>
        </p:spPr>
        <p:txBody>
          <a:bodyPr wrap="square" rtlCol="0">
            <a:spAutoFit/>
          </a:bodyPr>
          <a:lstStyle/>
          <a:p>
            <a:pPr marL="285750" indent="-285750">
              <a:buFont typeface="Arial" panose="020B0604020202020204" pitchFamily="34" charset="0"/>
              <a:buChar char="•"/>
            </a:pPr>
            <a:r>
              <a:rPr lang="en-US" dirty="0"/>
              <a:t>Our current personnel expense is out of control. Percentage to gross is over 100 percent, simply unattainable. </a:t>
            </a:r>
          </a:p>
          <a:p>
            <a:pPr marL="285750" indent="-285750">
              <a:buFont typeface="Arial" panose="020B0604020202020204" pitchFamily="34" charset="0"/>
              <a:buChar char="•"/>
            </a:pPr>
            <a:r>
              <a:rPr lang="en-US" dirty="0"/>
              <a:t>Losing money is not a good business model. Reducing cost of employees would be number one priority.</a:t>
            </a:r>
          </a:p>
          <a:p>
            <a:pPr marL="285750" indent="-285750">
              <a:buFont typeface="Arial" panose="020B0604020202020204" pitchFamily="34" charset="0"/>
              <a:buChar char="•"/>
            </a:pPr>
            <a:r>
              <a:rPr lang="en-US" dirty="0"/>
              <a:t>Reevaluating the number of technicians we have  daily.</a:t>
            </a:r>
          </a:p>
          <a:p>
            <a:pPr marL="285750" indent="-285750">
              <a:buFont typeface="Arial" panose="020B0604020202020204" pitchFamily="34" charset="0"/>
              <a:buChar char="•"/>
            </a:pPr>
            <a:r>
              <a:rPr lang="en-US" dirty="0"/>
              <a:t>Controlling overtime. </a:t>
            </a:r>
          </a:p>
          <a:p>
            <a:pPr marL="285750" indent="-285750">
              <a:buFont typeface="Arial" panose="020B0604020202020204" pitchFamily="34" charset="0"/>
              <a:buChar char="•"/>
            </a:pPr>
            <a:r>
              <a:rPr lang="en-US" dirty="0"/>
              <a:t>Renegotiating the deal with labor union to hire new staff at more sustainable rates. </a:t>
            </a:r>
          </a:p>
          <a:p>
            <a:pPr marL="285750" indent="-285750">
              <a:buFont typeface="Arial" panose="020B0604020202020204" pitchFamily="34" charset="0"/>
              <a:buChar char="•"/>
            </a:pPr>
            <a:r>
              <a:rPr lang="en-US" dirty="0"/>
              <a:t>Increasing efficiency by adding incentives for certain goals achieved. </a:t>
            </a:r>
          </a:p>
          <a:p>
            <a:pPr marL="285750" indent="-285750">
              <a:buFont typeface="Arial" panose="020B0604020202020204" pitchFamily="34" charset="0"/>
              <a:buChar char="•"/>
            </a:pPr>
            <a:r>
              <a:rPr lang="en-US" dirty="0"/>
              <a:t>Evaluate the changes monthly and quarterly to see if additional changes need to be made. </a:t>
            </a:r>
          </a:p>
        </p:txBody>
      </p:sp>
    </p:spTree>
    <p:extLst>
      <p:ext uri="{BB962C8B-B14F-4D97-AF65-F5344CB8AC3E}">
        <p14:creationId xmlns:p14="http://schemas.microsoft.com/office/powerpoint/2010/main" val="147380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B61246-F923-43D8-5E20-847A61D5A3B8}"/>
              </a:ext>
            </a:extLst>
          </p:cNvPr>
          <p:cNvSpPr>
            <a:spLocks noGrp="1"/>
          </p:cNvSpPr>
          <p:nvPr>
            <p:ph type="title"/>
          </p:nvPr>
        </p:nvSpPr>
        <p:spPr>
          <a:xfrm>
            <a:off x="7536395" y="229120"/>
            <a:ext cx="3810001" cy="768407"/>
          </a:xfrm>
        </p:spPr>
        <p:txBody>
          <a:bodyPr anchor="b">
            <a:normAutofit/>
          </a:bodyPr>
          <a:lstStyle/>
          <a:p>
            <a:r>
              <a:rPr lang="en-US" dirty="0"/>
              <a:t>Productivity:</a:t>
            </a:r>
          </a:p>
        </p:txBody>
      </p:sp>
      <p:pic>
        <p:nvPicPr>
          <p:cNvPr id="5" name="Content Placeholder 4" descr="A screenshot of a service report&#10;&#10;Description automatically generated">
            <a:extLst>
              <a:ext uri="{FF2B5EF4-FFF2-40B4-BE49-F238E27FC236}">
                <a16:creationId xmlns:a16="http://schemas.microsoft.com/office/drawing/2014/main" id="{C57FB6A9-6FC7-70A8-6B90-7883AB8E91A9}"/>
              </a:ext>
            </a:extLst>
          </p:cNvPr>
          <p:cNvPicPr>
            <a:picLocks noChangeAspect="1"/>
          </p:cNvPicPr>
          <p:nvPr/>
        </p:nvPicPr>
        <p:blipFill>
          <a:blip r:embed="rId2"/>
          <a:stretch>
            <a:fillRect/>
          </a:stretch>
        </p:blipFill>
        <p:spPr>
          <a:xfrm>
            <a:off x="762000" y="1112882"/>
            <a:ext cx="6095047" cy="4632235"/>
          </a:xfrm>
          <a:prstGeom prst="rect">
            <a:avLst/>
          </a:prstGeom>
        </p:spPr>
      </p:pic>
      <p:sp>
        <p:nvSpPr>
          <p:cNvPr id="9" name="Content Placeholder 8">
            <a:extLst>
              <a:ext uri="{FF2B5EF4-FFF2-40B4-BE49-F238E27FC236}">
                <a16:creationId xmlns:a16="http://schemas.microsoft.com/office/drawing/2014/main" id="{0A8B2528-5883-8754-493E-3EAEB42B32E4}"/>
              </a:ext>
            </a:extLst>
          </p:cNvPr>
          <p:cNvSpPr>
            <a:spLocks noGrp="1"/>
          </p:cNvSpPr>
          <p:nvPr>
            <p:ph idx="1"/>
          </p:nvPr>
        </p:nvSpPr>
        <p:spPr>
          <a:xfrm>
            <a:off x="7536395" y="1112882"/>
            <a:ext cx="4267676" cy="4983118"/>
          </a:xfrm>
        </p:spPr>
        <p:txBody>
          <a:bodyPr>
            <a:normAutofit fontScale="77500" lnSpcReduction="20000"/>
          </a:bodyPr>
          <a:lstStyle/>
          <a:p>
            <a:r>
              <a:rPr lang="en-US" sz="2000" dirty="0"/>
              <a:t>Our current proficiency is at only 65%. Goal is to increase it to 100%. </a:t>
            </a:r>
          </a:p>
          <a:p>
            <a:r>
              <a:rPr lang="en-US" sz="2000" dirty="0"/>
              <a:t>This would equate to nearly 550,000 in labor sales, which would make the department profitable.</a:t>
            </a:r>
          </a:p>
          <a:p>
            <a:r>
              <a:rPr lang="en-US" sz="2000" dirty="0"/>
              <a:t>Making sure to overbook the appointments and jobs per technician to not have almost 4000 hours of availability.</a:t>
            </a:r>
          </a:p>
          <a:p>
            <a:r>
              <a:rPr lang="en-US" sz="2000" dirty="0"/>
              <a:t>Use KPI metrics to insure the techs are being productive while on the clock.</a:t>
            </a:r>
          </a:p>
          <a:p>
            <a:r>
              <a:rPr lang="en-US" sz="2000" dirty="0"/>
              <a:t>Incentives for those working at the highest proficiency and make this known throughout the department. </a:t>
            </a:r>
          </a:p>
          <a:p>
            <a:r>
              <a:rPr lang="en-US" sz="2000" dirty="0"/>
              <a:t>Increase effective labor rate from 146.80 to 180 by removing discounts and the ability to give things for free. </a:t>
            </a:r>
          </a:p>
          <a:p>
            <a:r>
              <a:rPr lang="en-US" sz="2000" dirty="0"/>
              <a:t>Review monthly and quarterly reports with the staff to insure proficiency is increasing until it is at least at 100%.</a:t>
            </a:r>
          </a:p>
          <a:p>
            <a:endParaRPr lang="en-US" sz="2000" dirty="0"/>
          </a:p>
          <a:p>
            <a:endParaRPr lang="en-US" dirty="0"/>
          </a:p>
        </p:txBody>
      </p:sp>
    </p:spTree>
    <p:extLst>
      <p:ext uri="{BB962C8B-B14F-4D97-AF65-F5344CB8AC3E}">
        <p14:creationId xmlns:p14="http://schemas.microsoft.com/office/powerpoint/2010/main" val="1500809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26AD123-7C1C-56C5-A22B-137EBA01B391}"/>
              </a:ext>
            </a:extLst>
          </p:cNvPr>
          <p:cNvSpPr>
            <a:spLocks noGrp="1"/>
          </p:cNvSpPr>
          <p:nvPr>
            <p:ph type="title"/>
          </p:nvPr>
        </p:nvSpPr>
        <p:spPr>
          <a:xfrm>
            <a:off x="762000" y="762001"/>
            <a:ext cx="4853458" cy="609600"/>
          </a:xfrm>
        </p:spPr>
        <p:txBody>
          <a:bodyPr anchor="b">
            <a:normAutofit fontScale="90000"/>
          </a:bodyPr>
          <a:lstStyle/>
          <a:p>
            <a:r>
              <a:rPr lang="en-US" dirty="0"/>
              <a:t>Facility:		</a:t>
            </a:r>
          </a:p>
        </p:txBody>
      </p:sp>
      <p:pic>
        <p:nvPicPr>
          <p:cNvPr id="5" name="Content Placeholder 4" descr="A screenshot of a computer screen&#10;&#10;Description automatically generated">
            <a:extLst>
              <a:ext uri="{FF2B5EF4-FFF2-40B4-BE49-F238E27FC236}">
                <a16:creationId xmlns:a16="http://schemas.microsoft.com/office/drawing/2014/main" id="{63117FF7-C09E-CD62-FCF2-95294222BC1F}"/>
              </a:ext>
            </a:extLst>
          </p:cNvPr>
          <p:cNvPicPr>
            <a:picLocks noChangeAspect="1"/>
          </p:cNvPicPr>
          <p:nvPr/>
        </p:nvPicPr>
        <p:blipFill>
          <a:blip r:embed="rId2"/>
          <a:stretch>
            <a:fillRect/>
          </a:stretch>
        </p:blipFill>
        <p:spPr>
          <a:xfrm>
            <a:off x="6096000" y="1066801"/>
            <a:ext cx="4853458" cy="5333999"/>
          </a:xfrm>
          <a:prstGeom prst="rect">
            <a:avLst/>
          </a:prstGeom>
        </p:spPr>
      </p:pic>
      <p:sp>
        <p:nvSpPr>
          <p:cNvPr id="9" name="Content Placeholder 8">
            <a:extLst>
              <a:ext uri="{FF2B5EF4-FFF2-40B4-BE49-F238E27FC236}">
                <a16:creationId xmlns:a16="http://schemas.microsoft.com/office/drawing/2014/main" id="{9196544A-AAD8-D488-30E9-A884A8C55514}"/>
              </a:ext>
            </a:extLst>
          </p:cNvPr>
          <p:cNvSpPr>
            <a:spLocks noGrp="1"/>
          </p:cNvSpPr>
          <p:nvPr>
            <p:ph idx="1"/>
          </p:nvPr>
        </p:nvSpPr>
        <p:spPr>
          <a:xfrm>
            <a:off x="762000" y="1654233"/>
            <a:ext cx="4853457" cy="4441767"/>
          </a:xfrm>
        </p:spPr>
        <p:txBody>
          <a:bodyPr>
            <a:normAutofit fontScale="70000" lnSpcReduction="20000"/>
          </a:bodyPr>
          <a:lstStyle/>
          <a:p>
            <a:r>
              <a:rPr lang="en-US" dirty="0"/>
              <a:t>Currently we have 17 bays total, 2 express, 2 for large jobs. </a:t>
            </a:r>
          </a:p>
          <a:p>
            <a:r>
              <a:rPr lang="en-US" dirty="0"/>
              <a:t>Current facility utilization at 65% with the goal of getting to 75%. </a:t>
            </a:r>
          </a:p>
          <a:p>
            <a:r>
              <a:rPr lang="en-US" dirty="0"/>
              <a:t>Increase ELR to help with overall potential. </a:t>
            </a:r>
          </a:p>
          <a:p>
            <a:r>
              <a:rPr lang="en-US" dirty="0"/>
              <a:t>Increase upselling by the advisors by providing additional training. </a:t>
            </a:r>
          </a:p>
          <a:p>
            <a:r>
              <a:rPr lang="en-US" dirty="0"/>
              <a:t>Increase advertising and specials to local and current customer base to bring in more sales volume.</a:t>
            </a:r>
          </a:p>
          <a:p>
            <a:r>
              <a:rPr lang="en-US" dirty="0"/>
              <a:t>Review financial statement and this facility potential formula to gage the growth of the utilization percentage. </a:t>
            </a:r>
          </a:p>
        </p:txBody>
      </p:sp>
    </p:spTree>
    <p:extLst>
      <p:ext uri="{BB962C8B-B14F-4D97-AF65-F5344CB8AC3E}">
        <p14:creationId xmlns:p14="http://schemas.microsoft.com/office/powerpoint/2010/main" val="32677402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11">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46A01C-B8F1-BE68-E0BE-8BB5A9806B97}"/>
              </a:ext>
            </a:extLst>
          </p:cNvPr>
          <p:cNvSpPr>
            <a:spLocks noGrp="1"/>
          </p:cNvSpPr>
          <p:nvPr>
            <p:ph type="title"/>
          </p:nvPr>
        </p:nvSpPr>
        <p:spPr>
          <a:xfrm>
            <a:off x="762001" y="257432"/>
            <a:ext cx="3810001" cy="1025235"/>
          </a:xfrm>
        </p:spPr>
        <p:txBody>
          <a:bodyPr anchor="b">
            <a:normAutofit fontScale="90000"/>
          </a:bodyPr>
          <a:lstStyle/>
          <a:p>
            <a:r>
              <a:rPr lang="en-US" dirty="0"/>
              <a:t>Repair Order Analysis:	</a:t>
            </a:r>
          </a:p>
        </p:txBody>
      </p:sp>
      <p:pic>
        <p:nvPicPr>
          <p:cNvPr id="5" name="Content Placeholder 4" descr="A screenshot of a computer&#10;&#10;Description automatically generated">
            <a:extLst>
              <a:ext uri="{FF2B5EF4-FFF2-40B4-BE49-F238E27FC236}">
                <a16:creationId xmlns:a16="http://schemas.microsoft.com/office/drawing/2014/main" id="{CB579D67-17F8-4F06-9695-C263FD4BC920}"/>
              </a:ext>
            </a:extLst>
          </p:cNvPr>
          <p:cNvPicPr>
            <a:picLocks noChangeAspect="1"/>
          </p:cNvPicPr>
          <p:nvPr/>
        </p:nvPicPr>
        <p:blipFill>
          <a:blip r:embed="rId2"/>
          <a:stretch>
            <a:fillRect/>
          </a:stretch>
        </p:blipFill>
        <p:spPr>
          <a:xfrm>
            <a:off x="5582516" y="257432"/>
            <a:ext cx="5847483" cy="6321604"/>
          </a:xfrm>
          <a:prstGeom prst="rect">
            <a:avLst/>
          </a:prstGeom>
        </p:spPr>
      </p:pic>
      <p:sp>
        <p:nvSpPr>
          <p:cNvPr id="9" name="Content Placeholder 8">
            <a:extLst>
              <a:ext uri="{FF2B5EF4-FFF2-40B4-BE49-F238E27FC236}">
                <a16:creationId xmlns:a16="http://schemas.microsoft.com/office/drawing/2014/main" id="{F574B4B8-9BA6-1A05-8BBF-4A1D3498A48D}"/>
              </a:ext>
            </a:extLst>
          </p:cNvPr>
          <p:cNvSpPr>
            <a:spLocks noGrp="1"/>
          </p:cNvSpPr>
          <p:nvPr>
            <p:ph idx="1"/>
          </p:nvPr>
        </p:nvSpPr>
        <p:spPr>
          <a:xfrm>
            <a:off x="762002" y="1451956"/>
            <a:ext cx="4583082" cy="4807528"/>
          </a:xfrm>
        </p:spPr>
        <p:txBody>
          <a:bodyPr>
            <a:normAutofit/>
          </a:bodyPr>
          <a:lstStyle/>
          <a:p>
            <a:r>
              <a:rPr lang="en-US" sz="1800" dirty="0"/>
              <a:t>Overall we get a much larger portion of the vehicles in our service department older than 2020. Which means a higher ratio of repair orders. </a:t>
            </a:r>
          </a:p>
          <a:p>
            <a:r>
              <a:rPr lang="en-US" sz="1800" dirty="0"/>
              <a:t>Average FRH per RO at only 1.44 vs 2.2 guide. With the increase in training with advisors goal is to get this above 2.2. </a:t>
            </a:r>
          </a:p>
          <a:p>
            <a:r>
              <a:rPr lang="en-US" sz="1800" dirty="0"/>
              <a:t>Competitive and maintenance under 60% of total RO’s, there is opportunity capture additional competitive work with better pricing. </a:t>
            </a:r>
          </a:p>
          <a:p>
            <a:r>
              <a:rPr lang="en-US" sz="1800" dirty="0"/>
              <a:t>Percentage cost of sales much lower than guide. Large amount of room for improvement. </a:t>
            </a:r>
          </a:p>
        </p:txBody>
      </p:sp>
    </p:spTree>
    <p:extLst>
      <p:ext uri="{BB962C8B-B14F-4D97-AF65-F5344CB8AC3E}">
        <p14:creationId xmlns:p14="http://schemas.microsoft.com/office/powerpoint/2010/main" val="25177423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2F407-5DD7-CBAE-C046-4E8DF68780BE}"/>
              </a:ext>
            </a:extLst>
          </p:cNvPr>
          <p:cNvSpPr>
            <a:spLocks noGrp="1"/>
          </p:cNvSpPr>
          <p:nvPr>
            <p:ph type="title"/>
          </p:nvPr>
        </p:nvSpPr>
        <p:spPr>
          <a:xfrm>
            <a:off x="1524000" y="360219"/>
            <a:ext cx="9144000" cy="695498"/>
          </a:xfrm>
        </p:spPr>
        <p:txBody>
          <a:bodyPr/>
          <a:lstStyle/>
          <a:p>
            <a:pPr algn="ctr"/>
            <a:r>
              <a:rPr lang="en-US" dirty="0"/>
              <a:t>SWOT Analysis</a:t>
            </a:r>
          </a:p>
        </p:txBody>
      </p:sp>
      <p:sp>
        <p:nvSpPr>
          <p:cNvPr id="3" name="Content Placeholder 2">
            <a:extLst>
              <a:ext uri="{FF2B5EF4-FFF2-40B4-BE49-F238E27FC236}">
                <a16:creationId xmlns:a16="http://schemas.microsoft.com/office/drawing/2014/main" id="{AF1E9C84-AB8D-CAB2-63B6-ACDFB0EF79AE}"/>
              </a:ext>
            </a:extLst>
          </p:cNvPr>
          <p:cNvSpPr>
            <a:spLocks noGrp="1"/>
          </p:cNvSpPr>
          <p:nvPr>
            <p:ph idx="1"/>
          </p:nvPr>
        </p:nvSpPr>
        <p:spPr>
          <a:xfrm>
            <a:off x="562495" y="1230284"/>
            <a:ext cx="4499956" cy="5020888"/>
          </a:xfrm>
        </p:spPr>
        <p:txBody>
          <a:bodyPr>
            <a:normAutofit lnSpcReduction="10000"/>
          </a:bodyPr>
          <a:lstStyle/>
          <a:p>
            <a:pPr marL="0" indent="0" algn="ctr">
              <a:buNone/>
            </a:pPr>
            <a:r>
              <a:rPr lang="en-US" u="sng" dirty="0"/>
              <a:t>Strengths:</a:t>
            </a:r>
          </a:p>
          <a:p>
            <a:r>
              <a:rPr lang="en-US" sz="1800" dirty="0"/>
              <a:t>Our 65 years in the city of Pittsburg, CA is our strongest point of our service department. Winter name has been here as one of the first 10 Honda dealers in the nation. </a:t>
            </a:r>
          </a:p>
          <a:p>
            <a:r>
              <a:rPr lang="en-US" sz="1800" dirty="0"/>
              <a:t>Longer term General Manager with over 14 years with our store. Service director has over 20 years experience in the service department. </a:t>
            </a:r>
          </a:p>
          <a:p>
            <a:r>
              <a:rPr lang="en-US" sz="1800" dirty="0"/>
              <a:t>Loyal returning customers, due to excellent service by our trained service advisors. </a:t>
            </a:r>
          </a:p>
          <a:p>
            <a:r>
              <a:rPr lang="en-US" sz="1800" dirty="0"/>
              <a:t>Trustworthiness of customers by providing transparent and fare pricing to keep the customers coming back. </a:t>
            </a:r>
          </a:p>
          <a:p>
            <a:endParaRPr lang="en-US" dirty="0"/>
          </a:p>
        </p:txBody>
      </p:sp>
      <p:sp>
        <p:nvSpPr>
          <p:cNvPr id="4" name="Content Placeholder 2">
            <a:extLst>
              <a:ext uri="{FF2B5EF4-FFF2-40B4-BE49-F238E27FC236}">
                <a16:creationId xmlns:a16="http://schemas.microsoft.com/office/drawing/2014/main" id="{E8ED9F87-0BF2-83E3-F99F-B9A821B8C560}"/>
              </a:ext>
            </a:extLst>
          </p:cNvPr>
          <p:cNvSpPr txBox="1">
            <a:spLocks/>
          </p:cNvSpPr>
          <p:nvPr/>
        </p:nvSpPr>
        <p:spPr>
          <a:xfrm>
            <a:off x="6096000" y="1230284"/>
            <a:ext cx="4499956" cy="50208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u="sng" dirty="0"/>
              <a:t>Weaknesses:</a:t>
            </a:r>
          </a:p>
          <a:p>
            <a:r>
              <a:rPr lang="en-US" sz="1800" dirty="0"/>
              <a:t>Shortage of trained and certified technicians. Which leads to longer wait times and unsatisfied customers.</a:t>
            </a:r>
          </a:p>
          <a:p>
            <a:r>
              <a:rPr lang="en-US" sz="1800" dirty="0"/>
              <a:t>Lack of consistent training. </a:t>
            </a:r>
          </a:p>
          <a:p>
            <a:r>
              <a:rPr lang="en-US" sz="1800" dirty="0"/>
              <a:t>Lack of accountability and consequences. </a:t>
            </a:r>
          </a:p>
          <a:p>
            <a:r>
              <a:rPr lang="en-US" sz="1800" dirty="0"/>
              <a:t>Sense of urgency when it comes to phone calls and capturing all appointments. </a:t>
            </a:r>
          </a:p>
          <a:p>
            <a:r>
              <a:rPr lang="en-US" sz="1800" dirty="0"/>
              <a:t>Not asking for additional services or suggesting services as advisors should be doing.</a:t>
            </a:r>
          </a:p>
          <a:p>
            <a:r>
              <a:rPr lang="en-US" sz="1800" dirty="0"/>
              <a:t>No appointment coordinators. </a:t>
            </a:r>
          </a:p>
          <a:p>
            <a:endParaRPr lang="en-US" sz="1800" dirty="0"/>
          </a:p>
        </p:txBody>
      </p:sp>
    </p:spTree>
    <p:extLst>
      <p:ext uri="{BB962C8B-B14F-4D97-AF65-F5344CB8AC3E}">
        <p14:creationId xmlns:p14="http://schemas.microsoft.com/office/powerpoint/2010/main" val="2052408024"/>
      </p:ext>
    </p:extLst>
  </p:cSld>
  <p:clrMapOvr>
    <a:masterClrMapping/>
  </p:clrMapOvr>
</p:sld>
</file>

<file path=ppt/theme/theme1.xml><?xml version="1.0" encoding="utf-8"?>
<a:theme xmlns:a="http://schemas.openxmlformats.org/drawingml/2006/main" name="TornVTI">
  <a:themeElements>
    <a:clrScheme name="AnalogousFromRegularSeedRightStep">
      <a:dk1>
        <a:srgbClr val="000000"/>
      </a:dk1>
      <a:lt1>
        <a:srgbClr val="FFFFFF"/>
      </a:lt1>
      <a:dk2>
        <a:srgbClr val="412724"/>
      </a:dk2>
      <a:lt2>
        <a:srgbClr val="E2E8E4"/>
      </a:lt2>
      <a:accent1>
        <a:srgbClr val="D739AE"/>
      </a:accent1>
      <a:accent2>
        <a:srgbClr val="C5275A"/>
      </a:accent2>
      <a:accent3>
        <a:srgbClr val="D74839"/>
      </a:accent3>
      <a:accent4>
        <a:srgbClr val="C57827"/>
      </a:accent4>
      <a:accent5>
        <a:srgbClr val="B0A72F"/>
      </a:accent5>
      <a:accent6>
        <a:srgbClr val="81B223"/>
      </a:accent6>
      <a:hlink>
        <a:srgbClr val="31944B"/>
      </a:hlink>
      <a:folHlink>
        <a:srgbClr val="7F7F7F"/>
      </a:folHlink>
    </a:clrScheme>
    <a:fontScheme name="Torn">
      <a:majorFont>
        <a:latin typeface="Verdana Pro Cond SemiBold"/>
        <a:ea typeface=""/>
        <a:cs typeface=""/>
      </a:majorFont>
      <a:minorFont>
        <a:latin typeface="Verdana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ornVTI" id="{D93270A2-BAD7-4DCC-9D1D-3427EACCFA88}" vid="{1B17486C-9B79-43FC-98F9-5BF7AA5600D2}"/>
    </a:ext>
  </a:extLst>
</a:theme>
</file>

<file path=docProps/app.xml><?xml version="1.0" encoding="utf-8"?>
<Properties xmlns="http://schemas.openxmlformats.org/officeDocument/2006/extended-properties" xmlns:vt="http://schemas.openxmlformats.org/officeDocument/2006/docPropsVTypes">
  <TotalTime>5074</TotalTime>
  <Words>1617</Words>
  <Application>Microsoft Macintosh PowerPoint</Application>
  <PresentationFormat>Widescreen</PresentationFormat>
  <Paragraphs>124</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Verdana Pro</vt:lpstr>
      <vt:lpstr>Verdana Pro Cond SemiBold</vt:lpstr>
      <vt:lpstr>TornVTI</vt:lpstr>
      <vt:lpstr>NADA 438 SERVICE FINAL HW</vt:lpstr>
      <vt:lpstr>INTRODUCTION:</vt:lpstr>
      <vt:lpstr>Marketing:</vt:lpstr>
      <vt:lpstr>PowerPoint Presentation</vt:lpstr>
      <vt:lpstr>Changes in Expense Structure:</vt:lpstr>
      <vt:lpstr>Productivity:</vt:lpstr>
      <vt:lpstr>Facility:  </vt:lpstr>
      <vt:lpstr>Repair Order Analysis: </vt:lpstr>
      <vt:lpstr>SWOT Analysis</vt:lpstr>
      <vt:lpstr>SWOT Analysis</vt:lpstr>
      <vt:lpstr>SWOT Analysis – </vt:lpstr>
      <vt:lpstr>SWOT Analysis – </vt:lpstr>
      <vt:lpstr>SWOT Analysis – Action Plan</vt:lpstr>
      <vt:lpstr>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438 SERVICE FINAL</dc:title>
  <dc:creator>Moe Kambiz</dc:creator>
  <cp:lastModifiedBy>Moe Kambiz</cp:lastModifiedBy>
  <cp:revision>2</cp:revision>
  <dcterms:created xsi:type="dcterms:W3CDTF">2024-04-25T17:01:30Z</dcterms:created>
  <dcterms:modified xsi:type="dcterms:W3CDTF">2024-04-29T05:35:45Z</dcterms:modified>
</cp:coreProperties>
</file>