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51" r:id="rId1"/>
  </p:sldMasterIdLst>
  <p:sldIdLst>
    <p:sldId id="256" r:id="rId2"/>
    <p:sldId id="270" r:id="rId3"/>
    <p:sldId id="271" r:id="rId4"/>
    <p:sldId id="272" r:id="rId5"/>
    <p:sldId id="273" r:id="rId6"/>
    <p:sldId id="258"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0E2953-4B23-4A7B-83D4-7B3A01D5DBBB}" v="8" dt="2024-05-04T18:28:12.7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8" y="3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shall King" userId="d3bbcb76-0fdb-410a-b78e-64e5fd49f165" providerId="ADAL" clId="{6B0E2953-4B23-4A7B-83D4-7B3A01D5DBBB}"/>
    <pc:docChg chg="undo custSel delSld modSld">
      <pc:chgData name="Marshall King" userId="d3bbcb76-0fdb-410a-b78e-64e5fd49f165" providerId="ADAL" clId="{6B0E2953-4B23-4A7B-83D4-7B3A01D5DBBB}" dt="2024-05-04T18:37:10.945" v="11040" actId="20577"/>
      <pc:docMkLst>
        <pc:docMk/>
      </pc:docMkLst>
      <pc:sldChg chg="modSp mod">
        <pc:chgData name="Marshall King" userId="d3bbcb76-0fdb-410a-b78e-64e5fd49f165" providerId="ADAL" clId="{6B0E2953-4B23-4A7B-83D4-7B3A01D5DBBB}" dt="2024-05-04T18:28:12.747" v="10950"/>
        <pc:sldMkLst>
          <pc:docMk/>
          <pc:sldMk cId="407074056" sldId="256"/>
        </pc:sldMkLst>
        <pc:spChg chg="mod">
          <ac:chgData name="Marshall King" userId="d3bbcb76-0fdb-410a-b78e-64e5fd49f165" providerId="ADAL" clId="{6B0E2953-4B23-4A7B-83D4-7B3A01D5DBBB}" dt="2024-05-04T18:28:12.747" v="10950"/>
          <ac:spMkLst>
            <pc:docMk/>
            <pc:sldMk cId="407074056" sldId="256"/>
            <ac:spMk id="2" creationId="{3E0A9F39-3A40-DAF5-FB29-F9EF6B43BC8E}"/>
          </ac:spMkLst>
        </pc:spChg>
        <pc:spChg chg="mod">
          <ac:chgData name="Marshall King" userId="d3bbcb76-0fdb-410a-b78e-64e5fd49f165" providerId="ADAL" clId="{6B0E2953-4B23-4A7B-83D4-7B3A01D5DBBB}" dt="2024-05-04T18:28:12.747" v="10950"/>
          <ac:spMkLst>
            <pc:docMk/>
            <pc:sldMk cId="407074056" sldId="256"/>
            <ac:spMk id="3" creationId="{3D24D94E-9ADE-FBA4-4E04-F5102B2316CA}"/>
          </ac:spMkLst>
        </pc:spChg>
      </pc:sldChg>
      <pc:sldChg chg="modSp mod">
        <pc:chgData name="Marshall King" userId="d3bbcb76-0fdb-410a-b78e-64e5fd49f165" providerId="ADAL" clId="{6B0E2953-4B23-4A7B-83D4-7B3A01D5DBBB}" dt="2024-05-04T18:28:12.747" v="10950"/>
        <pc:sldMkLst>
          <pc:docMk/>
          <pc:sldMk cId="3839221384" sldId="257"/>
        </pc:sldMkLst>
        <pc:spChg chg="mod">
          <ac:chgData name="Marshall King" userId="d3bbcb76-0fdb-410a-b78e-64e5fd49f165" providerId="ADAL" clId="{6B0E2953-4B23-4A7B-83D4-7B3A01D5DBBB}" dt="2024-05-04T18:28:12.747" v="10950"/>
          <ac:spMkLst>
            <pc:docMk/>
            <pc:sldMk cId="3839221384" sldId="257"/>
            <ac:spMk id="2" creationId="{103DC290-7A27-95C0-53A2-21B3816BBA33}"/>
          </ac:spMkLst>
        </pc:spChg>
        <pc:spChg chg="mod">
          <ac:chgData name="Marshall King" userId="d3bbcb76-0fdb-410a-b78e-64e5fd49f165" providerId="ADAL" clId="{6B0E2953-4B23-4A7B-83D4-7B3A01D5DBBB}" dt="2024-05-04T18:28:12.747" v="10950"/>
          <ac:spMkLst>
            <pc:docMk/>
            <pc:sldMk cId="3839221384" sldId="257"/>
            <ac:spMk id="3" creationId="{203A9D90-6288-FF85-A14B-EAAC61E0E9A8}"/>
          </ac:spMkLst>
        </pc:spChg>
      </pc:sldChg>
      <pc:sldChg chg="modSp mod">
        <pc:chgData name="Marshall King" userId="d3bbcb76-0fdb-410a-b78e-64e5fd49f165" providerId="ADAL" clId="{6B0E2953-4B23-4A7B-83D4-7B3A01D5DBBB}" dt="2024-05-04T18:33:34.338" v="10998" actId="14100"/>
        <pc:sldMkLst>
          <pc:docMk/>
          <pc:sldMk cId="4167117408" sldId="258"/>
        </pc:sldMkLst>
        <pc:spChg chg="mod">
          <ac:chgData name="Marshall King" userId="d3bbcb76-0fdb-410a-b78e-64e5fd49f165" providerId="ADAL" clId="{6B0E2953-4B23-4A7B-83D4-7B3A01D5DBBB}" dt="2024-05-04T18:28:12.747" v="10950"/>
          <ac:spMkLst>
            <pc:docMk/>
            <pc:sldMk cId="4167117408" sldId="258"/>
            <ac:spMk id="2" creationId="{5FFE6F10-0BA0-1313-9F7B-7EBE765BA7D5}"/>
          </ac:spMkLst>
        </pc:spChg>
        <pc:spChg chg="mod">
          <ac:chgData name="Marshall King" userId="d3bbcb76-0fdb-410a-b78e-64e5fd49f165" providerId="ADAL" clId="{6B0E2953-4B23-4A7B-83D4-7B3A01D5DBBB}" dt="2024-05-04T18:33:25.048" v="10997" actId="14100"/>
          <ac:spMkLst>
            <pc:docMk/>
            <pc:sldMk cId="4167117408" sldId="258"/>
            <ac:spMk id="3" creationId="{DC1AC215-6A1E-4C59-EFD0-D293BFB95537}"/>
          </ac:spMkLst>
        </pc:spChg>
        <pc:graphicFrameChg chg="mod modGraphic">
          <ac:chgData name="Marshall King" userId="d3bbcb76-0fdb-410a-b78e-64e5fd49f165" providerId="ADAL" clId="{6B0E2953-4B23-4A7B-83D4-7B3A01D5DBBB}" dt="2024-05-04T18:33:34.338" v="10998" actId="14100"/>
          <ac:graphicFrameMkLst>
            <pc:docMk/>
            <pc:sldMk cId="4167117408" sldId="258"/>
            <ac:graphicFrameMk id="10" creationId="{681B91B1-677B-B042-5624-C530AD297D23}"/>
          </ac:graphicFrameMkLst>
        </pc:graphicFrameChg>
      </pc:sldChg>
      <pc:sldChg chg="del">
        <pc:chgData name="Marshall King" userId="d3bbcb76-0fdb-410a-b78e-64e5fd49f165" providerId="ADAL" clId="{6B0E2953-4B23-4A7B-83D4-7B3A01D5DBBB}" dt="2024-05-04T18:19:18.363" v="10746" actId="2696"/>
        <pc:sldMkLst>
          <pc:docMk/>
          <pc:sldMk cId="2924363353" sldId="259"/>
        </pc:sldMkLst>
      </pc:sldChg>
      <pc:sldChg chg="modSp mod">
        <pc:chgData name="Marshall King" userId="d3bbcb76-0fdb-410a-b78e-64e5fd49f165" providerId="ADAL" clId="{6B0E2953-4B23-4A7B-83D4-7B3A01D5DBBB}" dt="2024-05-04T18:28:12.747" v="10950"/>
        <pc:sldMkLst>
          <pc:docMk/>
          <pc:sldMk cId="2417698126" sldId="262"/>
        </pc:sldMkLst>
        <pc:spChg chg="mod">
          <ac:chgData name="Marshall King" userId="d3bbcb76-0fdb-410a-b78e-64e5fd49f165" providerId="ADAL" clId="{6B0E2953-4B23-4A7B-83D4-7B3A01D5DBBB}" dt="2024-05-04T18:28:12.747" v="10950"/>
          <ac:spMkLst>
            <pc:docMk/>
            <pc:sldMk cId="2417698126" sldId="262"/>
            <ac:spMk id="2" creationId="{103DC290-7A27-95C0-53A2-21B3816BBA33}"/>
          </ac:spMkLst>
        </pc:spChg>
        <pc:spChg chg="mod">
          <ac:chgData name="Marshall King" userId="d3bbcb76-0fdb-410a-b78e-64e5fd49f165" providerId="ADAL" clId="{6B0E2953-4B23-4A7B-83D4-7B3A01D5DBBB}" dt="2024-05-04T18:28:12.747" v="10950"/>
          <ac:spMkLst>
            <pc:docMk/>
            <pc:sldMk cId="2417698126" sldId="262"/>
            <ac:spMk id="3" creationId="{203A9D90-6288-FF85-A14B-EAAC61E0E9A8}"/>
          </ac:spMkLst>
        </pc:spChg>
      </pc:sldChg>
      <pc:sldChg chg="modSp mod">
        <pc:chgData name="Marshall King" userId="d3bbcb76-0fdb-410a-b78e-64e5fd49f165" providerId="ADAL" clId="{6B0E2953-4B23-4A7B-83D4-7B3A01D5DBBB}" dt="2024-05-04T18:28:12.747" v="10950"/>
        <pc:sldMkLst>
          <pc:docMk/>
          <pc:sldMk cId="3912869560" sldId="263"/>
        </pc:sldMkLst>
        <pc:spChg chg="mod">
          <ac:chgData name="Marshall King" userId="d3bbcb76-0fdb-410a-b78e-64e5fd49f165" providerId="ADAL" clId="{6B0E2953-4B23-4A7B-83D4-7B3A01D5DBBB}" dt="2024-05-04T18:28:12.747" v="10950"/>
          <ac:spMkLst>
            <pc:docMk/>
            <pc:sldMk cId="3912869560" sldId="263"/>
            <ac:spMk id="2" creationId="{103DC290-7A27-95C0-53A2-21B3816BBA33}"/>
          </ac:spMkLst>
        </pc:spChg>
        <pc:spChg chg="mod">
          <ac:chgData name="Marshall King" userId="d3bbcb76-0fdb-410a-b78e-64e5fd49f165" providerId="ADAL" clId="{6B0E2953-4B23-4A7B-83D4-7B3A01D5DBBB}" dt="2024-05-04T18:28:12.747" v="10950"/>
          <ac:spMkLst>
            <pc:docMk/>
            <pc:sldMk cId="3912869560" sldId="263"/>
            <ac:spMk id="3" creationId="{203A9D90-6288-FF85-A14B-EAAC61E0E9A8}"/>
          </ac:spMkLst>
        </pc:spChg>
      </pc:sldChg>
      <pc:sldChg chg="modSp mod">
        <pc:chgData name="Marshall King" userId="d3bbcb76-0fdb-410a-b78e-64e5fd49f165" providerId="ADAL" clId="{6B0E2953-4B23-4A7B-83D4-7B3A01D5DBBB}" dt="2024-05-04T18:28:12.747" v="10950"/>
        <pc:sldMkLst>
          <pc:docMk/>
          <pc:sldMk cId="627664966" sldId="264"/>
        </pc:sldMkLst>
        <pc:spChg chg="mod">
          <ac:chgData name="Marshall King" userId="d3bbcb76-0fdb-410a-b78e-64e5fd49f165" providerId="ADAL" clId="{6B0E2953-4B23-4A7B-83D4-7B3A01D5DBBB}" dt="2024-05-04T18:28:12.747" v="10950"/>
          <ac:spMkLst>
            <pc:docMk/>
            <pc:sldMk cId="627664966" sldId="264"/>
            <ac:spMk id="2" creationId="{103DC290-7A27-95C0-53A2-21B3816BBA33}"/>
          </ac:spMkLst>
        </pc:spChg>
        <pc:spChg chg="mod">
          <ac:chgData name="Marshall King" userId="d3bbcb76-0fdb-410a-b78e-64e5fd49f165" providerId="ADAL" clId="{6B0E2953-4B23-4A7B-83D4-7B3A01D5DBBB}" dt="2024-05-04T18:28:12.747" v="10950"/>
          <ac:spMkLst>
            <pc:docMk/>
            <pc:sldMk cId="627664966" sldId="264"/>
            <ac:spMk id="3" creationId="{203A9D90-6288-FF85-A14B-EAAC61E0E9A8}"/>
          </ac:spMkLst>
        </pc:spChg>
      </pc:sldChg>
      <pc:sldChg chg="modSp mod">
        <pc:chgData name="Marshall King" userId="d3bbcb76-0fdb-410a-b78e-64e5fd49f165" providerId="ADAL" clId="{6B0E2953-4B23-4A7B-83D4-7B3A01D5DBBB}" dt="2024-05-04T18:28:12.747" v="10950"/>
        <pc:sldMkLst>
          <pc:docMk/>
          <pc:sldMk cId="3985272254" sldId="265"/>
        </pc:sldMkLst>
        <pc:spChg chg="mod">
          <ac:chgData name="Marshall King" userId="d3bbcb76-0fdb-410a-b78e-64e5fd49f165" providerId="ADAL" clId="{6B0E2953-4B23-4A7B-83D4-7B3A01D5DBBB}" dt="2024-05-04T18:28:12.747" v="10950"/>
          <ac:spMkLst>
            <pc:docMk/>
            <pc:sldMk cId="3985272254" sldId="265"/>
            <ac:spMk id="2" creationId="{103DC290-7A27-95C0-53A2-21B3816BBA33}"/>
          </ac:spMkLst>
        </pc:spChg>
        <pc:spChg chg="mod">
          <ac:chgData name="Marshall King" userId="d3bbcb76-0fdb-410a-b78e-64e5fd49f165" providerId="ADAL" clId="{6B0E2953-4B23-4A7B-83D4-7B3A01D5DBBB}" dt="2024-05-04T18:28:12.747" v="10950"/>
          <ac:spMkLst>
            <pc:docMk/>
            <pc:sldMk cId="3985272254" sldId="265"/>
            <ac:spMk id="3" creationId="{203A9D90-6288-FF85-A14B-EAAC61E0E9A8}"/>
          </ac:spMkLst>
        </pc:spChg>
      </pc:sldChg>
      <pc:sldChg chg="modSp mod">
        <pc:chgData name="Marshall King" userId="d3bbcb76-0fdb-410a-b78e-64e5fd49f165" providerId="ADAL" clId="{6B0E2953-4B23-4A7B-83D4-7B3A01D5DBBB}" dt="2024-05-04T18:28:12.747" v="10950"/>
        <pc:sldMkLst>
          <pc:docMk/>
          <pc:sldMk cId="4226099158" sldId="266"/>
        </pc:sldMkLst>
        <pc:spChg chg="mod">
          <ac:chgData name="Marshall King" userId="d3bbcb76-0fdb-410a-b78e-64e5fd49f165" providerId="ADAL" clId="{6B0E2953-4B23-4A7B-83D4-7B3A01D5DBBB}" dt="2024-05-04T18:28:12.747" v="10950"/>
          <ac:spMkLst>
            <pc:docMk/>
            <pc:sldMk cId="4226099158" sldId="266"/>
            <ac:spMk id="2" creationId="{103DC290-7A27-95C0-53A2-21B3816BBA33}"/>
          </ac:spMkLst>
        </pc:spChg>
        <pc:spChg chg="mod">
          <ac:chgData name="Marshall King" userId="d3bbcb76-0fdb-410a-b78e-64e5fd49f165" providerId="ADAL" clId="{6B0E2953-4B23-4A7B-83D4-7B3A01D5DBBB}" dt="2024-05-04T18:28:12.747" v="10950"/>
          <ac:spMkLst>
            <pc:docMk/>
            <pc:sldMk cId="4226099158" sldId="266"/>
            <ac:spMk id="3" creationId="{203A9D90-6288-FF85-A14B-EAAC61E0E9A8}"/>
          </ac:spMkLst>
        </pc:spChg>
      </pc:sldChg>
      <pc:sldChg chg="modSp mod">
        <pc:chgData name="Marshall King" userId="d3bbcb76-0fdb-410a-b78e-64e5fd49f165" providerId="ADAL" clId="{6B0E2953-4B23-4A7B-83D4-7B3A01D5DBBB}" dt="2024-05-04T18:34:34.137" v="11002" actId="14100"/>
        <pc:sldMkLst>
          <pc:docMk/>
          <pc:sldMk cId="850427537" sldId="267"/>
        </pc:sldMkLst>
        <pc:spChg chg="mod">
          <ac:chgData name="Marshall King" userId="d3bbcb76-0fdb-410a-b78e-64e5fd49f165" providerId="ADAL" clId="{6B0E2953-4B23-4A7B-83D4-7B3A01D5DBBB}" dt="2024-05-04T18:28:12.747" v="10950"/>
          <ac:spMkLst>
            <pc:docMk/>
            <pc:sldMk cId="850427537" sldId="267"/>
            <ac:spMk id="2" creationId="{103DC290-7A27-95C0-53A2-21B3816BBA33}"/>
          </ac:spMkLst>
        </pc:spChg>
        <pc:spChg chg="mod">
          <ac:chgData name="Marshall King" userId="d3bbcb76-0fdb-410a-b78e-64e5fd49f165" providerId="ADAL" clId="{6B0E2953-4B23-4A7B-83D4-7B3A01D5DBBB}" dt="2024-05-04T18:34:34.137" v="11002" actId="14100"/>
          <ac:spMkLst>
            <pc:docMk/>
            <pc:sldMk cId="850427537" sldId="267"/>
            <ac:spMk id="3" creationId="{203A9D90-6288-FF85-A14B-EAAC61E0E9A8}"/>
          </ac:spMkLst>
        </pc:spChg>
      </pc:sldChg>
      <pc:sldChg chg="modSp mod">
        <pc:chgData name="Marshall King" userId="d3bbcb76-0fdb-410a-b78e-64e5fd49f165" providerId="ADAL" clId="{6B0E2953-4B23-4A7B-83D4-7B3A01D5DBBB}" dt="2024-05-04T18:36:38.449" v="11034" actId="27636"/>
        <pc:sldMkLst>
          <pc:docMk/>
          <pc:sldMk cId="3364109993" sldId="268"/>
        </pc:sldMkLst>
        <pc:spChg chg="mod">
          <ac:chgData name="Marshall King" userId="d3bbcb76-0fdb-410a-b78e-64e5fd49f165" providerId="ADAL" clId="{6B0E2953-4B23-4A7B-83D4-7B3A01D5DBBB}" dt="2024-05-04T18:28:12.747" v="10950"/>
          <ac:spMkLst>
            <pc:docMk/>
            <pc:sldMk cId="3364109993" sldId="268"/>
            <ac:spMk id="2" creationId="{103DC290-7A27-95C0-53A2-21B3816BBA33}"/>
          </ac:spMkLst>
        </pc:spChg>
        <pc:spChg chg="mod">
          <ac:chgData name="Marshall King" userId="d3bbcb76-0fdb-410a-b78e-64e5fd49f165" providerId="ADAL" clId="{6B0E2953-4B23-4A7B-83D4-7B3A01D5DBBB}" dt="2024-05-04T18:36:38.449" v="11034" actId="27636"/>
          <ac:spMkLst>
            <pc:docMk/>
            <pc:sldMk cId="3364109993" sldId="268"/>
            <ac:spMk id="3" creationId="{203A9D90-6288-FF85-A14B-EAAC61E0E9A8}"/>
          </ac:spMkLst>
        </pc:spChg>
        <pc:graphicFrameChg chg="mod modGraphic">
          <ac:chgData name="Marshall King" userId="d3bbcb76-0fdb-410a-b78e-64e5fd49f165" providerId="ADAL" clId="{6B0E2953-4B23-4A7B-83D4-7B3A01D5DBBB}" dt="2024-05-04T18:36:23.243" v="11030" actId="14100"/>
          <ac:graphicFrameMkLst>
            <pc:docMk/>
            <pc:sldMk cId="3364109993" sldId="268"/>
            <ac:graphicFrameMk id="4" creationId="{BC8B6778-11BB-9A9A-F0BF-8949F85F8237}"/>
          </ac:graphicFrameMkLst>
        </pc:graphicFrameChg>
      </pc:sldChg>
      <pc:sldChg chg="modSp mod">
        <pc:chgData name="Marshall King" userId="d3bbcb76-0fdb-410a-b78e-64e5fd49f165" providerId="ADAL" clId="{6B0E2953-4B23-4A7B-83D4-7B3A01D5DBBB}" dt="2024-05-04T18:28:12.747" v="10950"/>
        <pc:sldMkLst>
          <pc:docMk/>
          <pc:sldMk cId="3799370086" sldId="269"/>
        </pc:sldMkLst>
        <pc:spChg chg="mod">
          <ac:chgData name="Marshall King" userId="d3bbcb76-0fdb-410a-b78e-64e5fd49f165" providerId="ADAL" clId="{6B0E2953-4B23-4A7B-83D4-7B3A01D5DBBB}" dt="2024-05-04T18:28:12.747" v="10950"/>
          <ac:spMkLst>
            <pc:docMk/>
            <pc:sldMk cId="3799370086" sldId="269"/>
            <ac:spMk id="2" creationId="{103DC290-7A27-95C0-53A2-21B3816BBA33}"/>
          </ac:spMkLst>
        </pc:spChg>
        <pc:spChg chg="mod">
          <ac:chgData name="Marshall King" userId="d3bbcb76-0fdb-410a-b78e-64e5fd49f165" providerId="ADAL" clId="{6B0E2953-4B23-4A7B-83D4-7B3A01D5DBBB}" dt="2024-05-04T18:28:12.747" v="10950"/>
          <ac:spMkLst>
            <pc:docMk/>
            <pc:sldMk cId="3799370086" sldId="269"/>
            <ac:spMk id="3" creationId="{203A9D90-6288-FF85-A14B-EAAC61E0E9A8}"/>
          </ac:spMkLst>
        </pc:spChg>
      </pc:sldChg>
      <pc:sldChg chg="modSp mod">
        <pc:chgData name="Marshall King" userId="d3bbcb76-0fdb-410a-b78e-64e5fd49f165" providerId="ADAL" clId="{6B0E2953-4B23-4A7B-83D4-7B3A01D5DBBB}" dt="2024-05-04T18:37:10.945" v="11040" actId="20577"/>
        <pc:sldMkLst>
          <pc:docMk/>
          <pc:sldMk cId="3887641486" sldId="270"/>
        </pc:sldMkLst>
        <pc:spChg chg="mod">
          <ac:chgData name="Marshall King" userId="d3bbcb76-0fdb-410a-b78e-64e5fd49f165" providerId="ADAL" clId="{6B0E2953-4B23-4A7B-83D4-7B3A01D5DBBB}" dt="2024-05-04T18:28:12.747" v="10950"/>
          <ac:spMkLst>
            <pc:docMk/>
            <pc:sldMk cId="3887641486" sldId="270"/>
            <ac:spMk id="2" creationId="{CCC0419E-50F3-1F2F-1B8E-FED52940944C}"/>
          </ac:spMkLst>
        </pc:spChg>
        <pc:spChg chg="mod">
          <ac:chgData name="Marshall King" userId="d3bbcb76-0fdb-410a-b78e-64e5fd49f165" providerId="ADAL" clId="{6B0E2953-4B23-4A7B-83D4-7B3A01D5DBBB}" dt="2024-05-04T18:10:17.355" v="10635" actId="14100"/>
          <ac:spMkLst>
            <pc:docMk/>
            <pc:sldMk cId="3887641486" sldId="270"/>
            <ac:spMk id="3" creationId="{0CC31931-4847-F763-D4D1-1433E7E0CE49}"/>
          </ac:spMkLst>
        </pc:spChg>
        <pc:graphicFrameChg chg="mod modGraphic">
          <ac:chgData name="Marshall King" userId="d3bbcb76-0fdb-410a-b78e-64e5fd49f165" providerId="ADAL" clId="{6B0E2953-4B23-4A7B-83D4-7B3A01D5DBBB}" dt="2024-05-04T18:37:10.945" v="11040" actId="20577"/>
          <ac:graphicFrameMkLst>
            <pc:docMk/>
            <pc:sldMk cId="3887641486" sldId="270"/>
            <ac:graphicFrameMk id="6" creationId="{8131ED9F-0024-54F7-54C0-C6F7B4BF5BCF}"/>
          </ac:graphicFrameMkLst>
        </pc:graphicFrameChg>
      </pc:sldChg>
      <pc:sldChg chg="modSp mod">
        <pc:chgData name="Marshall King" userId="d3bbcb76-0fdb-410a-b78e-64e5fd49f165" providerId="ADAL" clId="{6B0E2953-4B23-4A7B-83D4-7B3A01D5DBBB}" dt="2024-05-04T18:29:34.278" v="10958" actId="14100"/>
        <pc:sldMkLst>
          <pc:docMk/>
          <pc:sldMk cId="1306592365" sldId="271"/>
        </pc:sldMkLst>
        <pc:spChg chg="mod">
          <ac:chgData name="Marshall King" userId="d3bbcb76-0fdb-410a-b78e-64e5fd49f165" providerId="ADAL" clId="{6B0E2953-4B23-4A7B-83D4-7B3A01D5DBBB}" dt="2024-05-04T18:28:12.747" v="10950"/>
          <ac:spMkLst>
            <pc:docMk/>
            <pc:sldMk cId="1306592365" sldId="271"/>
            <ac:spMk id="2" creationId="{CCC0419E-50F3-1F2F-1B8E-FED52940944C}"/>
          </ac:spMkLst>
        </pc:spChg>
        <pc:spChg chg="mod">
          <ac:chgData name="Marshall King" userId="d3bbcb76-0fdb-410a-b78e-64e5fd49f165" providerId="ADAL" clId="{6B0E2953-4B23-4A7B-83D4-7B3A01D5DBBB}" dt="2024-05-04T18:07:35.313" v="10617" actId="14100"/>
          <ac:spMkLst>
            <pc:docMk/>
            <pc:sldMk cId="1306592365" sldId="271"/>
            <ac:spMk id="3" creationId="{0CC31931-4847-F763-D4D1-1433E7E0CE49}"/>
          </ac:spMkLst>
        </pc:spChg>
        <pc:graphicFrameChg chg="mod modGraphic">
          <ac:chgData name="Marshall King" userId="d3bbcb76-0fdb-410a-b78e-64e5fd49f165" providerId="ADAL" clId="{6B0E2953-4B23-4A7B-83D4-7B3A01D5DBBB}" dt="2024-05-04T18:29:34.278" v="10958" actId="14100"/>
          <ac:graphicFrameMkLst>
            <pc:docMk/>
            <pc:sldMk cId="1306592365" sldId="271"/>
            <ac:graphicFrameMk id="9" creationId="{EA8C99D5-B1BE-D4F1-CB21-B914923B90AF}"/>
          </ac:graphicFrameMkLst>
        </pc:graphicFrameChg>
      </pc:sldChg>
      <pc:sldChg chg="modSp mod">
        <pc:chgData name="Marshall King" userId="d3bbcb76-0fdb-410a-b78e-64e5fd49f165" providerId="ADAL" clId="{6B0E2953-4B23-4A7B-83D4-7B3A01D5DBBB}" dt="2024-05-04T18:30:44.501" v="10970" actId="14100"/>
        <pc:sldMkLst>
          <pc:docMk/>
          <pc:sldMk cId="1901477980" sldId="272"/>
        </pc:sldMkLst>
        <pc:spChg chg="mod">
          <ac:chgData name="Marshall King" userId="d3bbcb76-0fdb-410a-b78e-64e5fd49f165" providerId="ADAL" clId="{6B0E2953-4B23-4A7B-83D4-7B3A01D5DBBB}" dt="2024-05-04T18:28:12.747" v="10950"/>
          <ac:spMkLst>
            <pc:docMk/>
            <pc:sldMk cId="1901477980" sldId="272"/>
            <ac:spMk id="2" creationId="{CCC0419E-50F3-1F2F-1B8E-FED52940944C}"/>
          </ac:spMkLst>
        </pc:spChg>
        <pc:spChg chg="mod">
          <ac:chgData name="Marshall King" userId="d3bbcb76-0fdb-410a-b78e-64e5fd49f165" providerId="ADAL" clId="{6B0E2953-4B23-4A7B-83D4-7B3A01D5DBBB}" dt="2024-05-04T18:08:22.601" v="10623" actId="14100"/>
          <ac:spMkLst>
            <pc:docMk/>
            <pc:sldMk cId="1901477980" sldId="272"/>
            <ac:spMk id="3" creationId="{0CC31931-4847-F763-D4D1-1433E7E0CE49}"/>
          </ac:spMkLst>
        </pc:spChg>
        <pc:graphicFrameChg chg="mod modGraphic">
          <ac:chgData name="Marshall King" userId="d3bbcb76-0fdb-410a-b78e-64e5fd49f165" providerId="ADAL" clId="{6B0E2953-4B23-4A7B-83D4-7B3A01D5DBBB}" dt="2024-05-04T18:30:44.501" v="10970" actId="14100"/>
          <ac:graphicFrameMkLst>
            <pc:docMk/>
            <pc:sldMk cId="1901477980" sldId="272"/>
            <ac:graphicFrameMk id="8" creationId="{E02A824A-6465-D625-D247-14315FC57AB9}"/>
          </ac:graphicFrameMkLst>
        </pc:graphicFrameChg>
      </pc:sldChg>
      <pc:sldChg chg="modSp mod">
        <pc:chgData name="Marshall King" userId="d3bbcb76-0fdb-410a-b78e-64e5fd49f165" providerId="ADAL" clId="{6B0E2953-4B23-4A7B-83D4-7B3A01D5DBBB}" dt="2024-05-04T18:32:15.880" v="10985" actId="14100"/>
        <pc:sldMkLst>
          <pc:docMk/>
          <pc:sldMk cId="3333452679" sldId="273"/>
        </pc:sldMkLst>
        <pc:spChg chg="mod">
          <ac:chgData name="Marshall King" userId="d3bbcb76-0fdb-410a-b78e-64e5fd49f165" providerId="ADAL" clId="{6B0E2953-4B23-4A7B-83D4-7B3A01D5DBBB}" dt="2024-05-04T18:28:12.747" v="10950"/>
          <ac:spMkLst>
            <pc:docMk/>
            <pc:sldMk cId="3333452679" sldId="273"/>
            <ac:spMk id="2" creationId="{CCC0419E-50F3-1F2F-1B8E-FED52940944C}"/>
          </ac:spMkLst>
        </pc:spChg>
        <pc:spChg chg="mod">
          <ac:chgData name="Marshall King" userId="d3bbcb76-0fdb-410a-b78e-64e5fd49f165" providerId="ADAL" clId="{6B0E2953-4B23-4A7B-83D4-7B3A01D5DBBB}" dt="2024-05-04T18:32:15.880" v="10985" actId="14100"/>
          <ac:spMkLst>
            <pc:docMk/>
            <pc:sldMk cId="3333452679" sldId="273"/>
            <ac:spMk id="3" creationId="{0CC31931-4847-F763-D4D1-1433E7E0CE49}"/>
          </ac:spMkLst>
        </pc:spChg>
        <pc:graphicFrameChg chg="mod modGraphic">
          <ac:chgData name="Marshall King" userId="d3bbcb76-0fdb-410a-b78e-64e5fd49f165" providerId="ADAL" clId="{6B0E2953-4B23-4A7B-83D4-7B3A01D5DBBB}" dt="2024-05-04T18:31:06.009" v="10972" actId="14100"/>
          <ac:graphicFrameMkLst>
            <pc:docMk/>
            <pc:sldMk cId="3333452679" sldId="273"/>
            <ac:graphicFrameMk id="7" creationId="{3132B67D-8A2A-8A2F-1C37-A1D3DC237140}"/>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5158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164818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309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58837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0429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862859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3743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808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1261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2A54C80-263E-416B-A8E0-580EDEADCBDC}" type="datetimeFigureOut">
              <a:rPr lang="en-US" smtClean="0"/>
              <a:t>5/4/2024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9954A3-9DFD-4C44-94BA-B95130A3BA1C}" type="slidenum">
              <a:rPr lang="en-US" smtClean="0"/>
              <a:t>‹#›</a:t>
            </a:fld>
            <a:endParaRPr lang="en-US" dirty="0"/>
          </a:p>
        </p:txBody>
      </p:sp>
    </p:spTree>
    <p:extLst>
      <p:ext uri="{BB962C8B-B14F-4D97-AF65-F5344CB8AC3E}">
        <p14:creationId xmlns:p14="http://schemas.microsoft.com/office/powerpoint/2010/main" val="288682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50911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61BEF0D-F0BB-DE4B-95CE-6DB70DBA9567}" type="datetimeFigureOut">
              <a:rPr lang="en-US" smtClean="0"/>
              <a:pPr/>
              <a:t>5/4/2024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57F1E4F-1CFF-5643-939E-217C01CDF565}"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5655651"/>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sz="4400" dirty="0"/>
              <a:t>Service Department Analysis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for Cavender Toyota</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sz="3500" dirty="0"/>
              <a:t>Threats</a:t>
            </a:r>
          </a:p>
          <a:p>
            <a:r>
              <a:rPr lang="en-US" dirty="0"/>
              <a:t>Hundreds of aftermarkets around us, and their constant marketing campaigns to attract our customer base</a:t>
            </a:r>
          </a:p>
          <a:p>
            <a:r>
              <a:rPr lang="en-US" dirty="0"/>
              <a:t>5 other Toyota competitors in San Antonio, TX. Always matching, or beating their pricing to keep our competitive edge, while at the same time trying to maintain great KPI’s</a:t>
            </a:r>
          </a:p>
          <a:p>
            <a:r>
              <a:rPr lang="en-US" dirty="0"/>
              <a:t>Maintaining top position for Fixed Operations on a national scale, as well as on a regional scale. Every dealer is focused on knocking us off the top of the pyramid</a:t>
            </a:r>
          </a:p>
          <a:p>
            <a:r>
              <a:rPr lang="en-US" dirty="0"/>
              <a:t>Being at capacity in the shop without current plans for expansion</a:t>
            </a:r>
          </a:p>
          <a:p>
            <a:r>
              <a:rPr lang="en-US" dirty="0"/>
              <a:t>Complacency is always a threat, and we attempt to overcome it with staff members daily</a:t>
            </a:r>
          </a:p>
          <a:p>
            <a:r>
              <a:rPr lang="en-US" dirty="0"/>
              <a:t>Higher quality vehicles, and more electric vehicles being produced</a:t>
            </a:r>
          </a:p>
          <a:p>
            <a:r>
              <a:rPr lang="en-US" dirty="0"/>
              <a:t>Changing customer expectations, and the added expense of meeting or exceeding their expectations</a:t>
            </a:r>
          </a:p>
          <a:p>
            <a:r>
              <a:rPr lang="en-US" dirty="0"/>
              <a:t>Inflation</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3000" dirty="0"/>
              <a:t>Objectives</a:t>
            </a:r>
          </a:p>
          <a:p>
            <a:r>
              <a:rPr lang="en-US" sz="1500" dirty="0"/>
              <a:t>1. Improve on continual training and development of Service Advisors</a:t>
            </a:r>
          </a:p>
          <a:p>
            <a:r>
              <a:rPr lang="en-US" sz="1500" dirty="0"/>
              <a:t>2. Improve the lines of communication between departments, and between staff members</a:t>
            </a:r>
          </a:p>
          <a:p>
            <a:r>
              <a:rPr lang="en-US" sz="1500" dirty="0"/>
              <a:t>3. Improve DMS utilization throughout the entire department</a:t>
            </a:r>
          </a:p>
          <a:p>
            <a:r>
              <a:rPr lang="en-US" sz="1500" dirty="0"/>
              <a:t>4. Improve effective labor rate on customer pay repair order labor sales</a:t>
            </a:r>
          </a:p>
          <a:p>
            <a:r>
              <a:rPr lang="en-US" sz="1500" dirty="0"/>
              <a:t>5. Improve customer pay dollars per repair order</a:t>
            </a:r>
          </a:p>
          <a:p>
            <a:r>
              <a:rPr lang="en-US" sz="1500" dirty="0"/>
              <a:t>6. Improve Technician efficiencies throughout the department</a:t>
            </a:r>
          </a:p>
          <a:p>
            <a:r>
              <a:rPr lang="en-US" sz="1500" dirty="0"/>
              <a:t>7. Increase number of daily repair orders written</a:t>
            </a:r>
          </a:p>
          <a:p>
            <a:r>
              <a:rPr lang="en-US" sz="1500" dirty="0"/>
              <a:t>8. Minimize customer wait times, and save expense on paper</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sz="3900" dirty="0"/>
              <a:t>Strategies</a:t>
            </a:r>
          </a:p>
          <a:p>
            <a:r>
              <a:rPr lang="en-US" sz="1900" dirty="0"/>
              <a:t>Launch individual Service Advisor training, and incorporate one-one-one training with each Service Manager into onboarding process with newly hired Service Advisors</a:t>
            </a:r>
          </a:p>
          <a:p>
            <a:r>
              <a:rPr lang="en-US" sz="1900" dirty="0"/>
              <a:t>Ensure all service and parts employees utilize interdepartmental communication through Microsoft Teams by continually inspecting what we are expecting</a:t>
            </a:r>
          </a:p>
          <a:p>
            <a:r>
              <a:rPr lang="en-US" sz="1900" dirty="0"/>
              <a:t>Finalize Service Pricing Guide build in DMS with SPG consultant, and then go live with Smart Path bolt on in DMS</a:t>
            </a:r>
          </a:p>
          <a:p>
            <a:r>
              <a:rPr lang="en-US" sz="1900" dirty="0"/>
              <a:t>Monitor success of unique labor pricing matrix recently built in DMS after consulting with Dynatron, and understanding where our biggest opportunities for price increases existed. Also, turn off service advisor’s ability to change sale amounts in DMS</a:t>
            </a:r>
          </a:p>
          <a:p>
            <a:r>
              <a:rPr lang="en-US" sz="1900" dirty="0"/>
              <a:t>Launch monthly performance reviews with all skill levels of the Technicians in the shop</a:t>
            </a:r>
          </a:p>
          <a:p>
            <a:r>
              <a:rPr lang="en-US" sz="1900" dirty="0"/>
              <a:t>Launch advertising campaigns to target Toyota’s outside of our PMA, as well as social media marketing to advertise our ability and desire to competitively service all makes and models </a:t>
            </a:r>
          </a:p>
          <a:p>
            <a:r>
              <a:rPr lang="en-US" sz="1900" dirty="0"/>
              <a:t>Move to a completely paperless system in the service department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200727" y="1847273"/>
            <a:ext cx="9954953" cy="4194090"/>
          </a:xfrm>
        </p:spPr>
        <p:txBody>
          <a:bodyPr>
            <a:normAutofit fontScale="25000" lnSpcReduction="20000"/>
          </a:bodyPr>
          <a:lstStyle/>
          <a:p>
            <a:r>
              <a:rPr lang="en-US" sz="12000" dirty="0"/>
              <a:t>Tactics</a:t>
            </a:r>
          </a:p>
          <a:p>
            <a:r>
              <a:rPr lang="en-US" sz="6000" dirty="0"/>
              <a:t>Fixed Operations Director finalizes a needs analysis with JM&amp;A Consulting before launching companywide Service Advisor training at our store, and also writes a curriculum for each Service Manager to execute with every newly hired Service Advisor moving forward</a:t>
            </a:r>
          </a:p>
          <a:p>
            <a:r>
              <a:rPr lang="en-US" sz="6000" dirty="0"/>
              <a:t>Service and Parts Managers begin sending messages in Microsoft Teams to subordinates routinely, and council those who fail to respond to their inquiries. Continual conversations by Service Managers about using this form of communication will be essential </a:t>
            </a:r>
          </a:p>
          <a:p>
            <a:r>
              <a:rPr lang="en-US" sz="6000" dirty="0"/>
              <a:t>Fixed Operations Director, Service Managers, and Parts Managers meet with SPG consultant weekly to clean up op codes, and finalize build in DMS before going live with Smart Path</a:t>
            </a:r>
          </a:p>
          <a:p>
            <a:r>
              <a:rPr lang="en-US" sz="6000" dirty="0"/>
              <a:t>Service Managers continue to monitor exceptions reports daily, having conversations with Service Advisors who are changing sale amounts without discount codes. Service Managers also continue working with team of Bookers to ensure our process is solidified before turning off our Service Advisor’s ability to change sale amounts</a:t>
            </a:r>
          </a:p>
          <a:p>
            <a:r>
              <a:rPr lang="en-US" sz="6000" dirty="0"/>
              <a:t>Shop Foremen and Express Supervisors begin counseling Technicians monthly about efficiencies, based on productivity reports, missed opportunity reports, and video utilization reports in the DMS </a:t>
            </a:r>
          </a:p>
          <a:p>
            <a:r>
              <a:rPr lang="en-US" sz="6000" dirty="0"/>
              <a:t>Fixed Operations Director works with outside marketing team to target Toyota’s outside of PMA and Non-Toyota’s in surrounding area</a:t>
            </a:r>
          </a:p>
          <a:p>
            <a:r>
              <a:rPr lang="en-US" sz="6000" dirty="0"/>
              <a:t>Fixed Operations Director and Service Managers write process to execute paperless system in service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097280" y="1828799"/>
            <a:ext cx="1959956" cy="424875"/>
          </a:xfrm>
        </p:spPr>
        <p:txBody>
          <a:bodyPr>
            <a:normAutofit fontScale="85000" lnSpcReduction="20000"/>
          </a:bodyPr>
          <a:lstStyle/>
          <a:p>
            <a:r>
              <a:rPr lang="en-US" sz="3000"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64946397"/>
              </p:ext>
            </p:extLst>
          </p:nvPr>
        </p:nvGraphicFramePr>
        <p:xfrm>
          <a:off x="1209964" y="2253675"/>
          <a:ext cx="9945717" cy="4017819"/>
        </p:xfrm>
        <a:graphic>
          <a:graphicData uri="http://schemas.openxmlformats.org/drawingml/2006/table">
            <a:tbl>
              <a:tblPr firstRow="1" bandRow="1">
                <a:tableStyleId>{5C22544A-7EE6-4342-B048-85BDC9FD1C3A}</a:tableStyleId>
              </a:tblPr>
              <a:tblGrid>
                <a:gridCol w="3315239">
                  <a:extLst>
                    <a:ext uri="{9D8B030D-6E8A-4147-A177-3AD203B41FA5}">
                      <a16:colId xmlns:a16="http://schemas.microsoft.com/office/drawing/2014/main" val="2235853955"/>
                    </a:ext>
                  </a:extLst>
                </a:gridCol>
                <a:gridCol w="3315239">
                  <a:extLst>
                    <a:ext uri="{9D8B030D-6E8A-4147-A177-3AD203B41FA5}">
                      <a16:colId xmlns:a16="http://schemas.microsoft.com/office/drawing/2014/main" val="4174400132"/>
                    </a:ext>
                  </a:extLst>
                </a:gridCol>
                <a:gridCol w="3315239">
                  <a:extLst>
                    <a:ext uri="{9D8B030D-6E8A-4147-A177-3AD203B41FA5}">
                      <a16:colId xmlns:a16="http://schemas.microsoft.com/office/drawing/2014/main" val="1146395385"/>
                    </a:ext>
                  </a:extLst>
                </a:gridCol>
              </a:tblGrid>
              <a:tr h="36945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54182">
                <a:tc>
                  <a:txBody>
                    <a:bodyPr/>
                    <a:lstStyle/>
                    <a:p>
                      <a:r>
                        <a:rPr lang="en-US" sz="1500" dirty="0"/>
                        <a:t>Submit needs analysis to JM&amp;A Consulting</a:t>
                      </a:r>
                    </a:p>
                  </a:txBody>
                  <a:tcPr/>
                </a:tc>
                <a:tc>
                  <a:txBody>
                    <a:bodyPr/>
                    <a:lstStyle/>
                    <a:p>
                      <a:r>
                        <a:rPr lang="en-US" sz="1500" dirty="0"/>
                        <a:t>Fixed Operations Director</a:t>
                      </a:r>
                    </a:p>
                  </a:txBody>
                  <a:tcPr/>
                </a:tc>
                <a:tc>
                  <a:txBody>
                    <a:bodyPr/>
                    <a:lstStyle/>
                    <a:p>
                      <a:r>
                        <a:rPr lang="en-US" sz="1500" dirty="0"/>
                        <a:t>5/10/24</a:t>
                      </a:r>
                    </a:p>
                  </a:txBody>
                  <a:tcPr/>
                </a:tc>
                <a:extLst>
                  <a:ext uri="{0D108BD9-81ED-4DB2-BD59-A6C34878D82A}">
                    <a16:rowId xmlns:a16="http://schemas.microsoft.com/office/drawing/2014/main" val="2400365483"/>
                  </a:ext>
                </a:extLst>
              </a:tr>
              <a:tr h="554182">
                <a:tc>
                  <a:txBody>
                    <a:bodyPr/>
                    <a:lstStyle/>
                    <a:p>
                      <a:r>
                        <a:rPr lang="en-US" sz="1500" dirty="0"/>
                        <a:t>Write training curriculum for Service Managers </a:t>
                      </a:r>
                    </a:p>
                  </a:txBody>
                  <a:tcPr/>
                </a:tc>
                <a:tc>
                  <a:txBody>
                    <a:bodyPr/>
                    <a:lstStyle/>
                    <a:p>
                      <a:r>
                        <a:rPr lang="en-US" sz="1500" dirty="0"/>
                        <a:t>Fixed Operations Director</a:t>
                      </a:r>
                    </a:p>
                  </a:txBody>
                  <a:tcPr/>
                </a:tc>
                <a:tc>
                  <a:txBody>
                    <a:bodyPr/>
                    <a:lstStyle/>
                    <a:p>
                      <a:r>
                        <a:rPr lang="en-US" sz="1500" dirty="0"/>
                        <a:t>5/31/24</a:t>
                      </a:r>
                    </a:p>
                  </a:txBody>
                  <a:tcPr/>
                </a:tc>
                <a:extLst>
                  <a:ext uri="{0D108BD9-81ED-4DB2-BD59-A6C34878D82A}">
                    <a16:rowId xmlns:a16="http://schemas.microsoft.com/office/drawing/2014/main" val="107845787"/>
                  </a:ext>
                </a:extLst>
              </a:tr>
              <a:tr h="554182">
                <a:tc>
                  <a:txBody>
                    <a:bodyPr/>
                    <a:lstStyle/>
                    <a:p>
                      <a:r>
                        <a:rPr lang="en-US" sz="1500" dirty="0"/>
                        <a:t>Finalize Service Pricing Guide build in DMS</a:t>
                      </a:r>
                    </a:p>
                  </a:txBody>
                  <a:tcPr/>
                </a:tc>
                <a:tc>
                  <a:txBody>
                    <a:bodyPr/>
                    <a:lstStyle/>
                    <a:p>
                      <a:r>
                        <a:rPr lang="en-US" sz="1500" dirty="0"/>
                        <a:t>Fixed Operations Director, Service and Parts Managers</a:t>
                      </a:r>
                    </a:p>
                  </a:txBody>
                  <a:tcPr/>
                </a:tc>
                <a:tc>
                  <a:txBody>
                    <a:bodyPr/>
                    <a:lstStyle/>
                    <a:p>
                      <a:r>
                        <a:rPr lang="en-US" sz="1500" dirty="0"/>
                        <a:t>6/30/24</a:t>
                      </a:r>
                    </a:p>
                  </a:txBody>
                  <a:tcPr/>
                </a:tc>
                <a:extLst>
                  <a:ext uri="{0D108BD9-81ED-4DB2-BD59-A6C34878D82A}">
                    <a16:rowId xmlns:a16="http://schemas.microsoft.com/office/drawing/2014/main" val="1530126605"/>
                  </a:ext>
                </a:extLst>
              </a:tr>
              <a:tr h="554182">
                <a:tc>
                  <a:txBody>
                    <a:bodyPr/>
                    <a:lstStyle/>
                    <a:p>
                      <a:r>
                        <a:rPr lang="en-US" sz="1500" dirty="0"/>
                        <a:t>Turn off Service Advisor’s ability to change sale amounts in DMS</a:t>
                      </a:r>
                    </a:p>
                  </a:txBody>
                  <a:tcPr/>
                </a:tc>
                <a:tc>
                  <a:txBody>
                    <a:bodyPr/>
                    <a:lstStyle/>
                    <a:p>
                      <a:r>
                        <a:rPr lang="en-US" sz="1500" dirty="0"/>
                        <a:t>Service Manager</a:t>
                      </a:r>
                    </a:p>
                  </a:txBody>
                  <a:tcPr/>
                </a:tc>
                <a:tc>
                  <a:txBody>
                    <a:bodyPr/>
                    <a:lstStyle/>
                    <a:p>
                      <a:r>
                        <a:rPr lang="en-US" sz="1500" dirty="0"/>
                        <a:t>5/31/24</a:t>
                      </a:r>
                    </a:p>
                  </a:txBody>
                  <a:tcPr/>
                </a:tc>
                <a:extLst>
                  <a:ext uri="{0D108BD9-81ED-4DB2-BD59-A6C34878D82A}">
                    <a16:rowId xmlns:a16="http://schemas.microsoft.com/office/drawing/2014/main" val="1950345431"/>
                  </a:ext>
                </a:extLst>
              </a:tr>
              <a:tr h="323273">
                <a:tc>
                  <a:txBody>
                    <a:bodyPr/>
                    <a:lstStyle/>
                    <a:p>
                      <a:r>
                        <a:rPr lang="en-US" sz="1500" dirty="0"/>
                        <a:t>Finalize coaching agenda for Technicians</a:t>
                      </a:r>
                    </a:p>
                  </a:txBody>
                  <a:tcPr/>
                </a:tc>
                <a:tc>
                  <a:txBody>
                    <a:bodyPr/>
                    <a:lstStyle/>
                    <a:p>
                      <a:r>
                        <a:rPr lang="en-US" sz="1500" dirty="0"/>
                        <a:t>Shop Foremen</a:t>
                      </a:r>
                    </a:p>
                  </a:txBody>
                  <a:tcPr/>
                </a:tc>
                <a:tc>
                  <a:txBody>
                    <a:bodyPr/>
                    <a:lstStyle/>
                    <a:p>
                      <a:r>
                        <a:rPr lang="en-US" sz="1500" dirty="0"/>
                        <a:t>5/31/24</a:t>
                      </a:r>
                    </a:p>
                  </a:txBody>
                  <a:tcPr/>
                </a:tc>
                <a:extLst>
                  <a:ext uri="{0D108BD9-81ED-4DB2-BD59-A6C34878D82A}">
                    <a16:rowId xmlns:a16="http://schemas.microsoft.com/office/drawing/2014/main" val="1960891333"/>
                  </a:ext>
                </a:extLst>
              </a:tr>
              <a:tr h="554182">
                <a:tc>
                  <a:txBody>
                    <a:bodyPr/>
                    <a:lstStyle/>
                    <a:p>
                      <a:r>
                        <a:rPr lang="en-US" sz="1500" dirty="0"/>
                        <a:t>Launch unique advertising campaigns </a:t>
                      </a:r>
                    </a:p>
                  </a:txBody>
                  <a:tcPr/>
                </a:tc>
                <a:tc>
                  <a:txBody>
                    <a:bodyPr/>
                    <a:lstStyle/>
                    <a:p>
                      <a:r>
                        <a:rPr lang="en-US" sz="1500" dirty="0"/>
                        <a:t>Fixed Operations Director and marketing team</a:t>
                      </a:r>
                    </a:p>
                  </a:txBody>
                  <a:tcPr/>
                </a:tc>
                <a:tc>
                  <a:txBody>
                    <a:bodyPr/>
                    <a:lstStyle/>
                    <a:p>
                      <a:r>
                        <a:rPr lang="en-US" sz="1500" dirty="0"/>
                        <a:t>8/31/24</a:t>
                      </a:r>
                    </a:p>
                  </a:txBody>
                  <a:tcPr/>
                </a:tc>
                <a:extLst>
                  <a:ext uri="{0D108BD9-81ED-4DB2-BD59-A6C34878D82A}">
                    <a16:rowId xmlns:a16="http://schemas.microsoft.com/office/drawing/2014/main" val="4137224325"/>
                  </a:ext>
                </a:extLst>
              </a:tr>
              <a:tr h="554182">
                <a:tc>
                  <a:txBody>
                    <a:bodyPr/>
                    <a:lstStyle/>
                    <a:p>
                      <a:r>
                        <a:rPr lang="en-US" sz="1500" dirty="0"/>
                        <a:t>Move to completely paperless system in service</a:t>
                      </a:r>
                    </a:p>
                  </a:txBody>
                  <a:tcPr/>
                </a:tc>
                <a:tc>
                  <a:txBody>
                    <a:bodyPr/>
                    <a:lstStyle/>
                    <a:p>
                      <a:r>
                        <a:rPr lang="en-US" sz="1500" dirty="0"/>
                        <a:t>Fixed Operations Director and Service Managers</a:t>
                      </a:r>
                    </a:p>
                  </a:txBody>
                  <a:tcPr/>
                </a:tc>
                <a:tc>
                  <a:txBody>
                    <a:bodyPr/>
                    <a:lstStyle/>
                    <a:p>
                      <a:r>
                        <a:rPr lang="en-US" sz="1500" dirty="0"/>
                        <a:t>8/31/24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3000" dirty="0"/>
              <a:t>Synopsis</a:t>
            </a:r>
          </a:p>
          <a:p>
            <a:r>
              <a:rPr lang="en-US" sz="1500" dirty="0"/>
              <a:t>It is evident that sheer volume of our operation is both the greatest strength, and the greatest weakness of our service department. The logistics of getting all 200 service employees rowing in the same direction to achieve our departmental goals has its challenges</a:t>
            </a:r>
          </a:p>
          <a:p>
            <a:r>
              <a:rPr lang="en-US" sz="1500" dirty="0"/>
              <a:t>Clearly, our biggest opportunity for improvement is the continual training and development of our productive staff members</a:t>
            </a:r>
          </a:p>
          <a:p>
            <a:r>
              <a:rPr lang="en-US" sz="1500" dirty="0"/>
              <a:t>Our ongoing efforts to improve upon, add to, and utilize the tools in our DMS to their fullest potential with help us maximize profit, and increase overall customer satisfaction </a:t>
            </a:r>
          </a:p>
          <a:p>
            <a:r>
              <a:rPr lang="en-US" sz="1500" dirty="0"/>
              <a:t>Once these additional processes and procedures are in place, and being fully executed, the department will be prepared to stretch beyond the lines of our PMA, and attract more Toyota’s and non-Toyota’s to service </a:t>
            </a:r>
          </a:p>
          <a:p>
            <a:r>
              <a:rPr lang="en-US" sz="1500" dirty="0"/>
              <a:t>Making the necessary adjustments laid out in this analysis will yield great results, that will lead to a much more profitable department, with planned and controlled growth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5719" cy="3304117"/>
          </a:xfrm>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8131ED9F-0024-54F7-54C0-C6F7B4BF5BCF}"/>
              </a:ext>
            </a:extLst>
          </p:cNvPr>
          <p:cNvGraphicFramePr>
            <a:graphicFrameLocks noGrp="1"/>
          </p:cNvGraphicFramePr>
          <p:nvPr>
            <p:ph sz="quarter" idx="4"/>
            <p:extLst>
              <p:ext uri="{D42A27DB-BD31-4B8C-83A1-F6EECF244321}">
                <p14:modId xmlns:p14="http://schemas.microsoft.com/office/powerpoint/2010/main" val="3108951780"/>
              </p:ext>
            </p:extLst>
          </p:nvPr>
        </p:nvGraphicFramePr>
        <p:xfrm>
          <a:off x="2447636" y="1865746"/>
          <a:ext cx="7620001" cy="4174324"/>
        </p:xfrm>
        <a:graphic>
          <a:graphicData uri="http://schemas.openxmlformats.org/drawingml/2006/table">
            <a:tbl>
              <a:tblPr/>
              <a:tblGrid>
                <a:gridCol w="809650">
                  <a:extLst>
                    <a:ext uri="{9D8B030D-6E8A-4147-A177-3AD203B41FA5}">
                      <a16:colId xmlns:a16="http://schemas.microsoft.com/office/drawing/2014/main" val="1030777259"/>
                    </a:ext>
                  </a:extLst>
                </a:gridCol>
                <a:gridCol w="2315098">
                  <a:extLst>
                    <a:ext uri="{9D8B030D-6E8A-4147-A177-3AD203B41FA5}">
                      <a16:colId xmlns:a16="http://schemas.microsoft.com/office/drawing/2014/main" val="2264448285"/>
                    </a:ext>
                  </a:extLst>
                </a:gridCol>
                <a:gridCol w="1467494">
                  <a:extLst>
                    <a:ext uri="{9D8B030D-6E8A-4147-A177-3AD203B41FA5}">
                      <a16:colId xmlns:a16="http://schemas.microsoft.com/office/drawing/2014/main" val="3999170191"/>
                    </a:ext>
                  </a:extLst>
                </a:gridCol>
                <a:gridCol w="1290383">
                  <a:extLst>
                    <a:ext uri="{9D8B030D-6E8A-4147-A177-3AD203B41FA5}">
                      <a16:colId xmlns:a16="http://schemas.microsoft.com/office/drawing/2014/main" val="487216456"/>
                    </a:ext>
                  </a:extLst>
                </a:gridCol>
                <a:gridCol w="927726">
                  <a:extLst>
                    <a:ext uri="{9D8B030D-6E8A-4147-A177-3AD203B41FA5}">
                      <a16:colId xmlns:a16="http://schemas.microsoft.com/office/drawing/2014/main" val="48928677"/>
                    </a:ext>
                  </a:extLst>
                </a:gridCol>
                <a:gridCol w="809650">
                  <a:extLst>
                    <a:ext uri="{9D8B030D-6E8A-4147-A177-3AD203B41FA5}">
                      <a16:colId xmlns:a16="http://schemas.microsoft.com/office/drawing/2014/main" val="992899349"/>
                    </a:ext>
                  </a:extLst>
                </a:gridCol>
              </a:tblGrid>
              <a:tr h="321100">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5">
                  <a:txBody>
                    <a:bodyPr/>
                    <a:lstStyle/>
                    <a:p>
                      <a:pPr algn="l" fontAlgn="b"/>
                      <a:r>
                        <a:rPr lang="en-US" sz="1500" b="1" i="0" u="none" strike="noStrike" dirty="0">
                          <a:effectLst/>
                          <a:latin typeface="Arial" panose="020B0604020202020204" pitchFamily="34" charset="0"/>
                        </a:rPr>
                        <a:t>Service Department Sales And Gross  (Labor Only)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0898994"/>
                  </a:ext>
                </a:extLst>
              </a:tr>
              <a:tr h="463815">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7484315"/>
                  </a:ext>
                </a:extLst>
              </a:tr>
              <a:tr h="624368">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000" b="0" i="0" u="none" strike="noStrike" dirty="0">
                          <a:solidFill>
                            <a:srgbClr val="FFFFFF"/>
                          </a:solidFill>
                          <a:effectLst/>
                          <a:highlight>
                            <a:srgbClr val="366092"/>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559622262"/>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1,066,850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818,264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76.70%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55.84%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21620120"/>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err="1">
                          <a:effectLst/>
                          <a:latin typeface="Arial" panose="020B0604020202020204" pitchFamily="34" charset="0"/>
                        </a:rPr>
                        <a:t>ToyotaCare</a:t>
                      </a:r>
                      <a:r>
                        <a:rPr lang="en-US" sz="1000" b="0" i="0" u="none" strike="noStrike" dirty="0">
                          <a:effectLst/>
                          <a:latin typeface="Arial" panose="020B0604020202020204" pitchFamily="34" charset="0"/>
                        </a:rPr>
                        <a:t> Express </a:t>
                      </a:r>
                      <a:r>
                        <a:rPr lang="en-US" sz="1000" b="0" i="0" u="none" strike="noStrike" dirty="0" err="1">
                          <a:effectLst/>
                          <a:latin typeface="Arial" panose="020B0604020202020204" pitchFamily="34" charset="0"/>
                        </a:rPr>
                        <a:t>Maint</a:t>
                      </a:r>
                      <a:endParaRPr lang="en-US" sz="1000" b="0" i="0" u="none" strike="noStrike" dirty="0">
                        <a:effectLst/>
                        <a:latin typeface="Arial" panose="020B0604020202020204" pitchFamily="34" charset="0"/>
                      </a:endParaRP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58342371"/>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44230518"/>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167,910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124,810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74.33%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8.79%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37898956"/>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err="1">
                          <a:effectLst/>
                          <a:latin typeface="Arial" panose="020B0604020202020204" pitchFamily="34" charset="0"/>
                        </a:rPr>
                        <a:t>ToyotaCare</a:t>
                      </a:r>
                      <a:r>
                        <a:rPr lang="en-US" sz="1000" b="0" i="0" u="none" strike="noStrike" dirty="0">
                          <a:effectLst/>
                          <a:latin typeface="Arial" panose="020B0604020202020204" pitchFamily="34" charset="0"/>
                        </a:rPr>
                        <a:t> Mechanical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7177187"/>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602,563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440,583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73.12%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31.54%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744660"/>
                  </a:ext>
                </a:extLst>
              </a:tr>
              <a:tr h="321100">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73,291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64,463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87.95%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3.84%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09906636"/>
                  </a:ext>
                </a:extLst>
              </a:tr>
              <a:tr h="303263">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         (14,353)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88216719"/>
                  </a:ext>
                </a:extLst>
              </a:tr>
              <a:tr h="321100">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1" i="0" u="none" strike="noStrike" dirty="0">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highlight>
                            <a:srgbClr val="FFFF00"/>
                          </a:highlight>
                          <a:latin typeface="Arial" panose="020B0604020202020204" pitchFamily="34" charset="0"/>
                        </a:rPr>
                        <a:t> $         1,910,614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highlight>
                            <a:srgbClr val="FFFF00"/>
                          </a:highlight>
                          <a:latin typeface="Arial" panose="020B0604020202020204" pitchFamily="34" charset="0"/>
                        </a:rPr>
                        <a:t> $      1,433,767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highlight>
                            <a:srgbClr val="FFFF00"/>
                          </a:highlight>
                          <a:latin typeface="Arial" panose="020B0604020202020204" pitchFamily="34" charset="0"/>
                        </a:rPr>
                        <a:t>75.04%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highlight>
                            <a:srgbClr val="FFFF00"/>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03040858"/>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5719" cy="3880772"/>
          </a:xfrm>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graphicFrame>
        <p:nvGraphicFramePr>
          <p:cNvPr id="9" name="Content Placeholder 8">
            <a:extLst>
              <a:ext uri="{FF2B5EF4-FFF2-40B4-BE49-F238E27FC236}">
                <a16:creationId xmlns:a16="http://schemas.microsoft.com/office/drawing/2014/main" id="{EA8C99D5-B1BE-D4F1-CB21-B914923B90AF}"/>
              </a:ext>
            </a:extLst>
          </p:cNvPr>
          <p:cNvGraphicFramePr>
            <a:graphicFrameLocks noGrp="1"/>
          </p:cNvGraphicFramePr>
          <p:nvPr>
            <p:ph sz="half" idx="2"/>
            <p:extLst>
              <p:ext uri="{D42A27DB-BD31-4B8C-83A1-F6EECF244321}">
                <p14:modId xmlns:p14="http://schemas.microsoft.com/office/powerpoint/2010/main" val="1116935228"/>
              </p:ext>
            </p:extLst>
          </p:nvPr>
        </p:nvGraphicFramePr>
        <p:xfrm>
          <a:off x="2207491" y="1958109"/>
          <a:ext cx="7961745" cy="4083255"/>
        </p:xfrm>
        <a:graphic>
          <a:graphicData uri="http://schemas.openxmlformats.org/drawingml/2006/table">
            <a:tbl>
              <a:tblPr/>
              <a:tblGrid>
                <a:gridCol w="621486">
                  <a:extLst>
                    <a:ext uri="{9D8B030D-6E8A-4147-A177-3AD203B41FA5}">
                      <a16:colId xmlns:a16="http://schemas.microsoft.com/office/drawing/2014/main" val="2587209539"/>
                    </a:ext>
                  </a:extLst>
                </a:gridCol>
                <a:gridCol w="2687511">
                  <a:extLst>
                    <a:ext uri="{9D8B030D-6E8A-4147-A177-3AD203B41FA5}">
                      <a16:colId xmlns:a16="http://schemas.microsoft.com/office/drawing/2014/main" val="2788224981"/>
                    </a:ext>
                  </a:extLst>
                </a:gridCol>
                <a:gridCol w="1948443">
                  <a:extLst>
                    <a:ext uri="{9D8B030D-6E8A-4147-A177-3AD203B41FA5}">
                      <a16:colId xmlns:a16="http://schemas.microsoft.com/office/drawing/2014/main" val="3696176916"/>
                    </a:ext>
                  </a:extLst>
                </a:gridCol>
                <a:gridCol w="1377349">
                  <a:extLst>
                    <a:ext uri="{9D8B030D-6E8A-4147-A177-3AD203B41FA5}">
                      <a16:colId xmlns:a16="http://schemas.microsoft.com/office/drawing/2014/main" val="3062709056"/>
                    </a:ext>
                  </a:extLst>
                </a:gridCol>
                <a:gridCol w="1326956">
                  <a:extLst>
                    <a:ext uri="{9D8B030D-6E8A-4147-A177-3AD203B41FA5}">
                      <a16:colId xmlns:a16="http://schemas.microsoft.com/office/drawing/2014/main" val="319489086"/>
                    </a:ext>
                  </a:extLst>
                </a:gridCol>
              </a:tblGrid>
              <a:tr h="291663">
                <a:tc gridSpan="5">
                  <a:txBody>
                    <a:bodyPr/>
                    <a:lstStyle/>
                    <a:p>
                      <a:pPr algn="ctr" fontAlgn="b"/>
                      <a:r>
                        <a:rPr lang="en-US" sz="1500" b="1" i="0" u="none" strike="noStrike" dirty="0">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3811374"/>
                  </a:ext>
                </a:extLst>
              </a:tr>
              <a:tr h="421286">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9652218"/>
                  </a:ext>
                </a:extLst>
              </a:tr>
              <a:tr h="567118">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solidFill>
                            <a:srgbClr val="FFFFFF"/>
                          </a:solidFill>
                          <a:effectLst/>
                          <a:highlight>
                            <a:srgbClr val="366092"/>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5529454"/>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highlight>
                            <a:srgbClr val="FFFF00"/>
                          </a:highlight>
                          <a:latin typeface="Arial" panose="020B0604020202020204" pitchFamily="34" charset="0"/>
                        </a:rPr>
                        <a:t> $         1,480,226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26748694"/>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            466,437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31.51%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97160438"/>
                  </a:ext>
                </a:extLst>
              </a:tr>
              <a:tr h="275457">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435,675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29.43%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76261289"/>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58204920"/>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4505004"/>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498,969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33.71%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15407675"/>
                  </a:ext>
                </a:extLst>
              </a:tr>
              <a:tr h="291663">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133220"/>
                  </a:ext>
                </a:extLst>
              </a:tr>
              <a:tr h="275457">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87010024"/>
                  </a:ext>
                </a:extLst>
              </a:tr>
              <a:tr h="291663">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00"/>
                          </a:highlight>
                          <a:latin typeface="Arial" panose="020B0604020202020204" pitchFamily="34" charset="0"/>
                        </a:rPr>
                        <a:t> $         1,401,081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94.65%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1547226"/>
                  </a:ext>
                </a:extLst>
              </a:tr>
              <a:tr h="291663">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highlight>
                            <a:srgbClr val="FFFF00"/>
                          </a:highlight>
                          <a:latin typeface="Arial" panose="020B0604020202020204" pitchFamily="34" charset="0"/>
                        </a:rPr>
                        <a:t> $              79,145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highlight>
                            <a:srgbClr val="FFFF00"/>
                          </a:highlight>
                          <a:latin typeface="Arial" panose="020B0604020202020204" pitchFamily="34" charset="0"/>
                        </a:rPr>
                        <a:t>5.35%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32662633"/>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5719" cy="3880772"/>
          </a:xfrm>
        </p:spPr>
        <p:txBody>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graphicFrame>
        <p:nvGraphicFramePr>
          <p:cNvPr id="8" name="Content Placeholder 7">
            <a:extLst>
              <a:ext uri="{FF2B5EF4-FFF2-40B4-BE49-F238E27FC236}">
                <a16:creationId xmlns:a16="http://schemas.microsoft.com/office/drawing/2014/main" id="{E02A824A-6465-D625-D247-14315FC57AB9}"/>
              </a:ext>
            </a:extLst>
          </p:cNvPr>
          <p:cNvGraphicFramePr>
            <a:graphicFrameLocks noGrp="1"/>
          </p:cNvGraphicFramePr>
          <p:nvPr>
            <p:ph sz="half" idx="2"/>
            <p:extLst>
              <p:ext uri="{D42A27DB-BD31-4B8C-83A1-F6EECF244321}">
                <p14:modId xmlns:p14="http://schemas.microsoft.com/office/powerpoint/2010/main" val="1970503066"/>
              </p:ext>
            </p:extLst>
          </p:nvPr>
        </p:nvGraphicFramePr>
        <p:xfrm>
          <a:off x="2170545" y="1828800"/>
          <a:ext cx="7961748" cy="4467368"/>
        </p:xfrm>
        <a:graphic>
          <a:graphicData uri="http://schemas.openxmlformats.org/drawingml/2006/table">
            <a:tbl>
              <a:tblPr/>
              <a:tblGrid>
                <a:gridCol w="1672132">
                  <a:extLst>
                    <a:ext uri="{9D8B030D-6E8A-4147-A177-3AD203B41FA5}">
                      <a16:colId xmlns:a16="http://schemas.microsoft.com/office/drawing/2014/main" val="1652387149"/>
                    </a:ext>
                  </a:extLst>
                </a:gridCol>
                <a:gridCol w="1615260">
                  <a:extLst>
                    <a:ext uri="{9D8B030D-6E8A-4147-A177-3AD203B41FA5}">
                      <a16:colId xmlns:a16="http://schemas.microsoft.com/office/drawing/2014/main" val="777096554"/>
                    </a:ext>
                  </a:extLst>
                </a:gridCol>
                <a:gridCol w="477754">
                  <a:extLst>
                    <a:ext uri="{9D8B030D-6E8A-4147-A177-3AD203B41FA5}">
                      <a16:colId xmlns:a16="http://schemas.microsoft.com/office/drawing/2014/main" val="4225670035"/>
                    </a:ext>
                  </a:extLst>
                </a:gridCol>
                <a:gridCol w="898626">
                  <a:extLst>
                    <a:ext uri="{9D8B030D-6E8A-4147-A177-3AD203B41FA5}">
                      <a16:colId xmlns:a16="http://schemas.microsoft.com/office/drawing/2014/main" val="3872627788"/>
                    </a:ext>
                  </a:extLst>
                </a:gridCol>
                <a:gridCol w="432252">
                  <a:extLst>
                    <a:ext uri="{9D8B030D-6E8A-4147-A177-3AD203B41FA5}">
                      <a16:colId xmlns:a16="http://schemas.microsoft.com/office/drawing/2014/main" val="119411660"/>
                    </a:ext>
                  </a:extLst>
                </a:gridCol>
                <a:gridCol w="1228505">
                  <a:extLst>
                    <a:ext uri="{9D8B030D-6E8A-4147-A177-3AD203B41FA5}">
                      <a16:colId xmlns:a16="http://schemas.microsoft.com/office/drawing/2014/main" val="278470916"/>
                    </a:ext>
                  </a:extLst>
                </a:gridCol>
                <a:gridCol w="29303">
                  <a:extLst>
                    <a:ext uri="{9D8B030D-6E8A-4147-A177-3AD203B41FA5}">
                      <a16:colId xmlns:a16="http://schemas.microsoft.com/office/drawing/2014/main" val="3670193471"/>
                    </a:ext>
                  </a:extLst>
                </a:gridCol>
                <a:gridCol w="349074">
                  <a:extLst>
                    <a:ext uri="{9D8B030D-6E8A-4147-A177-3AD203B41FA5}">
                      <a16:colId xmlns:a16="http://schemas.microsoft.com/office/drawing/2014/main" val="2944517195"/>
                    </a:ext>
                  </a:extLst>
                </a:gridCol>
                <a:gridCol w="1258842">
                  <a:extLst>
                    <a:ext uri="{9D8B030D-6E8A-4147-A177-3AD203B41FA5}">
                      <a16:colId xmlns:a16="http://schemas.microsoft.com/office/drawing/2014/main" val="2072323626"/>
                    </a:ext>
                  </a:extLst>
                </a:gridCol>
              </a:tblGrid>
              <a:tr h="231769">
                <a:tc gridSpan="8">
                  <a:txBody>
                    <a:bodyPr/>
                    <a:lstStyle/>
                    <a:p>
                      <a:pPr algn="ctr" fontAlgn="b"/>
                      <a:r>
                        <a:rPr lang="en-US" sz="1500" b="1" i="0" u="none" strike="noStrike" dirty="0">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500" b="1"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008289911"/>
                  </a:ext>
                </a:extLst>
              </a:tr>
              <a:tr h="154513">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923805103"/>
                  </a:ext>
                </a:extLst>
              </a:tr>
              <a:tr h="309025">
                <a:tc>
                  <a:txBody>
                    <a:bodyPr/>
                    <a:lstStyle/>
                    <a:p>
                      <a:pPr algn="ctr" fontAlgn="b"/>
                      <a:r>
                        <a:rPr lang="en-US" sz="1000" b="1" i="1" u="none" strike="noStrike" dirty="0">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highlight>
                            <a:srgbClr val="000000"/>
                          </a:highligh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gridSpan="2">
                  <a:txBody>
                    <a:bodyPr/>
                    <a:lstStyle/>
                    <a:p>
                      <a:pPr algn="ctr" fontAlgn="b"/>
                      <a:r>
                        <a:rPr lang="en-US" sz="10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hMerge="1">
                  <a:txBody>
                    <a:bodyPr/>
                    <a:lstStyle/>
                    <a:p>
                      <a:pPr algn="ctr" fontAlgn="b"/>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815161688"/>
                  </a:ext>
                </a:extLst>
              </a:tr>
              <a:tr h="154513">
                <a:tc>
                  <a:txBody>
                    <a:bodyPr/>
                    <a:lstStyle/>
                    <a:p>
                      <a:pPr algn="l" fontAlgn="b"/>
                      <a:r>
                        <a:rPr lang="en-US" sz="1000" b="0" i="0" u="none" strike="noStrike">
                          <a:effectLst/>
                          <a:highlight>
                            <a:srgbClr val="FFFFFF"/>
                          </a:highligh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                1,066,850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1000" b="0" i="0" u="none" strike="noStrike">
                          <a:effectLst/>
                          <a:highlight>
                            <a:srgbClr val="FFFFFF"/>
                          </a:highlight>
                          <a:latin typeface="Arial" panose="020B0604020202020204" pitchFamily="34" charset="0"/>
                        </a:rPr>
                        <a:t>119.46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8930.6</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606178519"/>
                  </a:ext>
                </a:extLst>
              </a:tr>
              <a:tr h="154513">
                <a:tc>
                  <a:txBody>
                    <a:bodyPr/>
                    <a:lstStyle/>
                    <a:p>
                      <a:pPr algn="l" fontAlgn="b"/>
                      <a:r>
                        <a:rPr lang="en-US" sz="1000" b="0" i="0" u="none" strike="noStrike">
                          <a:effectLst/>
                          <a:highlight>
                            <a:srgbClr val="FFFFFF"/>
                          </a:highligh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849885183"/>
                  </a:ext>
                </a:extLst>
              </a:tr>
              <a:tr h="154513">
                <a:tc>
                  <a:txBody>
                    <a:bodyPr/>
                    <a:lstStyle/>
                    <a:p>
                      <a:pPr algn="l" fontAlgn="b"/>
                      <a:r>
                        <a:rPr lang="en-US" sz="1000" b="0" i="0" u="none" strike="noStrike">
                          <a:effectLst/>
                          <a:highlight>
                            <a:srgbClr val="FFFFFF"/>
                          </a:highligh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979607449"/>
                  </a:ext>
                </a:extLst>
              </a:tr>
              <a:tr h="154513">
                <a:tc>
                  <a:txBody>
                    <a:bodyPr/>
                    <a:lstStyle/>
                    <a:p>
                      <a:pPr algn="l" fontAlgn="b"/>
                      <a:r>
                        <a:rPr lang="en-US" sz="1000" b="0" i="0" u="none" strike="noStrike">
                          <a:effectLst/>
                          <a:highlight>
                            <a:srgbClr val="FFFFFF"/>
                          </a:highligh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                   167,910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1000" b="0" i="0" u="none" strike="noStrike">
                          <a:effectLst/>
                          <a:highlight>
                            <a:srgbClr val="FFFFFF"/>
                          </a:highlight>
                          <a:latin typeface="Arial" panose="020B0604020202020204" pitchFamily="34" charset="0"/>
                        </a:rPr>
                        <a:t>137.26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1223.3</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965977377"/>
                  </a:ext>
                </a:extLst>
              </a:tr>
              <a:tr h="154513">
                <a:tc>
                  <a:txBody>
                    <a:bodyPr/>
                    <a:lstStyle/>
                    <a:p>
                      <a:pPr algn="l" fontAlgn="b"/>
                      <a:r>
                        <a:rPr lang="en-US" sz="1000" b="0" i="0" u="none" strike="noStrike">
                          <a:effectLst/>
                          <a:highlight>
                            <a:srgbClr val="FFFFFF"/>
                          </a:highligh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                   602,563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1000" b="0" i="0" u="none" strike="noStrike">
                          <a:effectLst/>
                          <a:highlight>
                            <a:srgbClr val="FFFFFF"/>
                          </a:highlight>
                          <a:latin typeface="Arial" panose="020B0604020202020204" pitchFamily="34" charset="0"/>
                        </a:rPr>
                        <a:t>75.06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8027.8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20946193"/>
                  </a:ext>
                </a:extLst>
              </a:tr>
              <a:tr h="154513">
                <a:tc>
                  <a:txBody>
                    <a:bodyPr/>
                    <a:lstStyle/>
                    <a:p>
                      <a:pPr algn="l" fontAlgn="b"/>
                      <a:r>
                        <a:rPr lang="en-US" sz="1000" b="0" i="0" u="none" strike="noStrike">
                          <a:effectLst/>
                          <a:highlight>
                            <a:srgbClr val="FFFFFF"/>
                          </a:highligh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73,291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1000" b="0" i="0" u="none" strike="noStrike">
                          <a:effectLst/>
                          <a:highlight>
                            <a:srgbClr val="FFFFFF"/>
                          </a:highlight>
                          <a:latin typeface="Arial" panose="020B0604020202020204" pitchFamily="34" charset="0"/>
                        </a:rPr>
                        <a:t>137.16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534.3</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822655252"/>
                  </a:ext>
                </a:extLst>
              </a:tr>
              <a:tr h="154513">
                <a:tc>
                  <a:txBody>
                    <a:bodyPr/>
                    <a:lstStyle/>
                    <a:p>
                      <a:pPr algn="l" fontAlgn="b"/>
                      <a:r>
                        <a:rPr lang="en-US" sz="1000" b="0" i="0" u="none" strike="noStrike">
                          <a:effectLst/>
                          <a:highlight>
                            <a:srgbClr val="FFFFF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1,910,614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19365.5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l" fontAlgn="b"/>
                      <a:endParaRPr lang="en-US" sz="600" b="0" i="0" u="none" strike="noStrike">
                        <a:solidFill>
                          <a:srgbClr val="FFFFFF"/>
                        </a:solidFill>
                        <a:effectLst/>
                        <a:highlight>
                          <a:srgbClr val="366092"/>
                        </a:highlight>
                        <a:latin typeface="Arial" panose="020B0604020202020204" pitchFamily="34" charset="0"/>
                      </a:endParaRPr>
                    </a:p>
                  </a:txBody>
                  <a:tcPr marL="0" marR="0" marT="0" marB="0" anchor="b">
                    <a:lnL w="6350" cap="flat" cmpd="sng" algn="ctr">
                      <a:no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626223533"/>
                  </a:ext>
                </a:extLst>
              </a:tr>
              <a:tr h="218264">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gridSpan="2">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877859615"/>
                  </a:ext>
                </a:extLst>
              </a:tr>
              <a:tr h="154513">
                <a:tc>
                  <a:txBody>
                    <a:bodyPr/>
                    <a:lstStyle/>
                    <a:p>
                      <a:pPr algn="l" fontAlgn="b"/>
                      <a:r>
                        <a:rPr lang="en-US" sz="1000" b="1" i="1" u="none" strike="noStrike">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4263698525"/>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000" b="0" i="0" u="none" strike="noStrike">
                          <a:effectLst/>
                          <a:highlight>
                            <a:srgbClr val="FFFF00"/>
                          </a:highlight>
                          <a:latin typeface="Arial" panose="020B0604020202020204" pitchFamily="34" charset="0"/>
                        </a:rPr>
                        <a:t> $                1,910,614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19365.45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 $              98.66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noFill/>
                      <a:prstDash val="solid"/>
                      <a:round/>
                      <a:headEnd type="none" w="med" len="med"/>
                      <a:tailEnd type="none" w="med" len="med"/>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25397221"/>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1000" b="0" i="0" u="none" strike="noStrike" dirty="0">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787436883"/>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30510725"/>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latin typeface="Arial" panose="020B0604020202020204" pitchFamily="34" charset="0"/>
                        </a:rPr>
                        <a:t>97.00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dirty="0">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pPr algn="ct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30,264.0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2319599"/>
                  </a:ext>
                </a:extLst>
              </a:tr>
              <a:tr h="309025">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10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4148397518"/>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95969"/>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30,264.0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 $      98.66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000" b="0" i="0" u="none" strike="noStrike">
                          <a:effectLst/>
                          <a:highlight>
                            <a:srgbClr val="FFFF00"/>
                          </a:highlight>
                          <a:latin typeface="Arial" panose="020B0604020202020204" pitchFamily="34" charset="0"/>
                        </a:rPr>
                        <a:t> $       2,985,875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endParaRPr lang="en-US" sz="10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000" b="0" i="0" u="none" strike="noStrike">
                          <a:effectLst/>
                          <a:highlight>
                            <a:srgbClr val="FFFF00"/>
                          </a:highlight>
                          <a:latin typeface="Arial" panose="020B0604020202020204" pitchFamily="34" charset="0"/>
                        </a:rPr>
                        <a:t> $   3,732,344.34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48038413"/>
                  </a:ext>
                </a:extLst>
              </a:tr>
              <a:tr h="309025">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1000" b="0" i="0" u="none" strike="noStrike" dirty="0">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3">
                  <a:txBody>
                    <a:bodyPr/>
                    <a:lstStyle/>
                    <a:p>
                      <a:pPr algn="l" fontAlgn="b"/>
                      <a:r>
                        <a:rPr lang="en-US" sz="10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6350" cap="flat" cmpd="sng" algn="ctr">
                      <a:noFill/>
                      <a:prstDash val="solid"/>
                      <a:round/>
                      <a:headEnd type="none" w="med" len="med"/>
                      <a:tailEnd type="none" w="med" len="med"/>
                    </a:lnT>
                    <a:lnB>
                      <a:noFill/>
                    </a:lnB>
                    <a:noFill/>
                  </a:tcPr>
                </a:tc>
                <a:tc>
                  <a:txBody>
                    <a:bodyPr/>
                    <a:lstStyle/>
                    <a:p>
                      <a:pPr algn="l" fontAlgn="b"/>
                      <a:r>
                        <a:rPr lang="en-US" sz="1000" b="0" i="0" u="none" strike="noStrike" dirty="0">
                          <a:effectLst/>
                          <a:latin typeface="Arial" panose="020B0604020202020204" pitchFamily="34" charset="0"/>
                        </a:rPr>
                        <a:t>Labor sales potential @ 125%</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10772422"/>
                  </a:ext>
                </a:extLst>
              </a:tr>
              <a:tr h="15451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87548153"/>
                  </a:ext>
                </a:extLst>
              </a:tr>
              <a:tr h="154513">
                <a:tc gridSpan="9">
                  <a:txBody>
                    <a:bodyPr/>
                    <a:lstStyle/>
                    <a:p>
                      <a:pPr algn="l" fontAlgn="b"/>
                      <a:r>
                        <a:rPr lang="en-US" sz="1000" b="0" i="0" u="none" strike="noStrike" dirty="0">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52529770"/>
                  </a:ext>
                </a:extLst>
              </a:tr>
              <a:tr h="154513">
                <a:tc>
                  <a:txBody>
                    <a:bodyPr/>
                    <a:lstStyle/>
                    <a:p>
                      <a:pPr algn="l" fontAlgn="b"/>
                      <a:r>
                        <a:rPr lang="en-US"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10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32108109"/>
                  </a:ext>
                </a:extLst>
              </a:tr>
              <a:tr h="154513">
                <a:tc>
                  <a:txBody>
                    <a:bodyPr/>
                    <a:lstStyle/>
                    <a:p>
                      <a:pPr algn="l" fontAlgn="b"/>
                      <a:r>
                        <a:rPr lang="en-US"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19,365.5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30,264.00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a:effectLst/>
                          <a:highlight>
                            <a:srgbClr val="FFFF00"/>
                          </a:highlight>
                          <a:latin typeface="Arial" panose="020B0604020202020204" pitchFamily="34" charset="0"/>
                        </a:rPr>
                        <a:t>63.99%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gridSpan="2">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283980"/>
                  </a:ext>
                </a:extLst>
              </a:tr>
              <a:tr h="154513">
                <a:tc>
                  <a:txBody>
                    <a:bodyPr/>
                    <a:lstStyle/>
                    <a:p>
                      <a:pPr algn="l" fontAlgn="b"/>
                      <a:r>
                        <a:rPr lang="en-US"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10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10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10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gridSpan="2">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hMerge="1">
                  <a:txBody>
                    <a:bodyPr/>
                    <a:lstStyle/>
                    <a:p>
                      <a:pPr algn="l" fontAlgn="b"/>
                      <a:r>
                        <a:rPr lang="en-US" sz="6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19280503"/>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flipV="1">
            <a:off x="-101600" y="5440219"/>
            <a:ext cx="45719" cy="1182254"/>
          </a:xfrm>
        </p:spPr>
        <p:txBody>
          <a:bodyPr>
            <a:normAutofit/>
          </a:bodyPr>
          <a:lstStyle/>
          <a:p>
            <a:endParaRPr lang="en-US" dirty="0"/>
          </a:p>
        </p:txBody>
      </p:sp>
      <p:graphicFrame>
        <p:nvGraphicFramePr>
          <p:cNvPr id="7" name="Content Placeholder 6">
            <a:extLst>
              <a:ext uri="{FF2B5EF4-FFF2-40B4-BE49-F238E27FC236}">
                <a16:creationId xmlns:a16="http://schemas.microsoft.com/office/drawing/2014/main" id="{3132B67D-8A2A-8A2F-1C37-A1D3DC237140}"/>
              </a:ext>
            </a:extLst>
          </p:cNvPr>
          <p:cNvGraphicFramePr>
            <a:graphicFrameLocks noGrp="1"/>
          </p:cNvGraphicFramePr>
          <p:nvPr>
            <p:ph sz="half" idx="2"/>
            <p:extLst>
              <p:ext uri="{D42A27DB-BD31-4B8C-83A1-F6EECF244321}">
                <p14:modId xmlns:p14="http://schemas.microsoft.com/office/powerpoint/2010/main" val="4134234090"/>
              </p:ext>
            </p:extLst>
          </p:nvPr>
        </p:nvGraphicFramePr>
        <p:xfrm>
          <a:off x="2115127" y="1845578"/>
          <a:ext cx="8082280" cy="4240482"/>
        </p:xfrm>
        <a:graphic>
          <a:graphicData uri="http://schemas.openxmlformats.org/drawingml/2006/table">
            <a:tbl>
              <a:tblPr/>
              <a:tblGrid>
                <a:gridCol w="2516851">
                  <a:extLst>
                    <a:ext uri="{9D8B030D-6E8A-4147-A177-3AD203B41FA5}">
                      <a16:colId xmlns:a16="http://schemas.microsoft.com/office/drawing/2014/main" val="47391297"/>
                    </a:ext>
                  </a:extLst>
                </a:gridCol>
                <a:gridCol w="1985123">
                  <a:extLst>
                    <a:ext uri="{9D8B030D-6E8A-4147-A177-3AD203B41FA5}">
                      <a16:colId xmlns:a16="http://schemas.microsoft.com/office/drawing/2014/main" val="1435361468"/>
                    </a:ext>
                  </a:extLst>
                </a:gridCol>
                <a:gridCol w="1790155">
                  <a:extLst>
                    <a:ext uri="{9D8B030D-6E8A-4147-A177-3AD203B41FA5}">
                      <a16:colId xmlns:a16="http://schemas.microsoft.com/office/drawing/2014/main" val="1457177765"/>
                    </a:ext>
                  </a:extLst>
                </a:gridCol>
                <a:gridCol w="1134354">
                  <a:extLst>
                    <a:ext uri="{9D8B030D-6E8A-4147-A177-3AD203B41FA5}">
                      <a16:colId xmlns:a16="http://schemas.microsoft.com/office/drawing/2014/main" val="2246394345"/>
                    </a:ext>
                  </a:extLst>
                </a:gridCol>
                <a:gridCol w="319037">
                  <a:extLst>
                    <a:ext uri="{9D8B030D-6E8A-4147-A177-3AD203B41FA5}">
                      <a16:colId xmlns:a16="http://schemas.microsoft.com/office/drawing/2014/main" val="2361808217"/>
                    </a:ext>
                  </a:extLst>
                </a:gridCol>
                <a:gridCol w="336760">
                  <a:extLst>
                    <a:ext uri="{9D8B030D-6E8A-4147-A177-3AD203B41FA5}">
                      <a16:colId xmlns:a16="http://schemas.microsoft.com/office/drawing/2014/main" val="4028911759"/>
                    </a:ext>
                  </a:extLst>
                </a:gridCol>
              </a:tblGrid>
              <a:tr h="184566">
                <a:tc gridSpan="6">
                  <a:txBody>
                    <a:bodyPr/>
                    <a:lstStyle/>
                    <a:p>
                      <a:pPr algn="ctr" fontAlgn="b"/>
                      <a:r>
                        <a:rPr lang="en-US" sz="1500" b="1" i="0" u="none" strike="noStrike" dirty="0">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33040306"/>
                  </a:ext>
                </a:extLst>
              </a:tr>
              <a:tr h="174852">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244819336"/>
                  </a:ext>
                </a:extLst>
              </a:tr>
              <a:tr h="19428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98313363"/>
                  </a:ext>
                </a:extLst>
              </a:tr>
              <a:tr h="194280">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625673578"/>
                  </a:ext>
                </a:extLst>
              </a:tr>
              <a:tr h="19428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03272912"/>
                  </a:ext>
                </a:extLst>
              </a:tr>
              <a:tr h="194280">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774039179"/>
                  </a:ext>
                </a:extLst>
              </a:tr>
              <a:tr h="29142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940003241"/>
                  </a:ext>
                </a:extLst>
              </a:tr>
              <a:tr h="194280">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98.66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62000514"/>
                  </a:ext>
                </a:extLst>
              </a:tr>
              <a:tr h="19428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535804979"/>
                  </a:ext>
                </a:extLst>
              </a:tr>
              <a:tr h="446844">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2,739,618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807791845"/>
                  </a:ext>
                </a:extLst>
              </a:tr>
              <a:tr h="1845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967170059"/>
                  </a:ext>
                </a:extLst>
              </a:tr>
              <a:tr h="213708">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282640"/>
                  </a:ext>
                </a:extLst>
              </a:tr>
              <a:tr h="174852">
                <a:tc gridSpan="6">
                  <a:txBody>
                    <a:bodyPr/>
                    <a:lstStyle/>
                    <a:p>
                      <a:pPr algn="ctr" fontAlgn="b"/>
                      <a:r>
                        <a:rPr lang="en-US" sz="900" b="1"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97962128"/>
                  </a:ext>
                </a:extLst>
              </a:tr>
              <a:tr h="165138">
                <a:tc>
                  <a:txBody>
                    <a:bodyPr/>
                    <a:lstStyle/>
                    <a:p>
                      <a:pPr algn="l" fontAlgn="b"/>
                      <a:r>
                        <a:rPr lang="en-US" sz="900" b="0" i="0" u="none" strike="noStrike">
                          <a:solidFill>
                            <a:srgbClr val="FFFFFF"/>
                          </a:solidFill>
                          <a:effectLst/>
                          <a:highlight>
                            <a:srgbClr val="366092"/>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1,910,614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33146809"/>
                  </a:ext>
                </a:extLst>
              </a:tr>
              <a:tr h="203994">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1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11606626"/>
                  </a:ext>
                </a:extLst>
              </a:tr>
              <a:tr h="174852">
                <a:tc>
                  <a:txBody>
                    <a:bodyPr/>
                    <a:lstStyle/>
                    <a:p>
                      <a:pPr algn="l" fontAlgn="b"/>
                      <a:r>
                        <a:rPr lang="en-US" sz="9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2,739,618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495462905"/>
                  </a:ext>
                </a:extLst>
              </a:tr>
              <a:tr h="165138">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099747525"/>
                  </a:ext>
                </a:extLst>
              </a:tr>
              <a:tr h="310848">
                <a:tc>
                  <a:txBody>
                    <a:bodyPr/>
                    <a:lstStyle/>
                    <a:p>
                      <a:pPr algn="l" fontAlgn="b"/>
                      <a:r>
                        <a:rPr lang="en-US" sz="900" b="0"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00"/>
                          </a:highlight>
                          <a:latin typeface="Arial" panose="020B0604020202020204" pitchFamily="34" charset="0"/>
                        </a:rPr>
                        <a:t>69.74%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316277473"/>
                  </a:ext>
                </a:extLst>
              </a:tr>
              <a:tr h="165138">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6966619"/>
                  </a:ext>
                </a:extLst>
              </a:tr>
              <a:tr h="174852">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750148125"/>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flipH="1">
            <a:off x="-230445" y="2179781"/>
            <a:ext cx="45719" cy="3315855"/>
          </a:xfrm>
        </p:spPr>
        <p:txBody>
          <a:bodyPr/>
          <a:lstStyle/>
          <a:p>
            <a:endParaRPr lang="en-US" dirty="0"/>
          </a:p>
        </p:txBody>
      </p:sp>
      <p:graphicFrame>
        <p:nvGraphicFramePr>
          <p:cNvPr id="10" name="Content Placeholder 9">
            <a:extLst>
              <a:ext uri="{FF2B5EF4-FFF2-40B4-BE49-F238E27FC236}">
                <a16:creationId xmlns:a16="http://schemas.microsoft.com/office/drawing/2014/main" id="{681B91B1-677B-B042-5624-C530AD297D23}"/>
              </a:ext>
            </a:extLst>
          </p:cNvPr>
          <p:cNvGraphicFramePr>
            <a:graphicFrameLocks noGrp="1"/>
          </p:cNvGraphicFramePr>
          <p:nvPr>
            <p:ph sz="half" idx="2"/>
            <p:extLst>
              <p:ext uri="{D42A27DB-BD31-4B8C-83A1-F6EECF244321}">
                <p14:modId xmlns:p14="http://schemas.microsoft.com/office/powerpoint/2010/main" val="2989115873"/>
              </p:ext>
            </p:extLst>
          </p:nvPr>
        </p:nvGraphicFramePr>
        <p:xfrm>
          <a:off x="2271683" y="1810329"/>
          <a:ext cx="8063806" cy="4492980"/>
        </p:xfrm>
        <a:graphic>
          <a:graphicData uri="http://schemas.openxmlformats.org/drawingml/2006/table">
            <a:tbl>
              <a:tblPr/>
              <a:tblGrid>
                <a:gridCol w="904050">
                  <a:extLst>
                    <a:ext uri="{9D8B030D-6E8A-4147-A177-3AD203B41FA5}">
                      <a16:colId xmlns:a16="http://schemas.microsoft.com/office/drawing/2014/main" val="1648601297"/>
                    </a:ext>
                  </a:extLst>
                </a:gridCol>
                <a:gridCol w="718184">
                  <a:extLst>
                    <a:ext uri="{9D8B030D-6E8A-4147-A177-3AD203B41FA5}">
                      <a16:colId xmlns:a16="http://schemas.microsoft.com/office/drawing/2014/main" val="271933259"/>
                    </a:ext>
                  </a:extLst>
                </a:gridCol>
                <a:gridCol w="818185">
                  <a:extLst>
                    <a:ext uri="{9D8B030D-6E8A-4147-A177-3AD203B41FA5}">
                      <a16:colId xmlns:a16="http://schemas.microsoft.com/office/drawing/2014/main" val="1558445396"/>
                    </a:ext>
                  </a:extLst>
                </a:gridCol>
                <a:gridCol w="209093">
                  <a:extLst>
                    <a:ext uri="{9D8B030D-6E8A-4147-A177-3AD203B41FA5}">
                      <a16:colId xmlns:a16="http://schemas.microsoft.com/office/drawing/2014/main" val="2050766553"/>
                    </a:ext>
                  </a:extLst>
                </a:gridCol>
                <a:gridCol w="812125">
                  <a:extLst>
                    <a:ext uri="{9D8B030D-6E8A-4147-A177-3AD203B41FA5}">
                      <a16:colId xmlns:a16="http://schemas.microsoft.com/office/drawing/2014/main" val="3812532308"/>
                    </a:ext>
                  </a:extLst>
                </a:gridCol>
                <a:gridCol w="1259437">
                  <a:extLst>
                    <a:ext uri="{9D8B030D-6E8A-4147-A177-3AD203B41FA5}">
                      <a16:colId xmlns:a16="http://schemas.microsoft.com/office/drawing/2014/main" val="3881944397"/>
                    </a:ext>
                  </a:extLst>
                </a:gridCol>
                <a:gridCol w="720124">
                  <a:extLst>
                    <a:ext uri="{9D8B030D-6E8A-4147-A177-3AD203B41FA5}">
                      <a16:colId xmlns:a16="http://schemas.microsoft.com/office/drawing/2014/main" val="2694049940"/>
                    </a:ext>
                  </a:extLst>
                </a:gridCol>
                <a:gridCol w="1025632">
                  <a:extLst>
                    <a:ext uri="{9D8B030D-6E8A-4147-A177-3AD203B41FA5}">
                      <a16:colId xmlns:a16="http://schemas.microsoft.com/office/drawing/2014/main" val="2361956133"/>
                    </a:ext>
                  </a:extLst>
                </a:gridCol>
                <a:gridCol w="772731">
                  <a:extLst>
                    <a:ext uri="{9D8B030D-6E8A-4147-A177-3AD203B41FA5}">
                      <a16:colId xmlns:a16="http://schemas.microsoft.com/office/drawing/2014/main" val="1900359116"/>
                    </a:ext>
                  </a:extLst>
                </a:gridCol>
                <a:gridCol w="824245">
                  <a:extLst>
                    <a:ext uri="{9D8B030D-6E8A-4147-A177-3AD203B41FA5}">
                      <a16:colId xmlns:a16="http://schemas.microsoft.com/office/drawing/2014/main" val="2218253667"/>
                    </a:ext>
                  </a:extLst>
                </a:gridCol>
              </a:tblGrid>
              <a:tr h="222044">
                <a:tc gridSpan="9">
                  <a:txBody>
                    <a:bodyPr/>
                    <a:lstStyle/>
                    <a:p>
                      <a:pPr algn="ctr" fontAlgn="b"/>
                      <a:r>
                        <a:rPr lang="en-US" sz="1500" b="1" i="0" u="none" strike="noStrike" dirty="0">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16251048"/>
                  </a:ext>
                </a:extLst>
              </a:tr>
              <a:tr h="118424">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57313522"/>
                  </a:ext>
                </a:extLst>
              </a:tr>
              <a:tr h="148030">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10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10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dirty="0">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24094493"/>
                  </a:ext>
                </a:extLst>
              </a:tr>
              <a:tr h="148030">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10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94665765"/>
                  </a:ext>
                </a:extLst>
              </a:tr>
              <a:tr h="148030">
                <a:tc>
                  <a:txBody>
                    <a:bodyPr/>
                    <a:lstStyle/>
                    <a:p>
                      <a:pPr algn="l" fontAlgn="b"/>
                      <a:r>
                        <a:rPr lang="en-US" sz="10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3,811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45.10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84.50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34408756"/>
                  </a:ext>
                </a:extLst>
              </a:tr>
              <a:tr h="148030">
                <a:tc>
                  <a:txBody>
                    <a:bodyPr/>
                    <a:lstStyle/>
                    <a:p>
                      <a:pPr algn="l" fontAlgn="b"/>
                      <a:r>
                        <a:rPr lang="en-US" sz="10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4,481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38.00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117.91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98266559"/>
                  </a:ext>
                </a:extLst>
              </a:tr>
              <a:tr h="148030">
                <a:tc>
                  <a:txBody>
                    <a:bodyPr/>
                    <a:lstStyle/>
                    <a:p>
                      <a:pPr algn="l" fontAlgn="b"/>
                      <a:r>
                        <a:rPr lang="en-US" sz="10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38,660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216.00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178.98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28442037"/>
                  </a:ext>
                </a:extLst>
              </a:tr>
              <a:tr h="148030">
                <a:tc>
                  <a:txBody>
                    <a:bodyPr/>
                    <a:lstStyle/>
                    <a:p>
                      <a:pPr algn="l" fontAlgn="b"/>
                      <a:r>
                        <a:rPr lang="en-US" sz="10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46,951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299.10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156.98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61549215"/>
                  </a:ext>
                </a:extLst>
              </a:tr>
              <a:tr h="290916">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latin typeface="Arial" panose="020B0604020202020204" pitchFamily="34" charset="0"/>
                        </a:rPr>
                        <a:t>139.16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74468521"/>
                  </a:ext>
                </a:extLst>
              </a:tr>
              <a:tr h="193944">
                <a:tc gridSpan="2">
                  <a:txBody>
                    <a:bodyPr/>
                    <a:lstStyle/>
                    <a:p>
                      <a:pPr algn="ctr" fontAlgn="b"/>
                      <a:r>
                        <a:rPr lang="en-US" sz="10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0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dirty="0">
                          <a:effectLst/>
                          <a:highlight>
                            <a:srgbClr val="FFFF00"/>
                          </a:highlight>
                          <a:latin typeface="Arial" panose="020B0604020202020204" pitchFamily="34" charset="0"/>
                        </a:rPr>
                        <a:t>17.82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79345812"/>
                  </a:ext>
                </a:extLst>
              </a:tr>
              <a:tr h="148030">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22394347"/>
                  </a:ext>
                </a:extLst>
              </a:tr>
              <a:tr h="148030">
                <a:tc gridSpan="8">
                  <a:txBody>
                    <a:bodyPr/>
                    <a:lstStyle/>
                    <a:p>
                      <a:pPr algn="l" fontAlgn="b"/>
                      <a:r>
                        <a:rPr lang="en-US" sz="10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1348470"/>
                  </a:ext>
                </a:extLst>
              </a:tr>
              <a:tr h="148030">
                <a:tc gridSpan="2">
                  <a:txBody>
                    <a:bodyPr/>
                    <a:lstStyle/>
                    <a:p>
                      <a:pPr algn="l" fontAlgn="b"/>
                      <a:r>
                        <a:rPr lang="en-US" sz="10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9177.50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0" i="0" u="none" strike="noStrike">
                          <a:effectLst/>
                          <a:highlight>
                            <a:srgbClr val="FFFF00"/>
                          </a:highlight>
                          <a:latin typeface="Arial" panose="020B0604020202020204" pitchFamily="34" charset="0"/>
                        </a:rPr>
                        <a:t>19.55%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79836671"/>
                  </a:ext>
                </a:extLst>
              </a:tr>
              <a:tr h="148030">
                <a:tc gridSpan="2">
                  <a:txBody>
                    <a:bodyPr/>
                    <a:lstStyle/>
                    <a:p>
                      <a:pPr algn="l" fontAlgn="b"/>
                      <a:r>
                        <a:rPr lang="en-US" sz="10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9177.50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0" i="0" u="none" strike="noStrike">
                          <a:effectLst/>
                          <a:highlight>
                            <a:srgbClr val="FFFF00"/>
                          </a:highlight>
                          <a:latin typeface="Arial" panose="020B0604020202020204" pitchFamily="34" charset="0"/>
                        </a:rPr>
                        <a:t>30.68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7413211"/>
                  </a:ext>
                </a:extLst>
              </a:tr>
              <a:tr h="148030">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16008410"/>
                  </a:ext>
                </a:extLst>
              </a:tr>
              <a:tr h="148030">
                <a:tc gridSpan="8">
                  <a:txBody>
                    <a:bodyPr/>
                    <a:lstStyle/>
                    <a:p>
                      <a:pPr algn="l" fontAlgn="b"/>
                      <a:r>
                        <a:rPr lang="en-US" sz="10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3633386"/>
                  </a:ext>
                </a:extLst>
              </a:tr>
              <a:tr h="148030">
                <a:tc gridSpan="2">
                  <a:txBody>
                    <a:bodyPr/>
                    <a:lstStyle/>
                    <a:p>
                      <a:pPr algn="l" fontAlgn="b"/>
                      <a:r>
                        <a:rPr lang="en-US" sz="10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46,951.34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469.51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63264623"/>
                  </a:ext>
                </a:extLst>
              </a:tr>
              <a:tr h="148030">
                <a:tc gridSpan="2">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299.10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2.99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00326418"/>
                  </a:ext>
                </a:extLst>
              </a:tr>
              <a:tr h="148030">
                <a:tc gridSpan="2">
                  <a:txBody>
                    <a:bodyPr/>
                    <a:lstStyle/>
                    <a:p>
                      <a:pPr algn="l" fontAlgn="b"/>
                      <a:r>
                        <a:rPr lang="en-US" sz="10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10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10990962"/>
                  </a:ext>
                </a:extLst>
              </a:tr>
              <a:tr h="148030">
                <a:tc gridSpan="2">
                  <a:txBody>
                    <a:bodyPr/>
                    <a:lstStyle/>
                    <a:p>
                      <a:pPr algn="l" fontAlgn="b"/>
                      <a:r>
                        <a:rPr lang="en-US" sz="10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45.10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15.08%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95854688"/>
                  </a:ext>
                </a:extLst>
              </a:tr>
              <a:tr h="148030">
                <a:tc gridSpan="2">
                  <a:txBody>
                    <a:bodyPr/>
                    <a:lstStyle/>
                    <a:p>
                      <a:pPr algn="l" fontAlgn="b"/>
                      <a:r>
                        <a:rPr lang="en-US" sz="10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38.00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12.70%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54385137"/>
                  </a:ext>
                </a:extLst>
              </a:tr>
              <a:tr h="148030">
                <a:tc gridSpan="2">
                  <a:txBody>
                    <a:bodyPr/>
                    <a:lstStyle/>
                    <a:p>
                      <a:pPr algn="l" fontAlgn="b"/>
                      <a:r>
                        <a:rPr lang="en-US" sz="10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216.00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72.22%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21074442"/>
                  </a:ext>
                </a:extLst>
              </a:tr>
              <a:tr h="148030">
                <a:tc gridSpan="2">
                  <a:txBody>
                    <a:bodyPr/>
                    <a:lstStyle/>
                    <a:p>
                      <a:pPr algn="l" fontAlgn="b"/>
                      <a:r>
                        <a:rPr lang="en-US" sz="10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92537007"/>
                  </a:ext>
                </a:extLst>
              </a:tr>
              <a:tr h="148030">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40269678"/>
                  </a:ext>
                </a:extLst>
              </a:tr>
              <a:tr h="148030">
                <a:tc gridSpan="8">
                  <a:txBody>
                    <a:bodyPr/>
                    <a:lstStyle/>
                    <a:p>
                      <a:pPr algn="l" fontAlgn="b"/>
                      <a:r>
                        <a:rPr lang="en-US" sz="1000" b="1" i="0" u="none" strike="noStrike" dirty="0">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028768820"/>
                  </a:ext>
                </a:extLst>
              </a:tr>
              <a:tr h="148030">
                <a:tc>
                  <a:txBody>
                    <a:bodyPr/>
                    <a:lstStyle/>
                    <a:p>
                      <a:pPr algn="ctr" fontAlgn="b"/>
                      <a:r>
                        <a:rPr lang="en-US" sz="10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10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00" b="1" i="0" u="none" strike="noStrike" dirty="0">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10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560261259"/>
                  </a:ext>
                </a:extLst>
              </a:tr>
              <a:tr h="148030">
                <a:tc>
                  <a:txBody>
                    <a:bodyPr/>
                    <a:lstStyle/>
                    <a:p>
                      <a:pPr algn="ctr" fontAlgn="b"/>
                      <a:r>
                        <a:rPr lang="en-US" sz="10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highlight>
                            <a:srgbClr val="FFFF00"/>
                          </a:highligh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highlight>
                            <a:srgbClr val="FFFF00"/>
                          </a:highligh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1000" b="1" i="0" u="none" strike="noStrike" dirty="0">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54184244"/>
                  </a:ext>
                </a:extLst>
              </a:tr>
              <a:tr h="148030">
                <a:tc>
                  <a:txBody>
                    <a:bodyPr/>
                    <a:lstStyle/>
                    <a:p>
                      <a:pPr algn="ctr" fontAlgn="b"/>
                      <a:r>
                        <a:rPr lang="en-US" sz="10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highlight>
                            <a:srgbClr val="FFFF00"/>
                          </a:highligh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23.00%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dirty="0">
                          <a:effectLst/>
                          <a:highlight>
                            <a:srgbClr val="FFFF00"/>
                          </a:highlight>
                          <a:latin typeface="Arial" panose="020B0604020202020204" pitchFamily="34" charset="0"/>
                        </a:rPr>
                        <a:t>31.00%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133641610"/>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sz="3500" dirty="0"/>
              <a:t>Strengths</a:t>
            </a:r>
          </a:p>
          <a:p>
            <a:r>
              <a:rPr lang="en-US" dirty="0"/>
              <a:t>Representing the Toyota brand, which is the world’s largest manufacturer of motor vehicles</a:t>
            </a:r>
          </a:p>
          <a:p>
            <a:r>
              <a:rPr lang="en-US" dirty="0"/>
              <a:t>Our company’s outstanding 85 year reputation in San Antonio, TX contributing to our enormous, and ever-expanding customer base. Our reputation and longevity also serves as a huge recruitment tool for all positions within the Service Department</a:t>
            </a:r>
          </a:p>
          <a:p>
            <a:r>
              <a:rPr lang="en-US" dirty="0"/>
              <a:t>Support from ownership and upper management to move forward with any plans necessary to grow the business and generate more revenue</a:t>
            </a:r>
          </a:p>
          <a:p>
            <a:r>
              <a:rPr lang="en-US" dirty="0"/>
              <a:t>Our ability to layout, improve upon, and adapt to processes and procedures designed to maximize effectiveness</a:t>
            </a:r>
          </a:p>
          <a:p>
            <a:r>
              <a:rPr lang="en-US" dirty="0"/>
              <a:t>The competitive nature of our organization radiates throughout our Service Department, promoting employee buy-in, which minimizes turnover. We want to win in everything!</a:t>
            </a:r>
          </a:p>
          <a:p>
            <a:r>
              <a:rPr lang="en-US" dirty="0"/>
              <a:t>Our commitment to being available to our customers by pushing the threshold of our capacity, and never being afraid to overbook appointments</a:t>
            </a:r>
          </a:p>
          <a:p>
            <a:r>
              <a:rPr lang="en-US" dirty="0"/>
              <a:t>Very knowledgeable and hardworking Technician staff with a FRFT mindset</a:t>
            </a: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sz="3500" dirty="0"/>
              <a:t>Weaknesses</a:t>
            </a:r>
          </a:p>
          <a:p>
            <a:r>
              <a:rPr lang="en-US" dirty="0"/>
              <a:t>Challenges due to size of staff: perpetual training and retraining, communication between departments and staff members, consistent inspection of what is expected, </a:t>
            </a:r>
            <a:r>
              <a:rPr lang="en-US" dirty="0" err="1"/>
              <a:t>etc</a:t>
            </a:r>
            <a:r>
              <a:rPr lang="en-US" dirty="0"/>
              <a:t>…</a:t>
            </a:r>
          </a:p>
          <a:p>
            <a:r>
              <a:rPr lang="en-US" dirty="0"/>
              <a:t>Our location due to being landlocked, and not being in a very affluent part of San Antonio, TX</a:t>
            </a:r>
          </a:p>
          <a:p>
            <a:r>
              <a:rPr lang="en-US" dirty="0"/>
              <a:t>Quantity of leadership amongst staff members in all areas of the Service Department</a:t>
            </a:r>
          </a:p>
          <a:p>
            <a:r>
              <a:rPr lang="en-US" dirty="0"/>
              <a:t>DMS not being utilized to its fullest potential: Service Pricing Guide, op code usage, dispatching, paperless capabilities, interdepartmental communication, </a:t>
            </a:r>
            <a:r>
              <a:rPr lang="en-US" dirty="0" err="1"/>
              <a:t>etc</a:t>
            </a:r>
            <a:r>
              <a:rPr lang="en-US" dirty="0"/>
              <a:t>…</a:t>
            </a:r>
          </a:p>
          <a:p>
            <a:r>
              <a:rPr lang="en-US" dirty="0"/>
              <a:t>Shop challenges including: being at capacity, being spread out between multiple buildings, not being climate controlled, and not being state-of-the-art</a:t>
            </a:r>
          </a:p>
          <a:p>
            <a:r>
              <a:rPr lang="en-US" dirty="0"/>
              <a:t>Lower Warranty and Internal labor rates than surrounding Toyota dealers</a:t>
            </a:r>
          </a:p>
          <a:p>
            <a:r>
              <a:rPr lang="en-US" dirty="0"/>
              <a:t>Maintenance vs. repair transactions on Toyota’s make it challenging to maintain higher dollars per repair order</a:t>
            </a:r>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sz="3500" dirty="0"/>
              <a:t>Opportunities</a:t>
            </a:r>
          </a:p>
          <a:p>
            <a:r>
              <a:rPr lang="en-US" dirty="0"/>
              <a:t>Explore previously untapped markets: digital marketing space, conquest marketing of Toyota’s outside PMA, marketing to other makes and models, marketing and promoting accessory sales, in-house windshield replacement, body shop calibrations, in-house PDR, </a:t>
            </a:r>
            <a:r>
              <a:rPr lang="en-US" dirty="0" err="1"/>
              <a:t>etc</a:t>
            </a:r>
            <a:r>
              <a:rPr lang="en-US" dirty="0"/>
              <a:t>…</a:t>
            </a:r>
          </a:p>
          <a:p>
            <a:r>
              <a:rPr lang="en-US" dirty="0"/>
              <a:t>Moving to a completely paperless operation, saving both time and expense</a:t>
            </a:r>
          </a:p>
          <a:p>
            <a:r>
              <a:rPr lang="en-US" dirty="0"/>
              <a:t>Solidifying relationships between support departments, Technician staff, frontline staff, and Parts staff with more team building activities</a:t>
            </a:r>
          </a:p>
          <a:p>
            <a:r>
              <a:rPr lang="en-US" dirty="0"/>
              <a:t>Increasing efficiencies throughout the Service Department, and working to eliminate imbalances between commissioned employees</a:t>
            </a:r>
          </a:p>
          <a:p>
            <a:r>
              <a:rPr lang="en-US" dirty="0"/>
              <a:t>Sales-centric, customer-centric, and process training for Service Advisors</a:t>
            </a:r>
          </a:p>
          <a:p>
            <a:r>
              <a:rPr lang="en-US" dirty="0"/>
              <a:t>Streamlining interdepartmental communication lines</a:t>
            </a:r>
          </a:p>
          <a:p>
            <a:r>
              <a:rPr lang="en-US" dirty="0"/>
              <a:t>Launching Service Pricing Guide and Smart Path in DMS </a:t>
            </a:r>
          </a:p>
          <a:p>
            <a:r>
              <a:rPr lang="en-US" dirty="0"/>
              <a:t>Sending more Technicians to hybrid training due to increased number of hybrid powertrains</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624</TotalTime>
  <Words>2174</Words>
  <Application>Microsoft Office PowerPoint</Application>
  <PresentationFormat>Widescreen</PresentationFormat>
  <Paragraphs>654</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Retrospect</vt:lpstr>
      <vt:lpstr>Service Department Analysis</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Marshall King</cp:lastModifiedBy>
  <cp:revision>6</cp:revision>
  <dcterms:created xsi:type="dcterms:W3CDTF">2022-12-04T13:10:55Z</dcterms:created>
  <dcterms:modified xsi:type="dcterms:W3CDTF">2024-05-04T18:37:17Z</dcterms:modified>
</cp:coreProperties>
</file>