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74" r:id="rId3"/>
    <p:sldId id="259" r:id="rId4"/>
    <p:sldId id="270" r:id="rId5"/>
    <p:sldId id="275" r:id="rId6"/>
    <p:sldId id="276" r:id="rId7"/>
    <p:sldId id="278" r:id="rId8"/>
    <p:sldId id="271" r:id="rId9"/>
    <p:sldId id="279" r:id="rId10"/>
    <p:sldId id="280" r:id="rId11"/>
    <p:sldId id="281" r:id="rId12"/>
    <p:sldId id="286" r:id="rId13"/>
    <p:sldId id="282" r:id="rId14"/>
    <p:sldId id="283" r:id="rId15"/>
    <p:sldId id="285" r:id="rId16"/>
    <p:sldId id="273" r:id="rId17"/>
    <p:sldId id="287" r:id="rId18"/>
    <p:sldId id="288" r:id="rId19"/>
    <p:sldId id="289" r:id="rId20"/>
    <p:sldId id="258" r:id="rId21"/>
    <p:sldId id="257" r:id="rId22"/>
    <p:sldId id="262" r:id="rId23"/>
    <p:sldId id="263" r:id="rId24"/>
    <p:sldId id="264" r:id="rId25"/>
    <p:sldId id="265" r:id="rId26"/>
    <p:sldId id="266" r:id="rId27"/>
    <p:sldId id="267" r:id="rId28"/>
    <p:sldId id="268" r:id="rId29"/>
    <p:sldId id="269"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4" autoAdjust="0"/>
    <p:restoredTop sz="94660"/>
  </p:normalViewPr>
  <p:slideViewPr>
    <p:cSldViewPr snapToGrid="0">
      <p:cViewPr varScale="1">
        <p:scale>
          <a:sx n="86" d="100"/>
          <a:sy n="86" d="100"/>
        </p:scale>
        <p:origin x="55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Caitlin Schmidt, Suncoast CJD N438</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10579946" cy="4382451"/>
          </a:xfrm>
        </p:spPr>
        <p:txBody>
          <a:bodyPr>
            <a:normAutofit fontScale="92500"/>
          </a:bodyPr>
          <a:lstStyle/>
          <a:p>
            <a:pPr marL="0" indent="0" algn="l">
              <a:buNone/>
            </a:pPr>
            <a:r>
              <a:rPr lang="en-US" b="1" i="0" dirty="0">
                <a:solidFill>
                  <a:srgbClr val="0D0D0D"/>
                </a:solidFill>
                <a:effectLst/>
                <a:highlight>
                  <a:srgbClr val="FFFFFF"/>
                </a:highlight>
                <a:latin typeface="Söhne"/>
              </a:rPr>
              <a:t>Plans to Achieve Goals:</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Utilization Monitoring</a:t>
            </a:r>
            <a:r>
              <a:rPr lang="en-US" b="0" i="0" dirty="0">
                <a:solidFill>
                  <a:srgbClr val="0D0D0D"/>
                </a:solidFill>
                <a:effectLst/>
                <a:highlight>
                  <a:srgbClr val="FFFFFF"/>
                </a:highlight>
                <a:latin typeface="Söhne"/>
              </a:rPr>
              <a:t>: Implement a system to track technician utilization rates regularly. Adjust scheduling practices to ensure that technicians are consistently busy during working hours. </a:t>
            </a:r>
            <a:r>
              <a:rPr lang="en-US" dirty="0">
                <a:solidFill>
                  <a:srgbClr val="0D0D0D"/>
                </a:solidFill>
                <a:highlight>
                  <a:srgbClr val="FFFFFF"/>
                </a:highlight>
                <a:latin typeface="Söhne"/>
              </a:rPr>
              <a:t>A key to this will be</a:t>
            </a:r>
            <a:r>
              <a:rPr lang="en-US" b="0" i="0" dirty="0">
                <a:solidFill>
                  <a:srgbClr val="0D0D0D"/>
                </a:solidFill>
                <a:effectLst/>
                <a:highlight>
                  <a:srgbClr val="FFFFFF"/>
                </a:highlight>
                <a:latin typeface="Söhne"/>
              </a:rPr>
              <a:t> utilizing the shop foreman to make sure work is moving through the shop effectively and is being allocated to the proper tech.</a:t>
            </a:r>
          </a:p>
          <a:p>
            <a:pPr algn="l">
              <a:buFont typeface="+mj-lt"/>
              <a:buAutoNum type="arabicPeriod"/>
            </a:pPr>
            <a:r>
              <a:rPr lang="en-US" b="1" i="0" dirty="0">
                <a:solidFill>
                  <a:srgbClr val="0D0D0D"/>
                </a:solidFill>
                <a:effectLst/>
                <a:highlight>
                  <a:srgbClr val="FFFFFF"/>
                </a:highlight>
                <a:latin typeface="Söhne"/>
              </a:rPr>
              <a:t>Expense Analysis</a:t>
            </a:r>
            <a:r>
              <a:rPr lang="en-US" b="0" i="0" dirty="0">
                <a:solidFill>
                  <a:srgbClr val="0D0D0D"/>
                </a:solidFill>
                <a:effectLst/>
                <a:highlight>
                  <a:srgbClr val="FFFFFF"/>
                </a:highlight>
                <a:latin typeface="Söhne"/>
              </a:rPr>
              <a:t>: Conduct a detailed analysis of expenses to identify opportunities for cost reduction or optimization. This may involve renegotiating vendor contracts, streamlining processes, or investing in technology to improve efficiency.</a:t>
            </a:r>
          </a:p>
          <a:p>
            <a:pPr algn="l">
              <a:buFont typeface="+mj-lt"/>
              <a:buAutoNum type="arabicPeriod"/>
            </a:pPr>
            <a:r>
              <a:rPr lang="en-US" b="1" i="0" dirty="0">
                <a:solidFill>
                  <a:srgbClr val="0D0D0D"/>
                </a:solidFill>
                <a:effectLst/>
                <a:highlight>
                  <a:srgbClr val="FFFFFF"/>
                </a:highlight>
                <a:latin typeface="Söhne"/>
              </a:rPr>
              <a:t>Revenue Enhancement</a:t>
            </a:r>
            <a:r>
              <a:rPr lang="en-US" b="0" i="0" dirty="0">
                <a:solidFill>
                  <a:srgbClr val="0D0D0D"/>
                </a:solidFill>
                <a:effectLst/>
                <a:highlight>
                  <a:srgbClr val="FFFFFF"/>
                </a:highlight>
                <a:latin typeface="Söhne"/>
              </a:rPr>
              <a:t>: We have increased our pricing on competitive labor pricing 35% to help cover more costs and add more profit. We have also increased our warranty labor rate to $339 and customer pay to $250, which will again increase our net profit margins. </a:t>
            </a:r>
          </a:p>
          <a:p>
            <a:pPr algn="l">
              <a:buFont typeface="+mj-lt"/>
              <a:buAutoNum type="arabicPeriod"/>
            </a:pPr>
            <a:r>
              <a:rPr lang="en-US" b="1" i="0" dirty="0">
                <a:solidFill>
                  <a:srgbClr val="0D0D0D"/>
                </a:solidFill>
                <a:effectLst/>
                <a:highlight>
                  <a:srgbClr val="FFFFFF"/>
                </a:highlight>
                <a:latin typeface="Söhne"/>
              </a:rPr>
              <a:t>Training and Development</a:t>
            </a:r>
            <a:r>
              <a:rPr lang="en-US" b="0" i="0" dirty="0">
                <a:solidFill>
                  <a:srgbClr val="0D0D0D"/>
                </a:solidFill>
                <a:effectLst/>
                <a:highlight>
                  <a:srgbClr val="FFFFFF"/>
                </a:highlight>
                <a:latin typeface="Söhne"/>
              </a:rPr>
              <a:t>: Invest in training programs to improve technician efficiency and productivity, allowing them to complete jobs more quickly without sacrificing quality.</a:t>
            </a:r>
          </a:p>
          <a:p>
            <a:pPr algn="l">
              <a:buFont typeface="+mj-lt"/>
              <a:buAutoNum type="arabicPeriod"/>
            </a:pPr>
            <a:r>
              <a:rPr lang="en-US" b="1" i="0" dirty="0">
                <a:solidFill>
                  <a:srgbClr val="0D0D0D"/>
                </a:solidFill>
                <a:effectLst/>
                <a:highlight>
                  <a:srgbClr val="FFFFFF"/>
                </a:highlight>
                <a:latin typeface="Söhne"/>
              </a:rPr>
              <a:t>Continuous Improvement</a:t>
            </a:r>
            <a:r>
              <a:rPr lang="en-US" b="0" i="0" dirty="0">
                <a:solidFill>
                  <a:srgbClr val="0D0D0D"/>
                </a:solidFill>
                <a:effectLst/>
                <a:highlight>
                  <a:srgbClr val="FFFFFF"/>
                </a:highlight>
                <a:latin typeface="Söhne"/>
              </a:rPr>
              <a:t>: Foster a culture of continuous improvement within the service department, encouraging staff to identify and implement innovative ideas for enhancing operations and customer service.</a:t>
            </a:r>
          </a:p>
          <a:p>
            <a:pPr marL="0" indent="0" algn="l">
              <a:buNone/>
            </a:pPr>
            <a:endParaRPr lang="en-US" sz="1800"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70495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10722186" cy="4697411"/>
          </a:xfrm>
        </p:spPr>
        <p:txBody>
          <a:bodyPr>
            <a:normAutofit/>
          </a:bodyPr>
          <a:lstStyle/>
          <a:p>
            <a:pPr marL="0" indent="0" algn="l">
              <a:buNone/>
            </a:pPr>
            <a:r>
              <a:rPr lang="en-US" b="1" i="0" dirty="0">
                <a:solidFill>
                  <a:srgbClr val="0D0D0D"/>
                </a:solidFill>
                <a:effectLst/>
                <a:highlight>
                  <a:srgbClr val="FFFFFF"/>
                </a:highlight>
                <a:latin typeface="Söhne"/>
              </a:rPr>
              <a:t>Plans to Evaluate Changes:</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Performance Metrics</a:t>
            </a:r>
            <a:r>
              <a:rPr lang="en-US" b="0" i="0" dirty="0">
                <a:solidFill>
                  <a:srgbClr val="0D0D0D"/>
                </a:solidFill>
                <a:effectLst/>
                <a:highlight>
                  <a:srgbClr val="FFFFFF"/>
                </a:highlight>
                <a:latin typeface="Söhne"/>
              </a:rPr>
              <a:t>: Monitor KPIs such as utilization rate, net profit margin, average repair order value, and customer satisfaction scores to assess the impact of changes.</a:t>
            </a:r>
          </a:p>
          <a:p>
            <a:pPr algn="l">
              <a:buFont typeface="+mj-lt"/>
              <a:buAutoNum type="arabicPeriod"/>
            </a:pPr>
            <a:r>
              <a:rPr lang="en-US" b="1" i="0" dirty="0">
                <a:solidFill>
                  <a:srgbClr val="0D0D0D"/>
                </a:solidFill>
                <a:effectLst/>
                <a:highlight>
                  <a:srgbClr val="FFFFFF"/>
                </a:highlight>
                <a:latin typeface="Söhne"/>
              </a:rPr>
              <a:t>Financial Analysis</a:t>
            </a:r>
            <a:r>
              <a:rPr lang="en-US" b="0" i="0" dirty="0">
                <a:solidFill>
                  <a:srgbClr val="0D0D0D"/>
                </a:solidFill>
                <a:effectLst/>
                <a:highlight>
                  <a:srgbClr val="FFFFFF"/>
                </a:highlight>
                <a:latin typeface="Söhne"/>
              </a:rPr>
              <a:t>: Conduct regular financial analyses to track changes in expenses, revenue, and profitability over time.</a:t>
            </a:r>
          </a:p>
          <a:p>
            <a:pPr algn="l">
              <a:buFont typeface="+mj-lt"/>
              <a:buAutoNum type="arabicPeriod"/>
            </a:pPr>
            <a:r>
              <a:rPr lang="en-US" b="1" i="0" dirty="0">
                <a:solidFill>
                  <a:srgbClr val="0D0D0D"/>
                </a:solidFill>
                <a:effectLst/>
                <a:highlight>
                  <a:srgbClr val="FFFFFF"/>
                </a:highlight>
                <a:latin typeface="Söhne"/>
              </a:rPr>
              <a:t>Customer Feedback</a:t>
            </a:r>
            <a:r>
              <a:rPr lang="en-US" b="0" i="0" dirty="0">
                <a:solidFill>
                  <a:srgbClr val="0D0D0D"/>
                </a:solidFill>
                <a:effectLst/>
                <a:highlight>
                  <a:srgbClr val="FFFFFF"/>
                </a:highlight>
                <a:latin typeface="Söhne"/>
              </a:rPr>
              <a:t>: Gather feedback from customers to gauge satisfaction with service quality, pricing, and overall experience.</a:t>
            </a:r>
          </a:p>
          <a:p>
            <a:pPr algn="l">
              <a:buFont typeface="+mj-lt"/>
              <a:buAutoNum type="arabicPeriod"/>
            </a:pPr>
            <a:r>
              <a:rPr lang="en-US" b="1" i="0" dirty="0">
                <a:solidFill>
                  <a:srgbClr val="0D0D0D"/>
                </a:solidFill>
                <a:effectLst/>
                <a:highlight>
                  <a:srgbClr val="FFFFFF"/>
                </a:highlight>
                <a:latin typeface="Söhne"/>
              </a:rPr>
              <a:t>Employee Input</a:t>
            </a:r>
            <a:r>
              <a:rPr lang="en-US" b="0" i="0" dirty="0">
                <a:solidFill>
                  <a:srgbClr val="0D0D0D"/>
                </a:solidFill>
                <a:effectLst/>
                <a:highlight>
                  <a:srgbClr val="FFFFFF"/>
                </a:highlight>
                <a:latin typeface="Söhne"/>
              </a:rPr>
              <a:t>: Solicit input from technicians and other staff members to identify potential areas for improvement and gather insights into the effectiveness of implemented changes</a:t>
            </a:r>
          </a:p>
          <a:p>
            <a:pPr marL="0" indent="0" algn="l">
              <a:buNone/>
            </a:pPr>
            <a:endParaRPr lang="en-US" sz="1800"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9498376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pPr marL="0" indent="0">
              <a:buNone/>
            </a:pPr>
            <a:br>
              <a:rPr lang="en-US" dirty="0"/>
            </a:br>
            <a:r>
              <a:rPr lang="en-US" b="0" i="0" dirty="0">
                <a:solidFill>
                  <a:srgbClr val="0D0D0D"/>
                </a:solidFill>
                <a:effectLst/>
                <a:highlight>
                  <a:srgbClr val="FFFFFF"/>
                </a:highlight>
                <a:latin typeface="Söhne"/>
              </a:rPr>
              <a:t>To increase our dealership's service department technician proficiency from 76.49% to 100%, we need to focus on enhancing technical skills, improving workflow efficiency, and fostering a culture of continuous learning and development. </a:t>
            </a:r>
            <a:endParaRPr lang="en-US" dirty="0"/>
          </a:p>
        </p:txBody>
      </p:sp>
      <p:pic>
        <p:nvPicPr>
          <p:cNvPr id="8" name="Content Placeholder 7" descr="A screenshot of a service inventory analysis&#10;&#10;Description automatically generated">
            <a:extLst>
              <a:ext uri="{FF2B5EF4-FFF2-40B4-BE49-F238E27FC236}">
                <a16:creationId xmlns:a16="http://schemas.microsoft.com/office/drawing/2014/main" id="{3B9C8C26-07F5-3EC2-99E0-207334F96220}"/>
              </a:ext>
            </a:extLst>
          </p:cNvPr>
          <p:cNvPicPr>
            <a:picLocks noGrp="1" noChangeAspect="1"/>
          </p:cNvPicPr>
          <p:nvPr>
            <p:ph sz="half" idx="2"/>
          </p:nvPr>
        </p:nvPicPr>
        <p:blipFill>
          <a:blip r:embed="rId2"/>
          <a:stretch>
            <a:fillRect/>
          </a:stretch>
        </p:blipFill>
        <p:spPr>
          <a:xfrm>
            <a:off x="4861368" y="1172703"/>
            <a:ext cx="7037537" cy="4868658"/>
          </a:xfrm>
        </p:spPr>
      </p:pic>
    </p:spTree>
    <p:extLst>
      <p:ext uri="{BB962C8B-B14F-4D97-AF65-F5344CB8AC3E}">
        <p14:creationId xmlns:p14="http://schemas.microsoft.com/office/powerpoint/2010/main" val="3713519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10051626" cy="4087811"/>
          </a:xfrm>
        </p:spPr>
        <p:txBody>
          <a:bodyPr>
            <a:normAutofit fontScale="92500" lnSpcReduction="10000"/>
          </a:bodyPr>
          <a:lstStyle/>
          <a:p>
            <a:pPr marL="0" indent="0" algn="l">
              <a:buNone/>
            </a:pPr>
            <a:r>
              <a:rPr lang="en-US" b="1" i="0" dirty="0">
                <a:solidFill>
                  <a:srgbClr val="0D0D0D"/>
                </a:solidFill>
                <a:effectLst/>
                <a:highlight>
                  <a:srgbClr val="FFFFFF"/>
                </a:highlight>
                <a:latin typeface="Söhne"/>
              </a:rPr>
              <a:t>Current Practices:</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Training Programs</a:t>
            </a:r>
            <a:r>
              <a:rPr lang="en-US" b="0" i="0" dirty="0">
                <a:solidFill>
                  <a:srgbClr val="0D0D0D"/>
                </a:solidFill>
                <a:effectLst/>
                <a:highlight>
                  <a:srgbClr val="FFFFFF"/>
                </a:highlight>
                <a:latin typeface="Söhne"/>
              </a:rPr>
              <a:t>: Initial onboarding for new technicians and ongoing skill development opportunities.</a:t>
            </a:r>
          </a:p>
          <a:p>
            <a:pPr algn="l">
              <a:buFont typeface="+mj-lt"/>
              <a:buAutoNum type="arabicPeriod"/>
            </a:pPr>
            <a:r>
              <a:rPr lang="en-US" b="1" i="0" dirty="0">
                <a:solidFill>
                  <a:srgbClr val="0D0D0D"/>
                </a:solidFill>
                <a:effectLst/>
                <a:highlight>
                  <a:srgbClr val="FFFFFF"/>
                </a:highlight>
                <a:latin typeface="Söhne"/>
              </a:rPr>
              <a:t>Performance Feedback</a:t>
            </a:r>
            <a:r>
              <a:rPr lang="en-US" b="0" i="0" dirty="0">
                <a:solidFill>
                  <a:srgbClr val="0D0D0D"/>
                </a:solidFill>
                <a:effectLst/>
                <a:highlight>
                  <a:srgbClr val="FFFFFF"/>
                </a:highlight>
                <a:latin typeface="Söhne"/>
              </a:rPr>
              <a:t>: Performance feedback is provided to technicians and whether there are areas for improvement.</a:t>
            </a:r>
          </a:p>
          <a:p>
            <a:pPr marL="0" indent="0" algn="l">
              <a:buNone/>
            </a:pPr>
            <a:endParaRPr lang="en-US" b="1" i="0" dirty="0">
              <a:solidFill>
                <a:srgbClr val="0D0D0D"/>
              </a:solidFill>
              <a:effectLst/>
              <a:highlight>
                <a:srgbClr val="FFFFFF"/>
              </a:highlight>
              <a:latin typeface="Söhne"/>
            </a:endParaRPr>
          </a:p>
          <a:p>
            <a:pPr marL="0" indent="0" algn="l">
              <a:buNone/>
            </a:pPr>
            <a:r>
              <a:rPr lang="en-US" b="1" i="0" dirty="0">
                <a:solidFill>
                  <a:srgbClr val="0D0D0D"/>
                </a:solidFill>
                <a:effectLst/>
                <a:highlight>
                  <a:srgbClr val="FFFFFF"/>
                </a:highlight>
                <a:latin typeface="Söhne"/>
              </a:rPr>
              <a:t>Goals for Improvement:</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Increased Proficiency</a:t>
            </a:r>
            <a:r>
              <a:rPr lang="en-US" b="0" i="0" dirty="0">
                <a:solidFill>
                  <a:srgbClr val="0D0D0D"/>
                </a:solidFill>
                <a:effectLst/>
                <a:highlight>
                  <a:srgbClr val="FFFFFF"/>
                </a:highlight>
                <a:latin typeface="Söhne"/>
              </a:rPr>
              <a:t>: Aim to raise technician proficiency levels to 100% to improve the accuracy and efficiency of service operations.</a:t>
            </a:r>
          </a:p>
          <a:p>
            <a:pPr algn="l">
              <a:buFont typeface="+mj-lt"/>
              <a:buAutoNum type="arabicPeriod"/>
            </a:pPr>
            <a:r>
              <a:rPr lang="en-US" b="1" i="0" dirty="0">
                <a:solidFill>
                  <a:srgbClr val="0D0D0D"/>
                </a:solidFill>
                <a:effectLst/>
                <a:highlight>
                  <a:srgbClr val="FFFFFF"/>
                </a:highlight>
                <a:latin typeface="Söhne"/>
              </a:rPr>
              <a:t>Enhanced Customer Satisfaction</a:t>
            </a:r>
            <a:r>
              <a:rPr lang="en-US" b="0" i="0" dirty="0">
                <a:solidFill>
                  <a:srgbClr val="0D0D0D"/>
                </a:solidFill>
                <a:effectLst/>
                <a:highlight>
                  <a:srgbClr val="FFFFFF"/>
                </a:highlight>
                <a:latin typeface="Söhne"/>
              </a:rPr>
              <a:t>: Higher proficiency leads to better quality repairs, ultimately resulting in increased customer satisfaction and loyalty.</a:t>
            </a:r>
          </a:p>
          <a:p>
            <a:pPr algn="l">
              <a:buFont typeface="+mj-lt"/>
              <a:buAutoNum type="arabicPeriod"/>
            </a:pPr>
            <a:r>
              <a:rPr lang="en-US" b="1" i="0" dirty="0">
                <a:solidFill>
                  <a:srgbClr val="0D0D0D"/>
                </a:solidFill>
                <a:effectLst/>
                <a:highlight>
                  <a:srgbClr val="FFFFFF"/>
                </a:highlight>
                <a:latin typeface="Söhne"/>
              </a:rPr>
              <a:t>Reduced Comebacks</a:t>
            </a:r>
            <a:r>
              <a:rPr lang="en-US" b="0" i="0" dirty="0">
                <a:solidFill>
                  <a:srgbClr val="0D0D0D"/>
                </a:solidFill>
                <a:effectLst/>
                <a:highlight>
                  <a:srgbClr val="FFFFFF"/>
                </a:highlight>
                <a:latin typeface="Söhne"/>
              </a:rPr>
              <a:t>: Improving technical proficiency can help minimize the likelihood of repeat repairs or comebacks, saving time and resources.</a:t>
            </a: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3946617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11128586" cy="4555171"/>
          </a:xfrm>
        </p:spPr>
        <p:txBody>
          <a:bodyPr>
            <a:normAutofit/>
          </a:bodyPr>
          <a:lstStyle/>
          <a:p>
            <a:pPr marL="0" indent="0" algn="l">
              <a:buNone/>
            </a:pPr>
            <a:r>
              <a:rPr lang="en-US" b="1" i="0" dirty="0">
                <a:solidFill>
                  <a:srgbClr val="0D0D0D"/>
                </a:solidFill>
                <a:effectLst/>
                <a:highlight>
                  <a:srgbClr val="FFFFFF"/>
                </a:highlight>
                <a:latin typeface="Söhne"/>
              </a:rPr>
              <a:t>Plans to Achieve Goals:</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Comprehensive Training Programs</a:t>
            </a:r>
            <a:r>
              <a:rPr lang="en-US" b="0" i="0" dirty="0">
                <a:solidFill>
                  <a:srgbClr val="0D0D0D"/>
                </a:solidFill>
                <a:effectLst/>
                <a:highlight>
                  <a:srgbClr val="FFFFFF"/>
                </a:highlight>
                <a:latin typeface="Söhne"/>
              </a:rPr>
              <a:t>: Develop comprehensive training programs that cover both fundamental skills and advanced techniques relevant to our dealership's service offerings.</a:t>
            </a:r>
          </a:p>
          <a:p>
            <a:pPr algn="l">
              <a:buFont typeface="+mj-lt"/>
              <a:buAutoNum type="arabicPeriod"/>
            </a:pPr>
            <a:r>
              <a:rPr lang="en-US" b="1" i="0" dirty="0">
                <a:solidFill>
                  <a:srgbClr val="0D0D0D"/>
                </a:solidFill>
                <a:effectLst/>
                <a:highlight>
                  <a:srgbClr val="FFFFFF"/>
                </a:highlight>
                <a:latin typeface="Söhne"/>
              </a:rPr>
              <a:t>Hands-On Learning Opportunities</a:t>
            </a:r>
            <a:r>
              <a:rPr lang="en-US" b="0" i="0" dirty="0">
                <a:solidFill>
                  <a:srgbClr val="0D0D0D"/>
                </a:solidFill>
                <a:effectLst/>
                <a:highlight>
                  <a:srgbClr val="FFFFFF"/>
                </a:highlight>
                <a:latin typeface="Söhne"/>
              </a:rPr>
              <a:t>: Provide technicians with hands-on learning opportunities, such as workshops, simulations, and shadowing experienced technicians, to reinforce theoretical knowledge.</a:t>
            </a:r>
          </a:p>
          <a:p>
            <a:pPr algn="l">
              <a:buFont typeface="+mj-lt"/>
              <a:buAutoNum type="arabicPeriod"/>
            </a:pPr>
            <a:r>
              <a:rPr lang="en-US" b="1" i="0" dirty="0">
                <a:solidFill>
                  <a:srgbClr val="0D0D0D"/>
                </a:solidFill>
                <a:effectLst/>
                <a:highlight>
                  <a:srgbClr val="FFFFFF"/>
                </a:highlight>
                <a:latin typeface="Söhne"/>
              </a:rPr>
              <a:t>Certification Programs</a:t>
            </a:r>
            <a:r>
              <a:rPr lang="en-US" b="0" i="0" dirty="0">
                <a:solidFill>
                  <a:srgbClr val="0D0D0D"/>
                </a:solidFill>
                <a:effectLst/>
                <a:highlight>
                  <a:srgbClr val="FFFFFF"/>
                </a:highlight>
                <a:latin typeface="Söhne"/>
              </a:rPr>
              <a:t>: Encourage technicians to pursue relevant industry certifications to validate their skills and stay updated with the latest technologies and best practices.</a:t>
            </a:r>
          </a:p>
          <a:p>
            <a:pPr algn="l">
              <a:buFont typeface="+mj-lt"/>
              <a:buAutoNum type="arabicPeriod"/>
            </a:pPr>
            <a:r>
              <a:rPr lang="en-US" b="1" i="0" dirty="0">
                <a:solidFill>
                  <a:srgbClr val="0D0D0D"/>
                </a:solidFill>
                <a:effectLst/>
                <a:highlight>
                  <a:srgbClr val="FFFFFF"/>
                </a:highlight>
                <a:latin typeface="Söhne"/>
              </a:rPr>
              <a:t>Mentorship Programs</a:t>
            </a:r>
            <a:r>
              <a:rPr lang="en-US" b="0" i="0" dirty="0">
                <a:solidFill>
                  <a:srgbClr val="0D0D0D"/>
                </a:solidFill>
                <a:effectLst/>
                <a:highlight>
                  <a:srgbClr val="FFFFFF"/>
                </a:highlight>
                <a:latin typeface="Söhne"/>
              </a:rPr>
              <a:t>: Implement mentorship programs pairing experienced technicians with newer or less experienced colleagues to facilitate knowledge transfer and skill development.</a:t>
            </a:r>
          </a:p>
          <a:p>
            <a:pPr algn="l">
              <a:buFont typeface="+mj-lt"/>
              <a:buAutoNum type="arabicPeriod"/>
            </a:pPr>
            <a:r>
              <a:rPr lang="en-US" b="1" i="0" dirty="0">
                <a:solidFill>
                  <a:srgbClr val="0D0D0D"/>
                </a:solidFill>
                <a:effectLst/>
                <a:highlight>
                  <a:srgbClr val="FFFFFF"/>
                </a:highlight>
                <a:latin typeface="Söhne"/>
              </a:rPr>
              <a:t>Performance Incentives</a:t>
            </a:r>
            <a:r>
              <a:rPr lang="en-US" b="0" i="0" dirty="0">
                <a:solidFill>
                  <a:srgbClr val="0D0D0D"/>
                </a:solidFill>
                <a:effectLst/>
                <a:highlight>
                  <a:srgbClr val="FFFFFF"/>
                </a:highlight>
                <a:latin typeface="Söhne"/>
              </a:rPr>
              <a:t>: Consider implementing performance incentives tied to technical proficiency metrics, rewarding technicians who consistently demonstrate high levels of skill and efficiency.</a:t>
            </a:r>
          </a:p>
          <a:p>
            <a:pPr algn="l">
              <a:buFont typeface="+mj-lt"/>
              <a:buAutoNum type="arabicPeriod"/>
            </a:pPr>
            <a:r>
              <a:rPr lang="en-US" b="1" i="0" dirty="0">
                <a:solidFill>
                  <a:srgbClr val="0D0D0D"/>
                </a:solidFill>
                <a:effectLst/>
                <a:highlight>
                  <a:srgbClr val="FFFFFF"/>
                </a:highlight>
                <a:latin typeface="Söhne"/>
              </a:rPr>
              <a:t>Continuous Feedback Loop</a:t>
            </a:r>
            <a:r>
              <a:rPr lang="en-US" b="0" i="0" dirty="0">
                <a:solidFill>
                  <a:srgbClr val="0D0D0D"/>
                </a:solidFill>
                <a:effectLst/>
                <a:highlight>
                  <a:srgbClr val="FFFFFF"/>
                </a:highlight>
                <a:latin typeface="Söhne"/>
              </a:rPr>
              <a:t>: Establish a feedback loop where technicians receive regular performance evaluations and constructive feedback, allowing them to identify areas for improvement and track their progress over time.</a:t>
            </a:r>
          </a:p>
          <a:p>
            <a:pPr marL="0" indent="0" algn="l">
              <a:buNone/>
            </a:pPr>
            <a:endParaRPr lang="en-US" sz="1800"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261736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11118426" cy="4412931"/>
          </a:xfrm>
        </p:spPr>
        <p:txBody>
          <a:bodyPr>
            <a:normAutofit/>
          </a:bodyPr>
          <a:lstStyle/>
          <a:p>
            <a:pPr marL="0" indent="0" algn="l">
              <a:buNone/>
            </a:pPr>
            <a:r>
              <a:rPr lang="en-US" b="1" i="0" dirty="0">
                <a:solidFill>
                  <a:srgbClr val="0D0D0D"/>
                </a:solidFill>
                <a:effectLst/>
                <a:highlight>
                  <a:srgbClr val="FFFFFF"/>
                </a:highlight>
                <a:latin typeface="Söhne"/>
              </a:rPr>
              <a:t>Plans to Evaluate Changes:</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Skills Assessments</a:t>
            </a:r>
            <a:r>
              <a:rPr lang="en-US" b="0" i="0" dirty="0">
                <a:solidFill>
                  <a:srgbClr val="0D0D0D"/>
                </a:solidFill>
                <a:effectLst/>
                <a:highlight>
                  <a:srgbClr val="FFFFFF"/>
                </a:highlight>
                <a:latin typeface="Söhne"/>
              </a:rPr>
              <a:t>: Conduct regular skills assessments or proficiency tests to measure the effectiveness of training programs and identify areas needing further improvement.</a:t>
            </a:r>
          </a:p>
          <a:p>
            <a:pPr algn="l">
              <a:buFont typeface="+mj-lt"/>
              <a:buAutoNum type="arabicPeriod"/>
            </a:pPr>
            <a:r>
              <a:rPr lang="en-US" b="1" i="0" dirty="0">
                <a:solidFill>
                  <a:srgbClr val="0D0D0D"/>
                </a:solidFill>
                <a:effectLst/>
                <a:highlight>
                  <a:srgbClr val="FFFFFF"/>
                </a:highlight>
                <a:latin typeface="Söhne"/>
              </a:rPr>
              <a:t>Quality Assurance Checks</a:t>
            </a:r>
            <a:r>
              <a:rPr lang="en-US" b="0" i="0" dirty="0">
                <a:solidFill>
                  <a:srgbClr val="0D0D0D"/>
                </a:solidFill>
                <a:effectLst/>
                <a:highlight>
                  <a:srgbClr val="FFFFFF"/>
                </a:highlight>
                <a:latin typeface="Söhne"/>
              </a:rPr>
              <a:t>: Monitor service quality through post-repair inspections or customer feedback surveys to ensure that increased technical proficiency translates into better overall outcomes.</a:t>
            </a:r>
          </a:p>
          <a:p>
            <a:pPr algn="l">
              <a:buFont typeface="+mj-lt"/>
              <a:buAutoNum type="arabicPeriod"/>
            </a:pPr>
            <a:r>
              <a:rPr lang="en-US" b="1" i="0" dirty="0">
                <a:solidFill>
                  <a:srgbClr val="0D0D0D"/>
                </a:solidFill>
                <a:effectLst/>
                <a:highlight>
                  <a:srgbClr val="FFFFFF"/>
                </a:highlight>
                <a:latin typeface="Söhne"/>
              </a:rPr>
              <a:t>Performance Metrics</a:t>
            </a:r>
            <a:r>
              <a:rPr lang="en-US" b="0" i="0" dirty="0">
                <a:solidFill>
                  <a:srgbClr val="0D0D0D"/>
                </a:solidFill>
                <a:effectLst/>
                <a:highlight>
                  <a:srgbClr val="FFFFFF"/>
                </a:highlight>
                <a:latin typeface="Söhne"/>
              </a:rPr>
              <a:t>: Track KPIs such as repair efficiency, average repair time, and customer satisfaction scores to evaluate the impact of improved technician proficiency on service department performance.</a:t>
            </a:r>
          </a:p>
          <a:p>
            <a:pPr algn="l">
              <a:buFont typeface="+mj-lt"/>
              <a:buAutoNum type="arabicPeriod"/>
            </a:pPr>
            <a:r>
              <a:rPr lang="en-US" b="1" i="0" dirty="0">
                <a:solidFill>
                  <a:srgbClr val="0D0D0D"/>
                </a:solidFill>
                <a:effectLst/>
                <a:highlight>
                  <a:srgbClr val="FFFFFF"/>
                </a:highlight>
                <a:latin typeface="Söhne"/>
              </a:rPr>
              <a:t>Employee Engagement</a:t>
            </a:r>
            <a:r>
              <a:rPr lang="en-US" b="0" i="0" dirty="0">
                <a:solidFill>
                  <a:srgbClr val="0D0D0D"/>
                </a:solidFill>
                <a:effectLst/>
                <a:highlight>
                  <a:srgbClr val="FFFFFF"/>
                </a:highlight>
                <a:latin typeface="Söhne"/>
              </a:rPr>
              <a:t>: Solicit feedback from technicians to gauge their satisfaction with training programs, identify any challenges or barriers to skill development, and gather suggestions for improvement.</a:t>
            </a:r>
          </a:p>
          <a:p>
            <a:pPr marL="0" indent="0" algn="l">
              <a:buNone/>
            </a:pPr>
            <a:endParaRPr lang="en-US" sz="1800"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1147137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20240"/>
            <a:ext cx="4311226" cy="4110961"/>
          </a:xfrm>
        </p:spPr>
        <p:txBody>
          <a:bodyPr>
            <a:normAutofit fontScale="92500" lnSpcReduction="10000"/>
          </a:bodyPr>
          <a:lstStyle/>
          <a:p>
            <a:pPr marL="0" indent="0" algn="l">
              <a:buNone/>
            </a:pPr>
            <a:r>
              <a:rPr lang="en-US" b="1" i="0" dirty="0">
                <a:solidFill>
                  <a:srgbClr val="0D0D0D"/>
                </a:solidFill>
                <a:effectLst/>
                <a:highlight>
                  <a:srgbClr val="FFFFFF"/>
                </a:highlight>
                <a:latin typeface="Söhne"/>
              </a:rPr>
              <a:t>Current Practices:</a:t>
            </a:r>
          </a:p>
          <a:p>
            <a:pPr algn="l">
              <a:buFont typeface="+mj-lt"/>
              <a:buAutoNum type="arabicPeriod"/>
            </a:pPr>
            <a:r>
              <a:rPr lang="en-US" b="1" i="0" dirty="0">
                <a:solidFill>
                  <a:srgbClr val="0D0D0D"/>
                </a:solidFill>
                <a:effectLst/>
                <a:highlight>
                  <a:srgbClr val="FFFFFF"/>
                </a:highlight>
                <a:latin typeface="Söhne"/>
              </a:rPr>
              <a:t>Assessment of Current Utilization</a:t>
            </a:r>
            <a:r>
              <a:rPr lang="en-US" b="0" i="0" dirty="0">
                <a:solidFill>
                  <a:srgbClr val="0D0D0D"/>
                </a:solidFill>
                <a:effectLst/>
                <a:highlight>
                  <a:srgbClr val="FFFFFF"/>
                </a:highlight>
                <a:latin typeface="Söhne"/>
              </a:rPr>
              <a:t>: Identify peak and off-peak hours/days to understand when the facility is underutilized.</a:t>
            </a:r>
          </a:p>
          <a:p>
            <a:pPr algn="l">
              <a:buFont typeface="+mj-lt"/>
              <a:buAutoNum type="arabicPeriod"/>
            </a:pPr>
            <a:r>
              <a:rPr lang="en-US" b="1" i="0" dirty="0">
                <a:solidFill>
                  <a:srgbClr val="0D0D0D"/>
                </a:solidFill>
                <a:effectLst/>
                <a:highlight>
                  <a:srgbClr val="FFFFFF"/>
                </a:highlight>
                <a:latin typeface="Söhne"/>
              </a:rPr>
              <a:t>Service Workflow Analysis</a:t>
            </a:r>
            <a:r>
              <a:rPr lang="en-US" b="0" i="0" dirty="0">
                <a:solidFill>
                  <a:srgbClr val="0D0D0D"/>
                </a:solidFill>
                <a:effectLst/>
                <a:highlight>
                  <a:srgbClr val="FFFFFF"/>
                </a:highlight>
                <a:latin typeface="Söhne"/>
              </a:rPr>
              <a:t>: Review the efficiency of the service workflow, including intake, diagnostics, repairs, and delivery.</a:t>
            </a:r>
          </a:p>
          <a:p>
            <a:pPr algn="l">
              <a:buFont typeface="+mj-lt"/>
              <a:buAutoNum type="arabicPeriod"/>
            </a:pPr>
            <a:r>
              <a:rPr lang="en-US" b="1" i="0" dirty="0">
                <a:solidFill>
                  <a:srgbClr val="0D0D0D"/>
                </a:solidFill>
                <a:effectLst/>
                <a:highlight>
                  <a:srgbClr val="FFFFFF"/>
                </a:highlight>
                <a:latin typeface="Söhne"/>
              </a:rPr>
              <a:t>Staffing Levels</a:t>
            </a:r>
            <a:r>
              <a:rPr lang="en-US" b="0" i="0" dirty="0">
                <a:solidFill>
                  <a:srgbClr val="0D0D0D"/>
                </a:solidFill>
                <a:effectLst/>
                <a:highlight>
                  <a:srgbClr val="FFFFFF"/>
                </a:highlight>
                <a:latin typeface="Söhne"/>
              </a:rPr>
              <a:t>: Analyze the number of staff relative to customer demand throughout the day.</a:t>
            </a:r>
          </a:p>
          <a:p>
            <a:pPr algn="l">
              <a:buFont typeface="+mj-lt"/>
              <a:buAutoNum type="arabicPeriod"/>
            </a:pPr>
            <a:r>
              <a:rPr lang="en-US" b="1" i="0" dirty="0">
                <a:solidFill>
                  <a:srgbClr val="0D0D0D"/>
                </a:solidFill>
                <a:effectLst/>
                <a:highlight>
                  <a:srgbClr val="FFFFFF"/>
                </a:highlight>
                <a:latin typeface="Söhne"/>
              </a:rPr>
              <a:t>Appointment Scheduling</a:t>
            </a:r>
            <a:r>
              <a:rPr lang="en-US" b="0" i="0" dirty="0">
                <a:solidFill>
                  <a:srgbClr val="0D0D0D"/>
                </a:solidFill>
                <a:effectLst/>
                <a:highlight>
                  <a:srgbClr val="FFFFFF"/>
                </a:highlight>
                <a:latin typeface="Söhne"/>
              </a:rPr>
              <a:t>: Evaluate the current appointment scheduling system to ensure optimal slot utilization.</a:t>
            </a:r>
          </a:p>
          <a:p>
            <a:pPr marL="0" indent="0">
              <a:buNone/>
            </a:pPr>
            <a:endParaRPr lang="en-US" dirty="0"/>
          </a:p>
        </p:txBody>
      </p:sp>
      <p:pic>
        <p:nvPicPr>
          <p:cNvPr id="8" name="Content Placeholder 7" descr="A screenshot of a blue and yellow graph&#10;&#10;Description automatically generated">
            <a:extLst>
              <a:ext uri="{FF2B5EF4-FFF2-40B4-BE49-F238E27FC236}">
                <a16:creationId xmlns:a16="http://schemas.microsoft.com/office/drawing/2014/main" id="{31EF6DDC-2990-F5C6-800F-917897F6E9C4}"/>
              </a:ext>
            </a:extLst>
          </p:cNvPr>
          <p:cNvPicPr>
            <a:picLocks noGrp="1" noChangeAspect="1"/>
          </p:cNvPicPr>
          <p:nvPr>
            <p:ph sz="half" idx="2"/>
          </p:nvPr>
        </p:nvPicPr>
        <p:blipFill>
          <a:blip r:embed="rId2"/>
          <a:stretch>
            <a:fillRect/>
          </a:stretch>
        </p:blipFill>
        <p:spPr>
          <a:xfrm>
            <a:off x="5462504" y="762428"/>
            <a:ext cx="6316412" cy="5278933"/>
          </a:xfrm>
        </p:spPr>
      </p:pic>
    </p:spTree>
    <p:extLst>
      <p:ext uri="{BB962C8B-B14F-4D97-AF65-F5344CB8AC3E}">
        <p14:creationId xmlns:p14="http://schemas.microsoft.com/office/powerpoint/2010/main" val="33334526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4184035" cy="3880772"/>
          </a:xfrm>
        </p:spPr>
        <p:txBody>
          <a:bodyPr>
            <a:normAutofit fontScale="92500" lnSpcReduction="10000"/>
          </a:bodyPr>
          <a:lstStyle/>
          <a:p>
            <a:pPr marL="0" indent="0" algn="l">
              <a:buNone/>
            </a:pPr>
            <a:r>
              <a:rPr lang="en-US" b="1" i="0" dirty="0">
                <a:solidFill>
                  <a:srgbClr val="0D0D0D"/>
                </a:solidFill>
                <a:effectLst/>
                <a:highlight>
                  <a:srgbClr val="FFFFFF"/>
                </a:highlight>
                <a:latin typeface="Söhne"/>
              </a:rPr>
              <a:t>Goals for Improvement:</a:t>
            </a:r>
          </a:p>
          <a:p>
            <a:pPr algn="l">
              <a:buFont typeface="+mj-lt"/>
              <a:buAutoNum type="arabicPeriod"/>
            </a:pPr>
            <a:r>
              <a:rPr lang="en-US" b="1" i="0" dirty="0">
                <a:solidFill>
                  <a:srgbClr val="0D0D0D"/>
                </a:solidFill>
                <a:effectLst/>
                <a:highlight>
                  <a:srgbClr val="FFFFFF"/>
                </a:highlight>
                <a:latin typeface="Söhne"/>
              </a:rPr>
              <a:t>Increase Facility Utilization</a:t>
            </a:r>
            <a:r>
              <a:rPr lang="en-US" b="0" i="0" dirty="0">
                <a:solidFill>
                  <a:srgbClr val="0D0D0D"/>
                </a:solidFill>
                <a:effectLst/>
                <a:highlight>
                  <a:srgbClr val="FFFFFF"/>
                </a:highlight>
                <a:latin typeface="Söhne"/>
              </a:rPr>
              <a:t>: Aim to increase utilization from 35.36% to 50% (to start).</a:t>
            </a:r>
          </a:p>
          <a:p>
            <a:pPr algn="l">
              <a:buFont typeface="+mj-lt"/>
              <a:buAutoNum type="arabicPeriod"/>
            </a:pPr>
            <a:r>
              <a:rPr lang="en-US" b="1" i="0" dirty="0">
                <a:solidFill>
                  <a:srgbClr val="0D0D0D"/>
                </a:solidFill>
                <a:effectLst/>
                <a:highlight>
                  <a:srgbClr val="FFFFFF"/>
                </a:highlight>
                <a:latin typeface="Söhne"/>
              </a:rPr>
              <a:t>Optimize Service Workflow</a:t>
            </a:r>
            <a:r>
              <a:rPr lang="en-US" b="0" i="0" dirty="0">
                <a:solidFill>
                  <a:srgbClr val="0D0D0D"/>
                </a:solidFill>
                <a:effectLst/>
                <a:highlight>
                  <a:srgbClr val="FFFFFF"/>
                </a:highlight>
                <a:latin typeface="Söhne"/>
              </a:rPr>
              <a:t>: Reduce waiting times and increase service throughput without compromising quality.</a:t>
            </a:r>
          </a:p>
          <a:p>
            <a:pPr algn="l">
              <a:buFont typeface="+mj-lt"/>
              <a:buAutoNum type="arabicPeriod"/>
            </a:pPr>
            <a:r>
              <a:rPr lang="en-US" b="1" i="0" dirty="0">
                <a:solidFill>
                  <a:srgbClr val="0D0D0D"/>
                </a:solidFill>
                <a:effectLst/>
                <a:highlight>
                  <a:srgbClr val="FFFFFF"/>
                </a:highlight>
                <a:latin typeface="Söhne"/>
              </a:rPr>
              <a:t>Enhance Customer Experience</a:t>
            </a:r>
            <a:r>
              <a:rPr lang="en-US" b="0" i="0" dirty="0">
                <a:solidFill>
                  <a:srgbClr val="0D0D0D"/>
                </a:solidFill>
                <a:effectLst/>
                <a:highlight>
                  <a:srgbClr val="FFFFFF"/>
                </a:highlight>
                <a:latin typeface="Söhne"/>
              </a:rPr>
              <a:t>: Ensure customers receive prompt and efficient service. Improve communication!</a:t>
            </a:r>
          </a:p>
          <a:p>
            <a:pPr algn="l">
              <a:buFont typeface="+mj-lt"/>
              <a:buAutoNum type="arabicPeriod"/>
            </a:pPr>
            <a:r>
              <a:rPr lang="en-US" b="1" i="0" dirty="0">
                <a:solidFill>
                  <a:srgbClr val="0D0D0D"/>
                </a:solidFill>
                <a:effectLst/>
                <a:highlight>
                  <a:srgbClr val="FFFFFF"/>
                </a:highlight>
                <a:latin typeface="Söhne"/>
              </a:rPr>
              <a:t>Maximize Revenue</a:t>
            </a:r>
            <a:r>
              <a:rPr lang="en-US" b="0" i="0" dirty="0">
                <a:solidFill>
                  <a:srgbClr val="0D0D0D"/>
                </a:solidFill>
                <a:effectLst/>
                <a:highlight>
                  <a:srgbClr val="FFFFFF"/>
                </a:highlight>
                <a:latin typeface="Söhne"/>
              </a:rPr>
              <a:t>: Utilize the facility to its fullest potential to maximize revenue generation.</a:t>
            </a:r>
          </a:p>
          <a:p>
            <a:pPr marL="0" indent="0" algn="l">
              <a:buNone/>
            </a:pPr>
            <a:endParaRPr lang="en-US" sz="1800" b="0" i="0" u="none" strike="noStrike" baseline="0" dirty="0">
              <a:solidFill>
                <a:srgbClr val="000000"/>
              </a:solidFill>
              <a:latin typeface="Calibri" panose="020F0502020204030204" pitchFamily="34" charset="0"/>
            </a:endParaRPr>
          </a:p>
        </p:txBody>
      </p:sp>
      <p:pic>
        <p:nvPicPr>
          <p:cNvPr id="8" name="Content Placeholder 7" descr="A screenshot of a blue and yellow graph&#10;&#10;Description automatically generated">
            <a:extLst>
              <a:ext uri="{FF2B5EF4-FFF2-40B4-BE49-F238E27FC236}">
                <a16:creationId xmlns:a16="http://schemas.microsoft.com/office/drawing/2014/main" id="{31EF6DDC-2990-F5C6-800F-917897F6E9C4}"/>
              </a:ext>
            </a:extLst>
          </p:cNvPr>
          <p:cNvPicPr>
            <a:picLocks noGrp="1" noChangeAspect="1"/>
          </p:cNvPicPr>
          <p:nvPr>
            <p:ph sz="half" idx="2"/>
          </p:nvPr>
        </p:nvPicPr>
        <p:blipFill>
          <a:blip r:embed="rId2"/>
          <a:stretch>
            <a:fillRect/>
          </a:stretch>
        </p:blipFill>
        <p:spPr>
          <a:xfrm>
            <a:off x="5462504" y="762428"/>
            <a:ext cx="6316412" cy="5278933"/>
          </a:xfrm>
        </p:spPr>
      </p:pic>
    </p:spTree>
    <p:extLst>
      <p:ext uri="{BB962C8B-B14F-4D97-AF65-F5344CB8AC3E}">
        <p14:creationId xmlns:p14="http://schemas.microsoft.com/office/powerpoint/2010/main" val="12525895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10945706" cy="3874451"/>
          </a:xfrm>
        </p:spPr>
        <p:txBody>
          <a:bodyPr>
            <a:normAutofit/>
          </a:bodyPr>
          <a:lstStyle/>
          <a:p>
            <a:pPr marL="0" indent="0" algn="l">
              <a:buNone/>
            </a:pPr>
            <a:r>
              <a:rPr lang="en-US" b="1" i="0" dirty="0">
                <a:solidFill>
                  <a:srgbClr val="0D0D0D"/>
                </a:solidFill>
                <a:effectLst/>
                <a:highlight>
                  <a:srgbClr val="FFFFFF"/>
                </a:highlight>
                <a:latin typeface="Söhne"/>
              </a:rPr>
              <a:t>Plans to Achieve Goals:</a:t>
            </a:r>
          </a:p>
          <a:p>
            <a:pPr algn="l">
              <a:buFont typeface="+mj-lt"/>
              <a:buAutoNum type="arabicPeriod"/>
            </a:pPr>
            <a:r>
              <a:rPr lang="en-US" b="1" i="0" dirty="0">
                <a:solidFill>
                  <a:srgbClr val="0D0D0D"/>
                </a:solidFill>
                <a:effectLst/>
                <a:highlight>
                  <a:srgbClr val="FFFFFF"/>
                </a:highlight>
                <a:latin typeface="Söhne"/>
              </a:rPr>
              <a:t>Implement Additional Service Bays</a:t>
            </a:r>
            <a:r>
              <a:rPr lang="en-US" b="0" i="0" dirty="0">
                <a:solidFill>
                  <a:srgbClr val="0D0D0D"/>
                </a:solidFill>
                <a:effectLst/>
                <a:highlight>
                  <a:srgbClr val="FFFFFF"/>
                </a:highlight>
                <a:latin typeface="Söhne"/>
              </a:rPr>
              <a:t>: With the expansion adding 26 service bays, utilize them efficiently to accommodate more vehicles simultaneously.</a:t>
            </a:r>
          </a:p>
          <a:p>
            <a:pPr algn="l">
              <a:buFont typeface="+mj-lt"/>
              <a:buAutoNum type="arabicPeriod"/>
            </a:pPr>
            <a:r>
              <a:rPr lang="en-US" b="1" i="0" dirty="0">
                <a:solidFill>
                  <a:srgbClr val="0D0D0D"/>
                </a:solidFill>
                <a:effectLst/>
                <a:highlight>
                  <a:srgbClr val="FFFFFF"/>
                </a:highlight>
                <a:latin typeface="Söhne"/>
              </a:rPr>
              <a:t>Optimize Staff Allocation</a:t>
            </a:r>
            <a:r>
              <a:rPr lang="en-US" b="0" i="0" dirty="0">
                <a:solidFill>
                  <a:srgbClr val="0D0D0D"/>
                </a:solidFill>
                <a:effectLst/>
                <a:highlight>
                  <a:srgbClr val="FFFFFF"/>
                </a:highlight>
                <a:latin typeface="Söhne"/>
              </a:rPr>
              <a:t>: Ensure appropriate staffing levels during peak hours and adjust workforce allocation based on demand patterns.</a:t>
            </a:r>
          </a:p>
          <a:p>
            <a:pPr algn="l">
              <a:buFont typeface="+mj-lt"/>
              <a:buAutoNum type="arabicPeriod"/>
            </a:pPr>
            <a:r>
              <a:rPr lang="en-US" b="1" i="0" dirty="0">
                <a:solidFill>
                  <a:srgbClr val="0D0D0D"/>
                </a:solidFill>
                <a:effectLst/>
                <a:highlight>
                  <a:srgbClr val="FFFFFF"/>
                </a:highlight>
                <a:latin typeface="Söhne"/>
              </a:rPr>
              <a:t>Revise Appointment System</a:t>
            </a:r>
            <a:r>
              <a:rPr lang="en-US" b="0" i="0" dirty="0">
                <a:solidFill>
                  <a:srgbClr val="0D0D0D"/>
                </a:solidFill>
                <a:effectLst/>
                <a:highlight>
                  <a:srgbClr val="FFFFFF"/>
                </a:highlight>
                <a:latin typeface="Söhne"/>
              </a:rPr>
              <a:t>: Implement a dynamic appointment scheduling system to efficiently fill available slots and minimize idle time.</a:t>
            </a:r>
          </a:p>
          <a:p>
            <a:pPr algn="l">
              <a:buFont typeface="+mj-lt"/>
              <a:buAutoNum type="arabicPeriod"/>
            </a:pPr>
            <a:r>
              <a:rPr lang="en-US" b="1" i="0" dirty="0">
                <a:solidFill>
                  <a:srgbClr val="0D0D0D"/>
                </a:solidFill>
                <a:effectLst/>
                <a:highlight>
                  <a:srgbClr val="FFFFFF"/>
                </a:highlight>
                <a:latin typeface="Söhne"/>
              </a:rPr>
              <a:t>Enhance Service Efficiency</a:t>
            </a:r>
            <a:r>
              <a:rPr lang="en-US" b="0" i="0" dirty="0">
                <a:solidFill>
                  <a:srgbClr val="0D0D0D"/>
                </a:solidFill>
                <a:effectLst/>
                <a:highlight>
                  <a:srgbClr val="FFFFFF"/>
                </a:highlight>
                <a:latin typeface="Söhne"/>
              </a:rPr>
              <a:t>: Invest in training programs for staff to improve service efficiency and reduce turnaround times.</a:t>
            </a:r>
          </a:p>
          <a:p>
            <a:pPr algn="l">
              <a:buFont typeface="+mj-lt"/>
              <a:buAutoNum type="arabicPeriod"/>
            </a:pPr>
            <a:r>
              <a:rPr lang="en-US" b="1" i="0" dirty="0">
                <a:solidFill>
                  <a:srgbClr val="0D0D0D"/>
                </a:solidFill>
                <a:effectLst/>
                <a:highlight>
                  <a:srgbClr val="FFFFFF"/>
                </a:highlight>
                <a:latin typeface="Söhne"/>
              </a:rPr>
              <a:t>Promotional Campaigns</a:t>
            </a:r>
            <a:r>
              <a:rPr lang="en-US" b="0" i="0" dirty="0">
                <a:solidFill>
                  <a:srgbClr val="0D0D0D"/>
                </a:solidFill>
                <a:effectLst/>
                <a:highlight>
                  <a:srgbClr val="FFFFFF"/>
                </a:highlight>
                <a:latin typeface="Söhne"/>
              </a:rPr>
              <a:t>: Launch promotional campaigns to attract customers during off-peak hours/days, offering incentives for service appointments</a:t>
            </a:r>
          </a:p>
          <a:p>
            <a:pPr marL="0" indent="0" algn="l">
              <a:buNone/>
            </a:pPr>
            <a:endParaRPr lang="en-US" sz="1800"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41788559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10783146" cy="4087811"/>
          </a:xfrm>
        </p:spPr>
        <p:txBody>
          <a:bodyPr>
            <a:normAutofit/>
          </a:bodyPr>
          <a:lstStyle/>
          <a:p>
            <a:pPr marL="0" indent="0" algn="l">
              <a:buNone/>
            </a:pPr>
            <a:r>
              <a:rPr lang="en-US" b="1" i="0" dirty="0">
                <a:solidFill>
                  <a:srgbClr val="0D0D0D"/>
                </a:solidFill>
                <a:effectLst/>
                <a:highlight>
                  <a:srgbClr val="FFFFFF"/>
                </a:highlight>
                <a:latin typeface="Söhne"/>
              </a:rPr>
              <a:t>Plans to Evaluate Changes:</a:t>
            </a:r>
          </a:p>
          <a:p>
            <a:pPr algn="l">
              <a:buFont typeface="+mj-lt"/>
              <a:buAutoNum type="arabicPeriod"/>
            </a:pPr>
            <a:r>
              <a:rPr lang="en-US" b="1" i="0" dirty="0">
                <a:solidFill>
                  <a:srgbClr val="0D0D0D"/>
                </a:solidFill>
                <a:effectLst/>
                <a:highlight>
                  <a:srgbClr val="FFFFFF"/>
                </a:highlight>
                <a:latin typeface="Söhne"/>
              </a:rPr>
              <a:t>Utilization Metrics</a:t>
            </a:r>
            <a:r>
              <a:rPr lang="en-US" b="0" i="0" dirty="0">
                <a:solidFill>
                  <a:srgbClr val="0D0D0D"/>
                </a:solidFill>
                <a:effectLst/>
                <a:highlight>
                  <a:srgbClr val="FFFFFF"/>
                </a:highlight>
                <a:latin typeface="Söhne"/>
              </a:rPr>
              <a:t>: Regularly monitor facility utilization rates to track improvements over time.</a:t>
            </a:r>
          </a:p>
          <a:p>
            <a:pPr algn="l">
              <a:buFont typeface="+mj-lt"/>
              <a:buAutoNum type="arabicPeriod"/>
            </a:pPr>
            <a:r>
              <a:rPr lang="en-US" b="1" i="0" dirty="0">
                <a:solidFill>
                  <a:srgbClr val="0D0D0D"/>
                </a:solidFill>
                <a:effectLst/>
                <a:highlight>
                  <a:srgbClr val="FFFFFF"/>
                </a:highlight>
                <a:latin typeface="Söhne"/>
              </a:rPr>
              <a:t>Customer Feedback</a:t>
            </a:r>
            <a:r>
              <a:rPr lang="en-US" b="0" i="0" dirty="0">
                <a:solidFill>
                  <a:srgbClr val="0D0D0D"/>
                </a:solidFill>
                <a:effectLst/>
                <a:highlight>
                  <a:srgbClr val="FFFFFF"/>
                </a:highlight>
                <a:latin typeface="Söhne"/>
              </a:rPr>
              <a:t>: Gather feedback from customers regarding service wait times, appointment scheduling, and overall experience.</a:t>
            </a:r>
          </a:p>
          <a:p>
            <a:pPr algn="l">
              <a:buFont typeface="+mj-lt"/>
              <a:buAutoNum type="arabicPeriod"/>
            </a:pPr>
            <a:r>
              <a:rPr lang="en-US" b="1" i="0" dirty="0">
                <a:solidFill>
                  <a:srgbClr val="0D0D0D"/>
                </a:solidFill>
                <a:effectLst/>
                <a:highlight>
                  <a:srgbClr val="FFFFFF"/>
                </a:highlight>
                <a:latin typeface="Söhne"/>
              </a:rPr>
              <a:t>Financial Analysis</a:t>
            </a:r>
            <a:r>
              <a:rPr lang="en-US" b="0" i="0" dirty="0">
                <a:solidFill>
                  <a:srgbClr val="0D0D0D"/>
                </a:solidFill>
                <a:effectLst/>
                <a:highlight>
                  <a:srgbClr val="FFFFFF"/>
                </a:highlight>
                <a:latin typeface="Söhne"/>
              </a:rPr>
              <a:t>: Conduct financial analysis to evaluate the impact of increased utilization on revenue generation.</a:t>
            </a:r>
          </a:p>
          <a:p>
            <a:pPr algn="l">
              <a:buFont typeface="+mj-lt"/>
              <a:buAutoNum type="arabicPeriod"/>
            </a:pPr>
            <a:r>
              <a:rPr lang="en-US" b="1" i="0" dirty="0">
                <a:solidFill>
                  <a:srgbClr val="0D0D0D"/>
                </a:solidFill>
                <a:effectLst/>
                <a:highlight>
                  <a:srgbClr val="FFFFFF"/>
                </a:highlight>
                <a:latin typeface="Söhne"/>
              </a:rPr>
              <a:t>Staff Feedback</a:t>
            </a:r>
            <a:r>
              <a:rPr lang="en-US" b="0" i="0" dirty="0">
                <a:solidFill>
                  <a:srgbClr val="0D0D0D"/>
                </a:solidFill>
                <a:effectLst/>
                <a:highlight>
                  <a:srgbClr val="FFFFFF"/>
                </a:highlight>
                <a:latin typeface="Söhne"/>
              </a:rPr>
              <a:t>: Seek input from staff regarding workflow efficiency and any challenges encountered.</a:t>
            </a:r>
          </a:p>
          <a:p>
            <a:pPr algn="l">
              <a:buFont typeface="+mj-lt"/>
              <a:buAutoNum type="arabicPeriod"/>
            </a:pPr>
            <a:r>
              <a:rPr lang="en-US" b="1" i="0" dirty="0">
                <a:solidFill>
                  <a:srgbClr val="0D0D0D"/>
                </a:solidFill>
                <a:effectLst/>
                <a:highlight>
                  <a:srgbClr val="FFFFFF"/>
                </a:highlight>
                <a:latin typeface="Söhne"/>
              </a:rPr>
              <a:t>Comparison with Industry Benchmarks</a:t>
            </a:r>
            <a:r>
              <a:rPr lang="en-US" b="0" i="0" dirty="0">
                <a:solidFill>
                  <a:srgbClr val="0D0D0D"/>
                </a:solidFill>
                <a:effectLst/>
                <a:highlight>
                  <a:srgbClr val="FFFFFF"/>
                </a:highlight>
                <a:latin typeface="Söhne"/>
              </a:rPr>
              <a:t>: Compare facility utilization rates with industry benchmarks to gauge performance.</a:t>
            </a:r>
          </a:p>
          <a:p>
            <a:pPr algn="l"/>
            <a:endParaRPr lang="en-US" sz="1800"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044937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930400"/>
            <a:ext cx="10814180" cy="4814596"/>
          </a:xfrm>
        </p:spPr>
        <p:txBody>
          <a:bodyPr>
            <a:normAutofit fontScale="85000" lnSpcReduction="20000"/>
          </a:bodyPr>
          <a:lstStyle/>
          <a:p>
            <a:pPr marL="0" indent="0" algn="l">
              <a:buNone/>
            </a:pPr>
            <a:r>
              <a:rPr lang="en-US" b="1" i="0" dirty="0">
                <a:solidFill>
                  <a:srgbClr val="0D0D0D"/>
                </a:solidFill>
                <a:effectLst/>
                <a:highlight>
                  <a:srgbClr val="FFFFFF"/>
                </a:highlight>
                <a:latin typeface="Söhne"/>
              </a:rPr>
              <a:t>Customer Relationship Management (CRM)</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Utilize CRM software to track customer interactions, service history, and preferences.</a:t>
            </a:r>
          </a:p>
          <a:p>
            <a:pPr marL="742950" lvl="1" indent="-285750" algn="l">
              <a:buFont typeface="+mj-lt"/>
              <a:buAutoNum type="arabicPeriod"/>
            </a:pPr>
            <a:r>
              <a:rPr lang="en-US" b="0" i="0" dirty="0">
                <a:solidFill>
                  <a:srgbClr val="0D0D0D"/>
                </a:solidFill>
                <a:effectLst/>
                <a:highlight>
                  <a:srgbClr val="FFFFFF"/>
                </a:highlight>
                <a:latin typeface="Söhne"/>
              </a:rPr>
              <a:t>Send personalized messages for service reminders, special offers, and promotions.</a:t>
            </a:r>
          </a:p>
          <a:p>
            <a:pPr marL="0" indent="0" algn="l">
              <a:buNone/>
            </a:pPr>
            <a:r>
              <a:rPr lang="en-US" b="1" i="0" dirty="0">
                <a:solidFill>
                  <a:srgbClr val="0D0D0D"/>
                </a:solidFill>
                <a:effectLst/>
                <a:highlight>
                  <a:srgbClr val="FFFFFF"/>
                </a:highlight>
                <a:latin typeface="Söhne"/>
              </a:rPr>
              <a:t>Online Presence</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Maintain an updated and user-friendly website with clear information about our service offerings, pricing, and appointment scheduling.</a:t>
            </a:r>
          </a:p>
          <a:p>
            <a:pPr marL="742950" lvl="1" indent="-285750" algn="l">
              <a:buFont typeface="+mj-lt"/>
              <a:buAutoNum type="arabicPeriod"/>
            </a:pPr>
            <a:r>
              <a:rPr lang="en-US" b="0" i="0" dirty="0">
                <a:solidFill>
                  <a:srgbClr val="0D0D0D"/>
                </a:solidFill>
                <a:effectLst/>
                <a:highlight>
                  <a:srgbClr val="FFFFFF"/>
                </a:highlight>
                <a:latin typeface="Söhne"/>
              </a:rPr>
              <a:t>Utilize social media platforms to engage with customers, share maintenance tips, and promote special deals.</a:t>
            </a:r>
          </a:p>
          <a:p>
            <a:pPr marL="0" indent="0" algn="l">
              <a:buNone/>
            </a:pPr>
            <a:r>
              <a:rPr lang="en-US" b="1" i="0" dirty="0">
                <a:solidFill>
                  <a:srgbClr val="0D0D0D"/>
                </a:solidFill>
                <a:effectLst/>
                <a:highlight>
                  <a:srgbClr val="FFFFFF"/>
                </a:highlight>
                <a:latin typeface="Söhne"/>
              </a:rPr>
              <a:t>Quality Service</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Emphasize excellent customer service and ensure that our service technicians are highly skilled and certified.</a:t>
            </a:r>
          </a:p>
          <a:p>
            <a:pPr marL="742950" lvl="1" indent="-285750" algn="l">
              <a:buFont typeface="+mj-lt"/>
              <a:buAutoNum type="arabicPeriod"/>
            </a:pPr>
            <a:r>
              <a:rPr lang="en-US" b="0" i="0" dirty="0">
                <a:solidFill>
                  <a:srgbClr val="0D0D0D"/>
                </a:solidFill>
                <a:effectLst/>
                <a:highlight>
                  <a:srgbClr val="FFFFFF"/>
                </a:highlight>
                <a:latin typeface="Söhne"/>
              </a:rPr>
              <a:t>Encourage customer feedback and promptly address any issues or concerns to enhance satisfaction and loyalty.</a:t>
            </a:r>
          </a:p>
          <a:p>
            <a:pPr marL="0" indent="0" algn="l">
              <a:buNone/>
            </a:pPr>
            <a:r>
              <a:rPr lang="en-US" b="1" i="0" dirty="0">
                <a:solidFill>
                  <a:srgbClr val="0D0D0D"/>
                </a:solidFill>
                <a:effectLst/>
                <a:highlight>
                  <a:srgbClr val="FFFFFF"/>
                </a:highlight>
                <a:latin typeface="Söhne"/>
              </a:rPr>
              <a:t>Promotions and Loyalty Programs</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Offer regular promotions, discounts, and service packages to incentivize customers to choose our dealership.</a:t>
            </a:r>
          </a:p>
          <a:p>
            <a:pPr marL="742950" lvl="1" indent="-285750" algn="l">
              <a:buFont typeface="+mj-lt"/>
              <a:buAutoNum type="arabicPeriod"/>
            </a:pPr>
            <a:r>
              <a:rPr lang="en-US" b="0" i="0" dirty="0">
                <a:solidFill>
                  <a:srgbClr val="0D0D0D"/>
                </a:solidFill>
                <a:effectLst/>
                <a:highlight>
                  <a:srgbClr val="FFFFFF"/>
                </a:highlight>
                <a:latin typeface="Söhne"/>
              </a:rPr>
              <a:t>Implement a loyalty program that rewards repeat customers with discounts, free services, or exclusive perks.</a:t>
            </a:r>
          </a:p>
          <a:p>
            <a:pPr marL="0" indent="0" algn="l">
              <a:buNone/>
            </a:pPr>
            <a:r>
              <a:rPr lang="en-US" b="1" i="0" dirty="0">
                <a:solidFill>
                  <a:srgbClr val="0D0D0D"/>
                </a:solidFill>
                <a:effectLst/>
                <a:highlight>
                  <a:srgbClr val="FFFFFF"/>
                </a:highlight>
                <a:latin typeface="Söhne"/>
              </a:rPr>
              <a:t>Educational Content</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Create informative content such as blog posts, videos, or infographics that educate customers about the importance of regular maintenance and the benefits of servicing at our dealership.</a:t>
            </a:r>
          </a:p>
          <a:p>
            <a:pPr marL="742950" lvl="1" indent="-285750" algn="l">
              <a:buFont typeface="+mj-lt"/>
              <a:buAutoNum type="arabicPeriod"/>
            </a:pPr>
            <a:r>
              <a:rPr lang="en-US" b="0" i="0" dirty="0">
                <a:solidFill>
                  <a:srgbClr val="0D0D0D"/>
                </a:solidFill>
                <a:effectLst/>
                <a:highlight>
                  <a:srgbClr val="FFFFFF"/>
                </a:highlight>
                <a:latin typeface="Söhne"/>
              </a:rPr>
              <a:t>Position our dealership as a trusted authority in automotive care.</a:t>
            </a:r>
          </a:p>
          <a:p>
            <a:endParaRPr lang="en-US" dirty="0"/>
          </a:p>
        </p:txBody>
      </p:sp>
    </p:spTree>
    <p:extLst>
      <p:ext uri="{BB962C8B-B14F-4D97-AF65-F5344CB8AC3E}">
        <p14:creationId xmlns:p14="http://schemas.microsoft.com/office/powerpoint/2010/main" val="34319092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930400"/>
            <a:ext cx="4184035" cy="3880772"/>
          </a:xfrm>
        </p:spPr>
        <p:txBody>
          <a:bodyPr>
            <a:normAutofit fontScale="85000" lnSpcReduction="10000"/>
          </a:bodyPr>
          <a:lstStyle/>
          <a:p>
            <a:r>
              <a:rPr lang="en-US" dirty="0"/>
              <a:t>We have 74% of one item ROs, I would like to see this number a lot lower. We need to work with advisors on selling more work through training/coaching and incentive programs with bonus/reward system. </a:t>
            </a:r>
          </a:p>
          <a:p>
            <a:r>
              <a:rPr lang="en-US" dirty="0"/>
              <a:t>68% of the vehicles we service are a model year older than 2020, which is also reflected in repair work making up 55.28% of our ROs.</a:t>
            </a:r>
          </a:p>
          <a:p>
            <a:r>
              <a:rPr lang="en-US" dirty="0"/>
              <a:t>I would like to see an increase on the percent of maintenance ROs, which goes hand in hand with advisors selling more work which would decrease the percent of one item repair orders as well. </a:t>
            </a:r>
          </a:p>
          <a:p>
            <a:r>
              <a:rPr lang="en-US" dirty="0"/>
              <a:t>21.21% cost of sales shows that we are retaining 79% gross profit on techs. </a:t>
            </a:r>
          </a:p>
        </p:txBody>
      </p:sp>
      <p:pic>
        <p:nvPicPr>
          <p:cNvPr id="8" name="Content Placeholder 7" descr="A screenshot of a report&#10;&#10;Description automatically generated">
            <a:extLst>
              <a:ext uri="{FF2B5EF4-FFF2-40B4-BE49-F238E27FC236}">
                <a16:creationId xmlns:a16="http://schemas.microsoft.com/office/drawing/2014/main" id="{CE8FBDDA-11CA-7DCC-7151-7C247CF6A6CE}"/>
              </a:ext>
            </a:extLst>
          </p:cNvPr>
          <p:cNvPicPr>
            <a:picLocks noGrp="1" noChangeAspect="1"/>
          </p:cNvPicPr>
          <p:nvPr>
            <p:ph sz="half" idx="2"/>
          </p:nvPr>
        </p:nvPicPr>
        <p:blipFill>
          <a:blip r:embed="rId2"/>
          <a:stretch>
            <a:fillRect/>
          </a:stretch>
        </p:blipFill>
        <p:spPr>
          <a:xfrm>
            <a:off x="5435753" y="1180965"/>
            <a:ext cx="5936541" cy="4797724"/>
          </a:xfrm>
        </p:spPr>
      </p:pic>
    </p:spTree>
    <p:extLst>
      <p:ext uri="{BB962C8B-B14F-4D97-AF65-F5344CB8AC3E}">
        <p14:creationId xmlns:p14="http://schemas.microsoft.com/office/powerpoint/2010/main" val="4167117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algn="l">
              <a:buFont typeface="+mj-lt"/>
              <a:buAutoNum type="arabicPeriod"/>
            </a:pPr>
            <a:r>
              <a:rPr lang="en-US" b="0" i="0" dirty="0">
                <a:solidFill>
                  <a:srgbClr val="0D0D0D"/>
                </a:solidFill>
                <a:effectLst/>
                <a:highlight>
                  <a:srgbClr val="FFFFFF"/>
                </a:highlight>
                <a:latin typeface="Söhne"/>
              </a:rPr>
              <a:t>High percentage of customer loyalty.</a:t>
            </a:r>
          </a:p>
          <a:p>
            <a:pPr algn="l">
              <a:buFont typeface="+mj-lt"/>
              <a:buAutoNum type="arabicPeriod"/>
            </a:pPr>
            <a:r>
              <a:rPr lang="en-US" b="0" i="0" dirty="0">
                <a:solidFill>
                  <a:srgbClr val="0D0D0D"/>
                </a:solidFill>
                <a:effectLst/>
                <a:highlight>
                  <a:srgbClr val="FFFFFF"/>
                </a:highlight>
                <a:latin typeface="Söhne"/>
              </a:rPr>
              <a:t>Quality and well-trained staff in fixed ops.</a:t>
            </a:r>
          </a:p>
          <a:p>
            <a:pPr algn="l">
              <a:buFont typeface="+mj-lt"/>
              <a:buAutoNum type="arabicPeriod"/>
            </a:pPr>
            <a:r>
              <a:rPr lang="en-US" b="0" i="0" dirty="0">
                <a:solidFill>
                  <a:srgbClr val="0D0D0D"/>
                </a:solidFill>
                <a:effectLst/>
                <a:highlight>
                  <a:srgbClr val="FFFFFF"/>
                </a:highlight>
                <a:latin typeface="Söhne"/>
              </a:rPr>
              <a:t>21% cost of sale – high profits.</a:t>
            </a:r>
          </a:p>
          <a:p>
            <a:pPr algn="l">
              <a:buFont typeface="+mj-lt"/>
              <a:buAutoNum type="arabicPeriod"/>
            </a:pPr>
            <a:r>
              <a:rPr lang="en-US" b="0" i="0" dirty="0">
                <a:solidFill>
                  <a:srgbClr val="0D0D0D"/>
                </a:solidFill>
                <a:effectLst/>
                <a:highlight>
                  <a:srgbClr val="FFFFFF"/>
                </a:highlight>
                <a:latin typeface="Söhne"/>
              </a:rPr>
              <a:t>High absorption well-run department.</a:t>
            </a:r>
          </a:p>
          <a:p>
            <a:pPr algn="l">
              <a:buFont typeface="+mj-lt"/>
              <a:buAutoNum type="arabicPeriod"/>
            </a:pPr>
            <a:r>
              <a:rPr lang="en-US" b="0" i="0" dirty="0">
                <a:solidFill>
                  <a:srgbClr val="0D0D0D"/>
                </a:solidFill>
                <a:effectLst/>
                <a:highlight>
                  <a:srgbClr val="FFFFFF"/>
                </a:highlight>
                <a:latin typeface="Söhne"/>
              </a:rPr>
              <a:t>Climate-controlled service department attracting skilled techs and enhancing productivity.</a:t>
            </a:r>
          </a:p>
        </p:txBody>
      </p:sp>
    </p:spTree>
    <p:extLst>
      <p:ext uri="{BB962C8B-B14F-4D97-AF65-F5344CB8AC3E}">
        <p14:creationId xmlns:p14="http://schemas.microsoft.com/office/powerpoint/2010/main" val="3839221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algn="l">
              <a:buFont typeface="+mj-lt"/>
              <a:buAutoNum type="arabicPeriod"/>
            </a:pPr>
            <a:r>
              <a:rPr lang="en-US" b="0" i="0" dirty="0">
                <a:effectLst/>
                <a:highlight>
                  <a:srgbClr val="FFFFFF"/>
                </a:highlight>
                <a:latin typeface="Söhne"/>
              </a:rPr>
              <a:t>Inability to fix a car correctly the first time.</a:t>
            </a:r>
          </a:p>
          <a:p>
            <a:pPr algn="l">
              <a:buFont typeface="+mj-lt"/>
              <a:buAutoNum type="arabicPeriod"/>
            </a:pPr>
            <a:r>
              <a:rPr lang="en-US" b="0" i="0" dirty="0">
                <a:effectLst/>
                <a:highlight>
                  <a:srgbClr val="FFFFFF"/>
                </a:highlight>
                <a:latin typeface="Söhne"/>
              </a:rPr>
              <a:t>Communication issues with customers.</a:t>
            </a:r>
          </a:p>
          <a:p>
            <a:pPr algn="l">
              <a:buFont typeface="+mj-lt"/>
              <a:buAutoNum type="arabicPeriod"/>
            </a:pPr>
            <a:r>
              <a:rPr lang="en-US" b="0" i="0" dirty="0">
                <a:effectLst/>
                <a:highlight>
                  <a:srgbClr val="FFFFFF"/>
                </a:highlight>
                <a:latin typeface="Söhne"/>
              </a:rPr>
              <a:t>One-line RO, not selling enough work per RO.</a:t>
            </a:r>
          </a:p>
          <a:p>
            <a:pPr algn="l">
              <a:buFont typeface="+mj-lt"/>
              <a:buAutoNum type="arabicPeriod"/>
            </a:pPr>
            <a:r>
              <a:rPr lang="en-US" b="0" i="0" dirty="0">
                <a:effectLst/>
                <a:highlight>
                  <a:srgbClr val="FFFFFF"/>
                </a:highlight>
                <a:latin typeface="Söhne"/>
              </a:rPr>
              <a:t>Efficiency concerns.</a:t>
            </a:r>
          </a:p>
          <a:p>
            <a:pPr marL="0" indent="0">
              <a:buNone/>
            </a:pPr>
            <a:endParaRPr lang="en-US" dirty="0"/>
          </a:p>
        </p:txBody>
      </p:sp>
    </p:spTree>
    <p:extLst>
      <p:ext uri="{BB962C8B-B14F-4D97-AF65-F5344CB8AC3E}">
        <p14:creationId xmlns:p14="http://schemas.microsoft.com/office/powerpoint/2010/main" val="24176981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algn="l">
              <a:buFont typeface="+mj-lt"/>
              <a:buAutoNum type="arabicPeriod"/>
            </a:pPr>
            <a:r>
              <a:rPr lang="en-US" b="0" i="0" dirty="0">
                <a:effectLst/>
                <a:highlight>
                  <a:srgbClr val="FFFFFF"/>
                </a:highlight>
                <a:latin typeface="Söhne"/>
              </a:rPr>
              <a:t>Changing advisor pay structure to incentivize selling more items per RO.</a:t>
            </a:r>
          </a:p>
          <a:p>
            <a:pPr algn="l">
              <a:buFont typeface="+mj-lt"/>
              <a:buAutoNum type="arabicPeriod"/>
            </a:pPr>
            <a:r>
              <a:rPr lang="en-US" b="0" i="0" dirty="0">
                <a:effectLst/>
                <a:highlight>
                  <a:srgbClr val="FFFFFF"/>
                </a:highlight>
                <a:latin typeface="Söhne"/>
              </a:rPr>
              <a:t>Training and coaching on improved communication techniques, with bonuses tied to good CSI scores.</a:t>
            </a:r>
          </a:p>
          <a:p>
            <a:pPr algn="l">
              <a:buFont typeface="+mj-lt"/>
              <a:buAutoNum type="arabicPeriod"/>
            </a:pPr>
            <a:r>
              <a:rPr lang="en-US" b="0" i="0" dirty="0">
                <a:effectLst/>
                <a:highlight>
                  <a:srgbClr val="FFFFFF"/>
                </a:highlight>
                <a:latin typeface="Söhne"/>
              </a:rPr>
              <a:t>Introduction of a foreman role to address quality and "fix it first" issues, improving efficiency </a:t>
            </a:r>
            <a:r>
              <a:rPr lang="en-US" b="0" i="0">
                <a:effectLst/>
                <a:highlight>
                  <a:srgbClr val="FFFFFF"/>
                </a:highlight>
                <a:latin typeface="Söhne"/>
              </a:rPr>
              <a:t>and MPI</a:t>
            </a: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algn="l">
              <a:buFont typeface="+mj-lt"/>
              <a:buAutoNum type="arabicPeriod"/>
            </a:pPr>
            <a:r>
              <a:rPr lang="en-US" b="0" i="0" dirty="0">
                <a:effectLst/>
                <a:highlight>
                  <a:srgbClr val="FFFFFF"/>
                </a:highlight>
              </a:rPr>
              <a:t>Difficulty in finding high-quality techs.</a:t>
            </a:r>
          </a:p>
          <a:p>
            <a:pPr algn="l">
              <a:buFont typeface="+mj-lt"/>
              <a:buAutoNum type="arabicPeriod"/>
            </a:pPr>
            <a:r>
              <a:rPr lang="en-US" b="0" i="0" dirty="0">
                <a:effectLst/>
                <a:highlight>
                  <a:srgbClr val="FFFFFF"/>
                </a:highlight>
              </a:rPr>
              <a:t>Manufacturer issues leading to decreased sales year over year, potentially affecting service volume.</a:t>
            </a:r>
          </a:p>
          <a:p>
            <a:pPr algn="l">
              <a:buFont typeface="+mj-lt"/>
              <a:buAutoNum type="arabicPeriod"/>
            </a:pPr>
            <a:r>
              <a:rPr lang="en-US" b="0" i="0" dirty="0">
                <a:effectLst/>
                <a:highlight>
                  <a:srgbClr val="FFFFFF"/>
                </a:highlight>
              </a:rPr>
              <a:t>Inflation leading to reduced spending on maintenance and preventative work by customers.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algn="l">
              <a:buFont typeface="+mj-lt"/>
              <a:buAutoNum type="arabicPeriod"/>
            </a:pPr>
            <a:r>
              <a:rPr lang="en-US" b="0" i="0" dirty="0">
                <a:effectLst/>
                <a:highlight>
                  <a:srgbClr val="FFFFFF"/>
                </a:highlight>
              </a:rPr>
              <a:t>Turn 1,000 hours a week in service.</a:t>
            </a:r>
          </a:p>
          <a:p>
            <a:pPr algn="l">
              <a:buFont typeface="+mj-lt"/>
              <a:buAutoNum type="arabicPeriod"/>
            </a:pPr>
            <a:r>
              <a:rPr lang="en-US" b="0" i="0" dirty="0">
                <a:effectLst/>
                <a:highlight>
                  <a:srgbClr val="FFFFFF"/>
                </a:highlight>
              </a:rPr>
              <a:t>Enhance the quality of service provided to customers.</a:t>
            </a:r>
          </a:p>
          <a:p>
            <a:pPr algn="l">
              <a:buFont typeface="+mj-lt"/>
              <a:buAutoNum type="arabicPeriod"/>
            </a:pPr>
            <a:r>
              <a:rPr lang="en-US" b="0" i="0" dirty="0">
                <a:effectLst/>
                <a:highlight>
                  <a:srgbClr val="FFFFFF"/>
                </a:highlight>
              </a:rPr>
              <a:t>Improve the training of technicians and advisors.</a:t>
            </a:r>
          </a:p>
          <a:p>
            <a:pPr marL="0" indent="0">
              <a:buNone/>
            </a:pPr>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40000" lnSpcReduction="20000"/>
          </a:bodyPr>
          <a:lstStyle/>
          <a:p>
            <a:r>
              <a:rPr lang="en-US" sz="4500" dirty="0"/>
              <a:t>Strategies</a:t>
            </a:r>
          </a:p>
          <a:p>
            <a:pPr algn="l">
              <a:buFont typeface="+mj-lt"/>
              <a:buAutoNum type="arabicPeriod"/>
            </a:pPr>
            <a:r>
              <a:rPr lang="en-US" sz="3800" b="0" i="0" dirty="0">
                <a:effectLst/>
                <a:highlight>
                  <a:srgbClr val="FFFFFF"/>
                </a:highlight>
                <a:latin typeface="+mj-lt"/>
              </a:rPr>
              <a:t>Implement new training for all service employees focusing on enhanced customer interactions.</a:t>
            </a:r>
          </a:p>
          <a:p>
            <a:pPr algn="l">
              <a:buFont typeface="+mj-lt"/>
              <a:buAutoNum type="arabicPeriod"/>
            </a:pPr>
            <a:r>
              <a:rPr lang="en-US" sz="3800" b="0" i="0" dirty="0">
                <a:effectLst/>
                <a:highlight>
                  <a:srgbClr val="FFFFFF"/>
                </a:highlight>
                <a:latin typeface="+mj-lt"/>
              </a:rPr>
              <a:t>Introduce a foreman role to improve efficiency and MPI.</a:t>
            </a:r>
          </a:p>
          <a:p>
            <a:pPr algn="l">
              <a:buFont typeface="+mj-lt"/>
              <a:buAutoNum type="arabicPeriod"/>
            </a:pPr>
            <a:r>
              <a:rPr lang="en-US" sz="3800" b="0" i="0" dirty="0">
                <a:effectLst/>
                <a:highlight>
                  <a:srgbClr val="FFFFFF"/>
                </a:highlight>
                <a:latin typeface="+mj-lt"/>
              </a:rPr>
              <a:t>Restructure advisor pay plans to incentivize selling more customer pay items.</a:t>
            </a:r>
          </a:p>
          <a:p>
            <a:pPr algn="l">
              <a:buFont typeface="+mj-lt"/>
              <a:buAutoNum type="arabicPeriod"/>
            </a:pPr>
            <a:r>
              <a:rPr lang="en-US" sz="3800" b="0" i="0" dirty="0">
                <a:effectLst/>
                <a:highlight>
                  <a:srgbClr val="FFFFFF"/>
                </a:highlight>
                <a:latin typeface="+mj-lt"/>
              </a:rPr>
              <a:t>Train advisors to review customers' previous purchases and car history before appointments.</a:t>
            </a:r>
          </a:p>
          <a:p>
            <a:pPr algn="l">
              <a:buFont typeface="+mj-lt"/>
              <a:buAutoNum type="arabicPeriod"/>
            </a:pPr>
            <a:r>
              <a:rPr lang="en-US" sz="3800" b="0" i="0" dirty="0">
                <a:effectLst/>
                <a:highlight>
                  <a:srgbClr val="FFFFFF"/>
                </a:highlight>
                <a:latin typeface="+mj-lt"/>
              </a:rPr>
              <a:t>Ensure proactive follow-up on declined work within 48 hours and initiate customer feedback calls daily.</a:t>
            </a:r>
          </a:p>
          <a:p>
            <a:pPr algn="l">
              <a:buFont typeface="+mj-lt"/>
              <a:buAutoNum type="arabicPeriod"/>
            </a:pPr>
            <a:r>
              <a:rPr lang="en-US" sz="3800" b="0" i="0" dirty="0">
                <a:effectLst/>
                <a:highlight>
                  <a:srgbClr val="FFFFFF"/>
                </a:highlight>
                <a:latin typeface="+mj-lt"/>
              </a:rPr>
              <a:t>Service Manager will TO all customers who decline services.</a:t>
            </a:r>
          </a:p>
          <a:p>
            <a:pPr>
              <a:buFont typeface="+mj-lt"/>
              <a:buAutoNum type="arabicPeriod"/>
            </a:pPr>
            <a:r>
              <a:rPr lang="en-US" sz="3800" dirty="0">
                <a:latin typeface="+mj-lt"/>
              </a:rPr>
              <a:t>Service Manager will call 10 people everyday who came into service about their experience (what do we well, where can we improve?) </a:t>
            </a:r>
          </a:p>
          <a:p>
            <a:pPr>
              <a:buFont typeface="+mj-lt"/>
              <a:buAutoNum type="arabicPeriod"/>
            </a:pPr>
            <a:r>
              <a:rPr lang="en-US" sz="3800" dirty="0">
                <a:latin typeface="+mj-lt"/>
              </a:rPr>
              <a:t>Monthly reviews with advisors </a:t>
            </a:r>
          </a:p>
          <a:p>
            <a:pPr algn="l">
              <a:buFont typeface="+mj-lt"/>
              <a:buAutoNum type="arabicPeriod"/>
            </a:pPr>
            <a:endParaRPr lang="en-US" b="0" i="0" dirty="0">
              <a:solidFill>
                <a:srgbClr val="0D0D0D"/>
              </a:solidFill>
              <a:effectLst/>
              <a:highlight>
                <a:srgbClr val="FFFFFF"/>
              </a:highlight>
              <a:latin typeface="Söhne"/>
            </a:endParaRPr>
          </a:p>
          <a:p>
            <a:pPr algn="l">
              <a:buFont typeface="+mj-lt"/>
              <a:buAutoNum type="arabicPeriod"/>
            </a:pPr>
            <a:endParaRPr lang="en-US" b="0" i="0" dirty="0">
              <a:solidFill>
                <a:srgbClr val="0D0D0D"/>
              </a:solidFill>
              <a:effectLst/>
              <a:highlight>
                <a:srgbClr val="FFFFFF"/>
              </a:highlight>
              <a:latin typeface="Söhne"/>
            </a:endParaRP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algn="l">
              <a:buFont typeface="+mj-lt"/>
              <a:buAutoNum type="arabicPeriod"/>
            </a:pPr>
            <a:r>
              <a:rPr lang="en-US" b="0" i="0" dirty="0">
                <a:effectLst/>
                <a:highlight>
                  <a:srgbClr val="FFFFFF"/>
                </a:highlight>
                <a:latin typeface="Söhne"/>
              </a:rPr>
              <a:t>Conduct comprehensive training sessions for all service employees on improved customer interaction techniques.</a:t>
            </a:r>
          </a:p>
          <a:p>
            <a:pPr algn="l">
              <a:buFont typeface="+mj-lt"/>
              <a:buAutoNum type="arabicPeriod"/>
            </a:pPr>
            <a:r>
              <a:rPr lang="en-US" b="0" i="0" dirty="0">
                <a:effectLst/>
                <a:highlight>
                  <a:srgbClr val="FFFFFF"/>
                </a:highlight>
                <a:latin typeface="Söhne"/>
              </a:rPr>
              <a:t>Recruit and appoint a qualified foreman to oversee quality control and efficiency improvements.</a:t>
            </a:r>
          </a:p>
          <a:p>
            <a:pPr algn="l">
              <a:buFont typeface="+mj-lt"/>
              <a:buAutoNum type="arabicPeriod"/>
            </a:pPr>
            <a:r>
              <a:rPr lang="en-US" b="0" i="0" dirty="0">
                <a:effectLst/>
                <a:highlight>
                  <a:srgbClr val="FFFFFF"/>
                </a:highlight>
                <a:latin typeface="Söhne"/>
              </a:rPr>
              <a:t>Redesign advisor pay plans to reward upselling and meeting CSI targets.</a:t>
            </a:r>
          </a:p>
          <a:p>
            <a:pPr algn="l">
              <a:buFont typeface="+mj-lt"/>
              <a:buAutoNum type="arabicPeriod"/>
            </a:pPr>
            <a:r>
              <a:rPr lang="en-US" b="0" i="0" dirty="0">
                <a:effectLst/>
                <a:highlight>
                  <a:srgbClr val="FFFFFF"/>
                </a:highlight>
                <a:latin typeface="Söhne"/>
              </a:rPr>
              <a:t>Implement a system for advisors to review customer history before appointments, improving personalized service.</a:t>
            </a:r>
          </a:p>
          <a:p>
            <a:pPr algn="l">
              <a:buFont typeface="+mj-lt"/>
              <a:buAutoNum type="arabicPeriod"/>
            </a:pPr>
            <a:r>
              <a:rPr lang="en-US" b="0" i="0" dirty="0">
                <a:effectLst/>
                <a:highlight>
                  <a:srgbClr val="FFFFFF"/>
                </a:highlight>
                <a:latin typeface="Söhne"/>
              </a:rPr>
              <a:t>Establish a follow-up protocol for declined work, including customer feedback calls and monthly reviews with advisors.</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588114895"/>
              </p:ext>
            </p:extLst>
          </p:nvPr>
        </p:nvGraphicFramePr>
        <p:xfrm>
          <a:off x="677334" y="1798320"/>
          <a:ext cx="9132492" cy="49377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76862">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76862">
                <a:tc>
                  <a:txBody>
                    <a:bodyPr/>
                    <a:lstStyle/>
                    <a:p>
                      <a:r>
                        <a:rPr lang="en-US" sz="1200" b="1" i="0" kern="1200" dirty="0">
                          <a:solidFill>
                            <a:schemeClr val="tx1">
                              <a:lumMod val="75000"/>
                              <a:lumOff val="25000"/>
                            </a:schemeClr>
                          </a:solidFill>
                          <a:effectLst/>
                          <a:latin typeface="+mn-lt"/>
                          <a:ea typeface="+mn-ea"/>
                          <a:cs typeface="+mn-cs"/>
                        </a:rPr>
                        <a:t>Training Program Implementation</a:t>
                      </a:r>
                      <a:endParaRPr lang="en-US" sz="1200" dirty="0">
                        <a:solidFill>
                          <a:schemeClr val="tx1">
                            <a:lumMod val="75000"/>
                            <a:lumOff val="25000"/>
                          </a:schemeClr>
                        </a:solidFill>
                      </a:endParaRPr>
                    </a:p>
                  </a:txBody>
                  <a:tcPr/>
                </a:tc>
                <a:tc>
                  <a:txBody>
                    <a:bodyPr/>
                    <a:lstStyle/>
                    <a:p>
                      <a:r>
                        <a:rPr lang="en-US" sz="1200" b="0" i="0" kern="1200" dirty="0">
                          <a:solidFill>
                            <a:schemeClr val="tx1">
                              <a:lumMod val="75000"/>
                              <a:lumOff val="25000"/>
                            </a:schemeClr>
                          </a:solidFill>
                          <a:effectLst/>
                          <a:latin typeface="+mn-lt"/>
                          <a:ea typeface="+mn-ea"/>
                          <a:cs typeface="+mn-cs"/>
                        </a:rPr>
                        <a:t>Service Manager and HR Manager</a:t>
                      </a:r>
                      <a:endParaRPr lang="en-US" sz="1200" dirty="0">
                        <a:solidFill>
                          <a:schemeClr val="tx1">
                            <a:lumMod val="75000"/>
                            <a:lumOff val="25000"/>
                          </a:schemeClr>
                        </a:solidFill>
                      </a:endParaRPr>
                    </a:p>
                  </a:txBody>
                  <a:tcPr/>
                </a:tc>
                <a:tc>
                  <a:txBody>
                    <a:bodyPr/>
                    <a:lstStyle/>
                    <a:p>
                      <a:r>
                        <a:rPr lang="en-US" sz="1200" b="0" i="0" kern="1200" dirty="0">
                          <a:solidFill>
                            <a:schemeClr val="tx1">
                              <a:lumMod val="75000"/>
                              <a:lumOff val="25000"/>
                            </a:schemeClr>
                          </a:solidFill>
                          <a:effectLst/>
                          <a:latin typeface="+mn-lt"/>
                          <a:ea typeface="+mn-ea"/>
                          <a:cs typeface="+mn-cs"/>
                        </a:rPr>
                        <a:t>Training program development to be completed within 30 days. Initial training sessions to commence within 60 days</a:t>
                      </a:r>
                      <a:endParaRPr lang="en-US" sz="1200" dirty="0">
                        <a:solidFill>
                          <a:schemeClr val="tx1">
                            <a:lumMod val="75000"/>
                            <a:lumOff val="25000"/>
                          </a:schemeClr>
                        </a:solidFill>
                      </a:endParaRPr>
                    </a:p>
                  </a:txBody>
                  <a:tcPr/>
                </a:tc>
                <a:extLst>
                  <a:ext uri="{0D108BD9-81ED-4DB2-BD59-A6C34878D82A}">
                    <a16:rowId xmlns:a16="http://schemas.microsoft.com/office/drawing/2014/main" val="2400365483"/>
                  </a:ext>
                </a:extLst>
              </a:tr>
              <a:tr h="576862">
                <a:tc>
                  <a:txBody>
                    <a:bodyPr/>
                    <a:lstStyle/>
                    <a:p>
                      <a:r>
                        <a:rPr lang="en-US" sz="1200" b="1" i="0" kern="1200" dirty="0">
                          <a:solidFill>
                            <a:schemeClr val="tx1">
                              <a:lumMod val="75000"/>
                              <a:lumOff val="25000"/>
                            </a:schemeClr>
                          </a:solidFill>
                          <a:effectLst/>
                          <a:latin typeface="+mn-lt"/>
                          <a:ea typeface="+mn-ea"/>
                          <a:cs typeface="+mn-cs"/>
                        </a:rPr>
                        <a:t>Foreman Recruitment and Onboarding</a:t>
                      </a:r>
                      <a:endParaRPr lang="en-US" sz="1200" dirty="0">
                        <a:solidFill>
                          <a:schemeClr val="tx1">
                            <a:lumMod val="75000"/>
                            <a:lumOff val="25000"/>
                          </a:schemeClr>
                        </a:solidFill>
                      </a:endParaRPr>
                    </a:p>
                  </a:txBody>
                  <a:tcPr/>
                </a:tc>
                <a:tc>
                  <a:txBody>
                    <a:bodyPr/>
                    <a:lstStyle/>
                    <a:p>
                      <a:r>
                        <a:rPr lang="en-US" sz="1200" b="0" i="0" kern="1200" dirty="0">
                          <a:solidFill>
                            <a:schemeClr val="tx1">
                              <a:lumMod val="75000"/>
                              <a:lumOff val="25000"/>
                            </a:schemeClr>
                          </a:solidFill>
                          <a:effectLst/>
                          <a:latin typeface="+mn-lt"/>
                          <a:ea typeface="+mn-ea"/>
                          <a:cs typeface="+mn-cs"/>
                        </a:rPr>
                        <a:t>Service Manager and HR Manager</a:t>
                      </a:r>
                      <a:endParaRPr lang="en-US" sz="1200" dirty="0">
                        <a:solidFill>
                          <a:schemeClr val="tx1">
                            <a:lumMod val="75000"/>
                            <a:lumOff val="25000"/>
                          </a:schemeClr>
                        </a:solidFill>
                      </a:endParaRPr>
                    </a:p>
                  </a:txBody>
                  <a:tcPr/>
                </a:tc>
                <a:tc>
                  <a:txBody>
                    <a:bodyPr/>
                    <a:lstStyle/>
                    <a:p>
                      <a:r>
                        <a:rPr lang="en-US" sz="1200" b="0" i="0" kern="1200" dirty="0">
                          <a:solidFill>
                            <a:schemeClr val="tx1">
                              <a:lumMod val="75000"/>
                              <a:lumOff val="25000"/>
                            </a:schemeClr>
                          </a:solidFill>
                          <a:effectLst/>
                          <a:latin typeface="+mn-lt"/>
                          <a:ea typeface="+mn-ea"/>
                          <a:cs typeface="+mn-cs"/>
                        </a:rPr>
                        <a:t>Recruitment process to begin immediately. Foreman appointment targeted within 45 days</a:t>
                      </a:r>
                      <a:endParaRPr lang="en-US" sz="1200" dirty="0">
                        <a:solidFill>
                          <a:schemeClr val="tx1">
                            <a:lumMod val="75000"/>
                            <a:lumOff val="25000"/>
                          </a:schemeClr>
                        </a:solidFill>
                      </a:endParaRPr>
                    </a:p>
                  </a:txBody>
                  <a:tcPr/>
                </a:tc>
                <a:extLst>
                  <a:ext uri="{0D108BD9-81ED-4DB2-BD59-A6C34878D82A}">
                    <a16:rowId xmlns:a16="http://schemas.microsoft.com/office/drawing/2014/main" val="107845787"/>
                  </a:ext>
                </a:extLst>
              </a:tr>
              <a:tr h="576862">
                <a:tc>
                  <a:txBody>
                    <a:bodyPr/>
                    <a:lstStyle/>
                    <a:p>
                      <a:r>
                        <a:rPr lang="en-US" sz="1200" b="1" i="0" kern="1200" dirty="0">
                          <a:solidFill>
                            <a:schemeClr val="tx1">
                              <a:lumMod val="75000"/>
                              <a:lumOff val="25000"/>
                            </a:schemeClr>
                          </a:solidFill>
                          <a:effectLst/>
                          <a:latin typeface="+mn-lt"/>
                          <a:ea typeface="+mn-ea"/>
                          <a:cs typeface="+mn-cs"/>
                        </a:rPr>
                        <a:t>Advisor Pay Plan Restructuring</a:t>
                      </a:r>
                      <a:endParaRPr lang="en-US" sz="1200" dirty="0">
                        <a:solidFill>
                          <a:schemeClr val="tx1">
                            <a:lumMod val="75000"/>
                            <a:lumOff val="25000"/>
                          </a:schemeClr>
                        </a:solidFill>
                      </a:endParaRPr>
                    </a:p>
                  </a:txBody>
                  <a:tcPr/>
                </a:tc>
                <a:tc>
                  <a:txBody>
                    <a:bodyPr/>
                    <a:lstStyle/>
                    <a:p>
                      <a:r>
                        <a:rPr lang="en-US" sz="1200" dirty="0">
                          <a:solidFill>
                            <a:schemeClr val="tx1">
                              <a:lumMod val="75000"/>
                              <a:lumOff val="25000"/>
                            </a:schemeClr>
                          </a:solidFill>
                        </a:rPr>
                        <a:t>GM and Service Manager</a:t>
                      </a:r>
                    </a:p>
                  </a:txBody>
                  <a:tcPr/>
                </a:tc>
                <a:tc>
                  <a:txBody>
                    <a:bodyPr/>
                    <a:lstStyle/>
                    <a:p>
                      <a:r>
                        <a:rPr lang="en-US" sz="1200" b="0" i="0" kern="1200" dirty="0">
                          <a:solidFill>
                            <a:schemeClr val="tx1">
                              <a:lumMod val="75000"/>
                              <a:lumOff val="25000"/>
                            </a:schemeClr>
                          </a:solidFill>
                          <a:effectLst/>
                          <a:latin typeface="+mn-lt"/>
                          <a:ea typeface="+mn-ea"/>
                          <a:cs typeface="+mn-cs"/>
                        </a:rPr>
                        <a:t>Pay plan restructuring proposal to be drafted within 30 days. Implementation within 90 days pending approval</a:t>
                      </a:r>
                      <a:endParaRPr lang="en-US" sz="1200" dirty="0">
                        <a:solidFill>
                          <a:schemeClr val="tx1">
                            <a:lumMod val="75000"/>
                            <a:lumOff val="25000"/>
                          </a:schemeClr>
                        </a:solidFill>
                      </a:endParaRPr>
                    </a:p>
                  </a:txBody>
                  <a:tcPr/>
                </a:tc>
                <a:extLst>
                  <a:ext uri="{0D108BD9-81ED-4DB2-BD59-A6C34878D82A}">
                    <a16:rowId xmlns:a16="http://schemas.microsoft.com/office/drawing/2014/main" val="1530126605"/>
                  </a:ext>
                </a:extLst>
              </a:tr>
              <a:tr h="576862">
                <a:tc>
                  <a:txBody>
                    <a:bodyPr/>
                    <a:lstStyle/>
                    <a:p>
                      <a:r>
                        <a:rPr lang="en-US" sz="1200" b="1" i="0" kern="1200" dirty="0">
                          <a:solidFill>
                            <a:schemeClr val="tx1">
                              <a:lumMod val="75000"/>
                              <a:lumOff val="25000"/>
                            </a:schemeClr>
                          </a:solidFill>
                          <a:effectLst/>
                          <a:latin typeface="+mn-lt"/>
                          <a:ea typeface="+mn-ea"/>
                          <a:cs typeface="+mn-cs"/>
                        </a:rPr>
                        <a:t>Customer History Review System Implementation</a:t>
                      </a:r>
                      <a:endParaRPr lang="en-US" sz="1200" dirty="0">
                        <a:solidFill>
                          <a:schemeClr val="tx1">
                            <a:lumMod val="75000"/>
                            <a:lumOff val="25000"/>
                          </a:schemeClr>
                        </a:solidFill>
                      </a:endParaRPr>
                    </a:p>
                  </a:txBody>
                  <a:tcPr/>
                </a:tc>
                <a:tc>
                  <a:txBody>
                    <a:bodyPr/>
                    <a:lstStyle/>
                    <a:p>
                      <a:r>
                        <a:rPr lang="en-US" sz="1200" b="0" i="0" kern="1200" dirty="0">
                          <a:solidFill>
                            <a:schemeClr val="tx1">
                              <a:lumMod val="75000"/>
                              <a:lumOff val="25000"/>
                            </a:schemeClr>
                          </a:solidFill>
                          <a:effectLst/>
                          <a:latin typeface="+mn-lt"/>
                          <a:ea typeface="+mn-ea"/>
                          <a:cs typeface="+mn-cs"/>
                        </a:rPr>
                        <a:t>Service Manager</a:t>
                      </a:r>
                      <a:endParaRPr lang="en-US" sz="1200" dirty="0">
                        <a:solidFill>
                          <a:schemeClr val="tx1">
                            <a:lumMod val="75000"/>
                            <a:lumOff val="25000"/>
                          </a:schemeClr>
                        </a:solidFill>
                      </a:endParaRPr>
                    </a:p>
                  </a:txBody>
                  <a:tcPr/>
                </a:tc>
                <a:tc>
                  <a:txBody>
                    <a:bodyPr/>
                    <a:lstStyle/>
                    <a:p>
                      <a:r>
                        <a:rPr lang="en-US" sz="1200" b="0" i="0" kern="1200" dirty="0">
                          <a:solidFill>
                            <a:schemeClr val="tx1">
                              <a:lumMod val="75000"/>
                              <a:lumOff val="25000"/>
                            </a:schemeClr>
                          </a:solidFill>
                          <a:effectLst/>
                          <a:latin typeface="+mn-lt"/>
                          <a:ea typeface="+mn-ea"/>
                          <a:cs typeface="+mn-cs"/>
                        </a:rPr>
                        <a:t>System development and testing to be completed within 60 days. Full implementation within 90 days</a:t>
                      </a:r>
                      <a:endParaRPr lang="en-US" sz="1200" dirty="0">
                        <a:solidFill>
                          <a:schemeClr val="tx1">
                            <a:lumMod val="75000"/>
                            <a:lumOff val="25000"/>
                          </a:schemeClr>
                        </a:solidFill>
                      </a:endParaRPr>
                    </a:p>
                  </a:txBody>
                  <a:tcPr/>
                </a:tc>
                <a:extLst>
                  <a:ext uri="{0D108BD9-81ED-4DB2-BD59-A6C34878D82A}">
                    <a16:rowId xmlns:a16="http://schemas.microsoft.com/office/drawing/2014/main" val="1950345431"/>
                  </a:ext>
                </a:extLst>
              </a:tr>
              <a:tr h="576862">
                <a:tc>
                  <a:txBody>
                    <a:bodyPr/>
                    <a:lstStyle/>
                    <a:p>
                      <a:r>
                        <a:rPr lang="en-US" sz="1200" b="1" i="0" kern="1200" dirty="0">
                          <a:solidFill>
                            <a:schemeClr val="tx1">
                              <a:lumMod val="75000"/>
                              <a:lumOff val="25000"/>
                            </a:schemeClr>
                          </a:solidFill>
                          <a:effectLst/>
                          <a:latin typeface="+mn-lt"/>
                          <a:ea typeface="+mn-ea"/>
                          <a:cs typeface="+mn-cs"/>
                        </a:rPr>
                        <a:t>Follow-Up Protocol Establishment</a:t>
                      </a:r>
                      <a:endParaRPr lang="en-US" sz="1200" dirty="0">
                        <a:solidFill>
                          <a:schemeClr val="tx1">
                            <a:lumMod val="75000"/>
                            <a:lumOff val="25000"/>
                          </a:schemeClr>
                        </a:solidFill>
                      </a:endParaRPr>
                    </a:p>
                  </a:txBody>
                  <a:tcPr/>
                </a:tc>
                <a:tc>
                  <a:txBody>
                    <a:bodyPr/>
                    <a:lstStyle/>
                    <a:p>
                      <a:r>
                        <a:rPr lang="en-US" sz="1200" dirty="0">
                          <a:solidFill>
                            <a:schemeClr val="tx1">
                              <a:lumMod val="75000"/>
                              <a:lumOff val="25000"/>
                            </a:schemeClr>
                          </a:solidFill>
                        </a:rPr>
                        <a:t>Service Manager</a:t>
                      </a:r>
                    </a:p>
                  </a:txBody>
                  <a:tcPr/>
                </a:tc>
                <a:tc>
                  <a:txBody>
                    <a:bodyPr/>
                    <a:lstStyle/>
                    <a:p>
                      <a:r>
                        <a:rPr lang="en-US" sz="1200" b="0" i="0" kern="1200" dirty="0">
                          <a:solidFill>
                            <a:schemeClr val="tx1">
                              <a:lumMod val="75000"/>
                              <a:lumOff val="25000"/>
                            </a:schemeClr>
                          </a:solidFill>
                          <a:effectLst/>
                          <a:latin typeface="+mn-lt"/>
                          <a:ea typeface="+mn-ea"/>
                          <a:cs typeface="+mn-cs"/>
                        </a:rPr>
                        <a:t>Protocol development and documentation within 30 days. Implementation within 60 days</a:t>
                      </a:r>
                      <a:endParaRPr lang="en-US" sz="1200" dirty="0">
                        <a:solidFill>
                          <a:schemeClr val="tx1">
                            <a:lumMod val="75000"/>
                            <a:lumOff val="25000"/>
                          </a:schemeClr>
                        </a:solidFill>
                      </a:endParaRPr>
                    </a:p>
                  </a:txBody>
                  <a:tcPr/>
                </a:tc>
                <a:extLst>
                  <a:ext uri="{0D108BD9-81ED-4DB2-BD59-A6C34878D82A}">
                    <a16:rowId xmlns:a16="http://schemas.microsoft.com/office/drawing/2014/main" val="1960891333"/>
                  </a:ext>
                </a:extLst>
              </a:tr>
              <a:tr h="412044">
                <a:tc>
                  <a:txBody>
                    <a:bodyPr/>
                    <a:lstStyle/>
                    <a:p>
                      <a:r>
                        <a:rPr lang="en-US" sz="1200" b="1" i="0" kern="1200" dirty="0">
                          <a:solidFill>
                            <a:schemeClr val="tx1">
                              <a:lumMod val="75000"/>
                              <a:lumOff val="25000"/>
                            </a:schemeClr>
                          </a:solidFill>
                          <a:effectLst/>
                          <a:latin typeface="+mn-lt"/>
                          <a:ea typeface="+mn-ea"/>
                          <a:cs typeface="+mn-cs"/>
                        </a:rPr>
                        <a:t>Initial Customer Feedback Call Initiative</a:t>
                      </a:r>
                      <a:endParaRPr lang="en-US" sz="1200" dirty="0">
                        <a:solidFill>
                          <a:schemeClr val="tx1">
                            <a:lumMod val="75000"/>
                            <a:lumOff val="25000"/>
                          </a:schemeClr>
                        </a:solidFill>
                      </a:endParaRPr>
                    </a:p>
                  </a:txBody>
                  <a:tcPr/>
                </a:tc>
                <a:tc>
                  <a:txBody>
                    <a:bodyPr/>
                    <a:lstStyle/>
                    <a:p>
                      <a:r>
                        <a:rPr lang="en-US" sz="1200" dirty="0">
                          <a:solidFill>
                            <a:schemeClr val="tx1">
                              <a:lumMod val="75000"/>
                              <a:lumOff val="25000"/>
                            </a:schemeClr>
                          </a:solidFill>
                        </a:rPr>
                        <a:t>Service Manager</a:t>
                      </a:r>
                    </a:p>
                  </a:txBody>
                  <a:tcPr/>
                </a:tc>
                <a:tc>
                  <a:txBody>
                    <a:bodyPr/>
                    <a:lstStyle/>
                    <a:p>
                      <a:r>
                        <a:rPr lang="en-US" sz="1200" b="0" i="0" kern="1200" dirty="0">
                          <a:solidFill>
                            <a:schemeClr val="tx1">
                              <a:lumMod val="75000"/>
                              <a:lumOff val="25000"/>
                            </a:schemeClr>
                          </a:solidFill>
                          <a:effectLst/>
                          <a:latin typeface="+mn-lt"/>
                          <a:ea typeface="+mn-ea"/>
                          <a:cs typeface="+mn-cs"/>
                        </a:rPr>
                        <a:t>Daily feedback calls to commence within 7 days of protocol establishment</a:t>
                      </a:r>
                      <a:endParaRPr lang="en-US" sz="1200" dirty="0">
                        <a:solidFill>
                          <a:schemeClr val="tx1">
                            <a:lumMod val="75000"/>
                            <a:lumOff val="25000"/>
                          </a:schemeClr>
                        </a:solidFill>
                      </a:endParaRPr>
                    </a:p>
                  </a:txBody>
                  <a:tcPr/>
                </a:tc>
                <a:extLst>
                  <a:ext uri="{0D108BD9-81ED-4DB2-BD59-A6C34878D82A}">
                    <a16:rowId xmlns:a16="http://schemas.microsoft.com/office/drawing/2014/main" val="4137224325"/>
                  </a:ext>
                </a:extLst>
              </a:tr>
              <a:tr h="576862">
                <a:tc>
                  <a:txBody>
                    <a:bodyPr/>
                    <a:lstStyle/>
                    <a:p>
                      <a:r>
                        <a:rPr lang="en-US" sz="1200" b="1" i="0" kern="1200" dirty="0">
                          <a:solidFill>
                            <a:schemeClr val="tx1">
                              <a:lumMod val="75000"/>
                              <a:lumOff val="25000"/>
                            </a:schemeClr>
                          </a:solidFill>
                          <a:effectLst/>
                          <a:latin typeface="+mn-lt"/>
                          <a:ea typeface="+mn-ea"/>
                          <a:cs typeface="+mn-cs"/>
                        </a:rPr>
                        <a:t>Monthly Advisor Reviews Implementation</a:t>
                      </a:r>
                      <a:endParaRPr lang="en-US" sz="1200" dirty="0">
                        <a:solidFill>
                          <a:schemeClr val="tx1">
                            <a:lumMod val="75000"/>
                            <a:lumOff val="25000"/>
                          </a:schemeClr>
                        </a:solidFill>
                      </a:endParaRPr>
                    </a:p>
                  </a:txBody>
                  <a:tcPr/>
                </a:tc>
                <a:tc>
                  <a:txBody>
                    <a:bodyPr/>
                    <a:lstStyle/>
                    <a:p>
                      <a:r>
                        <a:rPr lang="en-US" sz="1200" dirty="0">
                          <a:solidFill>
                            <a:schemeClr val="tx1">
                              <a:lumMod val="75000"/>
                              <a:lumOff val="25000"/>
                            </a:schemeClr>
                          </a:solidFill>
                        </a:rPr>
                        <a:t>HR and Service Manager</a:t>
                      </a:r>
                    </a:p>
                  </a:txBody>
                  <a:tcPr/>
                </a:tc>
                <a:tc>
                  <a:txBody>
                    <a:bodyPr/>
                    <a:lstStyle/>
                    <a:p>
                      <a:r>
                        <a:rPr lang="en-US" sz="1200" b="0" i="0" kern="1200" dirty="0">
                          <a:solidFill>
                            <a:schemeClr val="tx1">
                              <a:lumMod val="75000"/>
                              <a:lumOff val="25000"/>
                            </a:schemeClr>
                          </a:solidFill>
                          <a:effectLst/>
                          <a:latin typeface="+mn-lt"/>
                          <a:ea typeface="+mn-ea"/>
                          <a:cs typeface="+mn-cs"/>
                        </a:rPr>
                        <a:t>First monthly review session to be held within 30 days of protocol establishment, and continued monthly thereafter</a:t>
                      </a:r>
                      <a:endParaRPr lang="en-US" sz="1200" dirty="0">
                        <a:solidFill>
                          <a:schemeClr val="tx1">
                            <a:lumMod val="75000"/>
                            <a:lumOff val="25000"/>
                          </a:schemeClr>
                        </a:solidFill>
                      </a:endParaRP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marL="0" indent="0">
              <a:buNone/>
            </a:pPr>
            <a:r>
              <a:rPr lang="en-US" b="0" i="0" dirty="0">
                <a:effectLst/>
                <a:highlight>
                  <a:srgbClr val="FFFFFF"/>
                </a:highlight>
              </a:rPr>
              <a:t>By leveraging strengths like customer loyalty and well-trained staff, and addressing weaknesses such as communication issues and efficiency concerns, our dealership can capitalize on opportunities like improving advisor pay structures and training to enhance customer service and increase revenue. By implementing targeted strategies such as new training initiatives and restructuring advisor pay plans, supported by tactics like comprehensive employee training and proactive follow-up procedures, the dealership can achieve its objectives of increased service hours, improved service quality, and better-trained staff. These efforts will ultimately contribute to our dealership's long-term success and competitiveness in the market.</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930400"/>
            <a:ext cx="10547393" cy="4249542"/>
          </a:xfrm>
        </p:spPr>
        <p:txBody>
          <a:bodyPr>
            <a:normAutofit fontScale="85000" lnSpcReduction="20000"/>
          </a:bodyPr>
          <a:lstStyle/>
          <a:p>
            <a:pPr marL="0" indent="0" algn="l">
              <a:buNone/>
            </a:pPr>
            <a:r>
              <a:rPr lang="en-US" b="1" i="0" dirty="0">
                <a:solidFill>
                  <a:srgbClr val="0D0D0D"/>
                </a:solidFill>
                <a:effectLst/>
                <a:highlight>
                  <a:srgbClr val="FFFFFF"/>
                </a:highlight>
                <a:latin typeface="Söhne"/>
              </a:rPr>
              <a:t>Referral Program</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Encourage satisfied customers to refer friends and family by offering incentives such as discounts or free services for successful referrals.</a:t>
            </a:r>
          </a:p>
          <a:p>
            <a:pPr marL="0" indent="0" algn="l">
              <a:buNone/>
            </a:pPr>
            <a:r>
              <a:rPr lang="en-US" b="1" i="0" dirty="0">
                <a:solidFill>
                  <a:srgbClr val="0D0D0D"/>
                </a:solidFill>
                <a:effectLst/>
                <a:highlight>
                  <a:srgbClr val="FFFFFF"/>
                </a:highlight>
                <a:latin typeface="Söhne"/>
              </a:rPr>
              <a:t>Community Involvement</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Participate in local events, sponsor community initiatives, or collaborate with other businesses to increase visibility and build goodwill in the community.</a:t>
            </a:r>
          </a:p>
          <a:p>
            <a:pPr marL="0" indent="0" algn="l">
              <a:buNone/>
            </a:pPr>
            <a:r>
              <a:rPr lang="en-US" b="1" i="0" dirty="0">
                <a:solidFill>
                  <a:srgbClr val="0D0D0D"/>
                </a:solidFill>
                <a:effectLst/>
                <a:highlight>
                  <a:srgbClr val="FFFFFF"/>
                </a:highlight>
                <a:latin typeface="Söhne"/>
              </a:rPr>
              <a:t>Email Marketing</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Send regular newsletters with helpful tips, service reminders, and exclusive offers to keep your dealership top-of-mind with customers.</a:t>
            </a:r>
          </a:p>
          <a:p>
            <a:pPr marL="0" indent="0" algn="l">
              <a:buNone/>
            </a:pPr>
            <a:r>
              <a:rPr lang="en-US" b="1" i="0" dirty="0">
                <a:solidFill>
                  <a:srgbClr val="0D0D0D"/>
                </a:solidFill>
                <a:effectLst/>
                <a:highlight>
                  <a:srgbClr val="FFFFFF"/>
                </a:highlight>
                <a:latin typeface="Söhne"/>
              </a:rPr>
              <a:t>Mobile App</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Develop a mobile app that allows customers to schedule appointments, track service progress, and receive notifications about promotions or recalls.</a:t>
            </a:r>
          </a:p>
          <a:p>
            <a:pPr marL="0" indent="0" algn="l">
              <a:buNone/>
            </a:pPr>
            <a:r>
              <a:rPr lang="en-US" b="1" i="0" dirty="0">
                <a:solidFill>
                  <a:srgbClr val="0D0D0D"/>
                </a:solidFill>
                <a:effectLst/>
                <a:highlight>
                  <a:srgbClr val="FFFFFF"/>
                </a:highlight>
                <a:latin typeface="Söhne"/>
              </a:rPr>
              <a:t>Follow-up and Feedback</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Follow up with customers after service appointments to ensure satisfaction and address any unresolved issues.</a:t>
            </a:r>
          </a:p>
          <a:p>
            <a:pPr marL="742950" lvl="1" indent="-285750" algn="l">
              <a:buFont typeface="+mj-lt"/>
              <a:buAutoNum type="arabicPeriod"/>
            </a:pPr>
            <a:r>
              <a:rPr lang="en-US" b="0" i="0" dirty="0">
                <a:solidFill>
                  <a:srgbClr val="0D0D0D"/>
                </a:solidFill>
                <a:effectLst/>
                <a:highlight>
                  <a:srgbClr val="FFFFFF"/>
                </a:highlight>
                <a:latin typeface="Söhne"/>
              </a:rPr>
              <a:t>Encourage customers to leave reviews and feedback online, and respond promptly to both positive and negative reviews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77334" y="1930400"/>
            <a:ext cx="4659776" cy="4806302"/>
          </a:xfrm>
        </p:spPr>
        <p:txBody>
          <a:bodyPr>
            <a:normAutofit/>
          </a:bodyPr>
          <a:lstStyle/>
          <a:p>
            <a:pPr marL="0" indent="0" algn="l">
              <a:buNone/>
            </a:pPr>
            <a:r>
              <a:rPr lang="en-US" b="1" i="0" dirty="0">
                <a:solidFill>
                  <a:srgbClr val="0D0D0D"/>
                </a:solidFill>
                <a:effectLst/>
                <a:highlight>
                  <a:srgbClr val="FFFFFF"/>
                </a:highlight>
                <a:latin typeface="Söhne"/>
              </a:rPr>
              <a:t>Current Practices:</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Pay Structure</a:t>
            </a:r>
            <a:r>
              <a:rPr lang="en-US" b="0" i="0" dirty="0">
                <a:solidFill>
                  <a:srgbClr val="0D0D0D"/>
                </a:solidFill>
                <a:effectLst/>
                <a:highlight>
                  <a:srgbClr val="FFFFFF"/>
                </a:highlight>
                <a:latin typeface="Söhne"/>
              </a:rPr>
              <a:t>: Flat rate with multiple levels of bumps (0-45 hours, 45-55 extra $2 an hour, 55-more extra $3 an hour).</a:t>
            </a:r>
          </a:p>
          <a:p>
            <a:pPr algn="l">
              <a:buFont typeface="+mj-lt"/>
              <a:buAutoNum type="arabicPeriod"/>
            </a:pPr>
            <a:r>
              <a:rPr lang="en-US" b="1" i="0" dirty="0">
                <a:solidFill>
                  <a:srgbClr val="0D0D0D"/>
                </a:solidFill>
                <a:effectLst/>
                <a:highlight>
                  <a:srgbClr val="FFFFFF"/>
                </a:highlight>
                <a:latin typeface="Söhne"/>
              </a:rPr>
              <a:t>Benefits</a:t>
            </a:r>
            <a:r>
              <a:rPr lang="en-US" b="0" i="0" dirty="0">
                <a:solidFill>
                  <a:srgbClr val="0D0D0D"/>
                </a:solidFill>
                <a:effectLst/>
                <a:highlight>
                  <a:srgbClr val="FFFFFF"/>
                </a:highlight>
                <a:latin typeface="Söhne"/>
              </a:rPr>
              <a:t>: Free healthcare, techs receive a dollar for every hour they turn for vacation days (and get paid twice a year on this), lube techs get .50 towards tool allowance for every hour they turn. </a:t>
            </a:r>
          </a:p>
          <a:p>
            <a:endParaRPr lang="en-US" dirty="0"/>
          </a:p>
        </p:txBody>
      </p:sp>
      <p:pic>
        <p:nvPicPr>
          <p:cNvPr id="7" name="Content Placeholder 6" descr="A screenshot of a spreadsheet">
            <a:extLst>
              <a:ext uri="{FF2B5EF4-FFF2-40B4-BE49-F238E27FC236}">
                <a16:creationId xmlns:a16="http://schemas.microsoft.com/office/drawing/2014/main" id="{48EFD23F-56C3-96DB-EB76-9A938A57B161}"/>
              </a:ext>
            </a:extLst>
          </p:cNvPr>
          <p:cNvPicPr>
            <a:picLocks noGrp="1" noChangeAspect="1"/>
          </p:cNvPicPr>
          <p:nvPr>
            <p:ph sz="quarter" idx="4"/>
          </p:nvPr>
        </p:nvPicPr>
        <p:blipFill>
          <a:blip r:embed="rId2"/>
          <a:stretch>
            <a:fillRect/>
          </a:stretch>
        </p:blipFill>
        <p:spPr>
          <a:xfrm>
            <a:off x="5337111" y="1693110"/>
            <a:ext cx="6377666" cy="3471779"/>
          </a:xfrm>
        </p:spPr>
      </p:pic>
    </p:spTree>
    <p:extLst>
      <p:ext uri="{BB962C8B-B14F-4D97-AF65-F5344CB8AC3E}">
        <p14:creationId xmlns:p14="http://schemas.microsoft.com/office/powerpoint/2010/main" val="3887641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77334" y="1930400"/>
            <a:ext cx="5682342" cy="5207518"/>
          </a:xfrm>
        </p:spPr>
        <p:txBody>
          <a:bodyPr>
            <a:normAutofit/>
          </a:bodyPr>
          <a:lstStyle/>
          <a:p>
            <a:pPr marL="0" indent="0" algn="l">
              <a:buNone/>
            </a:pPr>
            <a:r>
              <a:rPr lang="en-US" b="1" i="0" dirty="0">
                <a:solidFill>
                  <a:srgbClr val="0D0D0D"/>
                </a:solidFill>
                <a:effectLst/>
                <a:highlight>
                  <a:srgbClr val="FFFFFF"/>
                </a:highlight>
                <a:latin typeface="Söhne"/>
              </a:rPr>
              <a:t>Goals for Improvement:</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Increased Profitability</a:t>
            </a:r>
            <a:r>
              <a:rPr lang="en-US" b="0" i="0" dirty="0">
                <a:solidFill>
                  <a:srgbClr val="0D0D0D"/>
                </a:solidFill>
                <a:effectLst/>
                <a:highlight>
                  <a:srgbClr val="FFFFFF"/>
                </a:highlight>
                <a:latin typeface="Söhne"/>
              </a:rPr>
              <a:t>: Aim to maintain or improve the gross profit percentage while ensuring fair compensation for our technicians. We will be doing this by increasing our warranty labor rate to $339 and our customer pay rate to $250.</a:t>
            </a:r>
          </a:p>
          <a:p>
            <a:pPr algn="l">
              <a:buFont typeface="+mj-lt"/>
              <a:buAutoNum type="arabicPeriod"/>
            </a:pPr>
            <a:r>
              <a:rPr lang="en-US" b="1" i="0" dirty="0">
                <a:solidFill>
                  <a:srgbClr val="0D0D0D"/>
                </a:solidFill>
                <a:effectLst/>
                <a:highlight>
                  <a:srgbClr val="FFFFFF"/>
                </a:highlight>
                <a:latin typeface="Söhne"/>
              </a:rPr>
              <a:t>Retention and Motivation</a:t>
            </a:r>
            <a:r>
              <a:rPr lang="en-US" b="0" i="0" dirty="0">
                <a:solidFill>
                  <a:srgbClr val="0D0D0D"/>
                </a:solidFill>
                <a:effectLst/>
                <a:highlight>
                  <a:srgbClr val="FFFFFF"/>
                </a:highlight>
                <a:latin typeface="Söhne"/>
              </a:rPr>
              <a:t>: Retain skilled technicians and motivate them to perform at their best by adding an additional 26 service bays during our expansion that are heated and cooled.</a:t>
            </a:r>
          </a:p>
          <a:p>
            <a:pPr algn="l">
              <a:buFont typeface="+mj-lt"/>
              <a:buAutoNum type="arabicPeriod"/>
            </a:pPr>
            <a:r>
              <a:rPr lang="en-US" b="1" i="0" dirty="0">
                <a:solidFill>
                  <a:srgbClr val="0D0D0D"/>
                </a:solidFill>
                <a:effectLst/>
                <a:highlight>
                  <a:srgbClr val="FFFFFF"/>
                </a:highlight>
                <a:latin typeface="Söhne"/>
              </a:rPr>
              <a:t>Efficiency and Quality</a:t>
            </a:r>
            <a:r>
              <a:rPr lang="en-US" b="0" i="0" dirty="0">
                <a:solidFill>
                  <a:srgbClr val="0D0D0D"/>
                </a:solidFill>
                <a:effectLst/>
                <a:highlight>
                  <a:srgbClr val="FFFFFF"/>
                </a:highlight>
                <a:latin typeface="Söhne"/>
              </a:rPr>
              <a:t>: Enhance efficiency and quality of service to increase customer satisfaction and repeat business. We are doing this by hiring a shop foreman to help efficiency through the shop.</a:t>
            </a:r>
          </a:p>
          <a:p>
            <a:endParaRPr lang="en-US" dirty="0"/>
          </a:p>
        </p:txBody>
      </p:sp>
    </p:spTree>
    <p:extLst>
      <p:ext uri="{BB962C8B-B14F-4D97-AF65-F5344CB8AC3E}">
        <p14:creationId xmlns:p14="http://schemas.microsoft.com/office/powerpoint/2010/main" val="552687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10798575" cy="4768980"/>
          </a:xfrm>
        </p:spPr>
        <p:txBody>
          <a:bodyPr>
            <a:normAutofit/>
          </a:bodyPr>
          <a:lstStyle/>
          <a:p>
            <a:pPr marL="0" indent="0" algn="l">
              <a:buNone/>
            </a:pPr>
            <a:r>
              <a:rPr lang="en-US" b="1" i="0" dirty="0">
                <a:solidFill>
                  <a:srgbClr val="0D0D0D"/>
                </a:solidFill>
                <a:effectLst/>
                <a:highlight>
                  <a:srgbClr val="FFFFFF"/>
                </a:highlight>
                <a:latin typeface="Söhne"/>
              </a:rPr>
              <a:t>Plans to Achieve Goals:</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Review Pay Structure</a:t>
            </a:r>
            <a:r>
              <a:rPr lang="en-US" b="0" i="0" dirty="0">
                <a:solidFill>
                  <a:srgbClr val="0D0D0D"/>
                </a:solidFill>
                <a:effectLst/>
                <a:highlight>
                  <a:srgbClr val="FFFFFF"/>
                </a:highlight>
                <a:latin typeface="Söhne"/>
              </a:rPr>
              <a:t>: Evaluate whether the current pay structure incentivizes productivity, quality, and customer satisfaction. Consider adjusting the pay mix to align with these factors.</a:t>
            </a:r>
          </a:p>
          <a:p>
            <a:pPr algn="l">
              <a:buFont typeface="+mj-lt"/>
              <a:buAutoNum type="arabicPeriod"/>
            </a:pPr>
            <a:r>
              <a:rPr lang="en-US" b="1" i="0" dirty="0">
                <a:solidFill>
                  <a:srgbClr val="0D0D0D"/>
                </a:solidFill>
                <a:effectLst/>
                <a:highlight>
                  <a:srgbClr val="FFFFFF"/>
                </a:highlight>
                <a:latin typeface="Söhne"/>
              </a:rPr>
              <a:t>Performance Metrics</a:t>
            </a:r>
            <a:r>
              <a:rPr lang="en-US" b="0" i="0" dirty="0">
                <a:solidFill>
                  <a:srgbClr val="0D0D0D"/>
                </a:solidFill>
                <a:effectLst/>
                <a:highlight>
                  <a:srgbClr val="FFFFFF"/>
                </a:highlight>
                <a:latin typeface="Söhne"/>
              </a:rPr>
              <a:t>: Implement performance metrics tied to compensation, such as productivity (hours billed), efficiency (hours per job), and customer satisfaction ratings.</a:t>
            </a:r>
          </a:p>
          <a:p>
            <a:pPr algn="l">
              <a:buFont typeface="+mj-lt"/>
              <a:buAutoNum type="arabicPeriod"/>
            </a:pPr>
            <a:r>
              <a:rPr lang="en-US" b="1" i="0" dirty="0">
                <a:solidFill>
                  <a:srgbClr val="0D0D0D"/>
                </a:solidFill>
                <a:effectLst/>
                <a:highlight>
                  <a:srgbClr val="FFFFFF"/>
                </a:highlight>
                <a:latin typeface="Söhne"/>
              </a:rPr>
              <a:t>Training and Development</a:t>
            </a:r>
            <a:r>
              <a:rPr lang="en-US" b="0" i="0" dirty="0">
                <a:solidFill>
                  <a:srgbClr val="0D0D0D"/>
                </a:solidFill>
                <a:effectLst/>
                <a:highlight>
                  <a:srgbClr val="FFFFFF"/>
                </a:highlight>
                <a:latin typeface="Söhne"/>
              </a:rPr>
              <a:t>: Invest in training and development programs to improve technician skills and efficiency, which can lead to higher billable hours and increased profitability.</a:t>
            </a:r>
          </a:p>
          <a:p>
            <a:pPr algn="l">
              <a:buFont typeface="+mj-lt"/>
              <a:buAutoNum type="arabicPeriod"/>
            </a:pPr>
            <a:r>
              <a:rPr lang="en-US" b="1" i="0" dirty="0">
                <a:solidFill>
                  <a:srgbClr val="0D0D0D"/>
                </a:solidFill>
                <a:effectLst/>
                <a:highlight>
                  <a:srgbClr val="FFFFFF"/>
                </a:highlight>
                <a:latin typeface="Söhne"/>
              </a:rPr>
              <a:t>Feedback Mechanisms</a:t>
            </a:r>
            <a:r>
              <a:rPr lang="en-US" b="0" i="0" dirty="0">
                <a:solidFill>
                  <a:srgbClr val="0D0D0D"/>
                </a:solidFill>
                <a:effectLst/>
                <a:highlight>
                  <a:srgbClr val="FFFFFF"/>
                </a:highlight>
                <a:latin typeface="Söhne"/>
              </a:rPr>
              <a:t>: Establish regular feedback mechanisms to assess technician performance, identify areas for improvement, and recognize achievements.</a:t>
            </a:r>
          </a:p>
          <a:p>
            <a:pPr algn="l">
              <a:buFont typeface="+mj-lt"/>
              <a:buAutoNum type="arabicPeriod"/>
            </a:pPr>
            <a:r>
              <a:rPr lang="en-US" b="1" i="0" dirty="0">
                <a:solidFill>
                  <a:srgbClr val="0D0D0D"/>
                </a:solidFill>
                <a:effectLst/>
                <a:highlight>
                  <a:srgbClr val="FFFFFF"/>
                </a:highlight>
                <a:latin typeface="Söhne"/>
              </a:rPr>
              <a:t>Incentive Programs</a:t>
            </a:r>
            <a:r>
              <a:rPr lang="en-US" b="0" i="0" dirty="0">
                <a:solidFill>
                  <a:srgbClr val="0D0D0D"/>
                </a:solidFill>
                <a:effectLst/>
                <a:highlight>
                  <a:srgbClr val="FFFFFF"/>
                </a:highlight>
                <a:latin typeface="Söhne"/>
              </a:rPr>
              <a:t>: Develop incentive programs that reward technicians for exceeding performance targets, achieving high customer satisfaction ratings, and contributing to the overall success of the service department.</a:t>
            </a:r>
          </a:p>
          <a:p>
            <a:pPr marL="0" indent="0" algn="l">
              <a:buNone/>
            </a:pPr>
            <a:endParaRPr lang="en-US" sz="1800"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40727943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10798575" cy="4768980"/>
          </a:xfrm>
        </p:spPr>
        <p:txBody>
          <a:bodyPr>
            <a:normAutofit/>
          </a:bodyPr>
          <a:lstStyle/>
          <a:p>
            <a:pPr marL="0" indent="0" algn="l">
              <a:buNone/>
            </a:pPr>
            <a:r>
              <a:rPr lang="en-US" b="1" i="0" dirty="0">
                <a:solidFill>
                  <a:srgbClr val="0D0D0D"/>
                </a:solidFill>
                <a:effectLst/>
                <a:highlight>
                  <a:srgbClr val="FFFFFF"/>
                </a:highlight>
                <a:latin typeface="Söhne"/>
              </a:rPr>
              <a:t>Plans to Evaluate Changes:</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Performance Tracking</a:t>
            </a:r>
            <a:r>
              <a:rPr lang="en-US" b="0" i="0" dirty="0">
                <a:solidFill>
                  <a:srgbClr val="0D0D0D"/>
                </a:solidFill>
                <a:effectLst/>
                <a:highlight>
                  <a:srgbClr val="FFFFFF"/>
                </a:highlight>
                <a:latin typeface="Söhne"/>
              </a:rPr>
              <a:t>: Continuously monitor KPIs such as gross profit percentage, technician productivity, customer satisfaction scores, and employee turnover rates.</a:t>
            </a:r>
          </a:p>
          <a:p>
            <a:pPr algn="l">
              <a:buFont typeface="+mj-lt"/>
              <a:buAutoNum type="arabicPeriod"/>
            </a:pPr>
            <a:r>
              <a:rPr lang="en-US" b="1" i="0" dirty="0">
                <a:solidFill>
                  <a:srgbClr val="0D0D0D"/>
                </a:solidFill>
                <a:effectLst/>
                <a:highlight>
                  <a:srgbClr val="FFFFFF"/>
                </a:highlight>
                <a:latin typeface="Söhne"/>
              </a:rPr>
              <a:t>Feedback and Surveys</a:t>
            </a:r>
            <a:r>
              <a:rPr lang="en-US" b="0" i="0" dirty="0">
                <a:solidFill>
                  <a:srgbClr val="0D0D0D"/>
                </a:solidFill>
                <a:effectLst/>
                <a:highlight>
                  <a:srgbClr val="FFFFFF"/>
                </a:highlight>
                <a:latin typeface="Söhne"/>
              </a:rPr>
              <a:t>: Gather feedback from technicians, service advisors, and customers to gauge the effectiveness of changes and identify any unintended consequences.</a:t>
            </a:r>
          </a:p>
          <a:p>
            <a:pPr algn="l">
              <a:buFont typeface="+mj-lt"/>
              <a:buAutoNum type="arabicPeriod"/>
            </a:pPr>
            <a:r>
              <a:rPr lang="en-US" b="1" i="0" dirty="0">
                <a:solidFill>
                  <a:srgbClr val="0D0D0D"/>
                </a:solidFill>
                <a:effectLst/>
                <a:highlight>
                  <a:srgbClr val="FFFFFF"/>
                </a:highlight>
                <a:latin typeface="Söhne"/>
              </a:rPr>
              <a:t>Financial Analysis</a:t>
            </a:r>
            <a:r>
              <a:rPr lang="en-US" b="0" i="0" dirty="0">
                <a:solidFill>
                  <a:srgbClr val="0D0D0D"/>
                </a:solidFill>
                <a:effectLst/>
                <a:highlight>
                  <a:srgbClr val="FFFFFF"/>
                </a:highlight>
                <a:latin typeface="Söhne"/>
              </a:rPr>
              <a:t>: Conduct regular financial analyses to assess the impact of changes on profitability, labor costs, and overall business performance.</a:t>
            </a:r>
          </a:p>
          <a:p>
            <a:pPr algn="l">
              <a:buFont typeface="+mj-lt"/>
              <a:buAutoNum type="arabicPeriod"/>
            </a:pPr>
            <a:r>
              <a:rPr lang="en-US" b="1" i="0" dirty="0">
                <a:solidFill>
                  <a:srgbClr val="0D0D0D"/>
                </a:solidFill>
                <a:effectLst/>
                <a:highlight>
                  <a:srgbClr val="FFFFFF"/>
                </a:highlight>
                <a:latin typeface="Söhne"/>
              </a:rPr>
              <a:t>Adjustments as Needed</a:t>
            </a:r>
            <a:r>
              <a:rPr lang="en-US" b="0" i="0" dirty="0">
                <a:solidFill>
                  <a:srgbClr val="0D0D0D"/>
                </a:solidFill>
                <a:effectLst/>
                <a:highlight>
                  <a:srgbClr val="FFFFFF"/>
                </a:highlight>
                <a:latin typeface="Söhne"/>
              </a:rPr>
              <a:t>: Remain flexible and willing to adjust compensation structures, incentive programs, and training initiatives based on feedback and performance data.</a:t>
            </a:r>
          </a:p>
          <a:p>
            <a:pPr marL="0" indent="0" algn="l">
              <a:buNone/>
            </a:pPr>
            <a:endParaRPr lang="en-US" sz="1800"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7652952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4184035" cy="3880772"/>
          </a:xfrm>
        </p:spPr>
        <p:txBody>
          <a:bodyPr>
            <a:normAutofit/>
          </a:bodyPr>
          <a:lstStyle/>
          <a:p>
            <a:pPr marL="0" indent="0" algn="l">
              <a:buNone/>
            </a:pPr>
            <a:r>
              <a:rPr lang="en-US" b="1" i="0" dirty="0">
                <a:solidFill>
                  <a:srgbClr val="0D0D0D"/>
                </a:solidFill>
                <a:effectLst/>
                <a:highlight>
                  <a:srgbClr val="FFFFFF"/>
                </a:highlight>
                <a:latin typeface="Söhne"/>
              </a:rPr>
              <a:t>Current Practices:</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Utilization Rate</a:t>
            </a:r>
            <a:r>
              <a:rPr lang="en-US" b="0" i="0" dirty="0">
                <a:solidFill>
                  <a:srgbClr val="0D0D0D"/>
                </a:solidFill>
                <a:effectLst/>
                <a:highlight>
                  <a:srgbClr val="FFFFFF"/>
                </a:highlight>
                <a:latin typeface="Söhne"/>
              </a:rPr>
              <a:t>: Our utilization rate is 76.49%, so we are selling most of our available hours but not 100%</a:t>
            </a:r>
          </a:p>
          <a:p>
            <a:pPr algn="l">
              <a:buFont typeface="+mj-lt"/>
              <a:buAutoNum type="arabicPeriod"/>
            </a:pPr>
            <a:r>
              <a:rPr lang="en-US" b="1" i="0" dirty="0">
                <a:solidFill>
                  <a:srgbClr val="0D0D0D"/>
                </a:solidFill>
                <a:effectLst/>
                <a:highlight>
                  <a:srgbClr val="FFFFFF"/>
                </a:highlight>
                <a:latin typeface="Söhne"/>
              </a:rPr>
              <a:t>Expense Breakdown</a:t>
            </a:r>
            <a:r>
              <a:rPr lang="en-US" b="0" i="0" dirty="0">
                <a:solidFill>
                  <a:srgbClr val="0D0D0D"/>
                </a:solidFill>
                <a:effectLst/>
                <a:highlight>
                  <a:srgbClr val="FFFFFF"/>
                </a:highlight>
                <a:latin typeface="Söhne"/>
              </a:rPr>
              <a:t>: We are within NADA guides for expenses but higher depreciation (6% </a:t>
            </a:r>
            <a:r>
              <a:rPr lang="en-US" b="0" i="0" dirty="0" err="1">
                <a:solidFill>
                  <a:srgbClr val="0D0D0D"/>
                </a:solidFill>
                <a:effectLst/>
                <a:highlight>
                  <a:srgbClr val="FFFFFF"/>
                </a:highlight>
                <a:latin typeface="Söhne"/>
              </a:rPr>
              <a:t>mtd</a:t>
            </a:r>
            <a:r>
              <a:rPr lang="en-US" b="0" i="0" dirty="0">
                <a:solidFill>
                  <a:srgbClr val="0D0D0D"/>
                </a:solidFill>
                <a:effectLst/>
                <a:highlight>
                  <a:srgbClr val="FFFFFF"/>
                </a:highlight>
                <a:latin typeface="Söhne"/>
              </a:rPr>
              <a:t>, 7% </a:t>
            </a:r>
            <a:r>
              <a:rPr lang="en-US" b="0" i="0" dirty="0" err="1">
                <a:solidFill>
                  <a:srgbClr val="0D0D0D"/>
                </a:solidFill>
                <a:effectLst/>
                <a:highlight>
                  <a:srgbClr val="FFFFFF"/>
                </a:highlight>
                <a:latin typeface="Söhne"/>
              </a:rPr>
              <a:t>ytd</a:t>
            </a:r>
            <a:r>
              <a:rPr lang="en-US" b="0" i="0" dirty="0">
                <a:solidFill>
                  <a:srgbClr val="0D0D0D"/>
                </a:solidFill>
                <a:effectLst/>
                <a:highlight>
                  <a:srgbClr val="FFFFFF"/>
                </a:highlight>
                <a:latin typeface="Söhne"/>
              </a:rPr>
              <a:t>). </a:t>
            </a:r>
          </a:p>
          <a:p>
            <a:pPr algn="l">
              <a:buFont typeface="+mj-lt"/>
              <a:buAutoNum type="arabicPeriod"/>
            </a:pPr>
            <a:r>
              <a:rPr lang="en-US" b="1" i="0" dirty="0">
                <a:solidFill>
                  <a:srgbClr val="0D0D0D"/>
                </a:solidFill>
                <a:effectLst/>
                <a:highlight>
                  <a:srgbClr val="FFFFFF"/>
                </a:highlight>
                <a:latin typeface="Söhne"/>
              </a:rPr>
              <a:t>Pricing Strategy</a:t>
            </a:r>
            <a:r>
              <a:rPr lang="en-US" b="0" i="0" dirty="0">
                <a:solidFill>
                  <a:srgbClr val="0D0D0D"/>
                </a:solidFill>
                <a:effectLst/>
                <a:highlight>
                  <a:srgbClr val="FFFFFF"/>
                </a:highlight>
                <a:latin typeface="Söhne"/>
              </a:rPr>
              <a:t>: After evaluating our current pricing on competitive labor, we are low. These can be raised to help cover costs while still remaining competitive.</a:t>
            </a:r>
          </a:p>
          <a:p>
            <a:pPr algn="l"/>
            <a:endParaRPr lang="en-US" sz="1800" b="0" i="0" u="none" strike="noStrike" baseline="0" dirty="0">
              <a:solidFill>
                <a:srgbClr val="000000"/>
              </a:solidFill>
              <a:latin typeface="Calibri" panose="020F0502020204030204" pitchFamily="34" charset="0"/>
            </a:endParaRPr>
          </a:p>
        </p:txBody>
      </p:sp>
      <p:pic>
        <p:nvPicPr>
          <p:cNvPr id="8" name="Content Placeholder 7" descr="A table with numbers and a few dollar bills&#10;&#10;Description automatically generated with medium confidence">
            <a:extLst>
              <a:ext uri="{FF2B5EF4-FFF2-40B4-BE49-F238E27FC236}">
                <a16:creationId xmlns:a16="http://schemas.microsoft.com/office/drawing/2014/main" id="{25DD08FA-A5E9-78A1-D388-7429200F75C1}"/>
              </a:ext>
            </a:extLst>
          </p:cNvPr>
          <p:cNvPicPr>
            <a:picLocks noGrp="1" noChangeAspect="1"/>
          </p:cNvPicPr>
          <p:nvPr>
            <p:ph sz="half" idx="2"/>
          </p:nvPr>
        </p:nvPicPr>
        <p:blipFill>
          <a:blip r:embed="rId2"/>
          <a:stretch>
            <a:fillRect/>
          </a:stretch>
        </p:blipFill>
        <p:spPr>
          <a:xfrm>
            <a:off x="4861370" y="1768643"/>
            <a:ext cx="7109500" cy="3619964"/>
          </a:xfrm>
        </p:spPr>
      </p:pic>
    </p:spTree>
    <p:extLst>
      <p:ext uri="{BB962C8B-B14F-4D97-AF65-F5344CB8AC3E}">
        <p14:creationId xmlns:p14="http://schemas.microsoft.com/office/powerpoint/2010/main" val="1306592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9767146" cy="4341811"/>
          </a:xfrm>
        </p:spPr>
        <p:txBody>
          <a:bodyPr/>
          <a:lstStyle/>
          <a:p>
            <a:pPr marL="0" indent="0" algn="l">
              <a:buNone/>
            </a:pPr>
            <a:r>
              <a:rPr lang="en-US" b="1" i="0" dirty="0">
                <a:solidFill>
                  <a:srgbClr val="0D0D0D"/>
                </a:solidFill>
                <a:effectLst/>
                <a:highlight>
                  <a:srgbClr val="FFFFFF"/>
                </a:highlight>
                <a:latin typeface="Söhne"/>
              </a:rPr>
              <a:t>Goals for Improvement:</a:t>
            </a:r>
            <a:endParaRPr lang="en-US" b="0" i="0" dirty="0">
              <a:solidFill>
                <a:srgbClr val="0D0D0D"/>
              </a:solidFill>
              <a:effectLst/>
              <a:highlight>
                <a:srgbClr val="FFFFFF"/>
              </a:highlight>
              <a:latin typeface="Söhne"/>
            </a:endParaRPr>
          </a:p>
          <a:p>
            <a:pPr algn="l">
              <a:buFont typeface="+mj-lt"/>
              <a:buAutoNum type="arabicPeriod"/>
            </a:pPr>
            <a:r>
              <a:rPr lang="en-US" b="1" i="0" dirty="0">
                <a:solidFill>
                  <a:srgbClr val="0D0D0D"/>
                </a:solidFill>
                <a:effectLst/>
                <a:highlight>
                  <a:srgbClr val="FFFFFF"/>
                </a:highlight>
                <a:latin typeface="Söhne"/>
              </a:rPr>
              <a:t>Maximized Utilization</a:t>
            </a:r>
            <a:r>
              <a:rPr lang="en-US" b="0" i="0" dirty="0">
                <a:solidFill>
                  <a:srgbClr val="0D0D0D"/>
                </a:solidFill>
                <a:effectLst/>
                <a:highlight>
                  <a:srgbClr val="FFFFFF"/>
                </a:highlight>
                <a:latin typeface="Söhne"/>
              </a:rPr>
              <a:t>: Aim to maximize technician utilization by selling all available hours through efficient scheduling and workload management. </a:t>
            </a:r>
          </a:p>
          <a:p>
            <a:pPr algn="l">
              <a:buFont typeface="+mj-lt"/>
              <a:buAutoNum type="arabicPeriod"/>
            </a:pPr>
            <a:r>
              <a:rPr lang="en-US" b="1" i="0" dirty="0">
                <a:solidFill>
                  <a:srgbClr val="0D0D0D"/>
                </a:solidFill>
                <a:effectLst/>
                <a:highlight>
                  <a:srgbClr val="FFFFFF"/>
                </a:highlight>
                <a:latin typeface="Söhne"/>
              </a:rPr>
              <a:t>Cost Efficiency</a:t>
            </a:r>
            <a:r>
              <a:rPr lang="en-US" b="0" i="0" dirty="0">
                <a:solidFill>
                  <a:srgbClr val="0D0D0D"/>
                </a:solidFill>
                <a:effectLst/>
                <a:highlight>
                  <a:srgbClr val="FFFFFF"/>
                </a:highlight>
                <a:latin typeface="Söhne"/>
              </a:rPr>
              <a:t>: Reduce unnecessary expenses and improve cost-effectiveness in all areas of operation.</a:t>
            </a:r>
          </a:p>
          <a:p>
            <a:pPr algn="l">
              <a:buFont typeface="+mj-lt"/>
              <a:buAutoNum type="arabicPeriod"/>
            </a:pPr>
            <a:r>
              <a:rPr lang="en-US" b="1" i="0" dirty="0">
                <a:solidFill>
                  <a:srgbClr val="0D0D0D"/>
                </a:solidFill>
                <a:effectLst/>
                <a:highlight>
                  <a:srgbClr val="FFFFFF"/>
                </a:highlight>
                <a:latin typeface="Söhne"/>
              </a:rPr>
              <a:t>Increased Profitability</a:t>
            </a:r>
            <a:r>
              <a:rPr lang="en-US" b="0" i="0" dirty="0">
                <a:solidFill>
                  <a:srgbClr val="0D0D0D"/>
                </a:solidFill>
                <a:effectLst/>
                <a:highlight>
                  <a:srgbClr val="FFFFFF"/>
                </a:highlight>
                <a:latin typeface="Söhne"/>
              </a:rPr>
              <a:t>: Enhance net profit margins by optimizing revenue streams and controlling costs. </a:t>
            </a:r>
            <a:endParaRPr lang="en-US" sz="1800"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145103208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5356</TotalTime>
  <Words>2850</Words>
  <Application>Microsoft Office PowerPoint</Application>
  <PresentationFormat>Widescreen</PresentationFormat>
  <Paragraphs>209</Paragraphs>
  <Slides>29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Söhne</vt:lpstr>
      <vt:lpstr>Trebuchet MS</vt:lpstr>
      <vt:lpstr>Wingdings 3</vt:lpstr>
      <vt:lpstr>Facet</vt:lpstr>
      <vt:lpstr>NADA Service Homework </vt:lpstr>
      <vt:lpstr>   Marketing  </vt:lpstr>
      <vt:lpstr>   Marketing  </vt:lpstr>
      <vt:lpstr>  Analyze Cost of Labor   </vt:lpstr>
      <vt:lpstr>  Analyze Cost of Labor   </vt:lpstr>
      <vt:lpstr>  Analyze Cost of Labor   </vt:lpstr>
      <vt:lpstr>  Analyze Cost of Labor   </vt:lpstr>
      <vt:lpstr> Changes in Expense Structure    </vt:lpstr>
      <vt:lpstr> Changes in Expense Structure    </vt:lpstr>
      <vt:lpstr> Changes in Expense Structure    </vt:lpstr>
      <vt:lpstr> Changes in Expense Structure    </vt:lpstr>
      <vt:lpstr> Productivity   </vt:lpstr>
      <vt:lpstr> Productivity   </vt:lpstr>
      <vt:lpstr> Productivity   </vt:lpstr>
      <vt:lpstr> Productivity   </vt:lpstr>
      <vt:lpstr> Facility   </vt:lpstr>
      <vt:lpstr> Facility   </vt:lpstr>
      <vt:lpstr> Facility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Chuck touchet</cp:lastModifiedBy>
  <cp:revision>30</cp:revision>
  <dcterms:created xsi:type="dcterms:W3CDTF">2022-12-04T13:10:55Z</dcterms:created>
  <dcterms:modified xsi:type="dcterms:W3CDTF">2024-04-15T15:36:52Z</dcterms:modified>
</cp:coreProperties>
</file>