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21" r:id="rId1"/>
  </p:sldMasterIdLst>
  <p:notesMasterIdLst>
    <p:notesMasterId r:id="rId23"/>
  </p:notesMasterIdLst>
  <p:handoutMasterIdLst>
    <p:handoutMasterId r:id="rId24"/>
  </p:handoutMasterIdLst>
  <p:sldIdLst>
    <p:sldId id="256" r:id="rId2"/>
    <p:sldId id="275" r:id="rId3"/>
    <p:sldId id="271" r:id="rId4"/>
    <p:sldId id="272" r:id="rId5"/>
    <p:sldId id="273" r:id="rId6"/>
    <p:sldId id="274" r:id="rId7"/>
    <p:sldId id="278" r:id="rId8"/>
    <p:sldId id="279" r:id="rId9"/>
    <p:sldId id="280" r:id="rId10"/>
    <p:sldId id="281" r:id="rId11"/>
    <p:sldId id="277" r:id="rId12"/>
    <p:sldId id="276" r:id="rId13"/>
    <p:sldId id="261" r:id="rId14"/>
    <p:sldId id="262" r:id="rId15"/>
    <p:sldId id="263" r:id="rId16"/>
    <p:sldId id="264" r:id="rId17"/>
    <p:sldId id="265" r:id="rId18"/>
    <p:sldId id="266" r:id="rId19"/>
    <p:sldId id="267" r:id="rId20"/>
    <p:sldId id="268" r:id="rId21"/>
    <p:sldId id="270" r:id="rId22"/>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987"/>
    <p:restoredTop sz="91413"/>
  </p:normalViewPr>
  <p:slideViewPr>
    <p:cSldViewPr snapToGrid="0">
      <p:cViewPr varScale="1">
        <p:scale>
          <a:sx n="108" d="100"/>
          <a:sy n="108" d="100"/>
        </p:scale>
        <p:origin x="224" y="68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047971BF-8190-CA1C-C341-C47CC509E690}"/>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r>
              <a:rPr lang="en-US"/>
              <a:t>SWOT ANAYLSIS</a:t>
            </a:r>
          </a:p>
        </p:txBody>
      </p:sp>
      <p:sp>
        <p:nvSpPr>
          <p:cNvPr id="3" name="Date Placeholder 2">
            <a:extLst>
              <a:ext uri="{FF2B5EF4-FFF2-40B4-BE49-F238E27FC236}">
                <a16:creationId xmlns:a16="http://schemas.microsoft.com/office/drawing/2014/main" id="{CAF1F34D-9C93-33E6-FD8A-8A31205C9D5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971741AF-0567-BF44-8239-72582317B791}" type="datetimeFigureOut">
              <a:rPr lang="en-US" smtClean="0"/>
              <a:t>5/16/24</a:t>
            </a:fld>
            <a:endParaRPr lang="en-US"/>
          </a:p>
        </p:txBody>
      </p:sp>
      <p:sp>
        <p:nvSpPr>
          <p:cNvPr id="4" name="Footer Placeholder 3">
            <a:extLst>
              <a:ext uri="{FF2B5EF4-FFF2-40B4-BE49-F238E27FC236}">
                <a16:creationId xmlns:a16="http://schemas.microsoft.com/office/drawing/2014/main" id="{CF093683-B4E9-70AF-50B8-37715604D35C}"/>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0861FDA5-72B2-4561-33CD-C0BF17EBA633}"/>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EDBC158C-A8BF-8942-BBCF-C434332E6179}" type="slidenum">
              <a:rPr lang="en-US" smtClean="0"/>
              <a:t>‹#›</a:t>
            </a:fld>
            <a:endParaRPr lang="en-US"/>
          </a:p>
        </p:txBody>
      </p:sp>
    </p:spTree>
    <p:extLst>
      <p:ext uri="{BB962C8B-B14F-4D97-AF65-F5344CB8AC3E}">
        <p14:creationId xmlns:p14="http://schemas.microsoft.com/office/powerpoint/2010/main" val="3827435400"/>
      </p:ext>
    </p:extLst>
  </p:cSld>
  <p:clrMap bg1="lt1" tx1="dk1" bg2="lt2" tx2="dk2" accent1="accent1" accent2="accent2" accent3="accent3" accent4="accent4" accent5="accent5" accent6="accent6" hlink="hlink" folHlink="folHlink"/>
  <p:hf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r>
              <a:rPr lang="en-US"/>
              <a:t>SWOT ANAYLSIS</a:t>
            </a:r>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970EEE5-6627-944E-A0C3-56603055499F}" type="datetimeFigureOut">
              <a:rPr lang="en-US" smtClean="0"/>
              <a:t>5/16/24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9640BCC-74E4-C940-B2F6-ADE2572E9D25}" type="slidenum">
              <a:rPr lang="en-US" smtClean="0"/>
              <a:t>‹#›</a:t>
            </a:fld>
            <a:endParaRPr lang="en-US"/>
          </a:p>
        </p:txBody>
      </p:sp>
    </p:spTree>
    <p:extLst>
      <p:ext uri="{BB962C8B-B14F-4D97-AF65-F5344CB8AC3E}">
        <p14:creationId xmlns:p14="http://schemas.microsoft.com/office/powerpoint/2010/main" val="3850482045"/>
      </p:ext>
    </p:extLst>
  </p:cSld>
  <p:clrMap bg1="lt1" tx1="dk1" bg2="lt2" tx2="dk2" accent1="accent1" accent2="accent2" accent3="accent3" accent4="accent4" accent5="accent5" accent6="accent6" hlink="hlink" folHlink="folHlink"/>
  <p:hf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r>
              <a:rPr lang="en-US"/>
              <a:t>SWOT ANAYLSIS</a:t>
            </a:r>
          </a:p>
        </p:txBody>
      </p:sp>
      <p:sp>
        <p:nvSpPr>
          <p:cNvPr id="5" name="Slide Number Placeholder 4"/>
          <p:cNvSpPr>
            <a:spLocks noGrp="1"/>
          </p:cNvSpPr>
          <p:nvPr>
            <p:ph type="sldNum" sz="quarter" idx="5"/>
          </p:nvPr>
        </p:nvSpPr>
        <p:spPr/>
        <p:txBody>
          <a:bodyPr/>
          <a:lstStyle/>
          <a:p>
            <a:fld id="{99640BCC-74E4-C940-B2F6-ADE2572E9D25}" type="slidenum">
              <a:rPr lang="en-US" smtClean="0"/>
              <a:t>3</a:t>
            </a:fld>
            <a:endParaRPr lang="en-US"/>
          </a:p>
        </p:txBody>
      </p:sp>
    </p:spTree>
    <p:extLst>
      <p:ext uri="{BB962C8B-B14F-4D97-AF65-F5344CB8AC3E}">
        <p14:creationId xmlns:p14="http://schemas.microsoft.com/office/powerpoint/2010/main" val="175272523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r>
              <a:rPr lang="en-US"/>
              <a:t>SWOT ANAYLSIS</a:t>
            </a:r>
          </a:p>
        </p:txBody>
      </p:sp>
      <p:sp>
        <p:nvSpPr>
          <p:cNvPr id="5" name="Slide Number Placeholder 4"/>
          <p:cNvSpPr>
            <a:spLocks noGrp="1"/>
          </p:cNvSpPr>
          <p:nvPr>
            <p:ph type="sldNum" sz="quarter" idx="5"/>
          </p:nvPr>
        </p:nvSpPr>
        <p:spPr/>
        <p:txBody>
          <a:bodyPr/>
          <a:lstStyle/>
          <a:p>
            <a:fld id="{99640BCC-74E4-C940-B2F6-ADE2572E9D25}" type="slidenum">
              <a:rPr lang="en-US" smtClean="0"/>
              <a:t>11</a:t>
            </a:fld>
            <a:endParaRPr lang="en-US"/>
          </a:p>
        </p:txBody>
      </p:sp>
    </p:spTree>
    <p:extLst>
      <p:ext uri="{BB962C8B-B14F-4D97-AF65-F5344CB8AC3E}">
        <p14:creationId xmlns:p14="http://schemas.microsoft.com/office/powerpoint/2010/main" val="351815398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640BCC-74E4-C940-B2F6-ADE2572E9D25}" type="slidenum">
              <a:rPr lang="en-US" smtClean="0"/>
              <a:t>13</a:t>
            </a:fld>
            <a:endParaRPr lang="en-US"/>
          </a:p>
        </p:txBody>
      </p:sp>
      <p:sp>
        <p:nvSpPr>
          <p:cNvPr id="5" name="Header Placeholder 4">
            <a:extLst>
              <a:ext uri="{FF2B5EF4-FFF2-40B4-BE49-F238E27FC236}">
                <a16:creationId xmlns:a16="http://schemas.microsoft.com/office/drawing/2014/main" id="{96C988CF-11EC-55E2-399C-D6172F09F967}"/>
              </a:ext>
            </a:extLst>
          </p:cNvPr>
          <p:cNvSpPr>
            <a:spLocks noGrp="1"/>
          </p:cNvSpPr>
          <p:nvPr>
            <p:ph type="hdr" sz="quarter"/>
          </p:nvPr>
        </p:nvSpPr>
        <p:spPr/>
        <p:txBody>
          <a:bodyPr/>
          <a:lstStyle/>
          <a:p>
            <a:r>
              <a:rPr lang="en-US"/>
              <a:t>SWOT ANAYLSIS</a:t>
            </a:r>
          </a:p>
        </p:txBody>
      </p:sp>
    </p:spTree>
    <p:extLst>
      <p:ext uri="{BB962C8B-B14F-4D97-AF65-F5344CB8AC3E}">
        <p14:creationId xmlns:p14="http://schemas.microsoft.com/office/powerpoint/2010/main" val="200809150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640BCC-74E4-C940-B2F6-ADE2572E9D25}" type="slidenum">
              <a:rPr lang="en-US" smtClean="0"/>
              <a:t>20</a:t>
            </a:fld>
            <a:endParaRPr lang="en-US"/>
          </a:p>
        </p:txBody>
      </p:sp>
      <p:sp>
        <p:nvSpPr>
          <p:cNvPr id="5" name="Header Placeholder 4">
            <a:extLst>
              <a:ext uri="{FF2B5EF4-FFF2-40B4-BE49-F238E27FC236}">
                <a16:creationId xmlns:a16="http://schemas.microsoft.com/office/drawing/2014/main" id="{03CA4B82-FEBD-09A8-EE39-F0CD0525AA1E}"/>
              </a:ext>
            </a:extLst>
          </p:cNvPr>
          <p:cNvSpPr>
            <a:spLocks noGrp="1"/>
          </p:cNvSpPr>
          <p:nvPr>
            <p:ph type="hdr" sz="quarter"/>
          </p:nvPr>
        </p:nvSpPr>
        <p:spPr/>
        <p:txBody>
          <a:bodyPr/>
          <a:lstStyle/>
          <a:p>
            <a:r>
              <a:rPr lang="en-US"/>
              <a:t>SWOT ANAYLSIS</a:t>
            </a:r>
          </a:p>
        </p:txBody>
      </p:sp>
    </p:spTree>
    <p:extLst>
      <p:ext uri="{BB962C8B-B14F-4D97-AF65-F5344CB8AC3E}">
        <p14:creationId xmlns:p14="http://schemas.microsoft.com/office/powerpoint/2010/main" val="403183109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640BCC-74E4-C940-B2F6-ADE2572E9D25}" type="slidenum">
              <a:rPr lang="en-US" smtClean="0"/>
              <a:t>21</a:t>
            </a:fld>
            <a:endParaRPr lang="en-US"/>
          </a:p>
        </p:txBody>
      </p:sp>
      <p:sp>
        <p:nvSpPr>
          <p:cNvPr id="5" name="Header Placeholder 4">
            <a:extLst>
              <a:ext uri="{FF2B5EF4-FFF2-40B4-BE49-F238E27FC236}">
                <a16:creationId xmlns:a16="http://schemas.microsoft.com/office/drawing/2014/main" id="{1FA98C86-5831-7D01-0AED-FC846EC11E4A}"/>
              </a:ext>
            </a:extLst>
          </p:cNvPr>
          <p:cNvSpPr>
            <a:spLocks noGrp="1"/>
          </p:cNvSpPr>
          <p:nvPr>
            <p:ph type="hdr" sz="quarter"/>
          </p:nvPr>
        </p:nvSpPr>
        <p:spPr/>
        <p:txBody>
          <a:bodyPr/>
          <a:lstStyle/>
          <a:p>
            <a:r>
              <a:rPr lang="en-US"/>
              <a:t>SWOT ANAYLSIS</a:t>
            </a:r>
          </a:p>
        </p:txBody>
      </p:sp>
    </p:spTree>
    <p:extLst>
      <p:ext uri="{BB962C8B-B14F-4D97-AF65-F5344CB8AC3E}">
        <p14:creationId xmlns:p14="http://schemas.microsoft.com/office/powerpoint/2010/main" val="236696357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7" name="Picture 6" descr="Celestia-R1---OverlayTitle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ctrTitle"/>
          </p:nvPr>
        </p:nvSpPr>
        <p:spPr>
          <a:xfrm>
            <a:off x="3962399" y="1964267"/>
            <a:ext cx="7197726" cy="2421464"/>
          </a:xfrm>
        </p:spPr>
        <p:txBody>
          <a:bodyPr anchor="b">
            <a:normAutofit/>
          </a:bodyPr>
          <a:lstStyle>
            <a:lvl1pPr algn="r">
              <a:defRPr sz="4800">
                <a:effectLst/>
              </a:defRPr>
            </a:lvl1pPr>
          </a:lstStyle>
          <a:p>
            <a:r>
              <a:rPr lang="en-US"/>
              <a:t>Click to edit Master title style</a:t>
            </a:r>
            <a:endParaRPr lang="en-US" dirty="0"/>
          </a:p>
        </p:txBody>
      </p:sp>
      <p:sp>
        <p:nvSpPr>
          <p:cNvPr id="3" name="Subtitle 2"/>
          <p:cNvSpPr>
            <a:spLocks noGrp="1"/>
          </p:cNvSpPr>
          <p:nvPr>
            <p:ph type="subTitle" idx="1"/>
          </p:nvPr>
        </p:nvSpPr>
        <p:spPr>
          <a:xfrm>
            <a:off x="3962399" y="4385732"/>
            <a:ext cx="7197726" cy="1405467"/>
          </a:xfrm>
        </p:spPr>
        <p:txBody>
          <a:bodyPr anchor="t">
            <a:normAutofit/>
          </a:bodyPr>
          <a:lstStyle>
            <a:lvl1pPr marL="0" indent="0" algn="r">
              <a:buNone/>
              <a:defRPr sz="1800" cap="all">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a:xfrm>
            <a:off x="8932558" y="5870575"/>
            <a:ext cx="1600200" cy="377825"/>
          </a:xfrm>
        </p:spPr>
        <p:txBody>
          <a:bodyPr/>
          <a:lstStyle/>
          <a:p>
            <a:fld id="{EF219591-A33D-D848-BA67-3A422B009FBA}" type="datetimeFigureOut">
              <a:rPr lang="en-US" smtClean="0"/>
              <a:t>5/16/24</a:t>
            </a:fld>
            <a:endParaRPr lang="en-US"/>
          </a:p>
        </p:txBody>
      </p:sp>
      <p:sp>
        <p:nvSpPr>
          <p:cNvPr id="5" name="Footer Placeholder 4"/>
          <p:cNvSpPr>
            <a:spLocks noGrp="1"/>
          </p:cNvSpPr>
          <p:nvPr>
            <p:ph type="ftr" sz="quarter" idx="11"/>
          </p:nvPr>
        </p:nvSpPr>
        <p:spPr>
          <a:xfrm>
            <a:off x="3962399" y="5870575"/>
            <a:ext cx="4893958" cy="377825"/>
          </a:xfrm>
        </p:spPr>
        <p:txBody>
          <a:bodyPr/>
          <a:lstStyle/>
          <a:p>
            <a:endParaRPr lang="en-US"/>
          </a:p>
        </p:txBody>
      </p:sp>
      <p:sp>
        <p:nvSpPr>
          <p:cNvPr id="6" name="Slide Number Placeholder 5"/>
          <p:cNvSpPr>
            <a:spLocks noGrp="1"/>
          </p:cNvSpPr>
          <p:nvPr>
            <p:ph type="sldNum" sz="quarter" idx="12"/>
          </p:nvPr>
        </p:nvSpPr>
        <p:spPr>
          <a:xfrm>
            <a:off x="10608958" y="5870575"/>
            <a:ext cx="551167" cy="377825"/>
          </a:xfrm>
        </p:spPr>
        <p:txBody>
          <a:bodyPr/>
          <a:lstStyle/>
          <a:p>
            <a:fld id="{F2A03F7B-0AA3-F742-A3CA-8680A2A6F7E1}" type="slidenum">
              <a:rPr lang="en-US" smtClean="0"/>
              <a:t>‹#›</a:t>
            </a:fld>
            <a:endParaRPr lang="en-US"/>
          </a:p>
        </p:txBody>
      </p:sp>
    </p:spTree>
    <p:extLst>
      <p:ext uri="{BB962C8B-B14F-4D97-AF65-F5344CB8AC3E}">
        <p14:creationId xmlns:p14="http://schemas.microsoft.com/office/powerpoint/2010/main" val="3276415987"/>
      </p:ext>
    </p:extLst>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0" y="4732865"/>
            <a:ext cx="1013142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1371600" y="932112"/>
            <a:ext cx="8759827" cy="3164976"/>
          </a:xfrm>
          <a:prstGeom prst="roundRect">
            <a:avLst>
              <a:gd name="adj" fmla="val 4380"/>
            </a:avLst>
          </a:prstGeom>
          <a:ln w="50800" cap="sq" cmpd="dbl">
            <a:gradFill flip="none" rotWithShape="1">
              <a:gsLst>
                <a:gs pos="0">
                  <a:srgbClr val="FFFFFF"/>
                </a:gs>
                <a:gs pos="100000">
                  <a:schemeClr val="tx1">
                    <a:alpha val="0"/>
                  </a:schemeClr>
                </a:gs>
              </a:gsLst>
              <a:path path="circle">
                <a:fillToRect l="50000" t="50000" r="50000" b="50000"/>
              </a:path>
              <a:tileRect/>
            </a:gradFill>
            <a:miter lim="800000"/>
          </a:ln>
          <a:effectLst>
            <a:outerShdw blurRad="254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85800" y="5299603"/>
            <a:ext cx="10131427" cy="49371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EF219591-A33D-D848-BA67-3A422B009FBA}" type="datetimeFigureOut">
              <a:rPr lang="en-US" smtClean="0"/>
              <a:t>5/16/24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2A03F7B-0AA3-F742-A3CA-8680A2A6F7E1}" type="slidenum">
              <a:rPr lang="en-US" smtClean="0"/>
              <a:t>‹#›</a:t>
            </a:fld>
            <a:endParaRPr lang="en-US"/>
          </a:p>
        </p:txBody>
      </p:sp>
    </p:spTree>
    <p:extLst>
      <p:ext uri="{BB962C8B-B14F-4D97-AF65-F5344CB8AC3E}">
        <p14:creationId xmlns:p14="http://schemas.microsoft.com/office/powerpoint/2010/main" val="410779738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pic>
        <p:nvPicPr>
          <p:cNvPr id="7" name="Picture 6"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1" y="609601"/>
            <a:ext cx="10131427" cy="3124199"/>
          </a:xfrm>
        </p:spPr>
        <p:txBody>
          <a:bodyPr anchor="ctr">
            <a:normAutofit/>
          </a:bodyPr>
          <a:lstStyle>
            <a:lvl1pPr algn="l">
              <a:defRPr sz="3200" b="0" cap="none"/>
            </a:lvl1pPr>
          </a:lstStyle>
          <a:p>
            <a:r>
              <a:rPr lang="en-US"/>
              <a:t>Click to edit Master title style</a:t>
            </a:r>
            <a:endParaRPr lang="en-US" dirty="0"/>
          </a:p>
        </p:txBody>
      </p:sp>
      <p:sp>
        <p:nvSpPr>
          <p:cNvPr id="3" name="Text Placeholder 2"/>
          <p:cNvSpPr>
            <a:spLocks noGrp="1"/>
          </p:cNvSpPr>
          <p:nvPr>
            <p:ph type="body" idx="1"/>
          </p:nvPr>
        </p:nvSpPr>
        <p:spPr>
          <a:xfrm>
            <a:off x="685800" y="4343400"/>
            <a:ext cx="10131428" cy="1447800"/>
          </a:xfrm>
        </p:spPr>
        <p:txBody>
          <a:bodyPr anchor="ctr">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EF219591-A33D-D848-BA67-3A422B009FBA}" type="datetimeFigureOut">
              <a:rPr lang="en-US" smtClean="0"/>
              <a:t>5/16/24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2A03F7B-0AA3-F742-A3CA-8680A2A6F7E1}" type="slidenum">
              <a:rPr lang="en-US" smtClean="0"/>
              <a:t>‹#›</a:t>
            </a:fld>
            <a:endParaRPr lang="en-US"/>
          </a:p>
        </p:txBody>
      </p:sp>
    </p:spTree>
    <p:extLst>
      <p:ext uri="{BB962C8B-B14F-4D97-AF65-F5344CB8AC3E}">
        <p14:creationId xmlns:p14="http://schemas.microsoft.com/office/powerpoint/2010/main" val="209513043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pic>
        <p:nvPicPr>
          <p:cNvPr id="16" name="Picture 15"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15" name="TextBox 14"/>
          <p:cNvSpPr txBox="1"/>
          <p:nvPr/>
        </p:nvSpPr>
        <p:spPr>
          <a:xfrm>
            <a:off x="10237867" y="2743200"/>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11" name="TextBox 10"/>
          <p:cNvSpPr txBox="1"/>
          <p:nvPr/>
        </p:nvSpPr>
        <p:spPr>
          <a:xfrm>
            <a:off x="488275" y="823337"/>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2" name="Title 1"/>
          <p:cNvSpPr>
            <a:spLocks noGrp="1"/>
          </p:cNvSpPr>
          <p:nvPr>
            <p:ph type="title"/>
          </p:nvPr>
        </p:nvSpPr>
        <p:spPr>
          <a:xfrm>
            <a:off x="992267" y="609601"/>
            <a:ext cx="9550399" cy="2743199"/>
          </a:xfrm>
        </p:spPr>
        <p:txBody>
          <a:bodyPr anchor="ctr">
            <a:normAutofit/>
          </a:bodyPr>
          <a:lstStyle>
            <a:lvl1pPr algn="l">
              <a:defRPr sz="3200" b="0" cap="none">
                <a:solidFill>
                  <a:schemeClr val="tx1"/>
                </a:solidFill>
              </a:defRPr>
            </a:lvl1pPr>
          </a:lstStyle>
          <a:p>
            <a:r>
              <a:rPr lang="en-US"/>
              <a:t>Click to edit Master title style</a:t>
            </a:r>
            <a:endParaRPr lang="en-US" dirty="0"/>
          </a:p>
        </p:txBody>
      </p:sp>
      <p:sp>
        <p:nvSpPr>
          <p:cNvPr id="10" name="Text Placeholder 9"/>
          <p:cNvSpPr>
            <a:spLocks noGrp="1"/>
          </p:cNvSpPr>
          <p:nvPr>
            <p:ph type="body" sz="quarter" idx="13"/>
          </p:nvPr>
        </p:nvSpPr>
        <p:spPr>
          <a:xfrm>
            <a:off x="1097875" y="3352800"/>
            <a:ext cx="9339184" cy="381000"/>
          </a:xfrm>
        </p:spPr>
        <p:txBody>
          <a:bodyPr anchor="ctr"/>
          <a:lstStyle>
            <a:lvl1pPr marL="0" indent="0">
              <a:buFontTx/>
              <a:buNone/>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87465" y="4343400"/>
            <a:ext cx="10152367" cy="1447800"/>
          </a:xfrm>
        </p:spPr>
        <p:txBody>
          <a:bodyPr anchor="ctr">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EF219591-A33D-D848-BA67-3A422B009FBA}" type="datetimeFigureOut">
              <a:rPr lang="en-US" smtClean="0"/>
              <a:t>5/16/24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2A03F7B-0AA3-F742-A3CA-8680A2A6F7E1}" type="slidenum">
              <a:rPr lang="en-US" smtClean="0"/>
              <a:t>‹#›</a:t>
            </a:fld>
            <a:endParaRPr lang="en-US"/>
          </a:p>
        </p:txBody>
      </p:sp>
    </p:spTree>
    <p:extLst>
      <p:ext uri="{BB962C8B-B14F-4D97-AF65-F5344CB8AC3E}">
        <p14:creationId xmlns:p14="http://schemas.microsoft.com/office/powerpoint/2010/main" val="172365569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2" y="3308581"/>
            <a:ext cx="10131425" cy="1468800"/>
          </a:xfrm>
        </p:spPr>
        <p:txBody>
          <a:bodyPr anchor="b">
            <a:normAutofit/>
          </a:bodyPr>
          <a:lstStyle>
            <a:lvl1pPr algn="l">
              <a:defRPr sz="3200" b="0" cap="none"/>
            </a:lvl1pPr>
          </a:lstStyle>
          <a:p>
            <a:r>
              <a:rPr lang="en-US"/>
              <a:t>Click to edit Master title style</a:t>
            </a:r>
            <a:endParaRPr lang="en-US" dirty="0"/>
          </a:p>
        </p:txBody>
      </p:sp>
      <p:sp>
        <p:nvSpPr>
          <p:cNvPr id="3" name="Text Placeholder 2"/>
          <p:cNvSpPr>
            <a:spLocks noGrp="1"/>
          </p:cNvSpPr>
          <p:nvPr>
            <p:ph type="body" idx="1"/>
          </p:nvPr>
        </p:nvSpPr>
        <p:spPr>
          <a:xfrm>
            <a:off x="685801" y="4777381"/>
            <a:ext cx="10131426" cy="860400"/>
          </a:xfrm>
        </p:spPr>
        <p:txBody>
          <a:bodyPr anchor="t">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EF219591-A33D-D848-BA67-3A422B009FBA}" type="datetimeFigureOut">
              <a:rPr lang="en-US" smtClean="0"/>
              <a:t>5/16/24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2A03F7B-0AA3-F742-A3CA-8680A2A6F7E1}" type="slidenum">
              <a:rPr lang="en-US" smtClean="0"/>
              <a:t>‹#›</a:t>
            </a:fld>
            <a:endParaRPr lang="en-US"/>
          </a:p>
        </p:txBody>
      </p:sp>
    </p:spTree>
    <p:extLst>
      <p:ext uri="{BB962C8B-B14F-4D97-AF65-F5344CB8AC3E}">
        <p14:creationId xmlns:p14="http://schemas.microsoft.com/office/powerpoint/2010/main" val="82057723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pic>
        <p:nvPicPr>
          <p:cNvPr id="11" name="Picture 10"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13" name="TextBox 12"/>
          <p:cNvSpPr txBox="1"/>
          <p:nvPr/>
        </p:nvSpPr>
        <p:spPr>
          <a:xfrm>
            <a:off x="10237867" y="2743200"/>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14" name="TextBox 13"/>
          <p:cNvSpPr txBox="1"/>
          <p:nvPr/>
        </p:nvSpPr>
        <p:spPr>
          <a:xfrm>
            <a:off x="488275" y="823337"/>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16" name="Title 1"/>
          <p:cNvSpPr>
            <a:spLocks noGrp="1"/>
          </p:cNvSpPr>
          <p:nvPr>
            <p:ph type="title"/>
          </p:nvPr>
        </p:nvSpPr>
        <p:spPr>
          <a:xfrm>
            <a:off x="992267" y="609601"/>
            <a:ext cx="9550399" cy="2743199"/>
          </a:xfrm>
        </p:spPr>
        <p:txBody>
          <a:bodyPr anchor="ctr">
            <a:normAutofit/>
          </a:bodyPr>
          <a:lstStyle>
            <a:lvl1pPr algn="l">
              <a:defRPr sz="3200" b="0" cap="none">
                <a:solidFill>
                  <a:schemeClr val="tx1"/>
                </a:solidFill>
              </a:defRPr>
            </a:lvl1pPr>
          </a:lstStyle>
          <a:p>
            <a:r>
              <a:rPr lang="en-US"/>
              <a:t>Click to edit Master title style</a:t>
            </a:r>
            <a:endParaRPr lang="en-US" dirty="0"/>
          </a:p>
        </p:txBody>
      </p:sp>
      <p:sp>
        <p:nvSpPr>
          <p:cNvPr id="10" name="Text Placeholder 9"/>
          <p:cNvSpPr>
            <a:spLocks noGrp="1"/>
          </p:cNvSpPr>
          <p:nvPr>
            <p:ph type="body" sz="quarter" idx="13"/>
          </p:nvPr>
        </p:nvSpPr>
        <p:spPr>
          <a:xfrm>
            <a:off x="685800" y="3886200"/>
            <a:ext cx="10135436" cy="889000"/>
          </a:xfrm>
        </p:spPr>
        <p:txBody>
          <a:bodyPr vert="horz" lIns="91440" tIns="45720" rIns="91440" bIns="45720" rtlCol="0" anchor="b">
            <a:normAutofit/>
          </a:bodyPr>
          <a:lstStyle>
            <a:lvl1pPr>
              <a:buNone/>
              <a:defRPr lang="en-US" sz="2400" b="0" cap="none" dirty="0">
                <a:ln w="3175" cmpd="sng">
                  <a:noFill/>
                </a:ln>
                <a:solidFill>
                  <a:schemeClr val="tx1"/>
                </a:solidFill>
                <a:effectLst/>
              </a:defRPr>
            </a:lvl1pPr>
          </a:lstStyle>
          <a:p>
            <a:pPr marL="0" lvl="0">
              <a:spcBef>
                <a:spcPct val="0"/>
              </a:spcBef>
              <a:buNone/>
            </a:pPr>
            <a:r>
              <a:rPr lang="en-US"/>
              <a:t>Click to edit Master text styles</a:t>
            </a:r>
          </a:p>
        </p:txBody>
      </p:sp>
      <p:sp>
        <p:nvSpPr>
          <p:cNvPr id="3" name="Text Placeholder 2"/>
          <p:cNvSpPr>
            <a:spLocks noGrp="1"/>
          </p:cNvSpPr>
          <p:nvPr>
            <p:ph type="body" idx="1"/>
          </p:nvPr>
        </p:nvSpPr>
        <p:spPr>
          <a:xfrm>
            <a:off x="685799" y="4775200"/>
            <a:ext cx="10135436" cy="10160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EF219591-A33D-D848-BA67-3A422B009FBA}" type="datetimeFigureOut">
              <a:rPr lang="en-US" smtClean="0"/>
              <a:t>5/16/24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2A03F7B-0AA3-F742-A3CA-8680A2A6F7E1}" type="slidenum">
              <a:rPr lang="en-US" smtClean="0"/>
              <a:t>‹#›</a:t>
            </a:fld>
            <a:endParaRPr lang="en-US"/>
          </a:p>
        </p:txBody>
      </p:sp>
    </p:spTree>
    <p:extLst>
      <p:ext uri="{BB962C8B-B14F-4D97-AF65-F5344CB8AC3E}">
        <p14:creationId xmlns:p14="http://schemas.microsoft.com/office/powerpoint/2010/main" val="255949839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1" y="609601"/>
            <a:ext cx="10131427" cy="2743199"/>
          </a:xfrm>
        </p:spPr>
        <p:txBody>
          <a:bodyPr vert="horz" lIns="91440" tIns="45720" rIns="91440" bIns="45720" rtlCol="0" anchor="ctr">
            <a:normAutofit/>
          </a:bodyPr>
          <a:lstStyle>
            <a:lvl1pPr>
              <a:defRPr lang="en-US" b="0" dirty="0"/>
            </a:lvl1pPr>
          </a:lstStyle>
          <a:p>
            <a:pPr marL="0" lvl="0"/>
            <a:r>
              <a:rPr lang="en-US"/>
              <a:t>Click to edit Master title style</a:t>
            </a:r>
            <a:endParaRPr lang="en-US" dirty="0"/>
          </a:p>
        </p:txBody>
      </p:sp>
      <p:sp>
        <p:nvSpPr>
          <p:cNvPr id="10" name="Text Placeholder 9"/>
          <p:cNvSpPr>
            <a:spLocks noGrp="1"/>
          </p:cNvSpPr>
          <p:nvPr>
            <p:ph type="body" sz="quarter" idx="13"/>
          </p:nvPr>
        </p:nvSpPr>
        <p:spPr>
          <a:xfrm>
            <a:off x="685801" y="3505200"/>
            <a:ext cx="10131428" cy="838200"/>
          </a:xfrm>
        </p:spPr>
        <p:txBody>
          <a:bodyPr vert="horz" lIns="91440" tIns="45720" rIns="91440" bIns="45720" rtlCol="0" anchor="b">
            <a:normAutofit/>
          </a:bodyPr>
          <a:lstStyle>
            <a:lvl1pPr>
              <a:buNone/>
              <a:defRPr lang="en-US" sz="2800" b="0" cap="none" dirty="0">
                <a:ln w="3175" cmpd="sng">
                  <a:noFill/>
                </a:ln>
                <a:solidFill>
                  <a:schemeClr val="tx1"/>
                </a:solidFill>
                <a:effectLst/>
              </a:defRPr>
            </a:lvl1pPr>
          </a:lstStyle>
          <a:p>
            <a:pPr marL="0" lvl="0">
              <a:spcBef>
                <a:spcPct val="0"/>
              </a:spcBef>
              <a:buNone/>
            </a:pPr>
            <a:r>
              <a:rPr lang="en-US"/>
              <a:t>Click to edit Master text styles</a:t>
            </a:r>
          </a:p>
        </p:txBody>
      </p:sp>
      <p:sp>
        <p:nvSpPr>
          <p:cNvPr id="3" name="Text Placeholder 2"/>
          <p:cNvSpPr>
            <a:spLocks noGrp="1"/>
          </p:cNvSpPr>
          <p:nvPr>
            <p:ph type="body" idx="1"/>
          </p:nvPr>
        </p:nvSpPr>
        <p:spPr>
          <a:xfrm>
            <a:off x="685800" y="4343400"/>
            <a:ext cx="10131428" cy="14478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EF219591-A33D-D848-BA67-3A422B009FBA}" type="datetimeFigureOut">
              <a:rPr lang="en-US" smtClean="0"/>
              <a:t>5/16/24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2A03F7B-0AA3-F742-A3CA-8680A2A6F7E1}" type="slidenum">
              <a:rPr lang="en-US" smtClean="0"/>
              <a:t>‹#›</a:t>
            </a:fld>
            <a:endParaRPr lang="en-US"/>
          </a:p>
        </p:txBody>
      </p:sp>
    </p:spTree>
    <p:extLst>
      <p:ext uri="{BB962C8B-B14F-4D97-AF65-F5344CB8AC3E}">
        <p14:creationId xmlns:p14="http://schemas.microsoft.com/office/powerpoint/2010/main" val="213492258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pic>
        <p:nvPicPr>
          <p:cNvPr id="7" name="Picture 6"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3" name="Vertical Text Placeholder 2"/>
          <p:cNvSpPr>
            <a:spLocks noGrp="1"/>
          </p:cNvSpPr>
          <p:nvPr>
            <p:ph type="body" orient="vert" idx="1"/>
          </p:nvPr>
        </p:nvSpPr>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EF219591-A33D-D848-BA67-3A422B009FBA}" type="datetimeFigureOut">
              <a:rPr lang="en-US" smtClean="0"/>
              <a:t>5/16/24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2A03F7B-0AA3-F742-A3CA-8680A2A6F7E1}" type="slidenum">
              <a:rPr lang="en-US" smtClean="0"/>
              <a:t>‹#›</a:t>
            </a:fld>
            <a:endParaRPr lang="en-US"/>
          </a:p>
        </p:txBody>
      </p:sp>
      <p:sp>
        <p:nvSpPr>
          <p:cNvPr id="8" name="Title 1"/>
          <p:cNvSpPr>
            <a:spLocks noGrp="1"/>
          </p:cNvSpPr>
          <p:nvPr>
            <p:ph type="title"/>
          </p:nvPr>
        </p:nvSpPr>
        <p:spPr>
          <a:xfrm>
            <a:off x="685801" y="609600"/>
            <a:ext cx="10131425" cy="1456267"/>
          </a:xfrm>
        </p:spPr>
        <p:txBody>
          <a:bodyPr/>
          <a:lstStyle/>
          <a:p>
            <a:r>
              <a:rPr lang="en-US"/>
              <a:t>Click to edit Master title style</a:t>
            </a:r>
            <a:endParaRPr lang="en-US" dirty="0"/>
          </a:p>
        </p:txBody>
      </p:sp>
    </p:spTree>
    <p:extLst>
      <p:ext uri="{BB962C8B-B14F-4D97-AF65-F5344CB8AC3E}">
        <p14:creationId xmlns:p14="http://schemas.microsoft.com/office/powerpoint/2010/main" val="401176263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pic>
        <p:nvPicPr>
          <p:cNvPr id="7" name="Picture 6"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Vertical Title 1"/>
          <p:cNvSpPr>
            <a:spLocks noGrp="1"/>
          </p:cNvSpPr>
          <p:nvPr>
            <p:ph type="title" orient="vert"/>
          </p:nvPr>
        </p:nvSpPr>
        <p:spPr>
          <a:xfrm>
            <a:off x="8658675" y="609599"/>
            <a:ext cx="2158552" cy="5181601"/>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85800" y="609600"/>
            <a:ext cx="7832116" cy="5181600"/>
          </a:xfrm>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EF219591-A33D-D848-BA67-3A422B009FBA}" type="datetimeFigureOut">
              <a:rPr lang="en-US" smtClean="0"/>
              <a:t>5/16/24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2A03F7B-0AA3-F742-A3CA-8680A2A6F7E1}" type="slidenum">
              <a:rPr lang="en-US" smtClean="0"/>
              <a:t>‹#›</a:t>
            </a:fld>
            <a:endParaRPr lang="en-US"/>
          </a:p>
        </p:txBody>
      </p:sp>
    </p:spTree>
    <p:extLst>
      <p:ext uri="{BB962C8B-B14F-4D97-AF65-F5344CB8AC3E}">
        <p14:creationId xmlns:p14="http://schemas.microsoft.com/office/powerpoint/2010/main" val="348718244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7" name="Picture 6"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nchor="ct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EF219591-A33D-D848-BA67-3A422B009FBA}" type="datetimeFigureOut">
              <a:rPr lang="en-US" smtClean="0"/>
              <a:t>5/16/24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2A03F7B-0AA3-F742-A3CA-8680A2A6F7E1}" type="slidenum">
              <a:rPr lang="en-US" smtClean="0"/>
              <a:t>‹#›</a:t>
            </a:fld>
            <a:endParaRPr lang="en-US"/>
          </a:p>
        </p:txBody>
      </p:sp>
    </p:spTree>
    <p:extLst>
      <p:ext uri="{BB962C8B-B14F-4D97-AF65-F5344CB8AC3E}">
        <p14:creationId xmlns:p14="http://schemas.microsoft.com/office/powerpoint/2010/main" val="334518405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7" name="Picture 6"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0" y="3308581"/>
            <a:ext cx="10131427" cy="1468800"/>
          </a:xfrm>
        </p:spPr>
        <p:txBody>
          <a:bodyPr anchor="b"/>
          <a:lstStyle>
            <a:lvl1pPr algn="l">
              <a:defRPr sz="4000" b="0" cap="all"/>
            </a:lvl1pPr>
          </a:lstStyle>
          <a:p>
            <a:r>
              <a:rPr lang="en-US"/>
              <a:t>Click to edit Master title style</a:t>
            </a:r>
            <a:endParaRPr lang="en-US" dirty="0"/>
          </a:p>
        </p:txBody>
      </p:sp>
      <p:sp>
        <p:nvSpPr>
          <p:cNvPr id="3" name="Text Placeholder 2"/>
          <p:cNvSpPr>
            <a:spLocks noGrp="1"/>
          </p:cNvSpPr>
          <p:nvPr>
            <p:ph type="body" idx="1"/>
          </p:nvPr>
        </p:nvSpPr>
        <p:spPr>
          <a:xfrm>
            <a:off x="685799" y="4777381"/>
            <a:ext cx="10131428" cy="860400"/>
          </a:xfrm>
        </p:spPr>
        <p:txBody>
          <a:bodyPr anchor="t">
            <a:normAutofit/>
          </a:bodyPr>
          <a:lstStyle>
            <a:lvl1pPr marL="0" indent="0" algn="l">
              <a:buNone/>
              <a:defRPr sz="2000" cap="all">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EF219591-A33D-D848-BA67-3A422B009FBA}" type="datetimeFigureOut">
              <a:rPr lang="en-US" smtClean="0"/>
              <a:t>5/16/24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2A03F7B-0AA3-F742-A3CA-8680A2A6F7E1}" type="slidenum">
              <a:rPr lang="en-US" smtClean="0"/>
              <a:t>‹#›</a:t>
            </a:fld>
            <a:endParaRPr lang="en-US"/>
          </a:p>
        </p:txBody>
      </p:sp>
    </p:spTree>
    <p:extLst>
      <p:ext uri="{BB962C8B-B14F-4D97-AF65-F5344CB8AC3E}">
        <p14:creationId xmlns:p14="http://schemas.microsoft.com/office/powerpoint/2010/main" val="313006071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85802" y="2142067"/>
            <a:ext cx="4995334" cy="3649134"/>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821895" y="2142067"/>
            <a:ext cx="4995332" cy="3649133"/>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F219591-A33D-D848-BA67-3A422B009FBA}" type="datetimeFigureOut">
              <a:rPr lang="en-US" smtClean="0"/>
              <a:t>5/16/24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2A03F7B-0AA3-F742-A3CA-8680A2A6F7E1}" type="slidenum">
              <a:rPr lang="en-US" smtClean="0"/>
              <a:t>‹#›</a:t>
            </a:fld>
            <a:endParaRPr lang="en-US"/>
          </a:p>
        </p:txBody>
      </p:sp>
    </p:spTree>
    <p:extLst>
      <p:ext uri="{BB962C8B-B14F-4D97-AF65-F5344CB8AC3E}">
        <p14:creationId xmlns:p14="http://schemas.microsoft.com/office/powerpoint/2010/main" val="304734205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973670" y="2218267"/>
            <a:ext cx="4709054" cy="576262"/>
          </a:xfrm>
        </p:spPr>
        <p:txBody>
          <a:bodyPr anchor="b">
            <a:noAutofit/>
          </a:bodyPr>
          <a:lstStyle>
            <a:lvl1pPr marL="0" indent="0">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85801" y="2870201"/>
            <a:ext cx="4996923" cy="2920998"/>
          </a:xfrm>
        </p:spPr>
        <p:txBody>
          <a:bodyPr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096003" y="2226734"/>
            <a:ext cx="4722813" cy="576262"/>
          </a:xfrm>
        </p:spPr>
        <p:txBody>
          <a:bodyPr anchor="b">
            <a:noAutofit/>
          </a:bodyPr>
          <a:lstStyle>
            <a:lvl1pPr marL="0" indent="0">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823483" y="2870201"/>
            <a:ext cx="4995334" cy="2920998"/>
          </a:xfrm>
        </p:spPr>
        <p:txBody>
          <a:bodyPr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EF219591-A33D-D848-BA67-3A422B009FBA}" type="datetimeFigureOut">
              <a:rPr lang="en-US" smtClean="0"/>
              <a:t>5/16/24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2A03F7B-0AA3-F742-A3CA-8680A2A6F7E1}" type="slidenum">
              <a:rPr lang="en-US" smtClean="0"/>
              <a:t>‹#›</a:t>
            </a:fld>
            <a:endParaRPr lang="en-US"/>
          </a:p>
        </p:txBody>
      </p:sp>
    </p:spTree>
    <p:extLst>
      <p:ext uri="{BB962C8B-B14F-4D97-AF65-F5344CB8AC3E}">
        <p14:creationId xmlns:p14="http://schemas.microsoft.com/office/powerpoint/2010/main" val="357388804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pic>
        <p:nvPicPr>
          <p:cNvPr id="6" name="Picture 5"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EF219591-A33D-D848-BA67-3A422B009FBA}" type="datetimeFigureOut">
              <a:rPr lang="en-US" smtClean="0"/>
              <a:t>5/16/24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2A03F7B-0AA3-F742-A3CA-8680A2A6F7E1}" type="slidenum">
              <a:rPr lang="en-US" smtClean="0"/>
              <a:t>‹#›</a:t>
            </a:fld>
            <a:endParaRPr lang="en-US"/>
          </a:p>
        </p:txBody>
      </p:sp>
    </p:spTree>
    <p:extLst>
      <p:ext uri="{BB962C8B-B14F-4D97-AF65-F5344CB8AC3E}">
        <p14:creationId xmlns:p14="http://schemas.microsoft.com/office/powerpoint/2010/main" val="309263740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5" name="Picture 4"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Date Placeholder 1"/>
          <p:cNvSpPr>
            <a:spLocks noGrp="1"/>
          </p:cNvSpPr>
          <p:nvPr>
            <p:ph type="dt" sz="half" idx="10"/>
          </p:nvPr>
        </p:nvSpPr>
        <p:spPr/>
        <p:txBody>
          <a:bodyPr/>
          <a:lstStyle/>
          <a:p>
            <a:fld id="{EF219591-A33D-D848-BA67-3A422B009FBA}" type="datetimeFigureOut">
              <a:rPr lang="en-US" smtClean="0"/>
              <a:t>5/16/24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2A03F7B-0AA3-F742-A3CA-8680A2A6F7E1}" type="slidenum">
              <a:rPr lang="en-US" smtClean="0"/>
              <a:t>‹#›</a:t>
            </a:fld>
            <a:endParaRPr lang="en-US"/>
          </a:p>
        </p:txBody>
      </p:sp>
    </p:spTree>
    <p:extLst>
      <p:ext uri="{BB962C8B-B14F-4D97-AF65-F5344CB8AC3E}">
        <p14:creationId xmlns:p14="http://schemas.microsoft.com/office/powerpoint/2010/main" val="400777216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0" y="2074333"/>
            <a:ext cx="3680885" cy="1371600"/>
          </a:xfrm>
        </p:spPr>
        <p:txBody>
          <a:bodyPr anchor="b">
            <a:normAutofit/>
          </a:bodyPr>
          <a:lstStyle>
            <a:lvl1pPr algn="l">
              <a:defRPr sz="2400" b="0"/>
            </a:lvl1pPr>
          </a:lstStyle>
          <a:p>
            <a:r>
              <a:rPr lang="en-US"/>
              <a:t>Click to edit Master title style</a:t>
            </a:r>
            <a:endParaRPr lang="en-US" dirty="0"/>
          </a:p>
        </p:txBody>
      </p:sp>
      <p:sp>
        <p:nvSpPr>
          <p:cNvPr id="3" name="Content Placeholder 2"/>
          <p:cNvSpPr>
            <a:spLocks noGrp="1"/>
          </p:cNvSpPr>
          <p:nvPr>
            <p:ph idx="1"/>
          </p:nvPr>
        </p:nvSpPr>
        <p:spPr>
          <a:xfrm>
            <a:off x="4648201" y="609601"/>
            <a:ext cx="6169026" cy="5181600"/>
          </a:xfrm>
        </p:spPr>
        <p:txBody>
          <a:bodyPr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85800" y="3445933"/>
            <a:ext cx="3680885" cy="1828800"/>
          </a:xfrm>
        </p:spPr>
        <p:txBody>
          <a:bodyPr anchor="t">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EF219591-A33D-D848-BA67-3A422B009FBA}" type="datetimeFigureOut">
              <a:rPr lang="en-US" smtClean="0"/>
              <a:t>5/16/24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2A03F7B-0AA3-F742-A3CA-8680A2A6F7E1}" type="slidenum">
              <a:rPr lang="en-US" smtClean="0"/>
              <a:t>‹#›</a:t>
            </a:fld>
            <a:endParaRPr lang="en-US"/>
          </a:p>
        </p:txBody>
      </p:sp>
    </p:spTree>
    <p:extLst>
      <p:ext uri="{BB962C8B-B14F-4D97-AF65-F5344CB8AC3E}">
        <p14:creationId xmlns:p14="http://schemas.microsoft.com/office/powerpoint/2010/main" val="281195073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0" y="1600200"/>
            <a:ext cx="6164653" cy="1371600"/>
          </a:xfrm>
        </p:spPr>
        <p:txBody>
          <a:bodyPr anchor="b">
            <a:normAutofit/>
          </a:bodyPr>
          <a:lstStyle>
            <a:lvl1pPr algn="l">
              <a:defRPr sz="2800" b="0"/>
            </a:lvl1pPr>
          </a:lstStyle>
          <a:p>
            <a:r>
              <a:rPr lang="en-US"/>
              <a:t>Click to edit Master title style</a:t>
            </a:r>
            <a:endParaRPr lang="en-US" dirty="0"/>
          </a:p>
        </p:txBody>
      </p:sp>
      <p:sp>
        <p:nvSpPr>
          <p:cNvPr id="14" name="Picture Placeholder 2"/>
          <p:cNvSpPr>
            <a:spLocks noGrp="1" noChangeAspect="1"/>
          </p:cNvSpPr>
          <p:nvPr>
            <p:ph type="pic" idx="1"/>
          </p:nvPr>
        </p:nvSpPr>
        <p:spPr>
          <a:xfrm>
            <a:off x="7536253" y="914400"/>
            <a:ext cx="3280974" cy="4572000"/>
          </a:xfrm>
          <a:prstGeom prst="roundRect">
            <a:avLst>
              <a:gd name="adj" fmla="val 4280"/>
            </a:avLst>
          </a:prstGeom>
          <a:ln w="50800" cap="sq" cmpd="dbl">
            <a:gradFill flip="none" rotWithShape="1">
              <a:gsLst>
                <a:gs pos="0">
                  <a:srgbClr val="FFFFFF"/>
                </a:gs>
                <a:gs pos="100000">
                  <a:schemeClr val="tx1">
                    <a:alpha val="0"/>
                  </a:schemeClr>
                </a:gs>
              </a:gsLst>
              <a:path path="circle">
                <a:fillToRect l="50000" t="50000" r="50000" b="50000"/>
              </a:path>
              <a:tileRect/>
            </a:gradFill>
            <a:miter lim="800000"/>
          </a:ln>
          <a:effectLst>
            <a:outerShdw blurRad="254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85800" y="2971800"/>
            <a:ext cx="6164653" cy="1828800"/>
          </a:xfrm>
        </p:spPr>
        <p:txBody>
          <a:bodyPr anchor="t">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EF219591-A33D-D848-BA67-3A422B009FBA}" type="datetimeFigureOut">
              <a:rPr lang="en-US" smtClean="0"/>
              <a:t>5/16/24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2A03F7B-0AA3-F742-A3CA-8680A2A6F7E1}" type="slidenum">
              <a:rPr lang="en-US" smtClean="0"/>
              <a:t>‹#›</a:t>
            </a:fld>
            <a:endParaRPr lang="en-US"/>
          </a:p>
        </p:txBody>
      </p:sp>
    </p:spTree>
    <p:extLst>
      <p:ext uri="{BB962C8B-B14F-4D97-AF65-F5344CB8AC3E}">
        <p14:creationId xmlns:p14="http://schemas.microsoft.com/office/powerpoint/2010/main" val="32117107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85801" y="609600"/>
            <a:ext cx="10131425" cy="1456267"/>
          </a:xfrm>
          <a:prstGeom prst="rect">
            <a:avLst/>
          </a:prstGeom>
          <a:effectLst/>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85801" y="2142067"/>
            <a:ext cx="10131425" cy="3649133"/>
          </a:xfrm>
          <a:prstGeom prst="rect">
            <a:avLst/>
          </a:prstGeom>
        </p:spPr>
        <p:txBody>
          <a:bodyPr vert="horz" lIns="91440" tIns="45720" rIns="91440" bIns="45720" rtlCol="0"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589660" y="5870575"/>
            <a:ext cx="1600200" cy="377825"/>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EF219591-A33D-D848-BA67-3A422B009FBA}" type="datetimeFigureOut">
              <a:rPr lang="en-US" smtClean="0"/>
              <a:t>5/16/24</a:t>
            </a:fld>
            <a:endParaRPr lang="en-US"/>
          </a:p>
        </p:txBody>
      </p:sp>
      <p:sp>
        <p:nvSpPr>
          <p:cNvPr id="5" name="Footer Placeholder 4"/>
          <p:cNvSpPr>
            <a:spLocks noGrp="1"/>
          </p:cNvSpPr>
          <p:nvPr>
            <p:ph type="ftr" sz="quarter" idx="3"/>
          </p:nvPr>
        </p:nvSpPr>
        <p:spPr>
          <a:xfrm>
            <a:off x="685800" y="5870575"/>
            <a:ext cx="7827659" cy="377825"/>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en-US"/>
          </a:p>
        </p:txBody>
      </p:sp>
      <p:sp>
        <p:nvSpPr>
          <p:cNvPr id="6" name="Slide Number Placeholder 5"/>
          <p:cNvSpPr>
            <a:spLocks noGrp="1"/>
          </p:cNvSpPr>
          <p:nvPr>
            <p:ph type="sldNum" sz="quarter" idx="4"/>
          </p:nvPr>
        </p:nvSpPr>
        <p:spPr>
          <a:xfrm>
            <a:off x="10266060" y="5870575"/>
            <a:ext cx="551167" cy="377825"/>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F2A03F7B-0AA3-F742-A3CA-8680A2A6F7E1}" type="slidenum">
              <a:rPr lang="en-US" smtClean="0"/>
              <a:t>‹#›</a:t>
            </a:fld>
            <a:endParaRPr lang="en-US"/>
          </a:p>
        </p:txBody>
      </p:sp>
    </p:spTree>
    <p:extLst>
      <p:ext uri="{BB962C8B-B14F-4D97-AF65-F5344CB8AC3E}">
        <p14:creationId xmlns:p14="http://schemas.microsoft.com/office/powerpoint/2010/main" val="2550063660"/>
      </p:ext>
    </p:extLst>
  </p:cSld>
  <p:clrMap bg1="dk1" tx1="lt1" bg2="dk2" tx2="lt2" accent1="accent1" accent2="accent2" accent3="accent3" accent4="accent4" accent5="accent5" accent6="accent6" hlink="hlink" folHlink="folHlink"/>
  <p:sldLayoutIdLst>
    <p:sldLayoutId id="2147483722" r:id="rId1"/>
    <p:sldLayoutId id="2147483723" r:id="rId2"/>
    <p:sldLayoutId id="2147483724" r:id="rId3"/>
    <p:sldLayoutId id="2147483725" r:id="rId4"/>
    <p:sldLayoutId id="2147483726" r:id="rId5"/>
    <p:sldLayoutId id="2147483727" r:id="rId6"/>
    <p:sldLayoutId id="2147483728" r:id="rId7"/>
    <p:sldLayoutId id="2147483729" r:id="rId8"/>
    <p:sldLayoutId id="2147483730" r:id="rId9"/>
    <p:sldLayoutId id="2147483731" r:id="rId10"/>
    <p:sldLayoutId id="2147483732" r:id="rId11"/>
    <p:sldLayoutId id="2147483733" r:id="rId12"/>
    <p:sldLayoutId id="2147483734" r:id="rId13"/>
    <p:sldLayoutId id="2147483735" r:id="rId14"/>
    <p:sldLayoutId id="2147483736" r:id="rId15"/>
    <p:sldLayoutId id="2147483737" r:id="rId16"/>
    <p:sldLayoutId id="2147483738" r:id="rId17"/>
  </p:sldLayoutIdLst>
  <p:txStyles>
    <p:titleStyle>
      <a:lvl1pPr algn="l" defTabSz="457200" rtl="0" eaLnBrk="1" latinLnBrk="0" hangingPunct="1">
        <a:spcBef>
          <a:spcPct val="0"/>
        </a:spcBef>
        <a:buNone/>
        <a:defRPr sz="3600" kern="1200" cap="all">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ts val="0"/>
        </a:spcBef>
        <a:spcAft>
          <a:spcPts val="1000"/>
        </a:spcAft>
        <a:buClr>
          <a:schemeClr val="tx1"/>
        </a:buClr>
        <a:buSzPct val="100000"/>
        <a:buFont typeface="Arial"/>
        <a:buChar char="•"/>
        <a:defRPr sz="1800" kern="1200" cap="none">
          <a:solidFill>
            <a:schemeClr val="tx1"/>
          </a:solidFill>
          <a:effectLst/>
          <a:latin typeface="+mn-lt"/>
          <a:ea typeface="+mn-ea"/>
          <a:cs typeface="+mn-cs"/>
        </a:defRPr>
      </a:lvl1pPr>
      <a:lvl2pPr marL="742950" indent="-285750" algn="l" defTabSz="457200" rtl="0" eaLnBrk="1" latinLnBrk="0" hangingPunct="1">
        <a:spcBef>
          <a:spcPts val="0"/>
        </a:spcBef>
        <a:spcAft>
          <a:spcPts val="1000"/>
        </a:spcAft>
        <a:buClr>
          <a:schemeClr val="tx1"/>
        </a:buClr>
        <a:buSzPct val="100000"/>
        <a:buFont typeface="Arial"/>
        <a:buChar char="•"/>
        <a:defRPr sz="1600" kern="1200" cap="none">
          <a:solidFill>
            <a:schemeClr val="tx1"/>
          </a:solidFill>
          <a:effectLst/>
          <a:latin typeface="+mn-lt"/>
          <a:ea typeface="+mn-ea"/>
          <a:cs typeface="+mn-cs"/>
        </a:defRPr>
      </a:lvl2pPr>
      <a:lvl3pPr marL="1200150" indent="-285750" algn="l" defTabSz="457200" rtl="0" eaLnBrk="1" latinLnBrk="0" hangingPunct="1">
        <a:spcBef>
          <a:spcPts val="0"/>
        </a:spcBef>
        <a:spcAft>
          <a:spcPts val="1000"/>
        </a:spcAft>
        <a:buClr>
          <a:schemeClr val="tx1"/>
        </a:buClr>
        <a:buSzPct val="100000"/>
        <a:buFont typeface="Arial"/>
        <a:buChar char="•"/>
        <a:defRPr sz="1400" kern="1200" cap="none">
          <a:solidFill>
            <a:schemeClr val="tx1"/>
          </a:solidFill>
          <a:effectLst/>
          <a:latin typeface="+mn-lt"/>
          <a:ea typeface="+mn-ea"/>
          <a:cs typeface="+mn-cs"/>
        </a:defRPr>
      </a:lvl3pPr>
      <a:lvl4pPr marL="1543050" indent="-17145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4pPr>
      <a:lvl5pPr marL="2000250" indent="-17145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5pPr>
      <a:lvl6pPr marL="25146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6pPr>
      <a:lvl7pPr marL="29718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7pPr>
      <a:lvl8pPr marL="34290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8pPr>
      <a:lvl9pPr marL="38862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F25F83-8CFD-14E5-FED5-A31DDAF26EEF}"/>
              </a:ext>
            </a:extLst>
          </p:cNvPr>
          <p:cNvSpPr>
            <a:spLocks noGrp="1"/>
          </p:cNvSpPr>
          <p:nvPr>
            <p:ph type="ctrTitle"/>
          </p:nvPr>
        </p:nvSpPr>
        <p:spPr/>
        <p:txBody>
          <a:bodyPr/>
          <a:lstStyle/>
          <a:p>
            <a:r>
              <a:rPr lang="en-US" dirty="0">
                <a:latin typeface="Times New Roman" panose="02020603050405020304" pitchFamily="18" charset="0"/>
                <a:cs typeface="Times New Roman" panose="02020603050405020304" pitchFamily="18" charset="0"/>
              </a:rPr>
              <a:t>NADA Service Homework</a:t>
            </a:r>
          </a:p>
        </p:txBody>
      </p:sp>
      <p:sp>
        <p:nvSpPr>
          <p:cNvPr id="3" name="Subtitle 2">
            <a:extLst>
              <a:ext uri="{FF2B5EF4-FFF2-40B4-BE49-F238E27FC236}">
                <a16:creationId xmlns:a16="http://schemas.microsoft.com/office/drawing/2014/main" id="{E26144CF-2179-41DC-2D28-21C73084CDA6}"/>
              </a:ext>
            </a:extLst>
          </p:cNvPr>
          <p:cNvSpPr>
            <a:spLocks noGrp="1"/>
          </p:cNvSpPr>
          <p:nvPr>
            <p:ph type="subTitle" idx="1"/>
          </p:nvPr>
        </p:nvSpPr>
        <p:spPr/>
        <p:txBody>
          <a:bodyPr/>
          <a:lstStyle/>
          <a:p>
            <a:r>
              <a:rPr lang="en-US" dirty="0">
                <a:latin typeface="Times New Roman" panose="02020603050405020304" pitchFamily="18" charset="0"/>
                <a:cs typeface="Times New Roman" panose="02020603050405020304" pitchFamily="18" charset="0"/>
              </a:rPr>
              <a:t>By: Daniel </a:t>
            </a:r>
            <a:r>
              <a:rPr lang="en-US" dirty="0" err="1">
                <a:latin typeface="Times New Roman" panose="02020603050405020304" pitchFamily="18" charset="0"/>
                <a:cs typeface="Times New Roman" panose="02020603050405020304" pitchFamily="18" charset="0"/>
              </a:rPr>
              <a:t>Mekuria</a:t>
            </a:r>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97302379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F22D398-2658-288E-F1FB-3A7BF2BFA1CF}"/>
              </a:ext>
            </a:extLst>
          </p:cNvPr>
          <p:cNvSpPr txBox="1"/>
          <p:nvPr/>
        </p:nvSpPr>
        <p:spPr>
          <a:xfrm>
            <a:off x="5110348" y="950027"/>
            <a:ext cx="1971304" cy="400110"/>
          </a:xfrm>
          <a:prstGeom prst="rect">
            <a:avLst/>
          </a:prstGeom>
          <a:noFill/>
        </p:spPr>
        <p:txBody>
          <a:bodyPr wrap="square" rtlCol="0">
            <a:spAutoFit/>
          </a:bodyPr>
          <a:lstStyle/>
          <a:p>
            <a:r>
              <a:rPr lang="en-US" sz="2000" dirty="0">
                <a:latin typeface="Times New Roman" panose="02020603050405020304" pitchFamily="18" charset="0"/>
                <a:cs typeface="Times New Roman" panose="02020603050405020304" pitchFamily="18" charset="0"/>
              </a:rPr>
              <a:t>Facility</a:t>
            </a:r>
          </a:p>
        </p:txBody>
      </p:sp>
      <p:pic>
        <p:nvPicPr>
          <p:cNvPr id="4" name="Picture 3" descr="A screenshot of a blue and white chart&#10;&#10;Description automatically generated">
            <a:extLst>
              <a:ext uri="{FF2B5EF4-FFF2-40B4-BE49-F238E27FC236}">
                <a16:creationId xmlns:a16="http://schemas.microsoft.com/office/drawing/2014/main" id="{4A505A08-07EA-295B-3FC9-433675AE5C33}"/>
              </a:ext>
            </a:extLst>
          </p:cNvPr>
          <p:cNvPicPr>
            <a:picLocks noChangeAspect="1"/>
          </p:cNvPicPr>
          <p:nvPr/>
        </p:nvPicPr>
        <p:blipFill>
          <a:blip r:embed="rId2"/>
          <a:stretch>
            <a:fillRect/>
          </a:stretch>
        </p:blipFill>
        <p:spPr>
          <a:xfrm>
            <a:off x="2781547" y="1591294"/>
            <a:ext cx="5884718" cy="4422222"/>
          </a:xfrm>
          <a:prstGeom prst="rect">
            <a:avLst/>
          </a:prstGeom>
        </p:spPr>
      </p:pic>
    </p:spTree>
    <p:extLst>
      <p:ext uri="{BB962C8B-B14F-4D97-AF65-F5344CB8AC3E}">
        <p14:creationId xmlns:p14="http://schemas.microsoft.com/office/powerpoint/2010/main" val="222927536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8F552AC3-2112-E6F2-F181-216888EC5691}"/>
              </a:ext>
            </a:extLst>
          </p:cNvPr>
          <p:cNvSpPr txBox="1"/>
          <p:nvPr/>
        </p:nvSpPr>
        <p:spPr>
          <a:xfrm>
            <a:off x="4138549" y="641267"/>
            <a:ext cx="2873829" cy="400110"/>
          </a:xfrm>
          <a:prstGeom prst="rect">
            <a:avLst/>
          </a:prstGeom>
          <a:noFill/>
        </p:spPr>
        <p:txBody>
          <a:bodyPr wrap="square" rtlCol="0">
            <a:spAutoFit/>
          </a:bodyPr>
          <a:lstStyle/>
          <a:p>
            <a:r>
              <a:rPr lang="en-US" sz="2000" dirty="0">
                <a:latin typeface="Times New Roman" panose="02020603050405020304" pitchFamily="18" charset="0"/>
                <a:cs typeface="Times New Roman" panose="02020603050405020304" pitchFamily="18" charset="0"/>
              </a:rPr>
              <a:t>Repair Order Analysis</a:t>
            </a:r>
          </a:p>
        </p:txBody>
      </p:sp>
      <p:pic>
        <p:nvPicPr>
          <p:cNvPr id="6" name="Picture 5" descr="A screenshot of a report&#10;&#10;Description automatically generated">
            <a:extLst>
              <a:ext uri="{FF2B5EF4-FFF2-40B4-BE49-F238E27FC236}">
                <a16:creationId xmlns:a16="http://schemas.microsoft.com/office/drawing/2014/main" id="{E0910154-AD66-4AE8-DDF6-5F48DCB8FEC0}"/>
              </a:ext>
            </a:extLst>
          </p:cNvPr>
          <p:cNvPicPr>
            <a:picLocks noChangeAspect="1"/>
          </p:cNvPicPr>
          <p:nvPr/>
        </p:nvPicPr>
        <p:blipFill>
          <a:blip r:embed="rId3"/>
          <a:stretch>
            <a:fillRect/>
          </a:stretch>
        </p:blipFill>
        <p:spPr>
          <a:xfrm>
            <a:off x="2473202" y="1438123"/>
            <a:ext cx="6409541" cy="4778610"/>
          </a:xfrm>
          <a:prstGeom prst="rect">
            <a:avLst/>
          </a:prstGeom>
        </p:spPr>
      </p:pic>
    </p:spTree>
    <p:extLst>
      <p:ext uri="{BB962C8B-B14F-4D97-AF65-F5344CB8AC3E}">
        <p14:creationId xmlns:p14="http://schemas.microsoft.com/office/powerpoint/2010/main" val="411691251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203EAD-EA99-1A25-74D9-03C6C6CAECAB}"/>
              </a:ext>
            </a:extLst>
          </p:cNvPr>
          <p:cNvSpPr>
            <a:spLocks noGrp="1"/>
          </p:cNvSpPr>
          <p:nvPr>
            <p:ph type="title"/>
          </p:nvPr>
        </p:nvSpPr>
        <p:spPr>
          <a:xfrm>
            <a:off x="7015348" y="4314701"/>
            <a:ext cx="10131425" cy="1456267"/>
          </a:xfrm>
        </p:spPr>
        <p:txBody>
          <a:bodyPr>
            <a:normAutofit/>
          </a:bodyPr>
          <a:lstStyle/>
          <a:p>
            <a:r>
              <a:rPr lang="en-US" sz="4400" dirty="0">
                <a:latin typeface="Times New Roman" panose="02020603050405020304" pitchFamily="18" charset="0"/>
                <a:cs typeface="Times New Roman" panose="02020603050405020304" pitchFamily="18" charset="0"/>
              </a:rPr>
              <a:t>SWOT ANALYSIS</a:t>
            </a:r>
          </a:p>
        </p:txBody>
      </p:sp>
    </p:spTree>
    <p:extLst>
      <p:ext uri="{BB962C8B-B14F-4D97-AF65-F5344CB8AC3E}">
        <p14:creationId xmlns:p14="http://schemas.microsoft.com/office/powerpoint/2010/main" val="323863427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73C597-3803-0EFA-B2FC-2D2564751F3A}"/>
              </a:ext>
            </a:extLst>
          </p:cNvPr>
          <p:cNvSpPr>
            <a:spLocks noGrp="1"/>
          </p:cNvSpPr>
          <p:nvPr>
            <p:ph type="title"/>
          </p:nvPr>
        </p:nvSpPr>
        <p:spPr>
          <a:xfrm>
            <a:off x="838200" y="998353"/>
            <a:ext cx="10515600" cy="641267"/>
          </a:xfrm>
        </p:spPr>
        <p:txBody>
          <a:bodyPr>
            <a:normAutofit/>
          </a:bodyPr>
          <a:lstStyle/>
          <a:p>
            <a:r>
              <a:rPr lang="en-US" sz="2400" b="1" dirty="0">
                <a:latin typeface="Times New Roman" panose="02020603050405020304" pitchFamily="18" charset="0"/>
                <a:cs typeface="Times New Roman" panose="02020603050405020304" pitchFamily="18" charset="0"/>
              </a:rPr>
              <a:t>STRENGTHS</a:t>
            </a:r>
          </a:p>
        </p:txBody>
      </p:sp>
      <p:sp>
        <p:nvSpPr>
          <p:cNvPr id="3" name="Content Placeholder 2">
            <a:extLst>
              <a:ext uri="{FF2B5EF4-FFF2-40B4-BE49-F238E27FC236}">
                <a16:creationId xmlns:a16="http://schemas.microsoft.com/office/drawing/2014/main" id="{104D5958-07A6-01D8-2FC7-D1FD47FF91D0}"/>
              </a:ext>
            </a:extLst>
          </p:cNvPr>
          <p:cNvSpPr>
            <a:spLocks noGrp="1"/>
          </p:cNvSpPr>
          <p:nvPr>
            <p:ph idx="1"/>
          </p:nvPr>
        </p:nvSpPr>
        <p:spPr/>
        <p:txBody>
          <a:bodyPr>
            <a:normAutofit lnSpcReduction="10000"/>
          </a:bodyPr>
          <a:lstStyle/>
          <a:p>
            <a:pPr marL="0" marR="0" indent="0">
              <a:spcBef>
                <a:spcPts val="0"/>
              </a:spcBef>
              <a:spcAft>
                <a:spcPts val="0"/>
              </a:spcAft>
              <a:buNone/>
            </a:pPr>
            <a:r>
              <a:rPr lang="en-US" sz="1800" dirty="0">
                <a:effectLst/>
                <a:latin typeface="Calibri" panose="020F0502020204030204" pitchFamily="34" charset="0"/>
                <a:ea typeface="Calibri" panose="020F0502020204030204" pitchFamily="34" charset="0"/>
                <a:cs typeface="Times New Roman" panose="02020603050405020304" pitchFamily="18" charset="0"/>
              </a:rPr>
              <a:t>-</a:t>
            </a:r>
            <a:r>
              <a:rPr lang="en-US" sz="2000" dirty="0">
                <a:effectLst/>
                <a:latin typeface="Times New Roman" panose="02020603050405020304" pitchFamily="18" charset="0"/>
                <a:ea typeface="Calibri" panose="020F0502020204030204" pitchFamily="34" charset="0"/>
                <a:cs typeface="Times New Roman" panose="02020603050405020304" pitchFamily="18" charset="0"/>
              </a:rPr>
              <a:t>Up to date diagnostic and repair equipment</a:t>
            </a:r>
          </a:p>
          <a:p>
            <a:pPr marL="0" marR="0" indent="0">
              <a:spcBef>
                <a:spcPts val="0"/>
              </a:spcBef>
              <a:spcAft>
                <a:spcPts val="0"/>
              </a:spcAft>
              <a:buNone/>
            </a:pPr>
            <a:r>
              <a:rPr lang="en-US" sz="2000" dirty="0">
                <a:effectLst/>
                <a:latin typeface="Times New Roman" panose="02020603050405020304" pitchFamily="18" charset="0"/>
                <a:ea typeface="Calibri" panose="020F0502020204030204" pitchFamily="34" charset="0"/>
                <a:cs typeface="Times New Roman" panose="02020603050405020304" pitchFamily="18" charset="0"/>
              </a:rPr>
              <a:t> </a:t>
            </a:r>
          </a:p>
          <a:p>
            <a:pPr marL="0" marR="0" indent="0">
              <a:spcBef>
                <a:spcPts val="0"/>
              </a:spcBef>
              <a:spcAft>
                <a:spcPts val="0"/>
              </a:spcAft>
              <a:buNone/>
            </a:pPr>
            <a:r>
              <a:rPr lang="en-US" sz="2000" dirty="0">
                <a:effectLst/>
                <a:latin typeface="Times New Roman" panose="02020603050405020304" pitchFamily="18" charset="0"/>
                <a:ea typeface="Calibri" panose="020F0502020204030204" pitchFamily="34" charset="0"/>
                <a:cs typeface="Times New Roman" panose="02020603050405020304" pitchFamily="18" charset="0"/>
              </a:rPr>
              <a:t>-Established Reputation with long time customers</a:t>
            </a:r>
          </a:p>
          <a:p>
            <a:pPr marL="0" marR="0" indent="0">
              <a:spcBef>
                <a:spcPts val="0"/>
              </a:spcBef>
              <a:spcAft>
                <a:spcPts val="0"/>
              </a:spcAft>
              <a:buNone/>
            </a:pPr>
            <a:r>
              <a:rPr lang="en-US" sz="2000" dirty="0">
                <a:effectLst/>
                <a:latin typeface="Times New Roman" panose="02020603050405020304" pitchFamily="18" charset="0"/>
                <a:ea typeface="Calibri" panose="020F0502020204030204" pitchFamily="34" charset="0"/>
                <a:cs typeface="Times New Roman" panose="02020603050405020304" pitchFamily="18" charset="0"/>
              </a:rPr>
              <a:t> </a:t>
            </a:r>
          </a:p>
          <a:p>
            <a:pPr marL="0" marR="0" indent="0">
              <a:spcBef>
                <a:spcPts val="0"/>
              </a:spcBef>
              <a:spcAft>
                <a:spcPts val="0"/>
              </a:spcAft>
              <a:buNone/>
            </a:pPr>
            <a:r>
              <a:rPr lang="en-US" sz="2000" dirty="0">
                <a:effectLst/>
                <a:latin typeface="Times New Roman" panose="02020603050405020304" pitchFamily="18" charset="0"/>
                <a:ea typeface="Calibri" panose="020F0502020204030204" pitchFamily="34" charset="0"/>
                <a:cs typeface="Times New Roman" panose="02020603050405020304" pitchFamily="18" charset="0"/>
              </a:rPr>
              <a:t>-Downtown location with business concentration</a:t>
            </a:r>
          </a:p>
          <a:p>
            <a:pPr marL="0" marR="0" indent="0">
              <a:spcBef>
                <a:spcPts val="0"/>
              </a:spcBef>
              <a:spcAft>
                <a:spcPts val="0"/>
              </a:spcAft>
              <a:buNone/>
            </a:pPr>
            <a:r>
              <a:rPr lang="en-US" sz="2000" dirty="0">
                <a:effectLst/>
                <a:latin typeface="Times New Roman" panose="02020603050405020304" pitchFamily="18" charset="0"/>
                <a:ea typeface="Calibri" panose="020F0502020204030204" pitchFamily="34" charset="0"/>
                <a:cs typeface="Times New Roman" panose="02020603050405020304" pitchFamily="18" charset="0"/>
              </a:rPr>
              <a:t> </a:t>
            </a:r>
          </a:p>
          <a:p>
            <a:pPr marL="0" marR="0" indent="0">
              <a:spcBef>
                <a:spcPts val="0"/>
              </a:spcBef>
              <a:spcAft>
                <a:spcPts val="0"/>
              </a:spcAft>
              <a:buNone/>
            </a:pPr>
            <a:r>
              <a:rPr lang="en-US" sz="2000" dirty="0">
                <a:effectLst/>
                <a:latin typeface="Times New Roman" panose="02020603050405020304" pitchFamily="18" charset="0"/>
                <a:ea typeface="Calibri" panose="020F0502020204030204" pitchFamily="34" charset="0"/>
                <a:cs typeface="Times New Roman" panose="02020603050405020304" pitchFamily="18" charset="0"/>
              </a:rPr>
              <a:t>-Factory trained technicians with up to date repair methods</a:t>
            </a:r>
          </a:p>
          <a:p>
            <a:pPr marL="0" marR="0" indent="0">
              <a:spcBef>
                <a:spcPts val="0"/>
              </a:spcBef>
              <a:spcAft>
                <a:spcPts val="0"/>
              </a:spcAft>
              <a:buNone/>
            </a:pPr>
            <a:r>
              <a:rPr lang="en-US" sz="2000" dirty="0">
                <a:effectLst/>
                <a:latin typeface="Times New Roman" panose="02020603050405020304" pitchFamily="18" charset="0"/>
                <a:ea typeface="Calibri" panose="020F0502020204030204" pitchFamily="34" charset="0"/>
                <a:cs typeface="Times New Roman" panose="02020603050405020304" pitchFamily="18" charset="0"/>
              </a:rPr>
              <a:t> </a:t>
            </a:r>
          </a:p>
          <a:p>
            <a:pPr marL="0" marR="0" indent="0">
              <a:spcBef>
                <a:spcPts val="0"/>
              </a:spcBef>
              <a:spcAft>
                <a:spcPts val="0"/>
              </a:spcAft>
              <a:buNone/>
            </a:pPr>
            <a:r>
              <a:rPr lang="en-US" sz="2000" dirty="0">
                <a:effectLst/>
                <a:latin typeface="Times New Roman" panose="02020603050405020304" pitchFamily="18" charset="0"/>
                <a:ea typeface="Calibri" panose="020F0502020204030204" pitchFamily="34" charset="0"/>
                <a:cs typeface="Times New Roman" panose="02020603050405020304" pitchFamily="18" charset="0"/>
              </a:rPr>
              <a:t>-Factory trained technicians on specific repair</a:t>
            </a:r>
          </a:p>
          <a:p>
            <a:pPr marL="0" marR="0" indent="0">
              <a:spcBef>
                <a:spcPts val="0"/>
              </a:spcBef>
              <a:spcAft>
                <a:spcPts val="0"/>
              </a:spcAft>
              <a:buNone/>
            </a:pPr>
            <a:r>
              <a:rPr lang="en-US" sz="2000" dirty="0">
                <a:effectLst/>
                <a:latin typeface="Times New Roman" panose="02020603050405020304" pitchFamily="18" charset="0"/>
                <a:ea typeface="Calibri" panose="020F0502020204030204" pitchFamily="34" charset="0"/>
                <a:cs typeface="Times New Roman" panose="02020603050405020304" pitchFamily="18" charset="0"/>
              </a:rPr>
              <a:t> </a:t>
            </a:r>
          </a:p>
          <a:p>
            <a:pPr marL="0" marR="0" indent="0">
              <a:spcBef>
                <a:spcPts val="0"/>
              </a:spcBef>
              <a:spcAft>
                <a:spcPts val="0"/>
              </a:spcAft>
              <a:buNone/>
            </a:pPr>
            <a:r>
              <a:rPr lang="en-US" sz="2000" dirty="0">
                <a:effectLst/>
                <a:latin typeface="Times New Roman" panose="02020603050405020304" pitchFamily="18" charset="0"/>
                <a:ea typeface="Calibri" panose="020F0502020204030204" pitchFamily="34" charset="0"/>
                <a:cs typeface="Times New Roman" panose="02020603050405020304" pitchFamily="18" charset="0"/>
              </a:rPr>
              <a:t>-Manufactured backed warranties on labor and parts</a:t>
            </a:r>
          </a:p>
          <a:p>
            <a:pPr marL="0" marR="0" indent="0">
              <a:spcBef>
                <a:spcPts val="0"/>
              </a:spcBef>
              <a:spcAft>
                <a:spcPts val="0"/>
              </a:spcAft>
              <a:buNone/>
            </a:pP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p>
          <a:p>
            <a:pPr marL="0" indent="0">
              <a:buNone/>
            </a:pPr>
            <a:endParaRPr lang="en-US" dirty="0"/>
          </a:p>
        </p:txBody>
      </p:sp>
      <p:sp>
        <p:nvSpPr>
          <p:cNvPr id="4" name="TextBox 3">
            <a:extLst>
              <a:ext uri="{FF2B5EF4-FFF2-40B4-BE49-F238E27FC236}">
                <a16:creationId xmlns:a16="http://schemas.microsoft.com/office/drawing/2014/main" id="{6176A7F9-85D6-10E8-CE62-49DD38C6A276}"/>
              </a:ext>
            </a:extLst>
          </p:cNvPr>
          <p:cNvSpPr txBox="1"/>
          <p:nvPr/>
        </p:nvSpPr>
        <p:spPr>
          <a:xfrm>
            <a:off x="9785267" y="174079"/>
            <a:ext cx="2623252" cy="369332"/>
          </a:xfrm>
          <a:prstGeom prst="rect">
            <a:avLst/>
          </a:prstGeom>
          <a:noFill/>
        </p:spPr>
        <p:txBody>
          <a:bodyPr wrap="square" rtlCol="0">
            <a:spAutoFit/>
          </a:bodyPr>
          <a:lstStyle/>
          <a:p>
            <a:r>
              <a:rPr lang="en-US" dirty="0">
                <a:latin typeface="Times New Roman" panose="02020603050405020304" pitchFamily="18" charset="0"/>
                <a:cs typeface="Times New Roman" panose="02020603050405020304" pitchFamily="18" charset="0"/>
              </a:rPr>
              <a:t>SWOT ANALYSIS</a:t>
            </a:r>
          </a:p>
        </p:txBody>
      </p:sp>
    </p:spTree>
    <p:extLst>
      <p:ext uri="{BB962C8B-B14F-4D97-AF65-F5344CB8AC3E}">
        <p14:creationId xmlns:p14="http://schemas.microsoft.com/office/powerpoint/2010/main" val="406357551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56A2C8-F4F3-108E-A92F-59396E1C67D1}"/>
              </a:ext>
            </a:extLst>
          </p:cNvPr>
          <p:cNvSpPr>
            <a:spLocks noGrp="1"/>
          </p:cNvSpPr>
          <p:nvPr>
            <p:ph type="title"/>
          </p:nvPr>
        </p:nvSpPr>
        <p:spPr/>
        <p:txBody>
          <a:bodyPr>
            <a:normAutofit/>
          </a:bodyPr>
          <a:lstStyle/>
          <a:p>
            <a:r>
              <a:rPr lang="en-US" sz="2400" b="1" dirty="0">
                <a:effectLst/>
                <a:latin typeface="Times New Roman" panose="02020603050405020304" pitchFamily="18" charset="0"/>
                <a:ea typeface="Calibri" panose="020F0502020204030204" pitchFamily="34" charset="0"/>
                <a:cs typeface="Times New Roman" panose="02020603050405020304" pitchFamily="18" charset="0"/>
              </a:rPr>
              <a:t>WEAKNESSES</a:t>
            </a:r>
            <a:r>
              <a:rPr lang="en-US" sz="2400" dirty="0">
                <a:effectLst/>
                <a:latin typeface="Times New Roman" panose="02020603050405020304" pitchFamily="18" charset="0"/>
                <a:cs typeface="Times New Roman" panose="02020603050405020304" pitchFamily="18" charset="0"/>
              </a:rPr>
              <a:t> </a:t>
            </a:r>
            <a:endParaRPr lang="en-US" sz="2400" dirty="0">
              <a:latin typeface="Times New Roman" panose="02020603050405020304" pitchFamily="18" charset="0"/>
              <a:cs typeface="Times New Roman" panose="02020603050405020304" pitchFamily="18" charset="0"/>
            </a:endParaRPr>
          </a:p>
        </p:txBody>
      </p:sp>
      <p:sp>
        <p:nvSpPr>
          <p:cNvPr id="3" name="Content Placeholder 2">
            <a:extLst>
              <a:ext uri="{FF2B5EF4-FFF2-40B4-BE49-F238E27FC236}">
                <a16:creationId xmlns:a16="http://schemas.microsoft.com/office/drawing/2014/main" id="{EC1F6701-6A74-C371-A622-9C8CE666E3CA}"/>
              </a:ext>
            </a:extLst>
          </p:cNvPr>
          <p:cNvSpPr>
            <a:spLocks noGrp="1"/>
          </p:cNvSpPr>
          <p:nvPr>
            <p:ph idx="1"/>
          </p:nvPr>
        </p:nvSpPr>
        <p:spPr/>
        <p:txBody>
          <a:bodyPr>
            <a:normAutofit fontScale="92500" lnSpcReduction="20000"/>
          </a:bodyPr>
          <a:lstStyle/>
          <a:p>
            <a:pPr marL="0" marR="0" indent="0">
              <a:spcBef>
                <a:spcPts val="0"/>
              </a:spcBef>
              <a:spcAft>
                <a:spcPts val="0"/>
              </a:spcAft>
              <a:buNone/>
            </a:pPr>
            <a:r>
              <a:rPr lang="en-US" sz="2000" dirty="0">
                <a:effectLst/>
                <a:latin typeface="Calibri" panose="020F0502020204030204" pitchFamily="34" charset="0"/>
                <a:ea typeface="Calibri" panose="020F0502020204030204" pitchFamily="34" charset="0"/>
                <a:cs typeface="Times New Roman" panose="02020603050405020304" pitchFamily="18" charset="0"/>
              </a:rPr>
              <a:t>-</a:t>
            </a:r>
            <a:r>
              <a:rPr lang="en-US" sz="2000" dirty="0">
                <a:effectLst/>
                <a:latin typeface="Times New Roman" panose="02020603050405020304" pitchFamily="18" charset="0"/>
                <a:ea typeface="Calibri" panose="020F0502020204030204" pitchFamily="34" charset="0"/>
                <a:cs typeface="Times New Roman" panose="02020603050405020304" pitchFamily="18" charset="0"/>
              </a:rPr>
              <a:t>Age of the facility</a:t>
            </a:r>
          </a:p>
          <a:p>
            <a:pPr marL="0" marR="0" indent="0">
              <a:spcBef>
                <a:spcPts val="0"/>
              </a:spcBef>
              <a:spcAft>
                <a:spcPts val="0"/>
              </a:spcAft>
              <a:buNone/>
            </a:pPr>
            <a:r>
              <a:rPr lang="en-US" sz="2000" dirty="0">
                <a:effectLst/>
                <a:latin typeface="Times New Roman" panose="02020603050405020304" pitchFamily="18" charset="0"/>
                <a:ea typeface="Calibri" panose="020F0502020204030204" pitchFamily="34" charset="0"/>
                <a:cs typeface="Times New Roman" panose="02020603050405020304" pitchFamily="18" charset="0"/>
              </a:rPr>
              <a:t> </a:t>
            </a:r>
          </a:p>
          <a:p>
            <a:pPr marL="0" marR="0" indent="0">
              <a:spcBef>
                <a:spcPts val="0"/>
              </a:spcBef>
              <a:spcAft>
                <a:spcPts val="0"/>
              </a:spcAft>
              <a:buNone/>
            </a:pPr>
            <a:r>
              <a:rPr lang="en-US" sz="2000" dirty="0">
                <a:effectLst/>
                <a:latin typeface="Times New Roman" panose="02020603050405020304" pitchFamily="18" charset="0"/>
                <a:ea typeface="Calibri" panose="020F0502020204030204" pitchFamily="34" charset="0"/>
                <a:cs typeface="Times New Roman" panose="02020603050405020304" pitchFamily="18" charset="0"/>
              </a:rPr>
              <a:t>-Limited area for service bay expansion</a:t>
            </a:r>
          </a:p>
          <a:p>
            <a:pPr marL="0" marR="0" indent="0">
              <a:spcBef>
                <a:spcPts val="0"/>
              </a:spcBef>
              <a:spcAft>
                <a:spcPts val="0"/>
              </a:spcAft>
              <a:buNone/>
            </a:pPr>
            <a:r>
              <a:rPr lang="en-US" sz="2000" dirty="0">
                <a:effectLst/>
                <a:latin typeface="Times New Roman" panose="02020603050405020304" pitchFamily="18" charset="0"/>
                <a:ea typeface="Calibri" panose="020F0502020204030204" pitchFamily="34" charset="0"/>
                <a:cs typeface="Times New Roman" panose="02020603050405020304" pitchFamily="18" charset="0"/>
              </a:rPr>
              <a:t> </a:t>
            </a:r>
          </a:p>
          <a:p>
            <a:pPr marL="0" marR="0" indent="0">
              <a:spcBef>
                <a:spcPts val="0"/>
              </a:spcBef>
              <a:spcAft>
                <a:spcPts val="0"/>
              </a:spcAft>
              <a:buNone/>
            </a:pPr>
            <a:r>
              <a:rPr lang="en-US" sz="2000" dirty="0">
                <a:effectLst/>
                <a:latin typeface="Times New Roman" panose="02020603050405020304" pitchFamily="18" charset="0"/>
                <a:ea typeface="Calibri" panose="020F0502020204030204" pitchFamily="34" charset="0"/>
                <a:cs typeface="Times New Roman" panose="02020603050405020304" pitchFamily="18" charset="0"/>
              </a:rPr>
              <a:t>-Potential high operating costs resulting from updated equipment</a:t>
            </a:r>
          </a:p>
          <a:p>
            <a:pPr marL="0" marR="0" indent="0">
              <a:spcBef>
                <a:spcPts val="0"/>
              </a:spcBef>
              <a:spcAft>
                <a:spcPts val="0"/>
              </a:spcAft>
              <a:buNone/>
            </a:pPr>
            <a:r>
              <a:rPr lang="en-US" sz="2000" dirty="0">
                <a:effectLst/>
                <a:latin typeface="Times New Roman" panose="02020603050405020304" pitchFamily="18" charset="0"/>
                <a:ea typeface="Calibri" panose="020F0502020204030204" pitchFamily="34" charset="0"/>
                <a:cs typeface="Times New Roman" panose="02020603050405020304" pitchFamily="18" charset="0"/>
              </a:rPr>
              <a:t> </a:t>
            </a:r>
          </a:p>
          <a:p>
            <a:pPr marL="0" marR="0" indent="0">
              <a:spcBef>
                <a:spcPts val="0"/>
              </a:spcBef>
              <a:spcAft>
                <a:spcPts val="0"/>
              </a:spcAft>
              <a:buNone/>
            </a:pPr>
            <a:r>
              <a:rPr lang="en-US" sz="2000" dirty="0">
                <a:effectLst/>
                <a:latin typeface="Times New Roman" panose="02020603050405020304" pitchFamily="18" charset="0"/>
                <a:ea typeface="Calibri" panose="020F0502020204030204" pitchFamily="34" charset="0"/>
                <a:cs typeface="Times New Roman" panose="02020603050405020304" pitchFamily="18" charset="0"/>
              </a:rPr>
              <a:t>-Potential higher prices charged to customers vs independent repair shops</a:t>
            </a:r>
          </a:p>
          <a:p>
            <a:pPr marL="0" marR="0" indent="0">
              <a:spcBef>
                <a:spcPts val="0"/>
              </a:spcBef>
              <a:spcAft>
                <a:spcPts val="0"/>
              </a:spcAft>
              <a:buNone/>
            </a:pPr>
            <a:r>
              <a:rPr lang="en-US" sz="2000" dirty="0">
                <a:effectLst/>
                <a:latin typeface="Times New Roman" panose="02020603050405020304" pitchFamily="18" charset="0"/>
                <a:ea typeface="Calibri" panose="020F0502020204030204" pitchFamily="34" charset="0"/>
                <a:cs typeface="Times New Roman" panose="02020603050405020304" pitchFamily="18" charset="0"/>
              </a:rPr>
              <a:t> </a:t>
            </a:r>
          </a:p>
          <a:p>
            <a:pPr marL="0" marR="0" indent="0">
              <a:spcBef>
                <a:spcPts val="0"/>
              </a:spcBef>
              <a:spcAft>
                <a:spcPts val="0"/>
              </a:spcAft>
              <a:buNone/>
            </a:pPr>
            <a:r>
              <a:rPr lang="en-US" sz="2000" dirty="0">
                <a:effectLst/>
                <a:latin typeface="Times New Roman" panose="02020603050405020304" pitchFamily="18" charset="0"/>
                <a:ea typeface="Calibri" panose="020F0502020204030204" pitchFamily="34" charset="0"/>
                <a:cs typeface="Times New Roman" panose="02020603050405020304" pitchFamily="18" charset="0"/>
              </a:rPr>
              <a:t>-Limited parts choices (OEM requirement)</a:t>
            </a:r>
          </a:p>
          <a:p>
            <a:pPr marL="0" marR="0" indent="0">
              <a:spcBef>
                <a:spcPts val="0"/>
              </a:spcBef>
              <a:spcAft>
                <a:spcPts val="0"/>
              </a:spcAft>
              <a:buNone/>
            </a:pPr>
            <a:r>
              <a:rPr lang="en-US" sz="2000" dirty="0">
                <a:effectLst/>
                <a:latin typeface="Times New Roman" panose="02020603050405020304" pitchFamily="18" charset="0"/>
                <a:ea typeface="Calibri" panose="020F0502020204030204" pitchFamily="34" charset="0"/>
                <a:cs typeface="Times New Roman" panose="02020603050405020304" pitchFamily="18" charset="0"/>
              </a:rPr>
              <a:t> </a:t>
            </a:r>
          </a:p>
          <a:p>
            <a:pPr marL="0" marR="0" indent="0">
              <a:spcBef>
                <a:spcPts val="0"/>
              </a:spcBef>
              <a:spcAft>
                <a:spcPts val="0"/>
              </a:spcAft>
              <a:buNone/>
            </a:pPr>
            <a:r>
              <a:rPr lang="en-US" sz="2000" dirty="0">
                <a:effectLst/>
                <a:latin typeface="Times New Roman" panose="02020603050405020304" pitchFamily="18" charset="0"/>
                <a:ea typeface="Calibri" panose="020F0502020204030204" pitchFamily="34" charset="0"/>
                <a:cs typeface="Times New Roman" panose="02020603050405020304" pitchFamily="18" charset="0"/>
              </a:rPr>
              <a:t>-Limited repair for non-Ford vehicles</a:t>
            </a:r>
          </a:p>
          <a:p>
            <a:pPr marL="0" marR="0" indent="0">
              <a:spcBef>
                <a:spcPts val="0"/>
              </a:spcBef>
              <a:spcAft>
                <a:spcPts val="0"/>
              </a:spcAft>
              <a:buNone/>
            </a:pPr>
            <a:r>
              <a:rPr lang="en-US" sz="2000" dirty="0">
                <a:effectLst/>
                <a:latin typeface="Times New Roman" panose="02020603050405020304" pitchFamily="18" charset="0"/>
                <a:ea typeface="Calibri" panose="020F0502020204030204" pitchFamily="34" charset="0"/>
                <a:cs typeface="Times New Roman" panose="02020603050405020304" pitchFamily="18" charset="0"/>
              </a:rPr>
              <a:t> </a:t>
            </a:r>
          </a:p>
          <a:p>
            <a:pPr marL="0" marR="0" indent="0">
              <a:spcBef>
                <a:spcPts val="0"/>
              </a:spcBef>
              <a:spcAft>
                <a:spcPts val="0"/>
              </a:spcAft>
              <a:buNone/>
            </a:pPr>
            <a:r>
              <a:rPr lang="en-US" sz="2000" dirty="0">
                <a:effectLst/>
                <a:latin typeface="Times New Roman" panose="02020603050405020304" pitchFamily="18" charset="0"/>
                <a:ea typeface="Calibri" panose="020F0502020204030204" pitchFamily="34" charset="0"/>
                <a:cs typeface="Times New Roman" panose="02020603050405020304" pitchFamily="18" charset="0"/>
              </a:rPr>
              <a:t>-Only one certified transmission mechanic</a:t>
            </a:r>
          </a:p>
          <a:p>
            <a:pPr marL="0" marR="0" indent="0">
              <a:spcBef>
                <a:spcPts val="0"/>
              </a:spcBef>
              <a:spcAft>
                <a:spcPts val="0"/>
              </a:spcAft>
              <a:buNone/>
            </a:pPr>
            <a:r>
              <a:rPr lang="en-US" sz="2000" dirty="0">
                <a:effectLst/>
                <a:latin typeface="Times New Roman" panose="02020603050405020304" pitchFamily="18" charset="0"/>
                <a:ea typeface="Calibri" panose="020F0502020204030204" pitchFamily="34" charset="0"/>
                <a:cs typeface="Times New Roman" panose="02020603050405020304" pitchFamily="18" charset="0"/>
              </a:rPr>
              <a:t> </a:t>
            </a:r>
          </a:p>
          <a:p>
            <a:pPr marL="0" marR="0" indent="0">
              <a:spcBef>
                <a:spcPts val="0"/>
              </a:spcBef>
              <a:spcAft>
                <a:spcPts val="0"/>
              </a:spcAft>
              <a:buNone/>
            </a:pPr>
            <a:r>
              <a:rPr lang="en-US" sz="2000" dirty="0">
                <a:effectLst/>
                <a:latin typeface="Times New Roman" panose="02020603050405020304" pitchFamily="18" charset="0"/>
                <a:ea typeface="Calibri" panose="020F0502020204030204" pitchFamily="34" charset="0"/>
                <a:cs typeface="Times New Roman" panose="02020603050405020304" pitchFamily="18" charset="0"/>
              </a:rPr>
              <a:t>-Not enough crossed trained technicians</a:t>
            </a:r>
          </a:p>
          <a:p>
            <a:endParaRPr lang="en-US" dirty="0"/>
          </a:p>
        </p:txBody>
      </p:sp>
      <p:sp>
        <p:nvSpPr>
          <p:cNvPr id="5" name="TextBox 4">
            <a:extLst>
              <a:ext uri="{FF2B5EF4-FFF2-40B4-BE49-F238E27FC236}">
                <a16:creationId xmlns:a16="http://schemas.microsoft.com/office/drawing/2014/main" id="{8981D5CE-3D98-481A-8385-72FBD808C73D}"/>
              </a:ext>
            </a:extLst>
          </p:cNvPr>
          <p:cNvSpPr txBox="1"/>
          <p:nvPr/>
        </p:nvSpPr>
        <p:spPr>
          <a:xfrm>
            <a:off x="9143011" y="272925"/>
            <a:ext cx="6097978" cy="369332"/>
          </a:xfrm>
          <a:prstGeom prst="rect">
            <a:avLst/>
          </a:prstGeom>
          <a:noFill/>
        </p:spPr>
        <p:txBody>
          <a:bodyPr wrap="square">
            <a:spAutoFit/>
          </a:bodyPr>
          <a:lstStyle/>
          <a:p>
            <a:r>
              <a:rPr lang="en-US" dirty="0">
                <a:latin typeface="Times New Roman" panose="02020603050405020304" pitchFamily="18" charset="0"/>
                <a:cs typeface="Times New Roman" panose="02020603050405020304" pitchFamily="18" charset="0"/>
              </a:rPr>
              <a:t>SWOT ANALYSIS</a:t>
            </a:r>
          </a:p>
        </p:txBody>
      </p:sp>
    </p:spTree>
    <p:extLst>
      <p:ext uri="{BB962C8B-B14F-4D97-AF65-F5344CB8AC3E}">
        <p14:creationId xmlns:p14="http://schemas.microsoft.com/office/powerpoint/2010/main" val="309077876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DB4656-A8C4-FE2E-7C45-4CEA89B39577}"/>
              </a:ext>
            </a:extLst>
          </p:cNvPr>
          <p:cNvSpPr>
            <a:spLocks noGrp="1"/>
          </p:cNvSpPr>
          <p:nvPr>
            <p:ph type="title"/>
          </p:nvPr>
        </p:nvSpPr>
        <p:spPr>
          <a:xfrm>
            <a:off x="838200" y="1066800"/>
            <a:ext cx="10515600" cy="1189512"/>
          </a:xfrm>
        </p:spPr>
        <p:txBody>
          <a:bodyPr>
            <a:normAutofit/>
          </a:bodyPr>
          <a:lstStyle/>
          <a:p>
            <a:r>
              <a:rPr lang="en-US" sz="2400" b="1" dirty="0">
                <a:effectLst/>
                <a:latin typeface="Times New Roman" panose="02020603050405020304" pitchFamily="18" charset="0"/>
                <a:ea typeface="Calibri" panose="020F0502020204030204" pitchFamily="34" charset="0"/>
                <a:cs typeface="Times New Roman" panose="02020603050405020304" pitchFamily="18" charset="0"/>
              </a:rPr>
              <a:t>OPPORTUNITIES</a:t>
            </a:r>
            <a:br>
              <a:rPr lang="en-US" sz="2400" dirty="0">
                <a:effectLst/>
                <a:latin typeface="Times New Roman" panose="02020603050405020304" pitchFamily="18" charset="0"/>
                <a:ea typeface="Calibri" panose="020F0502020204030204" pitchFamily="34" charset="0"/>
                <a:cs typeface="Times New Roman" panose="02020603050405020304" pitchFamily="18" charset="0"/>
              </a:rPr>
            </a:br>
            <a:endParaRPr lang="en-US" sz="2400" dirty="0">
              <a:latin typeface="Times New Roman" panose="02020603050405020304" pitchFamily="18" charset="0"/>
              <a:cs typeface="Times New Roman" panose="02020603050405020304" pitchFamily="18" charset="0"/>
            </a:endParaRPr>
          </a:p>
        </p:txBody>
      </p:sp>
      <p:sp>
        <p:nvSpPr>
          <p:cNvPr id="3" name="Content Placeholder 2">
            <a:extLst>
              <a:ext uri="{FF2B5EF4-FFF2-40B4-BE49-F238E27FC236}">
                <a16:creationId xmlns:a16="http://schemas.microsoft.com/office/drawing/2014/main" id="{452C9821-167A-3E90-8BAB-CB3E0141D3A7}"/>
              </a:ext>
            </a:extLst>
          </p:cNvPr>
          <p:cNvSpPr>
            <a:spLocks noGrp="1"/>
          </p:cNvSpPr>
          <p:nvPr>
            <p:ph idx="1"/>
          </p:nvPr>
        </p:nvSpPr>
        <p:spPr>
          <a:xfrm>
            <a:off x="685801" y="1567544"/>
            <a:ext cx="10131425" cy="3301340"/>
          </a:xfrm>
        </p:spPr>
        <p:txBody>
          <a:bodyPr/>
          <a:lstStyle/>
          <a:p>
            <a:pPr marL="0" marR="0" indent="0">
              <a:spcBef>
                <a:spcPts val="0"/>
              </a:spcBef>
              <a:spcAft>
                <a:spcPts val="0"/>
              </a:spcAft>
              <a:buNone/>
            </a:pPr>
            <a:r>
              <a:rPr lang="en-US" sz="2000" dirty="0">
                <a:effectLst/>
                <a:latin typeface="Times New Roman" panose="02020603050405020304" pitchFamily="18" charset="0"/>
                <a:ea typeface="Calibri" panose="020F0502020204030204" pitchFamily="34" charset="0"/>
                <a:cs typeface="Times New Roman" panose="02020603050405020304" pitchFamily="18" charset="0"/>
              </a:rPr>
              <a:t>-Partnership with non-Ford dealerships for Ford recalls repairs</a:t>
            </a:r>
          </a:p>
          <a:p>
            <a:pPr marL="0" marR="0" indent="0">
              <a:spcBef>
                <a:spcPts val="0"/>
              </a:spcBef>
              <a:spcAft>
                <a:spcPts val="0"/>
              </a:spcAft>
              <a:buNone/>
            </a:pPr>
            <a:r>
              <a:rPr lang="en-US" sz="2000" dirty="0">
                <a:effectLst/>
                <a:latin typeface="Times New Roman" panose="02020603050405020304" pitchFamily="18" charset="0"/>
                <a:ea typeface="Calibri" panose="020F0502020204030204" pitchFamily="34" charset="0"/>
                <a:cs typeface="Times New Roman" panose="02020603050405020304" pitchFamily="18" charset="0"/>
              </a:rPr>
              <a:t> </a:t>
            </a:r>
          </a:p>
          <a:p>
            <a:pPr marL="0" marR="0" indent="0">
              <a:spcBef>
                <a:spcPts val="0"/>
              </a:spcBef>
              <a:spcAft>
                <a:spcPts val="0"/>
              </a:spcAft>
              <a:buNone/>
            </a:pPr>
            <a:r>
              <a:rPr lang="en-US" sz="2000" dirty="0">
                <a:effectLst/>
                <a:latin typeface="Times New Roman" panose="02020603050405020304" pitchFamily="18" charset="0"/>
                <a:ea typeface="Calibri" panose="020F0502020204030204" pitchFamily="34" charset="0"/>
                <a:cs typeface="Times New Roman" panose="02020603050405020304" pitchFamily="18" charset="0"/>
              </a:rPr>
              <a:t>-Faster repair time and the potential to accept/book more Ro’s</a:t>
            </a:r>
          </a:p>
          <a:p>
            <a:pPr marL="0" marR="0" indent="0">
              <a:spcBef>
                <a:spcPts val="0"/>
              </a:spcBef>
              <a:spcAft>
                <a:spcPts val="0"/>
              </a:spcAft>
              <a:buNone/>
            </a:pPr>
            <a:r>
              <a:rPr lang="en-US" sz="2000" dirty="0">
                <a:effectLst/>
                <a:latin typeface="Times New Roman" panose="02020603050405020304" pitchFamily="18" charset="0"/>
                <a:ea typeface="Calibri" panose="020F0502020204030204" pitchFamily="34" charset="0"/>
                <a:cs typeface="Times New Roman" panose="02020603050405020304" pitchFamily="18" charset="0"/>
              </a:rPr>
              <a:t> </a:t>
            </a:r>
          </a:p>
          <a:p>
            <a:pPr marL="0" marR="0" indent="0">
              <a:spcBef>
                <a:spcPts val="0"/>
              </a:spcBef>
              <a:spcAft>
                <a:spcPts val="0"/>
              </a:spcAft>
              <a:buNone/>
            </a:pPr>
            <a:r>
              <a:rPr lang="en-US" sz="2000" dirty="0">
                <a:effectLst/>
                <a:latin typeface="Times New Roman" panose="02020603050405020304" pitchFamily="18" charset="0"/>
                <a:ea typeface="Calibri" panose="020F0502020204030204" pitchFamily="34" charset="0"/>
                <a:cs typeface="Times New Roman" panose="02020603050405020304" pitchFamily="18" charset="0"/>
              </a:rPr>
              <a:t>-Fleet repair opportunities with surrounding businesses</a:t>
            </a:r>
          </a:p>
          <a:p>
            <a:pPr marL="0" marR="0" indent="0">
              <a:spcBef>
                <a:spcPts val="0"/>
              </a:spcBef>
              <a:spcAft>
                <a:spcPts val="0"/>
              </a:spcAft>
              <a:buNone/>
            </a:pPr>
            <a:r>
              <a:rPr lang="en-US" sz="2000" dirty="0">
                <a:effectLst/>
                <a:latin typeface="Times New Roman" panose="02020603050405020304" pitchFamily="18" charset="0"/>
                <a:ea typeface="Calibri" panose="020F0502020204030204" pitchFamily="34" charset="0"/>
                <a:cs typeface="Times New Roman" panose="02020603050405020304" pitchFamily="18" charset="0"/>
              </a:rPr>
              <a:t> </a:t>
            </a:r>
          </a:p>
          <a:p>
            <a:pPr marL="0" marR="0" indent="0">
              <a:spcBef>
                <a:spcPts val="0"/>
              </a:spcBef>
              <a:spcAft>
                <a:spcPts val="0"/>
              </a:spcAft>
              <a:buNone/>
            </a:pPr>
            <a:r>
              <a:rPr lang="en-US" sz="2000" dirty="0">
                <a:effectLst/>
                <a:latin typeface="Times New Roman" panose="02020603050405020304" pitchFamily="18" charset="0"/>
                <a:ea typeface="Calibri" panose="020F0502020204030204" pitchFamily="34" charset="0"/>
                <a:cs typeface="Times New Roman" panose="02020603050405020304" pitchFamily="18" charset="0"/>
              </a:rPr>
              <a:t>-Encourage customers to schedule appointments online for convenience and shorter wait time</a:t>
            </a:r>
          </a:p>
          <a:p>
            <a:endParaRPr lang="en-US" dirty="0"/>
          </a:p>
        </p:txBody>
      </p:sp>
      <p:sp>
        <p:nvSpPr>
          <p:cNvPr id="5" name="TextBox 4">
            <a:extLst>
              <a:ext uri="{FF2B5EF4-FFF2-40B4-BE49-F238E27FC236}">
                <a16:creationId xmlns:a16="http://schemas.microsoft.com/office/drawing/2014/main" id="{2C972670-2F9B-2BB8-8A38-25B9E29C553A}"/>
              </a:ext>
            </a:extLst>
          </p:cNvPr>
          <p:cNvSpPr txBox="1"/>
          <p:nvPr/>
        </p:nvSpPr>
        <p:spPr>
          <a:xfrm>
            <a:off x="9509166" y="262430"/>
            <a:ext cx="6097978" cy="369332"/>
          </a:xfrm>
          <a:prstGeom prst="rect">
            <a:avLst/>
          </a:prstGeom>
          <a:noFill/>
        </p:spPr>
        <p:txBody>
          <a:bodyPr wrap="square">
            <a:spAutoFit/>
          </a:bodyPr>
          <a:lstStyle/>
          <a:p>
            <a:r>
              <a:rPr lang="en-US" dirty="0">
                <a:latin typeface="Times New Roman" panose="02020603050405020304" pitchFamily="18" charset="0"/>
                <a:cs typeface="Times New Roman" panose="02020603050405020304" pitchFamily="18" charset="0"/>
              </a:rPr>
              <a:t>SWOT ANALYSIS</a:t>
            </a:r>
          </a:p>
        </p:txBody>
      </p:sp>
    </p:spTree>
    <p:extLst>
      <p:ext uri="{BB962C8B-B14F-4D97-AF65-F5344CB8AC3E}">
        <p14:creationId xmlns:p14="http://schemas.microsoft.com/office/powerpoint/2010/main" val="359033069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6068DE-927C-05EF-F3EA-77140568F64F}"/>
              </a:ext>
            </a:extLst>
          </p:cNvPr>
          <p:cNvSpPr>
            <a:spLocks noGrp="1"/>
          </p:cNvSpPr>
          <p:nvPr>
            <p:ph type="title"/>
          </p:nvPr>
        </p:nvSpPr>
        <p:spPr>
          <a:xfrm>
            <a:off x="838200" y="1615044"/>
            <a:ext cx="10515600" cy="75644"/>
          </a:xfrm>
        </p:spPr>
        <p:txBody>
          <a:bodyPr>
            <a:normAutofit fontScale="90000"/>
          </a:bodyPr>
          <a:lstStyle/>
          <a:p>
            <a:r>
              <a:rPr lang="en-US" sz="2400" b="1" dirty="0">
                <a:effectLst/>
                <a:latin typeface="Times New Roman" panose="02020603050405020304" pitchFamily="18" charset="0"/>
                <a:ea typeface="Calibri" panose="020F0502020204030204" pitchFamily="34" charset="0"/>
                <a:cs typeface="Times New Roman" panose="02020603050405020304" pitchFamily="18" charset="0"/>
              </a:rPr>
              <a:t>THREATS</a:t>
            </a:r>
            <a:br>
              <a:rPr lang="en-US" sz="1800" dirty="0">
                <a:effectLst/>
                <a:latin typeface="Calibri" panose="020F0502020204030204" pitchFamily="34" charset="0"/>
                <a:ea typeface="Calibri" panose="020F0502020204030204" pitchFamily="34" charset="0"/>
                <a:cs typeface="Times New Roman" panose="02020603050405020304" pitchFamily="18" charset="0"/>
              </a:rPr>
            </a:br>
            <a:endParaRPr lang="en-US" dirty="0"/>
          </a:p>
        </p:txBody>
      </p:sp>
      <p:sp>
        <p:nvSpPr>
          <p:cNvPr id="3" name="Content Placeholder 2">
            <a:extLst>
              <a:ext uri="{FF2B5EF4-FFF2-40B4-BE49-F238E27FC236}">
                <a16:creationId xmlns:a16="http://schemas.microsoft.com/office/drawing/2014/main" id="{2DA4C8DA-96DB-E1D1-A8B5-DA06B439E29D}"/>
              </a:ext>
            </a:extLst>
          </p:cNvPr>
          <p:cNvSpPr>
            <a:spLocks noGrp="1"/>
          </p:cNvSpPr>
          <p:nvPr>
            <p:ph idx="1"/>
          </p:nvPr>
        </p:nvSpPr>
        <p:spPr>
          <a:xfrm>
            <a:off x="685801" y="1615045"/>
            <a:ext cx="10131425" cy="3724459"/>
          </a:xfrm>
        </p:spPr>
        <p:txBody>
          <a:bodyPr>
            <a:normAutofit/>
          </a:bodyPr>
          <a:lstStyle/>
          <a:p>
            <a:pPr marL="0" marR="0" indent="0">
              <a:spcBef>
                <a:spcPts val="0"/>
              </a:spcBef>
              <a:spcAft>
                <a:spcPts val="0"/>
              </a:spcAft>
              <a:buNone/>
            </a:pPr>
            <a:r>
              <a:rPr lang="en-US" sz="2000" dirty="0">
                <a:effectLst/>
                <a:latin typeface="Times New Roman" panose="02020603050405020304" pitchFamily="18" charset="0"/>
                <a:ea typeface="Calibri" panose="020F0502020204030204" pitchFamily="34" charset="0"/>
                <a:cs typeface="Times New Roman" panose="02020603050405020304" pitchFamily="18" charset="0"/>
              </a:rPr>
              <a:t>-Other Ford dealerships in the surrounding areas</a:t>
            </a:r>
          </a:p>
          <a:p>
            <a:pPr marL="0" marR="0" indent="0">
              <a:spcBef>
                <a:spcPts val="0"/>
              </a:spcBef>
              <a:spcAft>
                <a:spcPts val="0"/>
              </a:spcAft>
              <a:buNone/>
            </a:pPr>
            <a:r>
              <a:rPr lang="en-US" sz="2000" dirty="0">
                <a:effectLst/>
                <a:latin typeface="Times New Roman" panose="02020603050405020304" pitchFamily="18" charset="0"/>
                <a:ea typeface="Calibri" panose="020F0502020204030204" pitchFamily="34" charset="0"/>
                <a:cs typeface="Times New Roman" panose="02020603050405020304" pitchFamily="18" charset="0"/>
              </a:rPr>
              <a:t> </a:t>
            </a:r>
          </a:p>
          <a:p>
            <a:pPr marL="0" marR="0" indent="0">
              <a:spcBef>
                <a:spcPts val="0"/>
              </a:spcBef>
              <a:spcAft>
                <a:spcPts val="0"/>
              </a:spcAft>
              <a:buNone/>
            </a:pPr>
            <a:r>
              <a:rPr lang="en-US" sz="2000" dirty="0">
                <a:effectLst/>
                <a:latin typeface="Times New Roman" panose="02020603050405020304" pitchFamily="18" charset="0"/>
                <a:ea typeface="Calibri" panose="020F0502020204030204" pitchFamily="34" charset="0"/>
                <a:cs typeface="Times New Roman" panose="02020603050405020304" pitchFamily="18" charset="0"/>
              </a:rPr>
              <a:t>-Potential of economic downturn</a:t>
            </a:r>
          </a:p>
          <a:p>
            <a:pPr marL="0" marR="0" indent="0">
              <a:spcBef>
                <a:spcPts val="0"/>
              </a:spcBef>
              <a:spcAft>
                <a:spcPts val="0"/>
              </a:spcAft>
              <a:buNone/>
            </a:pPr>
            <a:r>
              <a:rPr lang="en-US" sz="2000" dirty="0">
                <a:effectLst/>
                <a:latin typeface="Times New Roman" panose="02020603050405020304" pitchFamily="18" charset="0"/>
                <a:ea typeface="Calibri" panose="020F0502020204030204" pitchFamily="34" charset="0"/>
                <a:cs typeface="Times New Roman" panose="02020603050405020304" pitchFamily="18" charset="0"/>
              </a:rPr>
              <a:t> </a:t>
            </a:r>
          </a:p>
          <a:p>
            <a:pPr marL="0" marR="0" indent="0">
              <a:spcBef>
                <a:spcPts val="0"/>
              </a:spcBef>
              <a:spcAft>
                <a:spcPts val="0"/>
              </a:spcAft>
              <a:buNone/>
            </a:pPr>
            <a:r>
              <a:rPr lang="en-US" sz="2000" dirty="0">
                <a:effectLst/>
                <a:latin typeface="Times New Roman" panose="02020603050405020304" pitchFamily="18" charset="0"/>
                <a:ea typeface="Calibri" panose="020F0502020204030204" pitchFamily="34" charset="0"/>
                <a:cs typeface="Times New Roman" panose="02020603050405020304" pitchFamily="18" charset="0"/>
              </a:rPr>
              <a:t>-Increasing environmental regulations that can lead to higher operating costs</a:t>
            </a:r>
          </a:p>
          <a:p>
            <a:pPr marL="0" marR="0" indent="0">
              <a:spcBef>
                <a:spcPts val="0"/>
              </a:spcBef>
              <a:spcAft>
                <a:spcPts val="0"/>
              </a:spcAft>
              <a:buNone/>
            </a:pPr>
            <a:r>
              <a:rPr lang="en-US" sz="2000" dirty="0">
                <a:effectLst/>
                <a:latin typeface="Times New Roman" panose="02020603050405020304" pitchFamily="18" charset="0"/>
                <a:ea typeface="Calibri" panose="020F0502020204030204" pitchFamily="34" charset="0"/>
                <a:cs typeface="Times New Roman" panose="02020603050405020304" pitchFamily="18" charset="0"/>
              </a:rPr>
              <a:t> </a:t>
            </a:r>
          </a:p>
          <a:p>
            <a:pPr marL="0" marR="0" indent="0">
              <a:spcBef>
                <a:spcPts val="0"/>
              </a:spcBef>
              <a:spcAft>
                <a:spcPts val="0"/>
              </a:spcAft>
              <a:buNone/>
            </a:pPr>
            <a:r>
              <a:rPr lang="en-US" sz="2000" dirty="0">
                <a:effectLst/>
                <a:latin typeface="Times New Roman" panose="02020603050405020304" pitchFamily="18" charset="0"/>
                <a:ea typeface="Calibri" panose="020F0502020204030204" pitchFamily="34" charset="0"/>
                <a:cs typeface="Times New Roman" panose="02020603050405020304" pitchFamily="18" charset="0"/>
              </a:rPr>
              <a:t>-Independent repair shops’ lower costs</a:t>
            </a:r>
          </a:p>
          <a:p>
            <a:pPr marL="0" marR="0" indent="0">
              <a:spcBef>
                <a:spcPts val="0"/>
              </a:spcBef>
              <a:spcAft>
                <a:spcPts val="0"/>
              </a:spcAft>
              <a:buNone/>
            </a:pPr>
            <a:r>
              <a:rPr lang="en-US" sz="2000" dirty="0">
                <a:effectLst/>
                <a:latin typeface="Times New Roman" panose="02020603050405020304" pitchFamily="18" charset="0"/>
                <a:ea typeface="Calibri" panose="020F0502020204030204" pitchFamily="34" charset="0"/>
                <a:cs typeface="Times New Roman" panose="02020603050405020304" pitchFamily="18" charset="0"/>
              </a:rPr>
              <a:t> </a:t>
            </a:r>
          </a:p>
          <a:p>
            <a:pPr marL="0" marR="0" indent="0">
              <a:spcBef>
                <a:spcPts val="0"/>
              </a:spcBef>
              <a:spcAft>
                <a:spcPts val="0"/>
              </a:spcAft>
              <a:buNone/>
            </a:pPr>
            <a:r>
              <a:rPr lang="en-US" sz="2000" dirty="0">
                <a:effectLst/>
                <a:latin typeface="Times New Roman" panose="02020603050405020304" pitchFamily="18" charset="0"/>
                <a:ea typeface="Calibri" panose="020F0502020204030204" pitchFamily="34" charset="0"/>
                <a:cs typeface="Times New Roman" panose="02020603050405020304" pitchFamily="18" charset="0"/>
              </a:rPr>
              <a:t>-Other Ford dealerships active recruitment of transmission technician.</a:t>
            </a:r>
          </a:p>
          <a:p>
            <a:endParaRPr lang="en-US" dirty="0"/>
          </a:p>
        </p:txBody>
      </p:sp>
      <p:sp>
        <p:nvSpPr>
          <p:cNvPr id="7" name="TextBox 6">
            <a:extLst>
              <a:ext uri="{FF2B5EF4-FFF2-40B4-BE49-F238E27FC236}">
                <a16:creationId xmlns:a16="http://schemas.microsoft.com/office/drawing/2014/main" id="{9453851F-77BD-BD1F-0085-279D3186276F}"/>
              </a:ext>
            </a:extLst>
          </p:cNvPr>
          <p:cNvSpPr txBox="1"/>
          <p:nvPr/>
        </p:nvSpPr>
        <p:spPr>
          <a:xfrm>
            <a:off x="9046029" y="337848"/>
            <a:ext cx="6097978" cy="369332"/>
          </a:xfrm>
          <a:prstGeom prst="rect">
            <a:avLst/>
          </a:prstGeom>
          <a:noFill/>
        </p:spPr>
        <p:txBody>
          <a:bodyPr wrap="square">
            <a:spAutoFit/>
          </a:bodyPr>
          <a:lstStyle/>
          <a:p>
            <a:r>
              <a:rPr lang="en-US" dirty="0">
                <a:latin typeface="Times New Roman" panose="02020603050405020304" pitchFamily="18" charset="0"/>
                <a:cs typeface="Times New Roman" panose="02020603050405020304" pitchFamily="18" charset="0"/>
              </a:rPr>
              <a:t>SWOT ANALYSIS</a:t>
            </a:r>
          </a:p>
        </p:txBody>
      </p:sp>
    </p:spTree>
    <p:extLst>
      <p:ext uri="{BB962C8B-B14F-4D97-AF65-F5344CB8AC3E}">
        <p14:creationId xmlns:p14="http://schemas.microsoft.com/office/powerpoint/2010/main" val="325578968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148468-8AE9-FD11-30E4-3BFD2C07A680}"/>
              </a:ext>
            </a:extLst>
          </p:cNvPr>
          <p:cNvSpPr>
            <a:spLocks noGrp="1"/>
          </p:cNvSpPr>
          <p:nvPr>
            <p:ph type="title"/>
          </p:nvPr>
        </p:nvSpPr>
        <p:spPr>
          <a:xfrm>
            <a:off x="838200" y="451263"/>
            <a:ext cx="10515600" cy="1318160"/>
          </a:xfrm>
        </p:spPr>
        <p:txBody>
          <a:bodyPr>
            <a:normAutofit/>
          </a:bodyPr>
          <a:lstStyle/>
          <a:p>
            <a:r>
              <a:rPr lang="en-US" sz="2700" b="1" dirty="0">
                <a:effectLst/>
                <a:latin typeface="Times New Roman" panose="02020603050405020304" pitchFamily="18" charset="0"/>
                <a:ea typeface="Calibri" panose="020F0502020204030204" pitchFamily="34" charset="0"/>
                <a:cs typeface="Times New Roman" panose="02020603050405020304" pitchFamily="18" charset="0"/>
              </a:rPr>
              <a:t>OBJECTIVE</a:t>
            </a:r>
            <a:br>
              <a:rPr lang="en-US" sz="1800" dirty="0">
                <a:effectLst/>
                <a:latin typeface="Calibri" panose="020F0502020204030204" pitchFamily="34" charset="0"/>
                <a:ea typeface="Calibri" panose="020F0502020204030204" pitchFamily="34" charset="0"/>
                <a:cs typeface="Times New Roman" panose="02020603050405020304" pitchFamily="18" charset="0"/>
              </a:rPr>
            </a:br>
            <a:endParaRPr lang="en-US" dirty="0"/>
          </a:p>
        </p:txBody>
      </p:sp>
      <p:sp>
        <p:nvSpPr>
          <p:cNvPr id="3" name="Content Placeholder 2">
            <a:extLst>
              <a:ext uri="{FF2B5EF4-FFF2-40B4-BE49-F238E27FC236}">
                <a16:creationId xmlns:a16="http://schemas.microsoft.com/office/drawing/2014/main" id="{24CD3DB2-9F8C-AC6D-FB1F-4CEBBE45FFE2}"/>
              </a:ext>
            </a:extLst>
          </p:cNvPr>
          <p:cNvSpPr>
            <a:spLocks noGrp="1"/>
          </p:cNvSpPr>
          <p:nvPr>
            <p:ph idx="1"/>
          </p:nvPr>
        </p:nvSpPr>
        <p:spPr>
          <a:xfrm>
            <a:off x="838200" y="1389413"/>
            <a:ext cx="10515600" cy="5248892"/>
          </a:xfrm>
        </p:spPr>
        <p:txBody>
          <a:bodyPr>
            <a:normAutofit fontScale="92500" lnSpcReduction="10000"/>
          </a:bodyPr>
          <a:lstStyle/>
          <a:p>
            <a:pPr marL="0" marR="0" lvl="0" indent="0">
              <a:lnSpc>
                <a:spcPct val="107000"/>
              </a:lnSpc>
              <a:spcBef>
                <a:spcPts val="0"/>
              </a:spcBef>
              <a:spcAft>
                <a:spcPts val="0"/>
              </a:spcAft>
              <a:buNone/>
            </a:pPr>
            <a:r>
              <a:rPr lang="en-US" sz="2000" dirty="0">
                <a:latin typeface="Times New Roman" panose="02020603050405020304" pitchFamily="18" charset="0"/>
                <a:ea typeface="Calibri" panose="020F0502020204030204" pitchFamily="34" charset="0"/>
                <a:cs typeface="Times New Roman" panose="02020603050405020304" pitchFamily="18" charset="0"/>
              </a:rPr>
              <a:t>1. </a:t>
            </a:r>
            <a:r>
              <a:rPr lang="en-US" sz="2000" dirty="0">
                <a:effectLst/>
                <a:latin typeface="Times New Roman" panose="02020603050405020304" pitchFamily="18" charset="0"/>
                <a:ea typeface="Calibri" panose="020F0502020204030204" pitchFamily="34" charset="0"/>
                <a:cs typeface="Times New Roman" panose="02020603050405020304" pitchFamily="18" charset="0"/>
              </a:rPr>
              <a:t>Increase daily RO’s.</a:t>
            </a:r>
          </a:p>
          <a:p>
            <a:pPr marR="0" indent="0">
              <a:lnSpc>
                <a:spcPct val="107000"/>
              </a:lnSpc>
              <a:spcBef>
                <a:spcPts val="0"/>
              </a:spcBef>
              <a:spcAft>
                <a:spcPts val="0"/>
              </a:spcAft>
              <a:buNone/>
            </a:pPr>
            <a:r>
              <a:rPr lang="en-US" sz="2000" dirty="0">
                <a:effectLst/>
                <a:latin typeface="Times New Roman" panose="02020603050405020304" pitchFamily="18" charset="0"/>
                <a:ea typeface="Calibri" panose="020F0502020204030204" pitchFamily="34" charset="0"/>
                <a:cs typeface="Times New Roman" panose="02020603050405020304" pitchFamily="18" charset="0"/>
              </a:rPr>
              <a:t> </a:t>
            </a:r>
          </a:p>
          <a:p>
            <a:pPr marL="0" marR="0" lvl="0" indent="0">
              <a:lnSpc>
                <a:spcPct val="107000"/>
              </a:lnSpc>
              <a:spcBef>
                <a:spcPts val="0"/>
              </a:spcBef>
              <a:spcAft>
                <a:spcPts val="0"/>
              </a:spcAft>
              <a:buNone/>
            </a:pPr>
            <a:r>
              <a:rPr lang="en-US" sz="2000" dirty="0">
                <a:effectLst/>
                <a:latin typeface="Times New Roman" panose="02020603050405020304" pitchFamily="18" charset="0"/>
                <a:ea typeface="Calibri" panose="020F0502020204030204" pitchFamily="34" charset="0"/>
                <a:cs typeface="Times New Roman" panose="02020603050405020304" pitchFamily="18" charset="0"/>
              </a:rPr>
              <a:t>2. Increase gross on both RO parts and labor.</a:t>
            </a:r>
          </a:p>
          <a:p>
            <a:pPr marR="0" indent="0">
              <a:lnSpc>
                <a:spcPct val="107000"/>
              </a:lnSpc>
              <a:spcBef>
                <a:spcPts val="0"/>
              </a:spcBef>
              <a:spcAft>
                <a:spcPts val="0"/>
              </a:spcAft>
              <a:buNone/>
            </a:pPr>
            <a:r>
              <a:rPr lang="en-US" sz="2000" dirty="0">
                <a:effectLst/>
                <a:latin typeface="Times New Roman" panose="02020603050405020304" pitchFamily="18" charset="0"/>
                <a:ea typeface="Calibri" panose="020F0502020204030204" pitchFamily="34" charset="0"/>
                <a:cs typeface="Times New Roman" panose="02020603050405020304" pitchFamily="18" charset="0"/>
              </a:rPr>
              <a:t> </a:t>
            </a:r>
          </a:p>
          <a:p>
            <a:pPr marL="0" marR="0" lvl="0" indent="0">
              <a:lnSpc>
                <a:spcPct val="107000"/>
              </a:lnSpc>
              <a:spcBef>
                <a:spcPts val="0"/>
              </a:spcBef>
              <a:spcAft>
                <a:spcPts val="0"/>
              </a:spcAft>
              <a:buNone/>
            </a:pPr>
            <a:r>
              <a:rPr lang="en-US" sz="2000" dirty="0">
                <a:effectLst/>
                <a:latin typeface="Times New Roman" panose="02020603050405020304" pitchFamily="18" charset="0"/>
                <a:ea typeface="Calibri" panose="020F0502020204030204" pitchFamily="34" charset="0"/>
                <a:cs typeface="Times New Roman" panose="02020603050405020304" pitchFamily="18" charset="0"/>
              </a:rPr>
              <a:t>3. Increase efficiency and effectives of technicians.</a:t>
            </a:r>
          </a:p>
          <a:p>
            <a:pPr marR="0" indent="0">
              <a:lnSpc>
                <a:spcPct val="107000"/>
              </a:lnSpc>
              <a:spcBef>
                <a:spcPts val="0"/>
              </a:spcBef>
              <a:spcAft>
                <a:spcPts val="0"/>
              </a:spcAft>
              <a:buNone/>
            </a:pPr>
            <a:r>
              <a:rPr lang="en-US" sz="2000" dirty="0">
                <a:effectLst/>
                <a:latin typeface="Times New Roman" panose="02020603050405020304" pitchFamily="18" charset="0"/>
                <a:ea typeface="Calibri" panose="020F0502020204030204" pitchFamily="34" charset="0"/>
                <a:cs typeface="Times New Roman" panose="02020603050405020304" pitchFamily="18" charset="0"/>
              </a:rPr>
              <a:t> </a:t>
            </a:r>
          </a:p>
          <a:p>
            <a:pPr marL="0" marR="0" lvl="0" indent="0">
              <a:lnSpc>
                <a:spcPct val="107000"/>
              </a:lnSpc>
              <a:spcBef>
                <a:spcPts val="0"/>
              </a:spcBef>
              <a:spcAft>
                <a:spcPts val="0"/>
              </a:spcAft>
              <a:buNone/>
            </a:pPr>
            <a:r>
              <a:rPr lang="en-US" sz="2000" dirty="0">
                <a:effectLst/>
                <a:latin typeface="Times New Roman" panose="02020603050405020304" pitchFamily="18" charset="0"/>
                <a:ea typeface="Calibri" panose="020F0502020204030204" pitchFamily="34" charset="0"/>
                <a:cs typeface="Times New Roman" panose="02020603050405020304" pitchFamily="18" charset="0"/>
              </a:rPr>
              <a:t>4. Ensure all technicians are current and up to date in training.</a:t>
            </a:r>
          </a:p>
          <a:p>
            <a:pPr marR="0" indent="0">
              <a:lnSpc>
                <a:spcPct val="107000"/>
              </a:lnSpc>
              <a:spcBef>
                <a:spcPts val="0"/>
              </a:spcBef>
              <a:spcAft>
                <a:spcPts val="0"/>
              </a:spcAft>
              <a:buNone/>
            </a:pPr>
            <a:r>
              <a:rPr lang="en-US" sz="2000" dirty="0">
                <a:effectLst/>
                <a:latin typeface="Times New Roman" panose="02020603050405020304" pitchFamily="18" charset="0"/>
                <a:ea typeface="Calibri" panose="020F0502020204030204" pitchFamily="34" charset="0"/>
                <a:cs typeface="Times New Roman" panose="02020603050405020304" pitchFamily="18" charset="0"/>
              </a:rPr>
              <a:t> </a:t>
            </a:r>
          </a:p>
          <a:p>
            <a:pPr marL="0" marR="0" lvl="0" indent="0">
              <a:lnSpc>
                <a:spcPct val="107000"/>
              </a:lnSpc>
              <a:spcBef>
                <a:spcPts val="0"/>
              </a:spcBef>
              <a:spcAft>
                <a:spcPts val="0"/>
              </a:spcAft>
              <a:buNone/>
            </a:pPr>
            <a:r>
              <a:rPr lang="en-US" sz="2000" dirty="0">
                <a:effectLst/>
                <a:latin typeface="Times New Roman" panose="02020603050405020304" pitchFamily="18" charset="0"/>
                <a:ea typeface="Calibri" panose="020F0502020204030204" pitchFamily="34" charset="0"/>
                <a:cs typeface="Times New Roman" panose="02020603050405020304" pitchFamily="18" charset="0"/>
              </a:rPr>
              <a:t>5. Ensure all technicians are current and up to date in certifications.</a:t>
            </a:r>
          </a:p>
          <a:p>
            <a:pPr marR="0" indent="0">
              <a:lnSpc>
                <a:spcPct val="107000"/>
              </a:lnSpc>
              <a:spcBef>
                <a:spcPts val="0"/>
              </a:spcBef>
              <a:spcAft>
                <a:spcPts val="0"/>
              </a:spcAft>
              <a:buNone/>
            </a:pPr>
            <a:r>
              <a:rPr lang="en-US" sz="2000" dirty="0">
                <a:effectLst/>
                <a:latin typeface="Times New Roman" panose="02020603050405020304" pitchFamily="18" charset="0"/>
                <a:ea typeface="Calibri" panose="020F0502020204030204" pitchFamily="34" charset="0"/>
                <a:cs typeface="Times New Roman" panose="02020603050405020304" pitchFamily="18" charset="0"/>
              </a:rPr>
              <a:t> </a:t>
            </a:r>
          </a:p>
          <a:p>
            <a:pPr marL="0" marR="0" lvl="0" indent="0">
              <a:lnSpc>
                <a:spcPct val="107000"/>
              </a:lnSpc>
              <a:spcBef>
                <a:spcPts val="0"/>
              </a:spcBef>
              <a:spcAft>
                <a:spcPts val="0"/>
              </a:spcAft>
              <a:buNone/>
            </a:pPr>
            <a:r>
              <a:rPr lang="en-US" sz="2000" dirty="0">
                <a:effectLst/>
                <a:latin typeface="Times New Roman" panose="02020603050405020304" pitchFamily="18" charset="0"/>
                <a:ea typeface="Calibri" panose="020F0502020204030204" pitchFamily="34" charset="0"/>
                <a:cs typeface="Times New Roman" panose="02020603050405020304" pitchFamily="18" charset="0"/>
              </a:rPr>
              <a:t>6. Have Master technicians cross train other technicians.</a:t>
            </a:r>
          </a:p>
          <a:p>
            <a:pPr marL="0" marR="0" indent="0">
              <a:spcBef>
                <a:spcPts val="0"/>
              </a:spcBef>
              <a:spcAft>
                <a:spcPts val="0"/>
              </a:spcAft>
              <a:buNone/>
            </a:pPr>
            <a:r>
              <a:rPr lang="en-US" sz="2000" dirty="0">
                <a:effectLst/>
                <a:latin typeface="Times New Roman" panose="02020603050405020304" pitchFamily="18" charset="0"/>
                <a:ea typeface="Calibri" panose="020F0502020204030204" pitchFamily="34" charset="0"/>
                <a:cs typeface="Times New Roman" panose="02020603050405020304" pitchFamily="18" charset="0"/>
              </a:rPr>
              <a:t> </a:t>
            </a:r>
          </a:p>
          <a:p>
            <a:pPr marL="0" marR="0" lvl="0" indent="0">
              <a:lnSpc>
                <a:spcPct val="107000"/>
              </a:lnSpc>
              <a:spcBef>
                <a:spcPts val="0"/>
              </a:spcBef>
              <a:spcAft>
                <a:spcPts val="0"/>
              </a:spcAft>
              <a:buNone/>
            </a:pPr>
            <a:r>
              <a:rPr lang="en-US" sz="2000" dirty="0">
                <a:effectLst/>
                <a:latin typeface="Times New Roman" panose="02020603050405020304" pitchFamily="18" charset="0"/>
                <a:ea typeface="Calibri" panose="020F0502020204030204" pitchFamily="34" charset="0"/>
                <a:cs typeface="Times New Roman" panose="02020603050405020304" pitchFamily="18" charset="0"/>
              </a:rPr>
              <a:t>7. Obtain available database of Ford vehicle owners in the local area.</a:t>
            </a:r>
          </a:p>
          <a:p>
            <a:pPr marR="0" indent="0">
              <a:lnSpc>
                <a:spcPct val="107000"/>
              </a:lnSpc>
              <a:spcBef>
                <a:spcPts val="0"/>
              </a:spcBef>
              <a:spcAft>
                <a:spcPts val="0"/>
              </a:spcAft>
              <a:buNone/>
            </a:pPr>
            <a:r>
              <a:rPr lang="en-US" sz="2000" dirty="0">
                <a:effectLst/>
                <a:latin typeface="Times New Roman" panose="02020603050405020304" pitchFamily="18" charset="0"/>
                <a:ea typeface="Calibri" panose="020F0502020204030204" pitchFamily="34" charset="0"/>
                <a:cs typeface="Times New Roman" panose="02020603050405020304" pitchFamily="18" charset="0"/>
              </a:rPr>
              <a:t> </a:t>
            </a:r>
          </a:p>
          <a:p>
            <a:pPr marL="0" marR="0" lvl="0" indent="0">
              <a:lnSpc>
                <a:spcPct val="107000"/>
              </a:lnSpc>
              <a:spcBef>
                <a:spcPts val="0"/>
              </a:spcBef>
              <a:spcAft>
                <a:spcPts val="800"/>
              </a:spcAft>
              <a:buNone/>
            </a:pPr>
            <a:r>
              <a:rPr lang="en-US" sz="2000" dirty="0">
                <a:effectLst/>
                <a:latin typeface="Times New Roman" panose="02020603050405020304" pitchFamily="18" charset="0"/>
                <a:ea typeface="Calibri" panose="020F0502020204030204" pitchFamily="34" charset="0"/>
                <a:cs typeface="Times New Roman" panose="02020603050405020304" pitchFamily="18" charset="0"/>
              </a:rPr>
              <a:t>8. Stay current and up to date on available transmission tech in the local area.</a:t>
            </a:r>
          </a:p>
          <a:p>
            <a:pPr marL="0" marR="0" indent="0">
              <a:spcBef>
                <a:spcPts val="0"/>
              </a:spcBef>
              <a:spcAft>
                <a:spcPts val="0"/>
              </a:spcAft>
              <a:buNone/>
            </a:pPr>
            <a:r>
              <a:rPr lang="en-US" sz="2000" dirty="0">
                <a:effectLst/>
                <a:latin typeface="Times New Roman" panose="02020603050405020304" pitchFamily="18" charset="0"/>
                <a:ea typeface="Calibri" panose="020F0502020204030204" pitchFamily="34" charset="0"/>
                <a:cs typeface="Times New Roman" panose="02020603050405020304" pitchFamily="18" charset="0"/>
              </a:rPr>
              <a:t> </a:t>
            </a:r>
          </a:p>
          <a:p>
            <a:pPr marL="0" marR="0" lvl="0" indent="0">
              <a:lnSpc>
                <a:spcPct val="107000"/>
              </a:lnSpc>
              <a:spcBef>
                <a:spcPts val="0"/>
              </a:spcBef>
              <a:spcAft>
                <a:spcPts val="800"/>
              </a:spcAft>
              <a:buNone/>
            </a:pPr>
            <a:r>
              <a:rPr lang="en-US" sz="2000" dirty="0">
                <a:effectLst/>
                <a:latin typeface="Times New Roman" panose="02020603050405020304" pitchFamily="18" charset="0"/>
                <a:ea typeface="Calibri" panose="020F0502020204030204" pitchFamily="34" charset="0"/>
                <a:cs typeface="Times New Roman" panose="02020603050405020304" pitchFamily="18" charset="0"/>
              </a:rPr>
              <a:t>9. Devise an attractive pay plan for current and available transmission tech in the local area.</a:t>
            </a:r>
          </a:p>
          <a:p>
            <a:endParaRPr lang="en-US" dirty="0"/>
          </a:p>
        </p:txBody>
      </p:sp>
      <p:sp>
        <p:nvSpPr>
          <p:cNvPr id="5" name="TextBox 4">
            <a:extLst>
              <a:ext uri="{FF2B5EF4-FFF2-40B4-BE49-F238E27FC236}">
                <a16:creationId xmlns:a16="http://schemas.microsoft.com/office/drawing/2014/main" id="{95E7B1F4-62EB-6EE3-5BCE-CB50771888F0}"/>
              </a:ext>
            </a:extLst>
          </p:cNvPr>
          <p:cNvSpPr txBox="1"/>
          <p:nvPr/>
        </p:nvSpPr>
        <p:spPr>
          <a:xfrm>
            <a:off x="9307286" y="266597"/>
            <a:ext cx="6097978" cy="369332"/>
          </a:xfrm>
          <a:prstGeom prst="rect">
            <a:avLst/>
          </a:prstGeom>
          <a:noFill/>
        </p:spPr>
        <p:txBody>
          <a:bodyPr wrap="square">
            <a:spAutoFit/>
          </a:bodyPr>
          <a:lstStyle/>
          <a:p>
            <a:r>
              <a:rPr lang="en-US" dirty="0">
                <a:latin typeface="Times New Roman" panose="02020603050405020304" pitchFamily="18" charset="0"/>
                <a:cs typeface="Times New Roman" panose="02020603050405020304" pitchFamily="18" charset="0"/>
              </a:rPr>
              <a:t>SWOT ANALYSIS</a:t>
            </a:r>
          </a:p>
        </p:txBody>
      </p:sp>
    </p:spTree>
    <p:extLst>
      <p:ext uri="{BB962C8B-B14F-4D97-AF65-F5344CB8AC3E}">
        <p14:creationId xmlns:p14="http://schemas.microsoft.com/office/powerpoint/2010/main" val="136974347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BD3CAE-BED2-684D-0D33-A4962B0B0BF1}"/>
              </a:ext>
            </a:extLst>
          </p:cNvPr>
          <p:cNvSpPr>
            <a:spLocks noGrp="1"/>
          </p:cNvSpPr>
          <p:nvPr>
            <p:ph type="title"/>
          </p:nvPr>
        </p:nvSpPr>
        <p:spPr>
          <a:xfrm>
            <a:off x="685801" y="83128"/>
            <a:ext cx="10131425" cy="1294410"/>
          </a:xfrm>
        </p:spPr>
        <p:txBody>
          <a:bodyPr/>
          <a:lstStyle/>
          <a:p>
            <a:r>
              <a:rPr lang="en-US" sz="2400" b="1" dirty="0">
                <a:effectLst/>
                <a:latin typeface="Times New Roman" panose="02020603050405020304" pitchFamily="18" charset="0"/>
                <a:ea typeface="Calibri" panose="020F0502020204030204" pitchFamily="34" charset="0"/>
                <a:cs typeface="Times New Roman" panose="02020603050405020304" pitchFamily="18" charset="0"/>
              </a:rPr>
              <a:t>TACTICS</a:t>
            </a:r>
            <a:r>
              <a:rPr lang="en-US" dirty="0">
                <a:effectLst/>
              </a:rPr>
              <a:t> </a:t>
            </a:r>
            <a:endParaRPr lang="en-US" dirty="0"/>
          </a:p>
        </p:txBody>
      </p:sp>
      <p:sp>
        <p:nvSpPr>
          <p:cNvPr id="3" name="Content Placeholder 2">
            <a:extLst>
              <a:ext uri="{FF2B5EF4-FFF2-40B4-BE49-F238E27FC236}">
                <a16:creationId xmlns:a16="http://schemas.microsoft.com/office/drawing/2014/main" id="{9335AF6E-6DC3-4086-01DD-990A6A7698FE}"/>
              </a:ext>
            </a:extLst>
          </p:cNvPr>
          <p:cNvSpPr>
            <a:spLocks noGrp="1"/>
          </p:cNvSpPr>
          <p:nvPr>
            <p:ph idx="1"/>
          </p:nvPr>
        </p:nvSpPr>
        <p:spPr>
          <a:xfrm>
            <a:off x="838199" y="1377538"/>
            <a:ext cx="11037125" cy="5118265"/>
          </a:xfrm>
        </p:spPr>
        <p:txBody>
          <a:bodyPr>
            <a:normAutofit/>
          </a:bodyPr>
          <a:lstStyle/>
          <a:p>
            <a:pPr marL="342900" marR="0" lvl="0" indent="-342900">
              <a:lnSpc>
                <a:spcPct val="107000"/>
              </a:lnSpc>
              <a:spcBef>
                <a:spcPts val="0"/>
              </a:spcBef>
              <a:spcAft>
                <a:spcPts val="0"/>
              </a:spcAft>
              <a:buFont typeface="+mj-lt"/>
              <a:buAutoNum type="arabicPeriod"/>
            </a:pPr>
            <a:r>
              <a:rPr lang="en-US" sz="2000" dirty="0">
                <a:effectLst/>
                <a:latin typeface="Times New Roman" panose="02020603050405020304" pitchFamily="18" charset="0"/>
                <a:ea typeface="Calibri" panose="020F0502020204030204" pitchFamily="34" charset="0"/>
                <a:cs typeface="Times New Roman" panose="02020603050405020304" pitchFamily="18" charset="0"/>
              </a:rPr>
              <a:t>Follow up on closed RO’s with declined service (tires, brakes, etc.) to contact customer and re-suggest work. </a:t>
            </a:r>
          </a:p>
          <a:p>
            <a:pPr marL="342900" marR="0" lvl="0" indent="-342900">
              <a:lnSpc>
                <a:spcPct val="200000"/>
              </a:lnSpc>
              <a:spcBef>
                <a:spcPts val="0"/>
              </a:spcBef>
              <a:spcAft>
                <a:spcPts val="0"/>
              </a:spcAft>
              <a:buFont typeface="+mj-lt"/>
              <a:buAutoNum type="arabicPeriod"/>
            </a:pPr>
            <a:r>
              <a:rPr lang="en-US" sz="2000" dirty="0">
                <a:effectLst/>
                <a:latin typeface="Times New Roman" panose="02020603050405020304" pitchFamily="18" charset="0"/>
                <a:ea typeface="Calibri" panose="020F0502020204030204" pitchFamily="34" charset="0"/>
                <a:cs typeface="Times New Roman" panose="02020603050405020304" pitchFamily="18" charset="0"/>
              </a:rPr>
              <a:t>Once the repair starts, have technicians inspect scope outside of the repair to search for other possible.</a:t>
            </a:r>
          </a:p>
          <a:p>
            <a:pPr marL="342900" marR="0" lvl="0" indent="-342900">
              <a:lnSpc>
                <a:spcPct val="200000"/>
              </a:lnSpc>
              <a:spcBef>
                <a:spcPts val="0"/>
              </a:spcBef>
              <a:spcAft>
                <a:spcPts val="0"/>
              </a:spcAft>
              <a:buFont typeface="+mj-lt"/>
              <a:buAutoNum type="arabicPeriod"/>
            </a:pPr>
            <a:r>
              <a:rPr lang="en-US" sz="2000" dirty="0">
                <a:effectLst/>
                <a:latin typeface="Times New Roman" panose="02020603050405020304" pitchFamily="18" charset="0"/>
                <a:ea typeface="Calibri" panose="020F0502020204030204" pitchFamily="34" charset="0"/>
                <a:cs typeface="Times New Roman" panose="02020603050405020304" pitchFamily="18" charset="0"/>
              </a:rPr>
              <a:t>issues with the vehicles. If found, take a photo and send to service advisor to discuss with customer.</a:t>
            </a:r>
          </a:p>
          <a:p>
            <a:pPr marL="342900" marR="0" lvl="0" indent="-342900">
              <a:lnSpc>
                <a:spcPct val="200000"/>
              </a:lnSpc>
              <a:spcBef>
                <a:spcPts val="0"/>
              </a:spcBef>
              <a:spcAft>
                <a:spcPts val="0"/>
              </a:spcAft>
              <a:buFont typeface="+mj-lt"/>
              <a:buAutoNum type="arabicPeriod"/>
            </a:pPr>
            <a:r>
              <a:rPr lang="en-US" sz="2000" dirty="0">
                <a:effectLst/>
                <a:latin typeface="Times New Roman" panose="02020603050405020304" pitchFamily="18" charset="0"/>
                <a:ea typeface="Calibri" panose="020F0502020204030204" pitchFamily="34" charset="0"/>
                <a:cs typeface="Times New Roman" panose="02020603050405020304" pitchFamily="18" charset="0"/>
              </a:rPr>
              <a:t>Train technician on updated equipment for efficiency and effectiveness in diagnosis and repairs.</a:t>
            </a:r>
          </a:p>
          <a:p>
            <a:pPr marL="342900" marR="0" lvl="0" indent="-342900">
              <a:lnSpc>
                <a:spcPct val="200000"/>
              </a:lnSpc>
              <a:spcBef>
                <a:spcPts val="0"/>
              </a:spcBef>
              <a:spcAft>
                <a:spcPts val="0"/>
              </a:spcAft>
              <a:buFont typeface="+mj-lt"/>
              <a:buAutoNum type="arabicPeriod"/>
            </a:pPr>
            <a:r>
              <a:rPr lang="en-US" sz="2000" dirty="0">
                <a:effectLst/>
                <a:latin typeface="Times New Roman" panose="02020603050405020304" pitchFamily="18" charset="0"/>
                <a:ea typeface="Calibri" panose="020F0502020204030204" pitchFamily="34" charset="0"/>
                <a:cs typeface="Times New Roman" panose="02020603050405020304" pitchFamily="18" charset="0"/>
              </a:rPr>
              <a:t>Monitor and verify completion of required training for updated certifications.</a:t>
            </a:r>
          </a:p>
          <a:p>
            <a:pPr marL="342900" marR="0" lvl="0" indent="-342900">
              <a:lnSpc>
                <a:spcPct val="200000"/>
              </a:lnSpc>
              <a:spcBef>
                <a:spcPts val="0"/>
              </a:spcBef>
              <a:spcAft>
                <a:spcPts val="0"/>
              </a:spcAft>
              <a:buFont typeface="+mj-lt"/>
              <a:buAutoNum type="arabicPeriod"/>
            </a:pPr>
            <a:r>
              <a:rPr lang="en-US" sz="2000" dirty="0">
                <a:effectLst/>
                <a:latin typeface="Times New Roman" panose="02020603050405020304" pitchFamily="18" charset="0"/>
                <a:ea typeface="Calibri" panose="020F0502020204030204" pitchFamily="34" charset="0"/>
                <a:cs typeface="Times New Roman" panose="02020603050405020304" pitchFamily="18" charset="0"/>
              </a:rPr>
              <a:t>Setup one on one sessions with master technician for mentoring others.</a:t>
            </a:r>
          </a:p>
          <a:p>
            <a:pPr marL="342900" marR="0" lvl="0" indent="-342900">
              <a:lnSpc>
                <a:spcPct val="200000"/>
              </a:lnSpc>
              <a:spcBef>
                <a:spcPts val="0"/>
              </a:spcBef>
              <a:spcAft>
                <a:spcPts val="0"/>
              </a:spcAft>
              <a:buFont typeface="+mj-lt"/>
              <a:buAutoNum type="arabicPeriod"/>
            </a:pPr>
            <a:r>
              <a:rPr lang="en-US" sz="2000" dirty="0">
                <a:effectLst/>
                <a:latin typeface="Times New Roman" panose="02020603050405020304" pitchFamily="18" charset="0"/>
                <a:ea typeface="Calibri" panose="020F0502020204030204" pitchFamily="34" charset="0"/>
                <a:cs typeface="Times New Roman" panose="02020603050405020304" pitchFamily="18" charset="0"/>
              </a:rPr>
              <a:t>Offer referral bonus to shop technicians for transmission technicians.</a:t>
            </a:r>
          </a:p>
          <a:p>
            <a:pPr marL="342900" marR="0" lvl="0" indent="-342900">
              <a:lnSpc>
                <a:spcPct val="200000"/>
              </a:lnSpc>
              <a:spcBef>
                <a:spcPts val="0"/>
              </a:spcBef>
              <a:spcAft>
                <a:spcPts val="800"/>
              </a:spcAft>
              <a:buFont typeface="+mj-lt"/>
              <a:buAutoNum type="arabicPeriod"/>
            </a:pPr>
            <a:r>
              <a:rPr lang="en-US" sz="2000" dirty="0">
                <a:effectLst/>
                <a:latin typeface="Times New Roman" panose="02020603050405020304" pitchFamily="18" charset="0"/>
                <a:ea typeface="Calibri" panose="020F0502020204030204" pitchFamily="34" charset="0"/>
                <a:cs typeface="Times New Roman" panose="02020603050405020304" pitchFamily="18" charset="0"/>
              </a:rPr>
              <a:t> Search and review for current compensation plan to update pay programs for technicians.</a:t>
            </a:r>
          </a:p>
          <a:p>
            <a:pPr marL="0" indent="0">
              <a:buNone/>
            </a:pPr>
            <a:endParaRPr lang="en-US" dirty="0"/>
          </a:p>
        </p:txBody>
      </p:sp>
      <p:sp>
        <p:nvSpPr>
          <p:cNvPr id="5" name="TextBox 4">
            <a:extLst>
              <a:ext uri="{FF2B5EF4-FFF2-40B4-BE49-F238E27FC236}">
                <a16:creationId xmlns:a16="http://schemas.microsoft.com/office/drawing/2014/main" id="{309A77C2-F39F-D080-A272-06B8CA789AF2}"/>
              </a:ext>
            </a:extLst>
          </p:cNvPr>
          <p:cNvSpPr txBox="1"/>
          <p:nvPr/>
        </p:nvSpPr>
        <p:spPr>
          <a:xfrm>
            <a:off x="9521042" y="177531"/>
            <a:ext cx="6097978" cy="369332"/>
          </a:xfrm>
          <a:prstGeom prst="rect">
            <a:avLst/>
          </a:prstGeom>
          <a:noFill/>
        </p:spPr>
        <p:txBody>
          <a:bodyPr wrap="square">
            <a:spAutoFit/>
          </a:bodyPr>
          <a:lstStyle/>
          <a:p>
            <a:r>
              <a:rPr lang="en-US" dirty="0">
                <a:latin typeface="Times New Roman" panose="02020603050405020304" pitchFamily="18" charset="0"/>
                <a:cs typeface="Times New Roman" panose="02020603050405020304" pitchFamily="18" charset="0"/>
              </a:rPr>
              <a:t>SWOT ANALYSIS</a:t>
            </a:r>
          </a:p>
        </p:txBody>
      </p:sp>
    </p:spTree>
    <p:extLst>
      <p:ext uri="{BB962C8B-B14F-4D97-AF65-F5344CB8AC3E}">
        <p14:creationId xmlns:p14="http://schemas.microsoft.com/office/powerpoint/2010/main" val="410291055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605300-E3DF-62C1-ADDF-A045D44F329A}"/>
              </a:ext>
            </a:extLst>
          </p:cNvPr>
          <p:cNvSpPr>
            <a:spLocks noGrp="1"/>
          </p:cNvSpPr>
          <p:nvPr>
            <p:ph type="title"/>
          </p:nvPr>
        </p:nvSpPr>
        <p:spPr>
          <a:xfrm>
            <a:off x="364178" y="866899"/>
            <a:ext cx="10989622" cy="653143"/>
          </a:xfrm>
        </p:spPr>
        <p:txBody>
          <a:bodyPr>
            <a:normAutofit fontScale="90000"/>
          </a:bodyPr>
          <a:lstStyle/>
          <a:p>
            <a:r>
              <a:rPr lang="en-US" sz="2400" b="1" dirty="0">
                <a:effectLst/>
                <a:latin typeface="Times New Roman" panose="02020603050405020304" pitchFamily="18" charset="0"/>
                <a:ea typeface="Calibri" panose="020F0502020204030204" pitchFamily="34" charset="0"/>
                <a:cs typeface="Times New Roman" panose="02020603050405020304" pitchFamily="18" charset="0"/>
              </a:rPr>
              <a:t>STRATEGIES</a:t>
            </a:r>
            <a:br>
              <a:rPr lang="en-US" sz="1800" dirty="0">
                <a:effectLst/>
                <a:latin typeface="Calibri" panose="020F0502020204030204" pitchFamily="34" charset="0"/>
                <a:ea typeface="Calibri" panose="020F0502020204030204" pitchFamily="34" charset="0"/>
                <a:cs typeface="Times New Roman" panose="02020603050405020304" pitchFamily="18" charset="0"/>
              </a:rPr>
            </a:br>
            <a:endParaRPr lang="en-US" dirty="0"/>
          </a:p>
        </p:txBody>
      </p:sp>
      <p:sp>
        <p:nvSpPr>
          <p:cNvPr id="3" name="Content Placeholder 2">
            <a:extLst>
              <a:ext uri="{FF2B5EF4-FFF2-40B4-BE49-F238E27FC236}">
                <a16:creationId xmlns:a16="http://schemas.microsoft.com/office/drawing/2014/main" id="{FE523152-5BB5-1499-C923-6658170ECBEB}"/>
              </a:ext>
            </a:extLst>
          </p:cNvPr>
          <p:cNvSpPr>
            <a:spLocks noGrp="1"/>
          </p:cNvSpPr>
          <p:nvPr>
            <p:ph idx="1"/>
          </p:nvPr>
        </p:nvSpPr>
        <p:spPr>
          <a:xfrm>
            <a:off x="368135" y="1246909"/>
            <a:ext cx="11459687" cy="5248893"/>
          </a:xfrm>
        </p:spPr>
        <p:txBody>
          <a:bodyPr>
            <a:normAutofit/>
          </a:bodyPr>
          <a:lstStyle/>
          <a:p>
            <a:pPr marL="342900" marR="0" lvl="0" indent="-342900">
              <a:lnSpc>
                <a:spcPct val="200000"/>
              </a:lnSpc>
              <a:spcBef>
                <a:spcPts val="0"/>
              </a:spcBef>
              <a:spcAft>
                <a:spcPts val="0"/>
              </a:spcAft>
              <a:buFont typeface="+mj-lt"/>
              <a:buAutoNum type="arabicPeriod"/>
            </a:pPr>
            <a:r>
              <a:rPr lang="en-US" sz="2000" dirty="0">
                <a:effectLst/>
                <a:latin typeface="Times New Roman" panose="02020603050405020304" pitchFamily="18" charset="0"/>
                <a:ea typeface="Calibri" panose="020F0502020204030204" pitchFamily="34" charset="0"/>
                <a:cs typeface="Times New Roman" panose="02020603050405020304" pitchFamily="18" charset="0"/>
              </a:rPr>
              <a:t>BDC/Service Manager to review closed Ro’s from prior 6 months to search for declined services.</a:t>
            </a:r>
          </a:p>
          <a:p>
            <a:pPr marL="342900" marR="0" lvl="0" indent="-342900">
              <a:lnSpc>
                <a:spcPct val="200000"/>
              </a:lnSpc>
              <a:spcBef>
                <a:spcPts val="0"/>
              </a:spcBef>
              <a:spcAft>
                <a:spcPts val="0"/>
              </a:spcAft>
              <a:buFont typeface="+mj-lt"/>
              <a:buAutoNum type="arabicPeriod"/>
            </a:pPr>
            <a:r>
              <a:rPr lang="en-US" sz="2000" dirty="0">
                <a:effectLst/>
                <a:latin typeface="Times New Roman" panose="02020603050405020304" pitchFamily="18" charset="0"/>
                <a:ea typeface="Calibri" panose="020F0502020204030204" pitchFamily="34" charset="0"/>
                <a:cs typeface="Times New Roman" panose="02020603050405020304" pitchFamily="18" charset="0"/>
              </a:rPr>
              <a:t>If additional repair issue has been identified, technician to take photo and send to service advisor to discuss with customer.</a:t>
            </a:r>
          </a:p>
          <a:p>
            <a:pPr marL="342900" marR="0" lvl="0" indent="-342900">
              <a:lnSpc>
                <a:spcPct val="200000"/>
              </a:lnSpc>
              <a:spcBef>
                <a:spcPts val="0"/>
              </a:spcBef>
              <a:spcAft>
                <a:spcPts val="0"/>
              </a:spcAft>
              <a:buFont typeface="+mj-lt"/>
              <a:buAutoNum type="arabicPeriod"/>
            </a:pPr>
            <a:r>
              <a:rPr lang="en-US" sz="2000" dirty="0">
                <a:effectLst/>
                <a:latin typeface="Times New Roman" panose="02020603050405020304" pitchFamily="18" charset="0"/>
                <a:ea typeface="Calibri" panose="020F0502020204030204" pitchFamily="34" charset="0"/>
                <a:cs typeface="Times New Roman" panose="02020603050405020304" pitchFamily="18" charset="0"/>
              </a:rPr>
              <a:t>Stay current on certification update requirements.</a:t>
            </a:r>
          </a:p>
          <a:p>
            <a:pPr marL="342900" marR="0" lvl="0" indent="-342900">
              <a:lnSpc>
                <a:spcPct val="200000"/>
              </a:lnSpc>
              <a:spcBef>
                <a:spcPts val="0"/>
              </a:spcBef>
              <a:spcAft>
                <a:spcPts val="0"/>
              </a:spcAft>
              <a:buFont typeface="+mj-lt"/>
              <a:buAutoNum type="arabicPeriod"/>
            </a:pPr>
            <a:r>
              <a:rPr lang="en-US" sz="2000" dirty="0">
                <a:effectLst/>
                <a:latin typeface="Times New Roman" panose="02020603050405020304" pitchFamily="18" charset="0"/>
                <a:ea typeface="Calibri" panose="020F0502020204030204" pitchFamily="34" charset="0"/>
                <a:cs typeface="Times New Roman" panose="02020603050405020304" pitchFamily="18" charset="0"/>
              </a:rPr>
              <a:t>Verify completion by of certification via FMC Dealer.</a:t>
            </a:r>
          </a:p>
          <a:p>
            <a:pPr marL="342900" marR="0" lvl="0" indent="-342900">
              <a:lnSpc>
                <a:spcPct val="200000"/>
              </a:lnSpc>
              <a:spcBef>
                <a:spcPts val="0"/>
              </a:spcBef>
              <a:spcAft>
                <a:spcPts val="0"/>
              </a:spcAft>
              <a:buFont typeface="+mj-lt"/>
              <a:buAutoNum type="arabicPeriod"/>
            </a:pPr>
            <a:r>
              <a:rPr lang="en-US" sz="2000" dirty="0">
                <a:effectLst/>
                <a:latin typeface="Times New Roman" panose="02020603050405020304" pitchFamily="18" charset="0"/>
                <a:ea typeface="Calibri" panose="020F0502020204030204" pitchFamily="34" charset="0"/>
                <a:cs typeface="Times New Roman" panose="02020603050405020304" pitchFamily="18" charset="0"/>
              </a:rPr>
              <a:t>Schedule training session (Master tech as mentor) and other technicians.</a:t>
            </a:r>
          </a:p>
          <a:p>
            <a:pPr marL="342900" marR="0" lvl="0" indent="-342900">
              <a:lnSpc>
                <a:spcPct val="200000"/>
              </a:lnSpc>
              <a:spcBef>
                <a:spcPts val="0"/>
              </a:spcBef>
              <a:spcAft>
                <a:spcPts val="0"/>
              </a:spcAft>
              <a:buFont typeface="+mj-lt"/>
              <a:buAutoNum type="arabicPeriod"/>
            </a:pPr>
            <a:r>
              <a:rPr lang="en-US" sz="2000" dirty="0">
                <a:effectLst/>
                <a:latin typeface="Times New Roman" panose="02020603050405020304" pitchFamily="18" charset="0"/>
                <a:ea typeface="Calibri" panose="020F0502020204030204" pitchFamily="34" charset="0"/>
                <a:cs typeface="Times New Roman" panose="02020603050405020304" pitchFamily="18" charset="0"/>
              </a:rPr>
              <a:t>Determine and establish an attractive referral bonus program.</a:t>
            </a:r>
          </a:p>
          <a:p>
            <a:pPr marL="342900" marR="0" lvl="0" indent="-342900">
              <a:lnSpc>
                <a:spcPct val="200000"/>
              </a:lnSpc>
              <a:spcBef>
                <a:spcPts val="0"/>
              </a:spcBef>
              <a:spcAft>
                <a:spcPts val="800"/>
              </a:spcAft>
              <a:buFont typeface="+mj-lt"/>
              <a:buAutoNum type="arabicPeriod"/>
            </a:pPr>
            <a:r>
              <a:rPr lang="en-US" sz="2000" dirty="0">
                <a:effectLst/>
                <a:latin typeface="Times New Roman" panose="02020603050405020304" pitchFamily="18" charset="0"/>
                <a:ea typeface="Calibri" panose="020F0502020204030204" pitchFamily="34" charset="0"/>
                <a:cs typeface="Times New Roman" panose="02020603050405020304" pitchFamily="18" charset="0"/>
              </a:rPr>
              <a:t>Research local area for mid to top compensation for technicians.</a:t>
            </a:r>
          </a:p>
          <a:p>
            <a:pPr marL="0" indent="0">
              <a:buNone/>
            </a:pPr>
            <a:endParaRPr lang="en-US" dirty="0"/>
          </a:p>
        </p:txBody>
      </p:sp>
      <p:sp>
        <p:nvSpPr>
          <p:cNvPr id="5" name="TextBox 4">
            <a:extLst>
              <a:ext uri="{FF2B5EF4-FFF2-40B4-BE49-F238E27FC236}">
                <a16:creationId xmlns:a16="http://schemas.microsoft.com/office/drawing/2014/main" id="{40D78790-C89C-2D44-4DFE-25C271068785}"/>
              </a:ext>
            </a:extLst>
          </p:cNvPr>
          <p:cNvSpPr txBox="1"/>
          <p:nvPr/>
        </p:nvSpPr>
        <p:spPr>
          <a:xfrm>
            <a:off x="9354788" y="307562"/>
            <a:ext cx="6097978" cy="369332"/>
          </a:xfrm>
          <a:prstGeom prst="rect">
            <a:avLst/>
          </a:prstGeom>
          <a:noFill/>
        </p:spPr>
        <p:txBody>
          <a:bodyPr wrap="square">
            <a:spAutoFit/>
          </a:bodyPr>
          <a:lstStyle/>
          <a:p>
            <a:r>
              <a:rPr lang="en-US" dirty="0">
                <a:latin typeface="Times New Roman" panose="02020603050405020304" pitchFamily="18" charset="0"/>
                <a:cs typeface="Times New Roman" panose="02020603050405020304" pitchFamily="18" charset="0"/>
              </a:rPr>
              <a:t>SWOT ANALYSIS</a:t>
            </a:r>
          </a:p>
        </p:txBody>
      </p:sp>
    </p:spTree>
    <p:extLst>
      <p:ext uri="{BB962C8B-B14F-4D97-AF65-F5344CB8AC3E}">
        <p14:creationId xmlns:p14="http://schemas.microsoft.com/office/powerpoint/2010/main" val="153208793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81EF3B-0BD1-B307-6453-8F675A0DEB74}"/>
              </a:ext>
            </a:extLst>
          </p:cNvPr>
          <p:cNvSpPr>
            <a:spLocks noGrp="1"/>
          </p:cNvSpPr>
          <p:nvPr>
            <p:ph type="title"/>
          </p:nvPr>
        </p:nvSpPr>
        <p:spPr>
          <a:xfrm>
            <a:off x="7751619" y="4184073"/>
            <a:ext cx="10131425" cy="1456267"/>
          </a:xfrm>
        </p:spPr>
        <p:txBody>
          <a:bodyPr>
            <a:normAutofit/>
          </a:bodyPr>
          <a:lstStyle/>
          <a:p>
            <a:r>
              <a:rPr lang="en-US" sz="4400" dirty="0">
                <a:latin typeface="Times New Roman" panose="02020603050405020304" pitchFamily="18" charset="0"/>
                <a:cs typeface="Times New Roman" panose="02020603050405020304" pitchFamily="18" charset="0"/>
              </a:rPr>
              <a:t>MARKETING</a:t>
            </a:r>
          </a:p>
        </p:txBody>
      </p:sp>
    </p:spTree>
    <p:extLst>
      <p:ext uri="{BB962C8B-B14F-4D97-AF65-F5344CB8AC3E}">
        <p14:creationId xmlns:p14="http://schemas.microsoft.com/office/powerpoint/2010/main" val="337553414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00D434-3BCB-61D4-2751-9800C7A7895B}"/>
              </a:ext>
            </a:extLst>
          </p:cNvPr>
          <p:cNvSpPr>
            <a:spLocks noGrp="1"/>
          </p:cNvSpPr>
          <p:nvPr>
            <p:ph type="title"/>
          </p:nvPr>
        </p:nvSpPr>
        <p:spPr>
          <a:xfrm>
            <a:off x="685801" y="201882"/>
            <a:ext cx="10131425" cy="1330034"/>
          </a:xfrm>
        </p:spPr>
        <p:txBody>
          <a:bodyPr>
            <a:normAutofit/>
          </a:bodyPr>
          <a:lstStyle/>
          <a:p>
            <a:r>
              <a:rPr lang="en-US" sz="2400" b="1" dirty="0">
                <a:latin typeface="Times New Roman" panose="02020603050405020304" pitchFamily="18" charset="0"/>
                <a:cs typeface="Times New Roman" panose="02020603050405020304" pitchFamily="18" charset="0"/>
              </a:rPr>
              <a:t>ACTION PLAN</a:t>
            </a:r>
          </a:p>
        </p:txBody>
      </p:sp>
      <p:sp>
        <p:nvSpPr>
          <p:cNvPr id="3" name="Content Placeholder 2">
            <a:extLst>
              <a:ext uri="{FF2B5EF4-FFF2-40B4-BE49-F238E27FC236}">
                <a16:creationId xmlns:a16="http://schemas.microsoft.com/office/drawing/2014/main" id="{86F23B3D-553F-3997-2889-3AED60388A19}"/>
              </a:ext>
            </a:extLst>
          </p:cNvPr>
          <p:cNvSpPr>
            <a:spLocks noGrp="1"/>
          </p:cNvSpPr>
          <p:nvPr>
            <p:ph idx="1"/>
          </p:nvPr>
        </p:nvSpPr>
        <p:spPr>
          <a:xfrm>
            <a:off x="685801" y="1531917"/>
            <a:ext cx="10131425" cy="4259283"/>
          </a:xfrm>
        </p:spPr>
        <p:txBody>
          <a:bodyPr>
            <a:normAutofit fontScale="62500" lnSpcReduction="20000"/>
          </a:bodyPr>
          <a:lstStyle/>
          <a:p>
            <a:pPr marL="0" indent="0">
              <a:buNone/>
            </a:pPr>
            <a:r>
              <a:rPr lang="en-US" sz="2400" dirty="0">
                <a:effectLst/>
                <a:latin typeface="Times New Roman" panose="02020603050405020304" pitchFamily="18" charset="0"/>
                <a:ea typeface="Calibri" panose="020F0502020204030204" pitchFamily="34" charset="0"/>
                <a:cs typeface="Times New Roman" panose="02020603050405020304" pitchFamily="18" charset="0"/>
              </a:rPr>
              <a:t>Task								By Whom		 		Frequency  </a:t>
            </a:r>
          </a:p>
          <a:p>
            <a:pPr marL="0" marR="0" lvl="0" indent="0">
              <a:lnSpc>
                <a:spcPct val="200000"/>
              </a:lnSpc>
              <a:spcBef>
                <a:spcPts val="0"/>
              </a:spcBef>
              <a:spcAft>
                <a:spcPts val="0"/>
              </a:spcAft>
              <a:buNone/>
            </a:pPr>
            <a:r>
              <a:rPr lang="en-US" sz="2400" dirty="0">
                <a:effectLst/>
                <a:latin typeface="Times New Roman" panose="02020603050405020304" pitchFamily="18" charset="0"/>
                <a:ea typeface="Calibri" panose="020F0502020204030204" pitchFamily="34" charset="0"/>
                <a:cs typeface="Times New Roman" panose="02020603050405020304" pitchFamily="18" charset="0"/>
              </a:rPr>
              <a:t>Follow Up on Closed Ros				BDC					Weekly on Ro’s dating back 6 months</a:t>
            </a:r>
          </a:p>
          <a:p>
            <a:pPr marL="0" marR="0" lvl="0" indent="0">
              <a:lnSpc>
                <a:spcPct val="200000"/>
              </a:lnSpc>
              <a:spcBef>
                <a:spcPts val="0"/>
              </a:spcBef>
              <a:spcAft>
                <a:spcPts val="0"/>
              </a:spcAft>
              <a:buNone/>
            </a:pPr>
            <a:r>
              <a:rPr lang="en-US" sz="2400" dirty="0">
                <a:effectLst/>
                <a:latin typeface="Times New Roman" panose="02020603050405020304" pitchFamily="18" charset="0"/>
                <a:ea typeface="Calibri" panose="020F0502020204030204" pitchFamily="34" charset="0"/>
                <a:cs typeface="Times New Roman" panose="02020603050405020304" pitchFamily="18" charset="0"/>
              </a:rPr>
              <a:t>Inspection for additional repairs			Technicians/Advisors		For each RO</a:t>
            </a:r>
          </a:p>
          <a:p>
            <a:pPr marL="0" marR="0" lvl="0" indent="0">
              <a:lnSpc>
                <a:spcPct val="220000"/>
              </a:lnSpc>
              <a:spcBef>
                <a:spcPts val="0"/>
              </a:spcBef>
              <a:spcAft>
                <a:spcPts val="0"/>
              </a:spcAft>
              <a:buNone/>
            </a:pPr>
            <a:r>
              <a:rPr lang="en-US" sz="2400" dirty="0">
                <a:effectLst/>
                <a:latin typeface="Times New Roman" panose="02020603050405020304" pitchFamily="18" charset="0"/>
                <a:ea typeface="Calibri" panose="020F0502020204030204" pitchFamily="34" charset="0"/>
                <a:cs typeface="Times New Roman" panose="02020603050405020304" pitchFamily="18" charset="0"/>
              </a:rPr>
              <a:t>Verify certification updates				Service Manager			Monthly</a:t>
            </a:r>
          </a:p>
          <a:p>
            <a:pPr marL="0" marR="0" lvl="0" indent="0">
              <a:lnSpc>
                <a:spcPct val="220000"/>
              </a:lnSpc>
              <a:spcBef>
                <a:spcPts val="0"/>
              </a:spcBef>
              <a:spcAft>
                <a:spcPts val="0"/>
              </a:spcAft>
              <a:buNone/>
            </a:pPr>
            <a:endParaRPr lang="en-US" sz="2400" dirty="0">
              <a:effectLst/>
              <a:latin typeface="Times New Roman" panose="02020603050405020304" pitchFamily="18" charset="0"/>
              <a:ea typeface="Calibri" panose="020F0502020204030204" pitchFamily="34" charset="0"/>
              <a:cs typeface="Times New Roman" panose="02020603050405020304" pitchFamily="18" charset="0"/>
            </a:endParaRPr>
          </a:p>
          <a:p>
            <a:pPr marL="0" marR="0" lvl="0" indent="0">
              <a:lnSpc>
                <a:spcPct val="120000"/>
              </a:lnSpc>
              <a:spcBef>
                <a:spcPts val="0"/>
              </a:spcBef>
              <a:spcAft>
                <a:spcPts val="0"/>
              </a:spcAft>
              <a:buNone/>
            </a:pPr>
            <a:r>
              <a:rPr lang="en-US" sz="2400" dirty="0">
                <a:effectLst/>
                <a:latin typeface="Times New Roman" panose="02020603050405020304" pitchFamily="18" charset="0"/>
                <a:ea typeface="Calibri" panose="020F0502020204030204" pitchFamily="34" charset="0"/>
                <a:cs typeface="Times New Roman" panose="02020603050405020304" pitchFamily="18" charset="0"/>
              </a:rPr>
              <a:t>Ensure technicians knowledge of 			Service Manager			Semi-annually 			                 		 current diagnosis and repair equipment.</a:t>
            </a:r>
          </a:p>
          <a:p>
            <a:pPr marR="0" indent="0" algn="just">
              <a:spcBef>
                <a:spcPts val="0"/>
              </a:spcBef>
              <a:spcAft>
                <a:spcPts val="0"/>
              </a:spcAft>
              <a:buNone/>
            </a:pPr>
            <a:r>
              <a:rPr lang="en-US" sz="2400" dirty="0">
                <a:effectLst/>
                <a:latin typeface="Times New Roman" panose="02020603050405020304" pitchFamily="18" charset="0"/>
                <a:ea typeface="Calibri" panose="020F0502020204030204" pitchFamily="34" charset="0"/>
                <a:cs typeface="Times New Roman" panose="02020603050405020304" pitchFamily="18" charset="0"/>
              </a:rPr>
              <a:t> </a:t>
            </a:r>
          </a:p>
          <a:p>
            <a:pPr marL="0" marR="0" lvl="0" indent="0">
              <a:lnSpc>
                <a:spcPct val="200000"/>
              </a:lnSpc>
              <a:spcBef>
                <a:spcPts val="0"/>
              </a:spcBef>
              <a:spcAft>
                <a:spcPts val="0"/>
              </a:spcAft>
              <a:buNone/>
            </a:pPr>
            <a:r>
              <a:rPr lang="en-US" sz="2400" dirty="0">
                <a:effectLst/>
                <a:latin typeface="Times New Roman" panose="02020603050405020304" pitchFamily="18" charset="0"/>
                <a:ea typeface="Calibri" panose="020F0502020204030204" pitchFamily="34" charset="0"/>
                <a:cs typeface="Times New Roman" panose="02020603050405020304" pitchFamily="18" charset="0"/>
              </a:rPr>
              <a:t>Schedule technician training				Service Manager            	Review monthly for certification updates</a:t>
            </a:r>
          </a:p>
          <a:p>
            <a:pPr marL="0" marR="0" lvl="0" indent="0">
              <a:lnSpc>
                <a:spcPct val="200000"/>
              </a:lnSpc>
              <a:spcBef>
                <a:spcPts val="0"/>
              </a:spcBef>
              <a:spcAft>
                <a:spcPts val="0"/>
              </a:spcAft>
              <a:buNone/>
            </a:pPr>
            <a:r>
              <a:rPr lang="en-US" sz="2400" dirty="0">
                <a:effectLst/>
                <a:latin typeface="Times New Roman" panose="02020603050405020304" pitchFamily="18" charset="0"/>
                <a:ea typeface="Calibri" panose="020F0502020204030204" pitchFamily="34" charset="0"/>
                <a:cs typeface="Times New Roman" panose="02020603050405020304" pitchFamily="18" charset="0"/>
              </a:rPr>
              <a:t>Ongoing refinement of referral bonus 		Service Manager			Review semi-annually</a:t>
            </a:r>
          </a:p>
          <a:p>
            <a:pPr marL="0" marR="0" lvl="0" indent="0">
              <a:lnSpc>
                <a:spcPct val="200000"/>
              </a:lnSpc>
              <a:spcBef>
                <a:spcPts val="0"/>
              </a:spcBef>
              <a:spcAft>
                <a:spcPts val="800"/>
              </a:spcAft>
              <a:buNone/>
            </a:pPr>
            <a:r>
              <a:rPr lang="en-US" sz="2400" dirty="0">
                <a:effectLst/>
                <a:latin typeface="Times New Roman" panose="02020603050405020304" pitchFamily="18" charset="0"/>
                <a:ea typeface="Calibri" panose="020F0502020204030204" pitchFamily="34" charset="0"/>
                <a:cs typeface="Times New Roman" panose="02020603050405020304" pitchFamily="18" charset="0"/>
              </a:rPr>
              <a:t>Ongoing update for local compensation		G.M/Service Manager		Review semi-annually</a:t>
            </a:r>
          </a:p>
          <a:p>
            <a:pPr marL="0" indent="0">
              <a:buNone/>
            </a:pPr>
            <a:endParaRPr lang="en-US" dirty="0"/>
          </a:p>
        </p:txBody>
      </p:sp>
      <p:cxnSp>
        <p:nvCxnSpPr>
          <p:cNvPr id="5" name="Straight Connector 4">
            <a:extLst>
              <a:ext uri="{FF2B5EF4-FFF2-40B4-BE49-F238E27FC236}">
                <a16:creationId xmlns:a16="http://schemas.microsoft.com/office/drawing/2014/main" id="{3DACED87-D54A-E6F4-DCBA-60C6BFE4B401}"/>
              </a:ext>
            </a:extLst>
          </p:cNvPr>
          <p:cNvCxnSpPr>
            <a:cxnSpLocks/>
          </p:cNvCxnSpPr>
          <p:nvPr/>
        </p:nvCxnSpPr>
        <p:spPr>
          <a:xfrm>
            <a:off x="685801" y="1876301"/>
            <a:ext cx="10131425" cy="0"/>
          </a:xfrm>
          <a:prstGeom prst="line">
            <a:avLst/>
          </a:prstGeom>
        </p:spPr>
        <p:style>
          <a:lnRef idx="1">
            <a:schemeClr val="accent5"/>
          </a:lnRef>
          <a:fillRef idx="0">
            <a:schemeClr val="accent5"/>
          </a:fillRef>
          <a:effectRef idx="0">
            <a:schemeClr val="accent5"/>
          </a:effectRef>
          <a:fontRef idx="minor">
            <a:schemeClr val="tx1"/>
          </a:fontRef>
        </p:style>
      </p:cxnSp>
      <p:sp>
        <p:nvSpPr>
          <p:cNvPr id="14" name="TextBox 13">
            <a:extLst>
              <a:ext uri="{FF2B5EF4-FFF2-40B4-BE49-F238E27FC236}">
                <a16:creationId xmlns:a16="http://schemas.microsoft.com/office/drawing/2014/main" id="{60472EFD-1543-C820-DE51-E203DE624553}"/>
              </a:ext>
            </a:extLst>
          </p:cNvPr>
          <p:cNvSpPr txBox="1"/>
          <p:nvPr/>
        </p:nvSpPr>
        <p:spPr>
          <a:xfrm>
            <a:off x="9461665" y="290348"/>
            <a:ext cx="6097978" cy="369332"/>
          </a:xfrm>
          <a:prstGeom prst="rect">
            <a:avLst/>
          </a:prstGeom>
          <a:noFill/>
        </p:spPr>
        <p:txBody>
          <a:bodyPr wrap="square">
            <a:spAutoFit/>
          </a:bodyPr>
          <a:lstStyle/>
          <a:p>
            <a:r>
              <a:rPr lang="en-US" dirty="0">
                <a:latin typeface="Times New Roman" panose="02020603050405020304" pitchFamily="18" charset="0"/>
                <a:cs typeface="Times New Roman" panose="02020603050405020304" pitchFamily="18" charset="0"/>
              </a:rPr>
              <a:t>SWOT ANALYSIS</a:t>
            </a:r>
          </a:p>
        </p:txBody>
      </p:sp>
    </p:spTree>
    <p:extLst>
      <p:ext uri="{BB962C8B-B14F-4D97-AF65-F5344CB8AC3E}">
        <p14:creationId xmlns:p14="http://schemas.microsoft.com/office/powerpoint/2010/main" val="224253776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77C21AD0-6DD9-0282-D7EA-9E547116FD54}"/>
              </a:ext>
            </a:extLst>
          </p:cNvPr>
          <p:cNvSpPr txBox="1"/>
          <p:nvPr/>
        </p:nvSpPr>
        <p:spPr>
          <a:xfrm>
            <a:off x="95003" y="249382"/>
            <a:ext cx="11994078" cy="5940088"/>
          </a:xfrm>
          <a:prstGeom prst="rect">
            <a:avLst/>
          </a:prstGeom>
          <a:noFill/>
        </p:spPr>
        <p:txBody>
          <a:bodyPr wrap="square">
            <a:spAutoFit/>
          </a:bodyPr>
          <a:lstStyle/>
          <a:p>
            <a:r>
              <a:rPr lang="en-US" sz="2000" dirty="0">
                <a:latin typeface="Times New Roman" panose="02020603050405020304" pitchFamily="18" charset="0"/>
                <a:cs typeface="Times New Roman" panose="02020603050405020304" pitchFamily="18" charset="0"/>
              </a:rPr>
              <a:t>SYNOPSIS</a:t>
            </a:r>
          </a:p>
          <a:p>
            <a:r>
              <a:rPr lang="en-US" sz="2000" dirty="0">
                <a:latin typeface="Times New Roman" panose="02020603050405020304" pitchFamily="18" charset="0"/>
                <a:cs typeface="Times New Roman" panose="02020603050405020304" pitchFamily="18" charset="0"/>
              </a:rPr>
              <a:t> </a:t>
            </a:r>
          </a:p>
          <a:p>
            <a:r>
              <a:rPr lang="en-US" sz="2000" dirty="0">
                <a:latin typeface="Times New Roman" panose="02020603050405020304" pitchFamily="18" charset="0"/>
                <a:cs typeface="Times New Roman" panose="02020603050405020304" pitchFamily="18" charset="0"/>
              </a:rPr>
              <a:t>The repair service industry faces many challenges requiring ongoing effort to improve efficiency and effectiveness. Striving to provide better services go hand in hand with improved grosses and are not mutually exclusive. </a:t>
            </a:r>
          </a:p>
          <a:p>
            <a:r>
              <a:rPr lang="en-US" sz="2000" dirty="0">
                <a:latin typeface="Times New Roman" panose="02020603050405020304" pitchFamily="18" charset="0"/>
                <a:cs typeface="Times New Roman" panose="02020603050405020304" pitchFamily="18" charset="0"/>
              </a:rPr>
              <a:t> </a:t>
            </a:r>
          </a:p>
          <a:p>
            <a:r>
              <a:rPr lang="en-US" sz="2000" dirty="0">
                <a:latin typeface="Times New Roman" panose="02020603050405020304" pitchFamily="18" charset="0"/>
                <a:cs typeface="Times New Roman" panose="02020603050405020304" pitchFamily="18" charset="0"/>
              </a:rPr>
              <a:t>Our service department has room for improvement in increasing grosses from repair orders. This can be achieved by establishing a routine program that includes presenting scheduled maintenance options, identifying additional repair and maintenance needs for the long-term health of vehicles, and following up on previously declined repair and maintenance offers.</a:t>
            </a:r>
          </a:p>
          <a:p>
            <a:r>
              <a:rPr lang="en-US" sz="2000" dirty="0">
                <a:latin typeface="Times New Roman" panose="02020603050405020304" pitchFamily="18" charset="0"/>
                <a:cs typeface="Times New Roman" panose="02020603050405020304" pitchFamily="18" charset="0"/>
              </a:rPr>
              <a:t> </a:t>
            </a:r>
          </a:p>
          <a:p>
            <a:r>
              <a:rPr lang="en-US" sz="2000" dirty="0">
                <a:latin typeface="Times New Roman" panose="02020603050405020304" pitchFamily="18" charset="0"/>
                <a:cs typeface="Times New Roman" panose="02020603050405020304" pitchFamily="18" charset="0"/>
              </a:rPr>
              <a:t>Improving service quality and grosses also depends on technicians' ability to accurately diagnose and repair issues. Ongoing training and certification for technicians are crucial for achieving better outcomes, both for the service department and customer satisfaction.</a:t>
            </a:r>
          </a:p>
          <a:p>
            <a:r>
              <a:rPr lang="en-US" sz="2000" dirty="0">
                <a:latin typeface="Times New Roman" panose="02020603050405020304" pitchFamily="18" charset="0"/>
                <a:cs typeface="Times New Roman" panose="02020603050405020304" pitchFamily="18" charset="0"/>
              </a:rPr>
              <a:t> </a:t>
            </a:r>
          </a:p>
          <a:p>
            <a:r>
              <a:rPr lang="en-US" sz="2000" dirty="0">
                <a:latin typeface="Times New Roman" panose="02020603050405020304" pitchFamily="18" charset="0"/>
                <a:cs typeface="Times New Roman" panose="02020603050405020304" pitchFamily="18" charset="0"/>
              </a:rPr>
              <a:t>Personnel retention is another ongoing challenge in the industry. Fortunately, our service department enjoys longer tenure than other dealerships in the local area. However, we still face challenges in retaining transmission technicians. By continuing to improve compensation, we can mitigate this issue. </a:t>
            </a:r>
          </a:p>
          <a:p>
            <a:r>
              <a:rPr lang="en-US" sz="2000" dirty="0">
                <a:latin typeface="Times New Roman" panose="02020603050405020304" pitchFamily="18" charset="0"/>
                <a:cs typeface="Times New Roman" panose="02020603050405020304" pitchFamily="18" charset="0"/>
              </a:rPr>
              <a:t> </a:t>
            </a:r>
          </a:p>
          <a:p>
            <a:r>
              <a:rPr lang="en-US" sz="2000" dirty="0">
                <a:latin typeface="Times New Roman" panose="02020603050405020304" pitchFamily="18" charset="0"/>
                <a:cs typeface="Times New Roman" panose="02020603050405020304" pitchFamily="18" charset="0"/>
              </a:rPr>
              <a:t>To keep pace with industry changes, it is essential to maintain the ability to quickly adapt as the industry evolves. </a:t>
            </a:r>
          </a:p>
        </p:txBody>
      </p:sp>
    </p:spTree>
    <p:extLst>
      <p:ext uri="{BB962C8B-B14F-4D97-AF65-F5344CB8AC3E}">
        <p14:creationId xmlns:p14="http://schemas.microsoft.com/office/powerpoint/2010/main" val="103596912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B25B20A3-7339-73C9-F11C-6B80A8566777}"/>
              </a:ext>
            </a:extLst>
          </p:cNvPr>
          <p:cNvSpPr txBox="1"/>
          <p:nvPr/>
        </p:nvSpPr>
        <p:spPr>
          <a:xfrm>
            <a:off x="10105902" y="308759"/>
            <a:ext cx="7517080" cy="369332"/>
          </a:xfrm>
          <a:prstGeom prst="rect">
            <a:avLst/>
          </a:prstGeom>
          <a:noFill/>
        </p:spPr>
        <p:txBody>
          <a:bodyPr wrap="square" rtlCol="0">
            <a:spAutoFit/>
          </a:bodyPr>
          <a:lstStyle/>
          <a:p>
            <a:r>
              <a:rPr lang="en-US" dirty="0">
                <a:latin typeface="Times New Roman" panose="02020603050405020304" pitchFamily="18" charset="0"/>
                <a:cs typeface="Times New Roman" panose="02020603050405020304" pitchFamily="18" charset="0"/>
              </a:rPr>
              <a:t>MARKETING</a:t>
            </a:r>
            <a:r>
              <a:rPr lang="en-US" dirty="0"/>
              <a:t> </a:t>
            </a:r>
          </a:p>
        </p:txBody>
      </p:sp>
      <p:sp>
        <p:nvSpPr>
          <p:cNvPr id="8" name="TextBox 7">
            <a:extLst>
              <a:ext uri="{FF2B5EF4-FFF2-40B4-BE49-F238E27FC236}">
                <a16:creationId xmlns:a16="http://schemas.microsoft.com/office/drawing/2014/main" id="{D360C455-A447-7100-8D1A-A35230E261EF}"/>
              </a:ext>
            </a:extLst>
          </p:cNvPr>
          <p:cNvSpPr txBox="1"/>
          <p:nvPr/>
        </p:nvSpPr>
        <p:spPr>
          <a:xfrm>
            <a:off x="724395" y="1009403"/>
            <a:ext cx="10996549" cy="5107617"/>
          </a:xfrm>
          <a:prstGeom prst="rect">
            <a:avLst/>
          </a:prstGeom>
          <a:noFill/>
        </p:spPr>
        <p:txBody>
          <a:bodyPr wrap="square">
            <a:spAutoFit/>
          </a:bodyPr>
          <a:lstStyle/>
          <a:p>
            <a:pPr marL="0" marR="0">
              <a:spcBef>
                <a:spcPts val="0"/>
              </a:spcBef>
              <a:spcAft>
                <a:spcPts val="0"/>
              </a:spcAft>
            </a:pPr>
            <a:r>
              <a:rPr lang="en-US" sz="2000" kern="100" dirty="0">
                <a:effectLst/>
                <a:latin typeface="Times New Roman" panose="02020603050405020304" pitchFamily="18" charset="0"/>
                <a:ea typeface="Aptos" panose="020B0004020202020204" pitchFamily="34" charset="0"/>
                <a:cs typeface="Times New Roman" panose="02020603050405020304" pitchFamily="18" charset="0"/>
              </a:rPr>
              <a:t>CURRENT PRACTICES</a:t>
            </a:r>
          </a:p>
          <a:p>
            <a:pPr marL="0" marR="0">
              <a:spcBef>
                <a:spcPts val="0"/>
              </a:spcBef>
              <a:spcAft>
                <a:spcPts val="0"/>
              </a:spcAft>
            </a:pPr>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a:p>
            <a:pPr marL="228600" marR="0" lvl="0" indent="-228600">
              <a:lnSpc>
                <a:spcPct val="200000"/>
              </a:lnSpc>
              <a:spcBef>
                <a:spcPts val="0"/>
              </a:spcBef>
              <a:spcAft>
                <a:spcPts val="0"/>
              </a:spcAft>
              <a:buFont typeface="+mj-lt"/>
              <a:buAutoNum type="arabicPeriod"/>
            </a:pPr>
            <a:r>
              <a:rPr lang="en-US" sz="2000" kern="100" dirty="0">
                <a:effectLst/>
                <a:latin typeface="Times New Roman" panose="02020603050405020304" pitchFamily="18" charset="0"/>
                <a:ea typeface="Aptos" panose="020B0004020202020204" pitchFamily="34" charset="0"/>
                <a:cs typeface="Times New Roman" panose="02020603050405020304" pitchFamily="18" charset="0"/>
              </a:rPr>
              <a:t>Google Ads Campaigns</a:t>
            </a:r>
          </a:p>
          <a:p>
            <a:pPr marL="685800" marR="0" lvl="1" indent="-228600">
              <a:lnSpc>
                <a:spcPct val="200000"/>
              </a:lnSpc>
              <a:spcBef>
                <a:spcPts val="0"/>
              </a:spcBef>
              <a:spcAft>
                <a:spcPts val="0"/>
              </a:spcAft>
              <a:buFont typeface="+mj-lt"/>
              <a:buAutoNum type="alphaLcPeriod"/>
            </a:pPr>
            <a:r>
              <a:rPr lang="en-US" sz="2000" kern="100" dirty="0">
                <a:effectLst/>
                <a:latin typeface="Times New Roman" panose="02020603050405020304" pitchFamily="18" charset="0"/>
                <a:ea typeface="Aptos" panose="020B0004020202020204" pitchFamily="34" charset="0"/>
                <a:cs typeface="Times New Roman" panose="02020603050405020304" pitchFamily="18" charset="0"/>
              </a:rPr>
              <a:t>Campaign with Service Specials</a:t>
            </a:r>
          </a:p>
          <a:p>
            <a:pPr marL="685800" marR="0" lvl="1" indent="-228600">
              <a:lnSpc>
                <a:spcPct val="200000"/>
              </a:lnSpc>
              <a:spcBef>
                <a:spcPts val="0"/>
              </a:spcBef>
              <a:spcAft>
                <a:spcPts val="0"/>
              </a:spcAft>
              <a:buFont typeface="+mj-lt"/>
              <a:buAutoNum type="alphaLcPeriod"/>
            </a:pPr>
            <a:r>
              <a:rPr lang="en-US" sz="2000" kern="100" dirty="0">
                <a:effectLst/>
                <a:latin typeface="Times New Roman" panose="02020603050405020304" pitchFamily="18" charset="0"/>
                <a:ea typeface="Aptos" panose="020B0004020202020204" pitchFamily="34" charset="0"/>
                <a:cs typeface="Times New Roman" panose="02020603050405020304" pitchFamily="18" charset="0"/>
              </a:rPr>
              <a:t>Campaign with Service Discount Coupons</a:t>
            </a:r>
          </a:p>
          <a:p>
            <a:pPr marR="0" lvl="1">
              <a:spcBef>
                <a:spcPts val="0"/>
              </a:spcBef>
              <a:spcAft>
                <a:spcPts val="0"/>
              </a:spcAft>
            </a:pPr>
            <a:r>
              <a:rPr lang="en-US" sz="2000" kern="100" dirty="0">
                <a:effectLst/>
                <a:latin typeface="Times New Roman" panose="02020603050405020304" pitchFamily="18" charset="0"/>
                <a:ea typeface="Aptos" panose="020B0004020202020204" pitchFamily="34" charset="0"/>
                <a:cs typeface="Times New Roman" panose="02020603050405020304" pitchFamily="18" charset="0"/>
              </a:rPr>
              <a:t> </a:t>
            </a:r>
          </a:p>
          <a:p>
            <a:pPr marL="228600" marR="0" lvl="0" indent="-228600">
              <a:lnSpc>
                <a:spcPct val="200000"/>
              </a:lnSpc>
              <a:spcBef>
                <a:spcPts val="0"/>
              </a:spcBef>
              <a:spcAft>
                <a:spcPts val="0"/>
              </a:spcAft>
              <a:buFont typeface="+mj-lt"/>
              <a:buAutoNum type="arabicPeriod"/>
            </a:pPr>
            <a:r>
              <a:rPr lang="en-US" sz="2000" kern="100" dirty="0">
                <a:effectLst/>
                <a:latin typeface="Times New Roman" panose="02020603050405020304" pitchFamily="18" charset="0"/>
                <a:ea typeface="Aptos" panose="020B0004020202020204" pitchFamily="34" charset="0"/>
                <a:cs typeface="Times New Roman" panose="02020603050405020304" pitchFamily="18" charset="0"/>
              </a:rPr>
              <a:t>Website Service Specials/Coupon Pages</a:t>
            </a:r>
          </a:p>
          <a:p>
            <a:pPr marL="685800" marR="0" lvl="1" indent="-228600">
              <a:lnSpc>
                <a:spcPct val="200000"/>
              </a:lnSpc>
              <a:spcBef>
                <a:spcPts val="0"/>
              </a:spcBef>
              <a:spcAft>
                <a:spcPts val="0"/>
              </a:spcAft>
              <a:buFont typeface="+mj-lt"/>
              <a:buAutoNum type="alphaLcPeriod"/>
            </a:pPr>
            <a:r>
              <a:rPr lang="en-US" sz="2000" kern="100" dirty="0">
                <a:effectLst/>
                <a:latin typeface="Times New Roman" panose="02020603050405020304" pitchFamily="18" charset="0"/>
                <a:ea typeface="Aptos" panose="020B0004020202020204" pitchFamily="34" charset="0"/>
                <a:cs typeface="Times New Roman" panose="02020603050405020304" pitchFamily="18" charset="0"/>
              </a:rPr>
              <a:t>CTA Landing Page with Service Scheduling with Service Special as various options.</a:t>
            </a:r>
          </a:p>
          <a:p>
            <a:pPr marL="685800" marR="0" lvl="1" indent="-228600">
              <a:lnSpc>
                <a:spcPct val="200000"/>
              </a:lnSpc>
              <a:spcBef>
                <a:spcPts val="0"/>
              </a:spcBef>
              <a:spcAft>
                <a:spcPts val="0"/>
              </a:spcAft>
              <a:buFont typeface="+mj-lt"/>
              <a:buAutoNum type="alphaLcPeriod"/>
            </a:pPr>
            <a:r>
              <a:rPr lang="en-US" sz="2000" kern="100" dirty="0">
                <a:effectLst/>
                <a:latin typeface="Times New Roman" panose="02020603050405020304" pitchFamily="18" charset="0"/>
                <a:ea typeface="Aptos" panose="020B0004020202020204" pitchFamily="34" charset="0"/>
                <a:cs typeface="Times New Roman" panose="02020603050405020304" pitchFamily="18" charset="0"/>
              </a:rPr>
              <a:t>CTA Landing Page with List of Service Specials with Options for Scheduling</a:t>
            </a:r>
          </a:p>
          <a:p>
            <a:pPr marL="685800" marR="0" lvl="1" indent="-228600">
              <a:lnSpc>
                <a:spcPct val="200000"/>
              </a:lnSpc>
              <a:spcBef>
                <a:spcPts val="0"/>
              </a:spcBef>
              <a:spcAft>
                <a:spcPts val="0"/>
              </a:spcAft>
              <a:buFont typeface="+mj-lt"/>
              <a:buAutoNum type="alphaLcPeriod"/>
            </a:pPr>
            <a:r>
              <a:rPr lang="en-US" sz="2000" kern="100" dirty="0">
                <a:effectLst/>
                <a:latin typeface="Times New Roman" panose="02020603050405020304" pitchFamily="18" charset="0"/>
                <a:ea typeface="Aptos" panose="020B0004020202020204" pitchFamily="34" charset="0"/>
                <a:cs typeface="Times New Roman" panose="02020603050405020304" pitchFamily="18" charset="0"/>
              </a:rPr>
              <a:t>CTA Landing Page with Ford Discount Coupons.</a:t>
            </a:r>
          </a:p>
        </p:txBody>
      </p:sp>
    </p:spTree>
    <p:extLst>
      <p:ext uri="{BB962C8B-B14F-4D97-AF65-F5344CB8AC3E}">
        <p14:creationId xmlns:p14="http://schemas.microsoft.com/office/powerpoint/2010/main" val="13989395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24B87448-694E-4BB5-71BC-3B42F1874E77}"/>
              </a:ext>
            </a:extLst>
          </p:cNvPr>
          <p:cNvSpPr txBox="1"/>
          <p:nvPr/>
        </p:nvSpPr>
        <p:spPr>
          <a:xfrm>
            <a:off x="1235034" y="1603170"/>
            <a:ext cx="7721929" cy="2285434"/>
          </a:xfrm>
          <a:prstGeom prst="rect">
            <a:avLst/>
          </a:prstGeom>
          <a:noFill/>
        </p:spPr>
        <p:txBody>
          <a:bodyPr wrap="square">
            <a:spAutoFit/>
          </a:bodyPr>
          <a:lstStyle/>
          <a:p>
            <a:pPr marL="0" marR="0">
              <a:spcBef>
                <a:spcPts val="0"/>
              </a:spcBef>
              <a:spcAft>
                <a:spcPts val="0"/>
              </a:spcAft>
            </a:pPr>
            <a:r>
              <a:rPr lang="en-US" sz="2000" kern="100" dirty="0">
                <a:effectLst/>
                <a:latin typeface="Times New Roman" panose="02020603050405020304" pitchFamily="18" charset="0"/>
                <a:ea typeface="Aptos" panose="020B0004020202020204" pitchFamily="34" charset="0"/>
                <a:cs typeface="Times New Roman" panose="02020603050405020304" pitchFamily="18" charset="0"/>
              </a:rPr>
              <a:t>GOALS FOR IMPROVEMENT</a:t>
            </a:r>
          </a:p>
          <a:p>
            <a:pPr marL="0" marR="0">
              <a:spcBef>
                <a:spcPts val="0"/>
              </a:spcBef>
              <a:spcAft>
                <a:spcPts val="0"/>
              </a:spcAft>
            </a:pPr>
            <a:endParaRPr lang="en-US" sz="2000" kern="100" dirty="0">
              <a:effectLst/>
              <a:latin typeface="Times New Roman" panose="02020603050405020304" pitchFamily="18" charset="0"/>
              <a:ea typeface="Aptos" panose="020B0004020202020204" pitchFamily="34" charset="0"/>
              <a:cs typeface="Times New Roman" panose="02020603050405020304" pitchFamily="18" charset="0"/>
            </a:endParaRPr>
          </a:p>
          <a:p>
            <a:pPr marL="342900" marR="0" lvl="0" indent="-342900">
              <a:lnSpc>
                <a:spcPct val="200000"/>
              </a:lnSpc>
              <a:spcBef>
                <a:spcPts val="0"/>
              </a:spcBef>
              <a:spcAft>
                <a:spcPts val="0"/>
              </a:spcAft>
              <a:buFont typeface="+mj-lt"/>
              <a:buAutoNum type="arabicPeriod"/>
            </a:pPr>
            <a:r>
              <a:rPr lang="en-US" sz="1800" kern="100" dirty="0">
                <a:effectLst/>
                <a:latin typeface="Times New Roman" panose="02020603050405020304" pitchFamily="18" charset="0"/>
                <a:ea typeface="Aptos" panose="020B0004020202020204" pitchFamily="34" charset="0"/>
                <a:cs typeface="Times New Roman" panose="02020603050405020304" pitchFamily="18" charset="0"/>
              </a:rPr>
              <a:t>Increase Clicks on Google Ads</a:t>
            </a:r>
          </a:p>
          <a:p>
            <a:pPr marL="342900" marR="0" lvl="0" indent="-342900">
              <a:lnSpc>
                <a:spcPct val="200000"/>
              </a:lnSpc>
              <a:spcBef>
                <a:spcPts val="0"/>
              </a:spcBef>
              <a:spcAft>
                <a:spcPts val="0"/>
              </a:spcAft>
              <a:buFont typeface="+mj-lt"/>
              <a:buAutoNum type="arabicPeriod"/>
            </a:pPr>
            <a:r>
              <a:rPr lang="en-US" sz="1800" kern="100" dirty="0">
                <a:effectLst/>
                <a:latin typeface="Times New Roman" panose="02020603050405020304" pitchFamily="18" charset="0"/>
                <a:ea typeface="Aptos" panose="020B0004020202020204" pitchFamily="34" charset="0"/>
                <a:cs typeface="Times New Roman" panose="02020603050405020304" pitchFamily="18" charset="0"/>
              </a:rPr>
              <a:t>Increase Visits on Website Service Pages</a:t>
            </a:r>
          </a:p>
          <a:p>
            <a:pPr marL="342900" marR="0" lvl="0" indent="-342900">
              <a:lnSpc>
                <a:spcPct val="200000"/>
              </a:lnSpc>
              <a:spcBef>
                <a:spcPts val="0"/>
              </a:spcBef>
              <a:spcAft>
                <a:spcPts val="0"/>
              </a:spcAft>
              <a:buFont typeface="+mj-lt"/>
              <a:buAutoNum type="arabicPeriod"/>
            </a:pPr>
            <a:r>
              <a:rPr lang="en-US" sz="1800" kern="100" dirty="0">
                <a:effectLst/>
                <a:latin typeface="Times New Roman" panose="02020603050405020304" pitchFamily="18" charset="0"/>
                <a:ea typeface="Aptos" panose="020B0004020202020204" pitchFamily="34" charset="0"/>
                <a:cs typeface="Times New Roman" panose="02020603050405020304" pitchFamily="18" charset="0"/>
              </a:rPr>
              <a:t>Increase Scheduling for Maintenance and Repairs</a:t>
            </a:r>
          </a:p>
        </p:txBody>
      </p:sp>
      <p:sp>
        <p:nvSpPr>
          <p:cNvPr id="5" name="TextBox 4">
            <a:extLst>
              <a:ext uri="{FF2B5EF4-FFF2-40B4-BE49-F238E27FC236}">
                <a16:creationId xmlns:a16="http://schemas.microsoft.com/office/drawing/2014/main" id="{9B1F25FA-4844-2C85-115A-B4C7A7CC5B2B}"/>
              </a:ext>
            </a:extLst>
          </p:cNvPr>
          <p:cNvSpPr txBox="1"/>
          <p:nvPr/>
        </p:nvSpPr>
        <p:spPr>
          <a:xfrm>
            <a:off x="10241479" y="242846"/>
            <a:ext cx="5398324" cy="369332"/>
          </a:xfrm>
          <a:prstGeom prst="rect">
            <a:avLst/>
          </a:prstGeom>
          <a:noFill/>
        </p:spPr>
        <p:txBody>
          <a:bodyPr wrap="square">
            <a:spAutoFit/>
          </a:bodyPr>
          <a:lstStyle/>
          <a:p>
            <a:r>
              <a:rPr lang="en-US" dirty="0">
                <a:latin typeface="Times New Roman" panose="02020603050405020304" pitchFamily="18" charset="0"/>
                <a:cs typeface="Times New Roman" panose="02020603050405020304" pitchFamily="18" charset="0"/>
              </a:rPr>
              <a:t>MARKETING</a:t>
            </a:r>
            <a:endParaRPr lang="en-US" dirty="0"/>
          </a:p>
        </p:txBody>
      </p:sp>
    </p:spTree>
    <p:extLst>
      <p:ext uri="{BB962C8B-B14F-4D97-AF65-F5344CB8AC3E}">
        <p14:creationId xmlns:p14="http://schemas.microsoft.com/office/powerpoint/2010/main" val="412315940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A3A2E7FF-EEDE-B998-C2C7-D3271CF185C6}"/>
              </a:ext>
            </a:extLst>
          </p:cNvPr>
          <p:cNvSpPr txBox="1"/>
          <p:nvPr/>
        </p:nvSpPr>
        <p:spPr>
          <a:xfrm>
            <a:off x="10019806" y="290347"/>
            <a:ext cx="6097978" cy="369332"/>
          </a:xfrm>
          <a:prstGeom prst="rect">
            <a:avLst/>
          </a:prstGeom>
          <a:noFill/>
        </p:spPr>
        <p:txBody>
          <a:bodyPr wrap="square">
            <a:spAutoFit/>
          </a:bodyPr>
          <a:lstStyle/>
          <a:p>
            <a:r>
              <a:rPr lang="en-US" dirty="0">
                <a:latin typeface="Times New Roman" panose="02020603050405020304" pitchFamily="18" charset="0"/>
                <a:cs typeface="Times New Roman" panose="02020603050405020304" pitchFamily="18" charset="0"/>
              </a:rPr>
              <a:t>MARKETING</a:t>
            </a:r>
            <a:endParaRPr lang="en-US" dirty="0"/>
          </a:p>
        </p:txBody>
      </p:sp>
      <p:sp>
        <p:nvSpPr>
          <p:cNvPr id="5" name="TextBox 4">
            <a:extLst>
              <a:ext uri="{FF2B5EF4-FFF2-40B4-BE49-F238E27FC236}">
                <a16:creationId xmlns:a16="http://schemas.microsoft.com/office/drawing/2014/main" id="{22B46A7C-A570-D7A7-C0DC-9EB92546507A}"/>
              </a:ext>
            </a:extLst>
          </p:cNvPr>
          <p:cNvSpPr txBox="1"/>
          <p:nvPr/>
        </p:nvSpPr>
        <p:spPr>
          <a:xfrm>
            <a:off x="1389412" y="1763769"/>
            <a:ext cx="11171712" cy="2285434"/>
          </a:xfrm>
          <a:prstGeom prst="rect">
            <a:avLst/>
          </a:prstGeom>
          <a:noFill/>
        </p:spPr>
        <p:txBody>
          <a:bodyPr wrap="square">
            <a:spAutoFit/>
          </a:bodyPr>
          <a:lstStyle/>
          <a:p>
            <a:pPr marL="0" marR="0">
              <a:spcBef>
                <a:spcPts val="0"/>
              </a:spcBef>
              <a:spcAft>
                <a:spcPts val="0"/>
              </a:spcAft>
            </a:pPr>
            <a:r>
              <a:rPr lang="en-US" sz="2000" kern="100" dirty="0">
                <a:effectLst/>
                <a:latin typeface="Times New Roman" panose="02020603050405020304" pitchFamily="18" charset="0"/>
                <a:ea typeface="Aptos" panose="020B0004020202020204" pitchFamily="34" charset="0"/>
                <a:cs typeface="Times New Roman" panose="02020603050405020304" pitchFamily="18" charset="0"/>
              </a:rPr>
              <a:t>PLANS TO ACHIEVE GOAL</a:t>
            </a:r>
          </a:p>
          <a:p>
            <a:pPr marL="0" marR="0">
              <a:spcBef>
                <a:spcPts val="0"/>
              </a:spcBef>
              <a:spcAft>
                <a:spcPts val="0"/>
              </a:spcAft>
            </a:pPr>
            <a:endParaRPr lang="en-US" sz="2000" kern="100" dirty="0">
              <a:effectLst/>
              <a:latin typeface="Times New Roman" panose="02020603050405020304" pitchFamily="18" charset="0"/>
              <a:ea typeface="Aptos" panose="020B0004020202020204" pitchFamily="34" charset="0"/>
              <a:cs typeface="Times New Roman" panose="02020603050405020304" pitchFamily="18" charset="0"/>
            </a:endParaRPr>
          </a:p>
          <a:p>
            <a:pPr marL="342900" marR="0" lvl="0" indent="-342900">
              <a:lnSpc>
                <a:spcPct val="200000"/>
              </a:lnSpc>
              <a:spcBef>
                <a:spcPts val="0"/>
              </a:spcBef>
              <a:spcAft>
                <a:spcPts val="0"/>
              </a:spcAft>
              <a:buFont typeface="+mj-lt"/>
              <a:buAutoNum type="arabicPeriod"/>
            </a:pPr>
            <a:r>
              <a:rPr lang="en-US" sz="1800" kern="100" dirty="0">
                <a:effectLst/>
                <a:latin typeface="Times New Roman" panose="02020603050405020304" pitchFamily="18" charset="0"/>
                <a:ea typeface="Aptos" panose="020B0004020202020204" pitchFamily="34" charset="0"/>
                <a:cs typeface="Times New Roman" panose="02020603050405020304" pitchFamily="18" charset="0"/>
              </a:rPr>
              <a:t>Continually Evaluate Bid Strategies on Google Ads</a:t>
            </a:r>
          </a:p>
          <a:p>
            <a:pPr marL="342900" marR="0" lvl="0" indent="-342900">
              <a:lnSpc>
                <a:spcPct val="200000"/>
              </a:lnSpc>
              <a:spcBef>
                <a:spcPts val="0"/>
              </a:spcBef>
              <a:spcAft>
                <a:spcPts val="0"/>
              </a:spcAft>
              <a:buFont typeface="+mj-lt"/>
              <a:buAutoNum type="arabicPeriod"/>
            </a:pPr>
            <a:r>
              <a:rPr lang="en-US" sz="1800" kern="100" dirty="0">
                <a:effectLst/>
                <a:latin typeface="Times New Roman" panose="02020603050405020304" pitchFamily="18" charset="0"/>
                <a:ea typeface="Aptos" panose="020B0004020202020204" pitchFamily="34" charset="0"/>
                <a:cs typeface="Times New Roman" panose="02020603050405020304" pitchFamily="18" charset="0"/>
              </a:rPr>
              <a:t>Offer Rotating Service Specials with Links on Google Ads and on Website</a:t>
            </a:r>
          </a:p>
          <a:p>
            <a:pPr marL="342900" marR="0" lvl="0" indent="-342900">
              <a:lnSpc>
                <a:spcPct val="200000"/>
              </a:lnSpc>
              <a:spcBef>
                <a:spcPts val="0"/>
              </a:spcBef>
              <a:spcAft>
                <a:spcPts val="0"/>
              </a:spcAft>
              <a:buFont typeface="+mj-lt"/>
              <a:buAutoNum type="arabicPeriod"/>
            </a:pPr>
            <a:r>
              <a:rPr lang="en-US" sz="1800" kern="100" dirty="0">
                <a:effectLst/>
                <a:latin typeface="Times New Roman" panose="02020603050405020304" pitchFamily="18" charset="0"/>
                <a:ea typeface="Aptos" panose="020B0004020202020204" pitchFamily="34" charset="0"/>
                <a:cs typeface="Times New Roman" panose="02020603050405020304" pitchFamily="18" charset="0"/>
              </a:rPr>
              <a:t>Connect Service Specials and Discount</a:t>
            </a:r>
          </a:p>
        </p:txBody>
      </p:sp>
    </p:spTree>
    <p:extLst>
      <p:ext uri="{BB962C8B-B14F-4D97-AF65-F5344CB8AC3E}">
        <p14:creationId xmlns:p14="http://schemas.microsoft.com/office/powerpoint/2010/main" val="36676281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7DB89C2C-FBEE-A785-6B2C-345F2261C08E}"/>
              </a:ext>
            </a:extLst>
          </p:cNvPr>
          <p:cNvSpPr txBox="1"/>
          <p:nvPr/>
        </p:nvSpPr>
        <p:spPr>
          <a:xfrm>
            <a:off x="10221686" y="278472"/>
            <a:ext cx="6097978" cy="369332"/>
          </a:xfrm>
          <a:prstGeom prst="rect">
            <a:avLst/>
          </a:prstGeom>
          <a:noFill/>
        </p:spPr>
        <p:txBody>
          <a:bodyPr wrap="square">
            <a:spAutoFit/>
          </a:bodyPr>
          <a:lstStyle/>
          <a:p>
            <a:r>
              <a:rPr lang="en-US" dirty="0">
                <a:latin typeface="Times New Roman" panose="02020603050405020304" pitchFamily="18" charset="0"/>
                <a:cs typeface="Times New Roman" panose="02020603050405020304" pitchFamily="18" charset="0"/>
              </a:rPr>
              <a:t>MARKETING</a:t>
            </a:r>
            <a:endParaRPr lang="en-US" dirty="0"/>
          </a:p>
        </p:txBody>
      </p:sp>
      <p:sp>
        <p:nvSpPr>
          <p:cNvPr id="5" name="TextBox 4">
            <a:extLst>
              <a:ext uri="{FF2B5EF4-FFF2-40B4-BE49-F238E27FC236}">
                <a16:creationId xmlns:a16="http://schemas.microsoft.com/office/drawing/2014/main" id="{9D2A67F1-5DDB-43E1-B07D-1E74F49218EA}"/>
              </a:ext>
            </a:extLst>
          </p:cNvPr>
          <p:cNvSpPr txBox="1"/>
          <p:nvPr/>
        </p:nvSpPr>
        <p:spPr>
          <a:xfrm>
            <a:off x="2016826" y="1798652"/>
            <a:ext cx="8158348" cy="2254656"/>
          </a:xfrm>
          <a:prstGeom prst="rect">
            <a:avLst/>
          </a:prstGeom>
          <a:noFill/>
        </p:spPr>
        <p:txBody>
          <a:bodyPr wrap="square">
            <a:spAutoFit/>
          </a:bodyPr>
          <a:lstStyle/>
          <a:p>
            <a:pPr marL="0" marR="0">
              <a:spcBef>
                <a:spcPts val="0"/>
              </a:spcBef>
              <a:spcAft>
                <a:spcPts val="0"/>
              </a:spcAft>
            </a:pPr>
            <a:r>
              <a:rPr lang="en-US" sz="2000" kern="100" dirty="0">
                <a:effectLst/>
                <a:latin typeface="Times New Roman" panose="02020603050405020304" pitchFamily="18" charset="0"/>
                <a:ea typeface="Aptos" panose="020B0004020202020204" pitchFamily="34" charset="0"/>
                <a:cs typeface="Times New Roman" panose="02020603050405020304" pitchFamily="18" charset="0"/>
              </a:rPr>
              <a:t>PLANS TO EVALUATE CHANGES</a:t>
            </a:r>
          </a:p>
          <a:p>
            <a:pPr marL="0" marR="0">
              <a:spcBef>
                <a:spcPts val="0"/>
              </a:spcBef>
              <a:spcAft>
                <a:spcPts val="0"/>
              </a:spcAft>
            </a:pPr>
            <a:endParaRPr lang="en-US" sz="1800" kern="100" dirty="0">
              <a:effectLst/>
              <a:latin typeface="Times New Roman" panose="02020603050405020304" pitchFamily="18" charset="0"/>
              <a:ea typeface="Aptos" panose="020B0004020202020204" pitchFamily="34" charset="0"/>
              <a:cs typeface="Times New Roman" panose="02020603050405020304" pitchFamily="18" charset="0"/>
            </a:endParaRPr>
          </a:p>
          <a:p>
            <a:pPr marL="342900" marR="0" lvl="0" indent="-342900">
              <a:lnSpc>
                <a:spcPct val="200000"/>
              </a:lnSpc>
              <a:spcBef>
                <a:spcPts val="0"/>
              </a:spcBef>
              <a:spcAft>
                <a:spcPts val="0"/>
              </a:spcAft>
              <a:buFont typeface="+mj-lt"/>
              <a:buAutoNum type="arabicPeriod"/>
            </a:pPr>
            <a:r>
              <a:rPr lang="en-US" sz="1800" kern="100" dirty="0">
                <a:effectLst/>
                <a:latin typeface="Times New Roman" panose="02020603050405020304" pitchFamily="18" charset="0"/>
                <a:ea typeface="Aptos" panose="020B0004020202020204" pitchFamily="34" charset="0"/>
                <a:cs typeface="Times New Roman" panose="02020603050405020304" pitchFamily="18" charset="0"/>
              </a:rPr>
              <a:t>Review Google Ads Analytics to Determine Results</a:t>
            </a:r>
          </a:p>
          <a:p>
            <a:pPr marL="342900" marR="0" lvl="0" indent="-342900">
              <a:lnSpc>
                <a:spcPct val="200000"/>
              </a:lnSpc>
              <a:spcBef>
                <a:spcPts val="0"/>
              </a:spcBef>
              <a:spcAft>
                <a:spcPts val="0"/>
              </a:spcAft>
              <a:buFont typeface="+mj-lt"/>
              <a:buAutoNum type="arabicPeriod"/>
            </a:pPr>
            <a:r>
              <a:rPr lang="en-US" sz="1800" kern="100" dirty="0">
                <a:effectLst/>
                <a:latin typeface="Times New Roman" panose="02020603050405020304" pitchFamily="18" charset="0"/>
                <a:ea typeface="Aptos" panose="020B0004020202020204" pitchFamily="34" charset="0"/>
                <a:cs typeface="Times New Roman" panose="02020603050405020304" pitchFamily="18" charset="0"/>
              </a:rPr>
              <a:t>Review Webpage Traffic Analytics (Landing Page)</a:t>
            </a:r>
          </a:p>
          <a:p>
            <a:pPr marL="342900" marR="0" lvl="0" indent="-342900">
              <a:lnSpc>
                <a:spcPct val="200000"/>
              </a:lnSpc>
              <a:spcBef>
                <a:spcPts val="0"/>
              </a:spcBef>
              <a:spcAft>
                <a:spcPts val="0"/>
              </a:spcAft>
              <a:buFont typeface="+mj-lt"/>
              <a:buAutoNum type="arabicPeriod"/>
            </a:pPr>
            <a:r>
              <a:rPr lang="en-US" sz="1800" kern="100" dirty="0">
                <a:effectLst/>
                <a:latin typeface="Times New Roman" panose="02020603050405020304" pitchFamily="18" charset="0"/>
                <a:ea typeface="Aptos" panose="020B0004020202020204" pitchFamily="34" charset="0"/>
                <a:cs typeface="Times New Roman" panose="02020603050405020304" pitchFamily="18" charset="0"/>
              </a:rPr>
              <a:t>Ask Customers What Source(s) They Viewed for Specials and Coupons</a:t>
            </a:r>
          </a:p>
        </p:txBody>
      </p:sp>
    </p:spTree>
    <p:extLst>
      <p:ext uri="{BB962C8B-B14F-4D97-AF65-F5344CB8AC3E}">
        <p14:creationId xmlns:p14="http://schemas.microsoft.com/office/powerpoint/2010/main" val="134978641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BF0FAFF-1228-4F76-3B75-241C0966EC94}"/>
              </a:ext>
            </a:extLst>
          </p:cNvPr>
          <p:cNvSpPr txBox="1"/>
          <p:nvPr/>
        </p:nvSpPr>
        <p:spPr>
          <a:xfrm>
            <a:off x="4362204" y="1680359"/>
            <a:ext cx="2731324" cy="400110"/>
          </a:xfrm>
          <a:prstGeom prst="rect">
            <a:avLst/>
          </a:prstGeom>
          <a:noFill/>
        </p:spPr>
        <p:txBody>
          <a:bodyPr wrap="square" rtlCol="0">
            <a:spAutoFit/>
          </a:bodyPr>
          <a:lstStyle/>
          <a:p>
            <a:r>
              <a:rPr lang="en-US" sz="2000" dirty="0">
                <a:latin typeface="Times New Roman" panose="02020603050405020304" pitchFamily="18" charset="0"/>
                <a:cs typeface="Times New Roman" panose="02020603050405020304" pitchFamily="18" charset="0"/>
              </a:rPr>
              <a:t>Analyze Cost of Labor</a:t>
            </a:r>
          </a:p>
        </p:txBody>
      </p:sp>
      <p:pic>
        <p:nvPicPr>
          <p:cNvPr id="5" name="Picture 4" descr="A screenshot of a spreadsheet&#10;&#10;Description automatically generated">
            <a:extLst>
              <a:ext uri="{FF2B5EF4-FFF2-40B4-BE49-F238E27FC236}">
                <a16:creationId xmlns:a16="http://schemas.microsoft.com/office/drawing/2014/main" id="{0382B4D1-F70B-58D0-BDBD-B5AA98910B5E}"/>
              </a:ext>
            </a:extLst>
          </p:cNvPr>
          <p:cNvPicPr>
            <a:picLocks noChangeAspect="1"/>
          </p:cNvPicPr>
          <p:nvPr/>
        </p:nvPicPr>
        <p:blipFill>
          <a:blip r:embed="rId2"/>
          <a:stretch>
            <a:fillRect/>
          </a:stretch>
        </p:blipFill>
        <p:spPr>
          <a:xfrm>
            <a:off x="1461496" y="2488374"/>
            <a:ext cx="9269007" cy="2689267"/>
          </a:xfrm>
          <a:prstGeom prst="rect">
            <a:avLst/>
          </a:prstGeom>
        </p:spPr>
      </p:pic>
    </p:spTree>
    <p:extLst>
      <p:ext uri="{BB962C8B-B14F-4D97-AF65-F5344CB8AC3E}">
        <p14:creationId xmlns:p14="http://schemas.microsoft.com/office/powerpoint/2010/main" val="68502921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3639D7D-A76D-91A7-9E43-106A26F6DF03}"/>
              </a:ext>
            </a:extLst>
          </p:cNvPr>
          <p:cNvSpPr txBox="1"/>
          <p:nvPr/>
        </p:nvSpPr>
        <p:spPr>
          <a:xfrm>
            <a:off x="4029693" y="1003465"/>
            <a:ext cx="3538847" cy="400110"/>
          </a:xfrm>
          <a:prstGeom prst="rect">
            <a:avLst/>
          </a:prstGeom>
          <a:noFill/>
        </p:spPr>
        <p:txBody>
          <a:bodyPr wrap="square" rtlCol="0">
            <a:spAutoFit/>
          </a:bodyPr>
          <a:lstStyle/>
          <a:p>
            <a:r>
              <a:rPr lang="en-US" sz="2000" dirty="0">
                <a:latin typeface="Times New Roman" panose="02020603050405020304" pitchFamily="18" charset="0"/>
                <a:cs typeface="Times New Roman" panose="02020603050405020304" pitchFamily="18" charset="0"/>
              </a:rPr>
              <a:t>Changes in Expense Structure</a:t>
            </a:r>
          </a:p>
        </p:txBody>
      </p:sp>
      <p:pic>
        <p:nvPicPr>
          <p:cNvPr id="4" name="Picture 3" descr="A spreadsheet with numbers and a few dollar bills&#10;&#10;Description automatically generated">
            <a:extLst>
              <a:ext uri="{FF2B5EF4-FFF2-40B4-BE49-F238E27FC236}">
                <a16:creationId xmlns:a16="http://schemas.microsoft.com/office/drawing/2014/main" id="{EAB6F815-175E-61B6-E6FE-0C3D69D4DFF0}"/>
              </a:ext>
            </a:extLst>
          </p:cNvPr>
          <p:cNvPicPr>
            <a:picLocks noChangeAspect="1"/>
          </p:cNvPicPr>
          <p:nvPr/>
        </p:nvPicPr>
        <p:blipFill>
          <a:blip r:embed="rId2"/>
          <a:stretch>
            <a:fillRect/>
          </a:stretch>
        </p:blipFill>
        <p:spPr>
          <a:xfrm>
            <a:off x="1943349" y="1785610"/>
            <a:ext cx="7539676" cy="3700790"/>
          </a:xfrm>
          <a:prstGeom prst="rect">
            <a:avLst/>
          </a:prstGeom>
        </p:spPr>
      </p:pic>
    </p:spTree>
    <p:extLst>
      <p:ext uri="{BB962C8B-B14F-4D97-AF65-F5344CB8AC3E}">
        <p14:creationId xmlns:p14="http://schemas.microsoft.com/office/powerpoint/2010/main" val="193262949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5A3E8F6-513E-250D-B77F-EB842BD85D67}"/>
              </a:ext>
            </a:extLst>
          </p:cNvPr>
          <p:cNvSpPr txBox="1"/>
          <p:nvPr/>
        </p:nvSpPr>
        <p:spPr>
          <a:xfrm>
            <a:off x="4908467" y="420112"/>
            <a:ext cx="2375065" cy="400110"/>
          </a:xfrm>
          <a:prstGeom prst="rect">
            <a:avLst/>
          </a:prstGeom>
          <a:noFill/>
        </p:spPr>
        <p:txBody>
          <a:bodyPr wrap="square" rtlCol="0">
            <a:spAutoFit/>
          </a:bodyPr>
          <a:lstStyle/>
          <a:p>
            <a:r>
              <a:rPr lang="en-US" sz="2000" dirty="0">
                <a:latin typeface="Times New Roman" panose="02020603050405020304" pitchFamily="18" charset="0"/>
                <a:cs typeface="Times New Roman" panose="02020603050405020304" pitchFamily="18" charset="0"/>
              </a:rPr>
              <a:t>Productivity</a:t>
            </a:r>
          </a:p>
        </p:txBody>
      </p:sp>
      <p:pic>
        <p:nvPicPr>
          <p:cNvPr id="4" name="Picture 3" descr="A screenshot of a service inventory analysis&#10;&#10;Description automatically generated">
            <a:extLst>
              <a:ext uri="{FF2B5EF4-FFF2-40B4-BE49-F238E27FC236}">
                <a16:creationId xmlns:a16="http://schemas.microsoft.com/office/drawing/2014/main" id="{137A7C60-9E4A-7A69-9161-E2C766AC0452}"/>
              </a:ext>
            </a:extLst>
          </p:cNvPr>
          <p:cNvPicPr>
            <a:picLocks noChangeAspect="1"/>
          </p:cNvPicPr>
          <p:nvPr/>
        </p:nvPicPr>
        <p:blipFill>
          <a:blip r:embed="rId2"/>
          <a:stretch>
            <a:fillRect/>
          </a:stretch>
        </p:blipFill>
        <p:spPr>
          <a:xfrm>
            <a:off x="1956753" y="1033978"/>
            <a:ext cx="7366000" cy="5003800"/>
          </a:xfrm>
          <a:prstGeom prst="rect">
            <a:avLst/>
          </a:prstGeom>
        </p:spPr>
      </p:pic>
    </p:spTree>
    <p:extLst>
      <p:ext uri="{BB962C8B-B14F-4D97-AF65-F5344CB8AC3E}">
        <p14:creationId xmlns:p14="http://schemas.microsoft.com/office/powerpoint/2010/main" val="3567742790"/>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elestial">
  <a:themeElements>
    <a:clrScheme name="Celestial">
      <a:dk1>
        <a:sysClr val="windowText" lastClr="000000"/>
      </a:dk1>
      <a:lt1>
        <a:sysClr val="window" lastClr="FFFFFF"/>
      </a:lt1>
      <a:dk2>
        <a:srgbClr val="18276C"/>
      </a:dk2>
      <a:lt2>
        <a:srgbClr val="EBEBEB"/>
      </a:lt2>
      <a:accent1>
        <a:srgbClr val="AC3EC1"/>
      </a:accent1>
      <a:accent2>
        <a:srgbClr val="477BD1"/>
      </a:accent2>
      <a:accent3>
        <a:srgbClr val="46B298"/>
      </a:accent3>
      <a:accent4>
        <a:srgbClr val="90BA4C"/>
      </a:accent4>
      <a:accent5>
        <a:srgbClr val="DD9D31"/>
      </a:accent5>
      <a:accent6>
        <a:srgbClr val="E25247"/>
      </a:accent6>
      <a:hlink>
        <a:srgbClr val="C573D2"/>
      </a:hlink>
      <a:folHlink>
        <a:srgbClr val="CCAEE8"/>
      </a:folHlink>
    </a:clrScheme>
    <a:fontScheme name="Celestial">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elestial">
      <a:fillStyleLst>
        <a:solidFill>
          <a:schemeClr val="phClr"/>
        </a:solidFill>
        <a:gradFill rotWithShape="1">
          <a:gsLst>
            <a:gs pos="0">
              <a:schemeClr val="phClr">
                <a:tint val="70000"/>
                <a:lumMod val="110000"/>
              </a:schemeClr>
            </a:gs>
            <a:gs pos="100000">
              <a:schemeClr val="phClr">
                <a:tint val="82000"/>
                <a:alpha val="74000"/>
              </a:schemeClr>
            </a:gs>
          </a:gsLst>
          <a:lin ang="5400000" scaled="0"/>
        </a:gradFill>
        <a:gradFill rotWithShape="1">
          <a:gsLst>
            <a:gs pos="0">
              <a:schemeClr val="phClr">
                <a:tint val="98000"/>
                <a:lumMod val="100000"/>
              </a:schemeClr>
            </a:gs>
            <a:gs pos="100000">
              <a:schemeClr val="phClr">
                <a:shade val="88000"/>
                <a:lumMod val="88000"/>
              </a:schemeClr>
            </a:gs>
          </a:gsLst>
          <a:lin ang="5400000" scaled="1"/>
        </a:gradFill>
      </a:fillStyleLst>
      <a:lnStyleLst>
        <a:ln w="9525"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65000"/>
              </a:srgbClr>
            </a:outerShdw>
          </a:effectLst>
          <a:scene3d>
            <a:camera prst="orthographicFront">
              <a:rot lat="0" lon="0" rev="0"/>
            </a:camera>
            <a:lightRig rig="threePt" dir="tl">
              <a:rot lat="0" lon="0" rev="1200000"/>
            </a:lightRig>
          </a:scene3d>
          <a:sp3d>
            <a:bevelT w="38100" h="12700"/>
          </a:sp3d>
        </a:effectStyle>
      </a:effectStyleLst>
      <a:bgFillStyleLst>
        <a:solidFill>
          <a:schemeClr val="phClr"/>
        </a:solidFill>
        <a:gradFill rotWithShape="1">
          <a:gsLst>
            <a:gs pos="0">
              <a:schemeClr val="phClr">
                <a:tint val="90000"/>
                <a:shade val="96000"/>
                <a:hueMod val="100000"/>
                <a:satMod val="180000"/>
                <a:lumMod val="110000"/>
              </a:schemeClr>
            </a:gs>
            <a:gs pos="100000">
              <a:schemeClr val="phClr">
                <a:shade val="96000"/>
                <a:satMod val="160000"/>
                <a:lumMod val="100000"/>
              </a:schemeClr>
            </a:gs>
          </a:gsLst>
          <a:lin ang="4740000" scaled="1"/>
        </a:gradFill>
        <a:blipFill>
          <a:blip xmlns:r="http://schemas.openxmlformats.org/officeDocument/2006/relationships" r:embed="rId1"/>
          <a:stretch/>
        </a:blipFill>
      </a:bgFillStyleLst>
    </a:fmtScheme>
  </a:themeElements>
  <a:objectDefaults/>
  <a:extraClrSchemeLst/>
  <a:extLst>
    <a:ext uri="{05A4C25C-085E-4340-85A3-A5531E510DB2}">
      <thm15:themeFamily xmlns:thm15="http://schemas.microsoft.com/office/thememl/2012/main" name="Celestial" id="{C4BB2A3D-0E93-4C5F-B0D2-9D3FCE089CC5}" vid="{42E5908D-19A2-46FD-89FA-638B126129EF}"/>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Celestial</Template>
  <TotalTime>301</TotalTime>
  <Words>1091</Words>
  <Application>Microsoft Macintosh PowerPoint</Application>
  <PresentationFormat>Widescreen</PresentationFormat>
  <Paragraphs>160</Paragraphs>
  <Slides>21</Slides>
  <Notes>5</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21</vt:i4>
      </vt:variant>
    </vt:vector>
  </HeadingPairs>
  <TitlesOfParts>
    <vt:vector size="27" baseType="lpstr">
      <vt:lpstr>Aptos</vt:lpstr>
      <vt:lpstr>Arial</vt:lpstr>
      <vt:lpstr>Calibri</vt:lpstr>
      <vt:lpstr>Calibri Light</vt:lpstr>
      <vt:lpstr>Times New Roman</vt:lpstr>
      <vt:lpstr>Celestial</vt:lpstr>
      <vt:lpstr>NADA Service Homework</vt:lpstr>
      <vt:lpstr>MARKETING</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SWOT ANALYSIS</vt:lpstr>
      <vt:lpstr>STRENGTHS</vt:lpstr>
      <vt:lpstr>WEAKNESSES </vt:lpstr>
      <vt:lpstr>OPPORTUNITIES </vt:lpstr>
      <vt:lpstr>THREATS </vt:lpstr>
      <vt:lpstr>OBJECTIVE </vt:lpstr>
      <vt:lpstr>TACTICS </vt:lpstr>
      <vt:lpstr>STRATEGIES </vt:lpstr>
      <vt:lpstr>ACTION PLAN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dc:title>
  <dc:creator>David Kim</dc:creator>
  <cp:lastModifiedBy>David Kim</cp:lastModifiedBy>
  <cp:revision>6</cp:revision>
  <dcterms:created xsi:type="dcterms:W3CDTF">2024-05-14T18:27:35Z</dcterms:created>
  <dcterms:modified xsi:type="dcterms:W3CDTF">2024-05-16T22:30:45Z</dcterms:modified>
</cp:coreProperties>
</file>