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52"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83" autoAdjust="0"/>
    <p:restoredTop sz="94660"/>
  </p:normalViewPr>
  <p:slideViewPr>
    <p:cSldViewPr snapToGrid="0">
      <p:cViewPr varScale="1">
        <p:scale>
          <a:sx n="125" d="100"/>
          <a:sy n="125" d="100"/>
        </p:scale>
        <p:origin x="184" y="11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B61BEF0D-F0BB-DE4B-95CE-6DB70DBA9567}" type="datetimeFigureOut">
              <a:rPr lang="en-US" smtClean="0"/>
              <a:pPr/>
              <a:t>4/29/24</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D57F1E4F-1CFF-5643-939E-217C01CDF565}" type="slidenum">
              <a:rPr lang="en-US" smtClean="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98639900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4/29/24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71523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80986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74463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B61BEF0D-F0BB-DE4B-95CE-6DB70DBA9567}" type="datetimeFigureOut">
              <a:rPr lang="en-US" smtClean="0"/>
              <a:pPr/>
              <a:t>4/29/24</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D57F1E4F-1CFF-5643-939E-217C01CDF565}" type="slidenum">
              <a:rPr lang="en-US" smtClean="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77618509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4/29/24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010482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4/29/24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39733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4/29/24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4253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4/29/24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37216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2A54C80-263E-416B-A8E0-580EDEADCBDC}" type="datetimeFigureOut">
              <a:rPr lang="en-US" smtClean="0"/>
              <a:t>4/29/24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519954A3-9DFD-4C44-94BA-B95130A3BA1C}" type="slidenum">
              <a:rPr lang="en-US" smtClean="0"/>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250464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61BEF0D-F0BB-DE4B-95CE-6DB70DBA9567}" type="datetimeFigureOut">
              <a:rPr lang="en-US" smtClean="0"/>
              <a:pPr/>
              <a:t>4/29/24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7F1E4F-1CFF-5643-939E-217C01CDF565}" type="slidenum">
              <a:rPr lang="en-US" smtClean="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60913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B61BEF0D-F0BB-DE4B-95CE-6DB70DBA9567}" type="datetimeFigureOut">
              <a:rPr lang="en-US" smtClean="0"/>
              <a:pPr/>
              <a:t>4/29/24</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D57F1E4F-1CFF-5643-939E-217C01CDF565}" type="slidenum">
              <a:rPr lang="en-US" smtClean="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693881355"/>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70000" lnSpcReduction="20000"/>
          </a:bodyPr>
          <a:lstStyle/>
          <a:p>
            <a:pPr algn="ctr"/>
            <a:r>
              <a:rPr lang="en-US" sz="3200" dirty="0">
                <a:solidFill>
                  <a:schemeClr val="tx1"/>
                </a:solidFill>
              </a:rPr>
              <a:t>Chandler Morris</a:t>
            </a:r>
          </a:p>
          <a:p>
            <a:pPr algn="ctr"/>
            <a:r>
              <a:rPr lang="en-US" sz="3200" dirty="0">
                <a:solidFill>
                  <a:schemeClr val="tx1"/>
                </a:solidFill>
              </a:rPr>
              <a:t>Class 438</a:t>
            </a:r>
          </a:p>
          <a:p>
            <a:pPr algn="ctr"/>
            <a:r>
              <a:rPr lang="en-US" sz="3200" dirty="0">
                <a:solidFill>
                  <a:schemeClr val="tx1"/>
                </a:solidFill>
              </a:rPr>
              <a:t>Blasius Chevrolet Cadillac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Employee feedback </a:t>
            </a:r>
          </a:p>
          <a:p>
            <a:pPr lvl="1"/>
            <a:r>
              <a:rPr lang="en-US" dirty="0"/>
              <a:t>We can sell longer jobs with more service loaners</a:t>
            </a:r>
          </a:p>
          <a:p>
            <a:pPr lvl="1"/>
            <a:r>
              <a:rPr lang="en-US" dirty="0"/>
              <a:t>People may be inclined to wait longer if the waiting area wasn’t poor </a:t>
            </a:r>
          </a:p>
          <a:p>
            <a:r>
              <a:rPr lang="en-US" dirty="0"/>
              <a:t>Analytical analysis: </a:t>
            </a:r>
          </a:p>
          <a:p>
            <a:pPr lvl="1"/>
            <a:r>
              <a:rPr lang="en-US" dirty="0"/>
              <a:t>Our biggest opportunity for improvement outside of dealer profit is tech proficiency. We are under 71% tech proficiency and need to aspire for the NADA goal of 125%</a:t>
            </a:r>
          </a:p>
          <a:p>
            <a:pPr lvl="1"/>
            <a:r>
              <a:rPr lang="en-US" dirty="0"/>
              <a:t>Nearly half of the vehicles we serviced in the 100 R/O sample were 5 years old or more. Vehicles of these age certainly need more service than the customer may realize beyond basic competitive services</a:t>
            </a:r>
          </a:p>
          <a:p>
            <a:pPr marL="0" indent="0">
              <a:buNone/>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Employee feedback</a:t>
            </a:r>
          </a:p>
          <a:p>
            <a:pPr lvl="1"/>
            <a:r>
              <a:rPr lang="en-US" dirty="0"/>
              <a:t>Can’t earn enough hours/ pay</a:t>
            </a:r>
          </a:p>
          <a:p>
            <a:pPr lvl="1"/>
            <a:r>
              <a:rPr lang="en-US" dirty="0"/>
              <a:t>Service managers don’t assist advisors enough with difficult customers</a:t>
            </a:r>
          </a:p>
          <a:p>
            <a:pPr lvl="1"/>
            <a:r>
              <a:rPr lang="en-US" dirty="0"/>
              <a:t>Independent shops in our community promise faster quick service turn around times and offer better service hours which allows them to book appointments within 48 hours </a:t>
            </a:r>
          </a:p>
          <a:p>
            <a:pPr lvl="1"/>
            <a:r>
              <a:rPr lang="en-US" dirty="0"/>
              <a:t>We book out far too long – always into next week </a:t>
            </a:r>
          </a:p>
          <a:p>
            <a:pPr lvl="1"/>
            <a:r>
              <a:rPr lang="en-US" dirty="0"/>
              <a:t>The phone doesn’t stop ringing we are under staffed in reception </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Year to date (through March ‘24) Blasius Chevrolet Cadillac is averaging $367,733 in gross mechanical department sales with an average monthly expense of $384,050. Our goal is to increase our monthly mechanical sales gross to an average of $390,000 while reducing expenses to $375,000 to turn our department profitable by August 1, 2024.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We need more designated service loaners!</a:t>
            </a:r>
          </a:p>
          <a:p>
            <a:r>
              <a:rPr lang="en-US" dirty="0"/>
              <a:t>We need to advertise against the local independent shops</a:t>
            </a:r>
          </a:p>
          <a:p>
            <a:r>
              <a:rPr lang="en-US" dirty="0"/>
              <a:t>We need to keep our tenured employees happy with 2024 yearly bonuses based off of tech proficiency (tech)/ improvement in hours billed (advisor) </a:t>
            </a:r>
          </a:p>
          <a:p>
            <a:r>
              <a:rPr lang="en-US" dirty="0"/>
              <a:t>-We need to advertise our service department expansion</a:t>
            </a:r>
          </a:p>
          <a:p>
            <a:pPr lvl="1"/>
            <a:r>
              <a:rPr lang="en-US" dirty="0"/>
              <a:t>-We closed our body shop to expand the service shop with 6 extra lifts- the publics needs to know!</a:t>
            </a:r>
          </a:p>
          <a:p>
            <a:r>
              <a:rPr lang="en-US" dirty="0"/>
              <a:t>-Offer better hours &amp; therefore quicker appointment availability </a:t>
            </a:r>
          </a:p>
          <a:p>
            <a:r>
              <a:rPr lang="en-US" dirty="0"/>
              <a:t>As mentioned in Slide #5. We have too many hours available. Assuming we can move 2 of our least productive entry level mechanics averaging $21 an hour each to a respective pre owned satellite store we can reduce our monthly personnel expense by $8,064 ($21 hour average x 8 hours a day x 24 work days x 2 techs)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are over 80% in repair labor sold because we book out 10+ days! The customer with a GM vehicle or perhaps bought their non – GM vehicle from Blasius are content waiting the 10+ days because they feel an OEM dealer is the best option to complete a difficult repair however we are inadvertently turning away business for folks who want to pay for competitive or maintenance services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324744319"/>
              </p:ext>
            </p:extLst>
          </p:nvPr>
        </p:nvGraphicFramePr>
        <p:xfrm>
          <a:off x="1605954" y="1428751"/>
          <a:ext cx="9132492" cy="6120399"/>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2483">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803548">
                <a:tc>
                  <a:txBody>
                    <a:bodyPr/>
                    <a:lstStyle/>
                    <a:p>
                      <a:r>
                        <a:rPr lang="en-US" dirty="0"/>
                        <a:t>-Advertise against local independent repair shops </a:t>
                      </a:r>
                    </a:p>
                  </a:txBody>
                  <a:tcPr/>
                </a:tc>
                <a:tc>
                  <a:txBody>
                    <a:bodyPr/>
                    <a:lstStyle/>
                    <a:p>
                      <a:r>
                        <a:rPr lang="en-US" dirty="0"/>
                        <a:t>Service Manager </a:t>
                      </a:r>
                    </a:p>
                  </a:txBody>
                  <a:tcPr/>
                </a:tc>
                <a:tc>
                  <a:txBody>
                    <a:bodyPr/>
                    <a:lstStyle/>
                    <a:p>
                      <a:r>
                        <a:rPr lang="en-US" dirty="0"/>
                        <a:t>5 business days. Secret shop local independent– print marketing boards for display</a:t>
                      </a:r>
                    </a:p>
                  </a:txBody>
                  <a:tcPr/>
                </a:tc>
                <a:extLst>
                  <a:ext uri="{0D108BD9-81ED-4DB2-BD59-A6C34878D82A}">
                    <a16:rowId xmlns:a16="http://schemas.microsoft.com/office/drawing/2014/main" val="2400365483"/>
                  </a:ext>
                </a:extLst>
              </a:tr>
              <a:tr h="1044612">
                <a:tc>
                  <a:txBody>
                    <a:bodyPr/>
                    <a:lstStyle/>
                    <a:p>
                      <a:r>
                        <a:rPr lang="en-US" dirty="0"/>
                        <a:t>-Stock 8 more pre owned units as designated service loaners- swap vehicles every 3,000 miles </a:t>
                      </a:r>
                    </a:p>
                  </a:txBody>
                  <a:tcPr/>
                </a:tc>
                <a:tc>
                  <a:txBody>
                    <a:bodyPr/>
                    <a:lstStyle/>
                    <a:p>
                      <a:r>
                        <a:rPr lang="en-US" dirty="0"/>
                        <a:t>Location General Manager </a:t>
                      </a:r>
                    </a:p>
                  </a:txBody>
                  <a:tcPr/>
                </a:tc>
                <a:tc>
                  <a:txBody>
                    <a:bodyPr/>
                    <a:lstStyle/>
                    <a:p>
                      <a:r>
                        <a:rPr lang="en-US" dirty="0"/>
                        <a:t>5 business days max to implement. 30 day check in, is 8 enough? </a:t>
                      </a:r>
                    </a:p>
                  </a:txBody>
                  <a:tcPr/>
                </a:tc>
                <a:extLst>
                  <a:ext uri="{0D108BD9-81ED-4DB2-BD59-A6C34878D82A}">
                    <a16:rowId xmlns:a16="http://schemas.microsoft.com/office/drawing/2014/main" val="107845787"/>
                  </a:ext>
                </a:extLst>
              </a:tr>
              <a:tr h="424693">
                <a:tc>
                  <a:txBody>
                    <a:bodyPr/>
                    <a:lstStyle/>
                    <a:p>
                      <a:r>
                        <a:rPr lang="en-US" dirty="0"/>
                        <a:t>-Bill 12.5 more hours weekly</a:t>
                      </a:r>
                    </a:p>
                  </a:txBody>
                  <a:tcPr/>
                </a:tc>
                <a:tc>
                  <a:txBody>
                    <a:bodyPr/>
                    <a:lstStyle/>
                    <a:p>
                      <a:r>
                        <a:rPr lang="en-US" dirty="0"/>
                        <a:t>Service Advisors </a:t>
                      </a:r>
                    </a:p>
                  </a:txBody>
                  <a:tcPr/>
                </a:tc>
                <a:tc>
                  <a:txBody>
                    <a:bodyPr/>
                    <a:lstStyle/>
                    <a:p>
                      <a:r>
                        <a:rPr lang="en-US" dirty="0"/>
                        <a:t>Weekly Reports </a:t>
                      </a:r>
                    </a:p>
                  </a:txBody>
                  <a:tcPr/>
                </a:tc>
                <a:extLst>
                  <a:ext uri="{0D108BD9-81ED-4DB2-BD59-A6C34878D82A}">
                    <a16:rowId xmlns:a16="http://schemas.microsoft.com/office/drawing/2014/main" val="1530126605"/>
                  </a:ext>
                </a:extLst>
              </a:tr>
              <a:tr h="1044612">
                <a:tc>
                  <a:txBody>
                    <a:bodyPr/>
                    <a:lstStyle/>
                    <a:p>
                      <a:r>
                        <a:rPr lang="en-US" dirty="0"/>
                        <a:t>-Move 2 of the least productive techs to pre owned satellite Blasius locations</a:t>
                      </a:r>
                    </a:p>
                  </a:txBody>
                  <a:tcPr/>
                </a:tc>
                <a:tc>
                  <a:txBody>
                    <a:bodyPr/>
                    <a:lstStyle/>
                    <a:p>
                      <a:r>
                        <a:rPr lang="en-US" dirty="0"/>
                        <a:t>Service Director</a:t>
                      </a:r>
                    </a:p>
                  </a:txBody>
                  <a:tcPr/>
                </a:tc>
                <a:tc>
                  <a:txBody>
                    <a:bodyPr/>
                    <a:lstStyle/>
                    <a:p>
                      <a:r>
                        <a:rPr lang="en-US" dirty="0"/>
                        <a:t>By Monday 5/13 determine first tech to move. Move second by Monday 5/27</a:t>
                      </a:r>
                    </a:p>
                  </a:txBody>
                  <a:tcPr/>
                </a:tc>
                <a:extLst>
                  <a:ext uri="{0D108BD9-81ED-4DB2-BD59-A6C34878D82A}">
                    <a16:rowId xmlns:a16="http://schemas.microsoft.com/office/drawing/2014/main" val="1950345431"/>
                  </a:ext>
                </a:extLst>
              </a:tr>
              <a:tr h="803548">
                <a:tc>
                  <a:txBody>
                    <a:bodyPr/>
                    <a:lstStyle/>
                    <a:p>
                      <a:r>
                        <a:rPr lang="en-US" dirty="0"/>
                        <a:t>-Increase quick service labor rate to match door rate of $179</a:t>
                      </a:r>
                    </a:p>
                  </a:txBody>
                  <a:tcPr/>
                </a:tc>
                <a:tc>
                  <a:txBody>
                    <a:bodyPr/>
                    <a:lstStyle/>
                    <a:p>
                      <a:r>
                        <a:rPr lang="en-US" dirty="0"/>
                        <a:t>Service Director </a:t>
                      </a:r>
                    </a:p>
                  </a:txBody>
                  <a:tcPr/>
                </a:tc>
                <a:tc>
                  <a:txBody>
                    <a:bodyPr/>
                    <a:lstStyle/>
                    <a:p>
                      <a:r>
                        <a:rPr lang="en-US" dirty="0"/>
                        <a:t>-$10 increments monthly until volume drops or $179 reached </a:t>
                      </a:r>
                    </a:p>
                  </a:txBody>
                  <a:tcPr/>
                </a:tc>
                <a:extLst>
                  <a:ext uri="{0D108BD9-81ED-4DB2-BD59-A6C34878D82A}">
                    <a16:rowId xmlns:a16="http://schemas.microsoft.com/office/drawing/2014/main" val="1960891333"/>
                  </a:ext>
                </a:extLst>
              </a:tr>
              <a:tr h="424693">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424693">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Our service department has a “repair” heavy identity and plenty of room for growth with facility utilization improvements</a:t>
            </a:r>
          </a:p>
          <a:p>
            <a:r>
              <a:rPr lang="en-US" dirty="0"/>
              <a:t>Our gross percentages for cost of labor are a strong point, we are within 3% of NADA guide</a:t>
            </a:r>
          </a:p>
          <a:p>
            <a:r>
              <a:rPr lang="en-US" dirty="0"/>
              <a:t>Our expenses must come down starting with our inflated personal expense of over $282,000 a month on average year to date through March</a:t>
            </a:r>
          </a:p>
          <a:p>
            <a:r>
              <a:rPr lang="en-US" dirty="0"/>
              <a:t>Our limited service hours are forcing our reception to book out appointments too far in advance, limiting our potential growth for gross sales </a:t>
            </a:r>
          </a:p>
          <a:p>
            <a:r>
              <a:rPr lang="en-US" b="1" dirty="0"/>
              <a:t>If we hit our SWOT goal we will make $180,000 gross profit each year versus the current trend of losing over $16,300 a month! </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chemeClr val="tx1"/>
                </a:solidFill>
                <a:latin typeface="Calibri" panose="020F0502020204030204" pitchFamily="34" charset="0"/>
              </a:rPr>
              <a:t>Marketing</a:t>
            </a:r>
            <a:r>
              <a:rPr lang="en-US" b="0" i="0" u="none" strike="noStrike" baseline="0" dirty="0">
                <a:solidFill>
                  <a:schemeClr val="tx1"/>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371600" y="1428750"/>
            <a:ext cx="5517300" cy="5323332"/>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dirty="0">
                <a:solidFill>
                  <a:schemeClr val="tx1"/>
                </a:solidFill>
                <a:latin typeface="Calibri" panose="020F0502020204030204" pitchFamily="34" charset="0"/>
              </a:rPr>
              <a:t>-</a:t>
            </a:r>
            <a:r>
              <a:rPr lang="en-US" sz="3500" dirty="0">
                <a:solidFill>
                  <a:schemeClr val="tx1"/>
                </a:solidFill>
                <a:latin typeface="Calibri" panose="020F0502020204030204" pitchFamily="34" charset="0"/>
              </a:rPr>
              <a:t>W</a:t>
            </a:r>
            <a:r>
              <a:rPr lang="en-US" dirty="0">
                <a:solidFill>
                  <a:schemeClr val="tx1"/>
                </a:solidFill>
                <a:latin typeface="Calibri" panose="020F0502020204030204" pitchFamily="34" charset="0"/>
              </a:rPr>
              <a:t>e currently are fixated heavily on preselling service contracts and lifetime maintenance programs in our F/I offices upon sales</a:t>
            </a:r>
          </a:p>
          <a:p>
            <a:pPr marL="0" indent="0">
              <a:buNone/>
            </a:pPr>
            <a:r>
              <a:rPr lang="en-US" dirty="0">
                <a:solidFill>
                  <a:schemeClr val="tx1"/>
                </a:solidFill>
                <a:latin typeface="Calibri" panose="020F0502020204030204" pitchFamily="34" charset="0"/>
              </a:rPr>
              <a:t>-</a:t>
            </a:r>
            <a:r>
              <a:rPr lang="en-US" sz="3800" dirty="0">
                <a:solidFill>
                  <a:schemeClr val="tx1"/>
                </a:solidFill>
                <a:latin typeface="Calibri" panose="020F0502020204030204" pitchFamily="34" charset="0"/>
              </a:rPr>
              <a:t>W</a:t>
            </a:r>
            <a:r>
              <a:rPr lang="en-US" dirty="0">
                <a:solidFill>
                  <a:schemeClr val="tx1"/>
                </a:solidFill>
                <a:latin typeface="Calibri" panose="020F0502020204030204" pitchFamily="34" charset="0"/>
              </a:rPr>
              <a:t>e use </a:t>
            </a:r>
            <a:r>
              <a:rPr lang="en-US" dirty="0" err="1">
                <a:solidFill>
                  <a:schemeClr val="tx1"/>
                </a:solidFill>
                <a:latin typeface="Calibri" panose="020F0502020204030204" pitchFamily="34" charset="0"/>
              </a:rPr>
              <a:t>Onstar</a:t>
            </a:r>
            <a:r>
              <a:rPr lang="en-US" dirty="0">
                <a:solidFill>
                  <a:schemeClr val="tx1"/>
                </a:solidFill>
                <a:latin typeface="Calibri" panose="020F0502020204030204" pitchFamily="34" charset="0"/>
              </a:rPr>
              <a:t> subscriptions, </a:t>
            </a:r>
            <a:r>
              <a:rPr lang="en-US" dirty="0" err="1">
                <a:solidFill>
                  <a:schemeClr val="tx1"/>
                </a:solidFill>
                <a:latin typeface="Calibri" panose="020F0502020204030204" pitchFamily="34" charset="0"/>
              </a:rPr>
              <a:t>CarFax</a:t>
            </a:r>
            <a:r>
              <a:rPr lang="en-US" dirty="0">
                <a:solidFill>
                  <a:schemeClr val="tx1"/>
                </a:solidFill>
                <a:latin typeface="Calibri" panose="020F0502020204030204" pitchFamily="34" charset="0"/>
              </a:rPr>
              <a:t> email notifications, and email blasts through our sales system (VinSolutions) to reach out to customers who have purchased from us to schedule service </a:t>
            </a:r>
          </a:p>
          <a:p>
            <a:pPr marL="0" indent="0">
              <a:buNone/>
            </a:pPr>
            <a:r>
              <a:rPr lang="en-US" sz="1800" b="0" i="0" u="none" strike="noStrike" baseline="0" dirty="0">
                <a:solidFill>
                  <a:schemeClr val="tx1"/>
                </a:solidFill>
                <a:latin typeface="Calibri" panose="020F0502020204030204" pitchFamily="34" charset="0"/>
              </a:rPr>
              <a:t>-</a:t>
            </a:r>
            <a:r>
              <a:rPr lang="en-US" sz="3800" b="0" i="0" u="none" strike="noStrike" baseline="0" dirty="0">
                <a:solidFill>
                  <a:schemeClr val="tx1"/>
                </a:solidFill>
                <a:latin typeface="Calibri" panose="020F0502020204030204" pitchFamily="34" charset="0"/>
              </a:rPr>
              <a:t>O</a:t>
            </a:r>
            <a:r>
              <a:rPr lang="en-US" sz="1800" b="0" i="0" u="none" strike="noStrike" baseline="0" dirty="0">
                <a:solidFill>
                  <a:schemeClr val="tx1"/>
                </a:solidFill>
                <a:latin typeface="Calibri" panose="020F0502020204030204" pitchFamily="34" charset="0"/>
              </a:rPr>
              <a:t>ur </a:t>
            </a:r>
            <a:r>
              <a:rPr lang="en-US" dirty="0">
                <a:solidFill>
                  <a:schemeClr val="tx1"/>
                </a:solidFill>
                <a:latin typeface="Calibri" panose="020F0502020204030204" pitchFamily="34" charset="0"/>
              </a:rPr>
              <a:t>goal is to maintain our repair hours while selling more maintenance hours to bring our customers back through our doors more often, not just for basic oil changes or complex repair but more brake services, A/C re charges, transmission flushes, and spark plug services, </a:t>
            </a:r>
            <a:r>
              <a:rPr lang="en-US" dirty="0" err="1">
                <a:solidFill>
                  <a:schemeClr val="tx1"/>
                </a:solidFill>
                <a:latin typeface="Calibri" panose="020F0502020204030204" pitchFamily="34" charset="0"/>
              </a:rPr>
              <a:t>etc</a:t>
            </a:r>
            <a:endParaRPr lang="en-US" dirty="0">
              <a:solidFill>
                <a:schemeClr val="tx1"/>
              </a:solidFill>
              <a:latin typeface="Calibri" panose="020F0502020204030204" pitchFamily="34" charset="0"/>
            </a:endParaRPr>
          </a:p>
          <a:p>
            <a:pPr marL="0" indent="0">
              <a:buNone/>
            </a:pPr>
            <a:r>
              <a:rPr lang="en-US" sz="1800" b="0" i="0" u="none" strike="noStrike" baseline="0" dirty="0">
                <a:solidFill>
                  <a:schemeClr val="tx1"/>
                </a:solidFill>
                <a:latin typeface="Calibri" panose="020F0502020204030204" pitchFamily="34" charset="0"/>
              </a:rPr>
              <a:t>-</a:t>
            </a:r>
            <a:r>
              <a:rPr lang="en-US" sz="3800" b="0" i="0" u="none" strike="noStrike" baseline="0" dirty="0">
                <a:solidFill>
                  <a:schemeClr val="tx1"/>
                </a:solidFill>
                <a:latin typeface="Calibri" panose="020F0502020204030204" pitchFamily="34" charset="0"/>
              </a:rPr>
              <a:t>O</a:t>
            </a:r>
            <a:r>
              <a:rPr lang="en-US" sz="1900" b="0" i="0" u="none" strike="noStrike" baseline="0" dirty="0">
                <a:solidFill>
                  <a:schemeClr val="tx1"/>
                </a:solidFill>
                <a:latin typeface="Calibri" panose="020F0502020204030204" pitchFamily="34" charset="0"/>
              </a:rPr>
              <a:t>ur plan </a:t>
            </a:r>
            <a:r>
              <a:rPr lang="en-US" sz="1900" dirty="0">
                <a:solidFill>
                  <a:schemeClr val="tx1"/>
                </a:solidFill>
                <a:latin typeface="Calibri" panose="020F0502020204030204" pitchFamily="34" charset="0"/>
              </a:rPr>
              <a:t>to capture more maintenance work is to expand our hours by staying open later with split hours for lower pay techs and</a:t>
            </a:r>
            <a:r>
              <a:rPr lang="en-US" sz="1900" b="0" i="0" u="none" strike="noStrike" baseline="0" dirty="0">
                <a:solidFill>
                  <a:schemeClr val="tx1"/>
                </a:solidFill>
                <a:latin typeface="Calibri" panose="020F0502020204030204" pitchFamily="34" charset="0"/>
              </a:rPr>
              <a:t> advertise against </a:t>
            </a:r>
            <a:r>
              <a:rPr lang="en-US" sz="1900" dirty="0">
                <a:solidFill>
                  <a:schemeClr val="tx1"/>
                </a:solidFill>
                <a:latin typeface="Calibri" panose="020F0502020204030204" pitchFamily="34" charset="0"/>
              </a:rPr>
              <a:t>the local independent shops who charge the similar prices by placing a pricing board in the service waiting lobby in addition to the new vehicle showroom </a:t>
            </a:r>
            <a:endParaRPr lang="en-US" sz="1900" b="0" i="0" u="none" strike="noStrike" baseline="0" dirty="0">
              <a:solidFill>
                <a:schemeClr val="tx1"/>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568A2FBD-E7FD-4F06-813B-3F8DFCA2E100}"/>
              </a:ext>
            </a:extLst>
          </p:cNvPr>
          <p:cNvPicPr>
            <a:picLocks noChangeAspect="1"/>
          </p:cNvPicPr>
          <p:nvPr/>
        </p:nvPicPr>
        <p:blipFill>
          <a:blip r:embed="rId2"/>
          <a:stretch>
            <a:fillRect/>
          </a:stretch>
        </p:blipFill>
        <p:spPr>
          <a:xfrm>
            <a:off x="7462345" y="0"/>
            <a:ext cx="4729655" cy="6858000"/>
          </a:xfrm>
          <a:prstGeom prst="rect">
            <a:avLst/>
          </a:prstGeom>
        </p:spPr>
      </p:pic>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968612" y="1043291"/>
            <a:ext cx="4420512" cy="2460497"/>
          </a:xfrm>
        </p:spPr>
        <p:txBody>
          <a:bodyPr>
            <a:normAutofit/>
          </a:bodyPr>
          <a:lstStyle/>
          <a:p>
            <a:pPr algn="l"/>
            <a:br>
              <a:rPr lang="en-US" sz="1800" b="0" i="0" u="none" strike="noStrike" baseline="0" dirty="0">
                <a:solidFill>
                  <a:srgbClr val="000000"/>
                </a:solidFill>
                <a:latin typeface="Calibri" panose="020F0502020204030204" pitchFamily="34" charset="0"/>
              </a:rPr>
            </a:br>
            <a:r>
              <a:rPr lang="en-US" sz="1800" b="1" i="0" u="none" strike="noStrike" baseline="0" dirty="0">
                <a:solidFill>
                  <a:srgbClr val="000000"/>
                </a:solidFill>
                <a:latin typeface="Calibri" panose="020F0502020204030204" pitchFamily="34" charset="0"/>
              </a:rPr>
              <a:t> </a:t>
            </a:r>
            <a:r>
              <a:rPr lang="en-US" sz="2800" b="1" i="0" u="none" strike="noStrike" baseline="0" dirty="0">
                <a:solidFill>
                  <a:schemeClr val="tx1"/>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63181" y="2141728"/>
            <a:ext cx="5032948" cy="3304117"/>
          </a:xfrm>
        </p:spPr>
        <p:txBody>
          <a:bodyPr/>
          <a:lstStyle/>
          <a:p>
            <a:pPr algn="l"/>
            <a:r>
              <a:rPr lang="en-US" sz="1800" dirty="0">
                <a:solidFill>
                  <a:schemeClr val="tx1"/>
                </a:solidFill>
                <a:latin typeface="Calibri" panose="020F0502020204030204" pitchFamily="34" charset="0"/>
              </a:rPr>
              <a:t>Although we are not selling enough labor in volume, our gross percentages are appropriate. We are grossing 73.12% </a:t>
            </a:r>
            <a:r>
              <a:rPr lang="en-US" sz="1800" i="1" dirty="0">
                <a:solidFill>
                  <a:schemeClr val="tx1"/>
                </a:solidFill>
                <a:latin typeface="Calibri" panose="020F0502020204030204" pitchFamily="34" charset="0"/>
              </a:rPr>
              <a:t>(within 3% of NADA guide) </a:t>
            </a:r>
            <a:r>
              <a:rPr lang="en-US" sz="1800" dirty="0">
                <a:solidFill>
                  <a:schemeClr val="tx1"/>
                </a:solidFill>
                <a:latin typeface="Calibri" panose="020F0502020204030204" pitchFamily="34" charset="0"/>
              </a:rPr>
              <a:t>or more in every category with the exception of our quick service lane at 66.87%</a:t>
            </a:r>
          </a:p>
          <a:p>
            <a:pPr algn="l"/>
            <a:r>
              <a:rPr lang="en-US" sz="1800" dirty="0">
                <a:solidFill>
                  <a:schemeClr val="tx1"/>
                </a:solidFill>
                <a:latin typeface="Calibri" panose="020F0502020204030204" pitchFamily="34" charset="0"/>
              </a:rPr>
              <a:t>We need to bump our labor rate for quick service to the standard door rate of $179 to help us gross a higher percentage </a:t>
            </a:r>
          </a:p>
        </p:txBody>
      </p:sp>
      <p:pic>
        <p:nvPicPr>
          <p:cNvPr id="5" name="Picture 4">
            <a:extLst>
              <a:ext uri="{FF2B5EF4-FFF2-40B4-BE49-F238E27FC236}">
                <a16:creationId xmlns:a16="http://schemas.microsoft.com/office/drawing/2014/main" id="{2D7FC0FA-491F-9E31-0CE0-BD3531DF1DA0}"/>
              </a:ext>
            </a:extLst>
          </p:cNvPr>
          <p:cNvPicPr>
            <a:picLocks noChangeAspect="1"/>
          </p:cNvPicPr>
          <p:nvPr/>
        </p:nvPicPr>
        <p:blipFill>
          <a:blip r:embed="rId2"/>
          <a:stretch>
            <a:fillRect/>
          </a:stretch>
        </p:blipFill>
        <p:spPr>
          <a:xfrm>
            <a:off x="6057900" y="1310014"/>
            <a:ext cx="6134100" cy="342900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chemeClr val="tx1"/>
                </a:solidFill>
                <a:latin typeface="Calibri" panose="020F0502020204030204" pitchFamily="34" charset="0"/>
              </a:rPr>
              <a:t>Changes in Expense Structure </a:t>
            </a:r>
            <a:br>
              <a:rPr lang="en-US" sz="1800" b="0" i="0" u="none" strike="noStrike" baseline="0" dirty="0">
                <a:solidFill>
                  <a:schemeClr val="tx1"/>
                </a:solidFill>
                <a:latin typeface="Calibri" panose="020F0502020204030204" pitchFamily="34" charset="0"/>
              </a:rPr>
            </a:br>
            <a:br>
              <a:rPr lang="en-US" sz="1800" b="0" i="0" u="none" strike="noStrike" baseline="0" dirty="0">
                <a:solidFill>
                  <a:schemeClr val="tx1"/>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804894" y="1618293"/>
            <a:ext cx="6269591" cy="5389124"/>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2600" b="0" i="0" u="none" strike="noStrike" baseline="0" dirty="0">
                <a:solidFill>
                  <a:srgbClr val="221E1F"/>
                </a:solidFill>
                <a:latin typeface="Calibri" panose="020F0502020204030204" pitchFamily="34" charset="0"/>
              </a:rPr>
              <a:t>Losing money is unacceptable! We have to grow gross sales but we also have to look to cut expenses where possible </a:t>
            </a:r>
          </a:p>
          <a:p>
            <a:r>
              <a:rPr lang="en-US" sz="2600" b="1" dirty="0">
                <a:solidFill>
                  <a:srgbClr val="221E1F"/>
                </a:solidFill>
                <a:latin typeface="Calibri" panose="020F0502020204030204" pitchFamily="34" charset="0"/>
              </a:rPr>
              <a:t>Fixed expenses- </a:t>
            </a:r>
            <a:r>
              <a:rPr lang="en-US" sz="2600" dirty="0">
                <a:solidFill>
                  <a:srgbClr val="221E1F"/>
                </a:solidFill>
                <a:latin typeface="Calibri" panose="020F0502020204030204" pitchFamily="34" charset="0"/>
              </a:rPr>
              <a:t>This category is in line and</a:t>
            </a:r>
            <a:r>
              <a:rPr lang="en-US" sz="2600" b="0" i="0" u="none" strike="noStrike" baseline="0" dirty="0">
                <a:solidFill>
                  <a:srgbClr val="221E1F"/>
                </a:solidFill>
                <a:latin typeface="Calibri" panose="020F0502020204030204" pitchFamily="34" charset="0"/>
              </a:rPr>
              <a:t> rent, </a:t>
            </a:r>
            <a:r>
              <a:rPr lang="en-US" sz="2600" dirty="0">
                <a:solidFill>
                  <a:srgbClr val="221E1F"/>
                </a:solidFill>
                <a:latin typeface="Calibri" panose="020F0502020204030204" pitchFamily="34" charset="0"/>
              </a:rPr>
              <a:t>utilities, taxes, and insurance are not going to change much on a yearly basis</a:t>
            </a:r>
          </a:p>
          <a:p>
            <a:r>
              <a:rPr lang="en-US" sz="2600" b="1" dirty="0">
                <a:solidFill>
                  <a:srgbClr val="221E1F"/>
                </a:solidFill>
                <a:latin typeface="Calibri" panose="020F0502020204030204" pitchFamily="34" charset="0"/>
              </a:rPr>
              <a:t>Semi Fixed- </a:t>
            </a:r>
            <a:r>
              <a:rPr lang="en-US" sz="2600" dirty="0">
                <a:solidFill>
                  <a:srgbClr val="221E1F"/>
                </a:solidFill>
                <a:latin typeface="Calibri" panose="020F0502020204030204" pitchFamily="34" charset="0"/>
              </a:rPr>
              <a:t>We over $15,000 a month in company vehicle expense. Too much! </a:t>
            </a:r>
          </a:p>
          <a:p>
            <a:r>
              <a:rPr lang="en-US" sz="2600" b="1" i="0" u="none" strike="noStrike" baseline="0" dirty="0">
                <a:solidFill>
                  <a:srgbClr val="221E1F"/>
                </a:solidFill>
                <a:latin typeface="Calibri" panose="020F0502020204030204" pitchFamily="34" charset="0"/>
              </a:rPr>
              <a:t>Personnel- </a:t>
            </a:r>
            <a:r>
              <a:rPr lang="en-US" sz="2600" i="0" u="none" strike="noStrike" baseline="0" dirty="0">
                <a:solidFill>
                  <a:srgbClr val="221E1F"/>
                </a:solidFill>
                <a:latin typeface="Calibri" panose="020F0502020204030204" pitchFamily="34" charset="0"/>
              </a:rPr>
              <a:t>This is our most expensive line item that needs to be reduced </a:t>
            </a:r>
          </a:p>
          <a:p>
            <a:r>
              <a:rPr lang="en-US" sz="2900" b="1" dirty="0"/>
              <a:t>Our plan moving forward </a:t>
            </a:r>
            <a:r>
              <a:rPr lang="en-US" sz="2600" b="1" dirty="0"/>
              <a:t>i</a:t>
            </a:r>
            <a:r>
              <a:rPr lang="en-US" sz="2600" dirty="0"/>
              <a:t>s</a:t>
            </a:r>
            <a:r>
              <a:rPr lang="en-US" sz="2600" dirty="0">
                <a:solidFill>
                  <a:srgbClr val="221E1F"/>
                </a:solidFill>
                <a:latin typeface="Calibri" panose="020F0502020204030204" pitchFamily="34" charset="0"/>
              </a:rPr>
              <a:t> to evaluate which individuals are driving our demos and why. Only the service manager and service director should have company cars. Tenured mechanics and the shop foreman need to be moved to an employee purchase program where they pay employee pricing on an GM vehicle and get a stipend for their car payment calculated by tenure </a:t>
            </a:r>
            <a:endParaRPr lang="en-US" sz="2600" i="0" u="none" strike="noStrike" baseline="0" dirty="0">
              <a:solidFill>
                <a:srgbClr val="221E1F"/>
              </a:solidFill>
              <a:latin typeface="Calibri" panose="020F0502020204030204" pitchFamily="34" charset="0"/>
            </a:endParaRPr>
          </a:p>
          <a:p>
            <a:r>
              <a:rPr lang="en-US" sz="2600" b="0" i="0" u="none" strike="noStrike" baseline="0" dirty="0">
                <a:solidFill>
                  <a:srgbClr val="221E1F"/>
                </a:solidFill>
                <a:latin typeface="Calibri" panose="020F0502020204030204" pitchFamily="34" charset="0"/>
              </a:rPr>
              <a:t>We are carrying a large staff of 31 </a:t>
            </a:r>
            <a:r>
              <a:rPr lang="en-US" sz="2600" dirty="0">
                <a:solidFill>
                  <a:srgbClr val="221E1F"/>
                </a:solidFill>
                <a:latin typeface="Calibri" panose="020F0502020204030204" pitchFamily="34" charset="0"/>
              </a:rPr>
              <a:t>full time mechanics. We are operating at 71% tech proficiency so we need to improve our proficiency and evaluate which techs are not ever matching or beating our time guides and trickle our less proficient techs to our satellite pre owned stores to reduce personnel expense </a:t>
            </a:r>
          </a:p>
          <a:p>
            <a:endParaRPr lang="en-US" dirty="0"/>
          </a:p>
        </p:txBody>
      </p:sp>
      <p:pic>
        <p:nvPicPr>
          <p:cNvPr id="5" name="Picture 4">
            <a:extLst>
              <a:ext uri="{FF2B5EF4-FFF2-40B4-BE49-F238E27FC236}">
                <a16:creationId xmlns:a16="http://schemas.microsoft.com/office/drawing/2014/main" id="{9FA8DE73-AE22-6183-6661-3048B154E0E3}"/>
              </a:ext>
            </a:extLst>
          </p:cNvPr>
          <p:cNvPicPr>
            <a:picLocks noChangeAspect="1"/>
          </p:cNvPicPr>
          <p:nvPr/>
        </p:nvPicPr>
        <p:blipFill>
          <a:blip r:embed="rId2"/>
          <a:stretch>
            <a:fillRect/>
          </a:stretch>
        </p:blipFill>
        <p:spPr>
          <a:xfrm>
            <a:off x="7074485" y="2487168"/>
            <a:ext cx="5117515" cy="390692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5300" b="1" i="0" u="none" strike="noStrike" baseline="0" dirty="0">
                <a:solidFill>
                  <a:schemeClr val="tx1"/>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65611" y="2171700"/>
            <a:ext cx="4875913" cy="409291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a:t>
            </a:r>
            <a:r>
              <a:rPr lang="en-US" sz="1800" dirty="0">
                <a:solidFill>
                  <a:srgbClr val="221E1F"/>
                </a:solidFill>
                <a:latin typeface="Calibri" panose="020F0502020204030204" pitchFamily="34" charset="0"/>
              </a:rPr>
              <a:t>proficiency of 70.76% is too low! We need to bill more hours and have less hours available</a:t>
            </a:r>
          </a:p>
          <a:p>
            <a:r>
              <a:rPr lang="en-US" sz="1800" b="0" i="0" u="none" strike="noStrike" baseline="0" dirty="0">
                <a:solidFill>
                  <a:srgbClr val="221E1F"/>
                </a:solidFill>
                <a:latin typeface="Calibri" panose="020F0502020204030204" pitchFamily="34" charset="0"/>
              </a:rPr>
              <a:t>Our goal is to bill 200 more hours per </a:t>
            </a:r>
            <a:r>
              <a:rPr lang="en-US" sz="1800" dirty="0">
                <a:solidFill>
                  <a:srgbClr val="221E1F"/>
                </a:solidFill>
                <a:latin typeface="Calibri" panose="020F0502020204030204" pitchFamily="34" charset="0"/>
              </a:rPr>
              <a:t>month and have 384 less hours available. This would result in tech proficiency of 79.2% (nearly a 10% improvement) </a:t>
            </a:r>
          </a:p>
          <a:p>
            <a:r>
              <a:rPr lang="en-US" sz="1800" dirty="0">
                <a:solidFill>
                  <a:srgbClr val="221E1F"/>
                </a:solidFill>
                <a:latin typeface="Calibri" panose="020F0502020204030204" pitchFamily="34" charset="0"/>
              </a:rPr>
              <a:t> To accomplish this each of our 4 service advisors must bill 12.5 more hours per week and we need to reduce our mechanic staff to 29 techs (8 hours a day x 24 work days =192 hours x 2 techs= 384 </a:t>
            </a:r>
            <a:r>
              <a:rPr lang="en-US" sz="1800" dirty="0">
                <a:solidFill>
                  <a:srgbClr val="221E1F"/>
                </a:solidFill>
                <a:latin typeface="Calibri" panose="020F0502020204030204" pitchFamily="34" charset="0"/>
                <a:cs typeface="Calibri" panose="020F0502020204030204" pitchFamily="34" charset="0"/>
              </a:rPr>
              <a:t>hours)</a:t>
            </a:r>
          </a:p>
          <a:p>
            <a:r>
              <a:rPr lang="en-US" sz="1800" dirty="0">
                <a:solidFill>
                  <a:srgbClr val="221E1F"/>
                </a:solidFill>
                <a:latin typeface="Calibri" panose="020F0502020204030204" pitchFamily="34" charset="0"/>
                <a:cs typeface="Calibri" panose="020F0502020204030204" pitchFamily="34" charset="0"/>
              </a:rPr>
              <a:t>Reducing staff is simple and to bill more hours the customer needs a better explanation of the process and difficulty of each repair and why our OEM dealer is the best equipped for the job. Our advisors each bill 22 RO’s per day which is NADA guide recommended so finding an extra 12.5 hours weekly isn’t a big increase</a:t>
            </a:r>
          </a:p>
          <a:p>
            <a:r>
              <a:rPr lang="en-US" sz="1900" dirty="0">
                <a:latin typeface="Calibri" panose="020F0502020204030204" pitchFamily="34" charset="0"/>
                <a:cs typeface="Calibri" panose="020F0502020204030204" pitchFamily="34" charset="0"/>
              </a:rPr>
              <a:t>We have to run this report monthly to determine if we hit our 10% proficiency improvement goal </a:t>
            </a:r>
          </a:p>
        </p:txBody>
      </p:sp>
      <p:pic>
        <p:nvPicPr>
          <p:cNvPr id="5" name="Picture 4">
            <a:extLst>
              <a:ext uri="{FF2B5EF4-FFF2-40B4-BE49-F238E27FC236}">
                <a16:creationId xmlns:a16="http://schemas.microsoft.com/office/drawing/2014/main" id="{C4686E52-E7A4-BFA5-D564-182B6829C356}"/>
              </a:ext>
            </a:extLst>
          </p:cNvPr>
          <p:cNvPicPr>
            <a:picLocks noChangeAspect="1"/>
          </p:cNvPicPr>
          <p:nvPr/>
        </p:nvPicPr>
        <p:blipFill>
          <a:blip r:embed="rId2"/>
          <a:stretch>
            <a:fillRect/>
          </a:stretch>
        </p:blipFill>
        <p:spPr>
          <a:xfrm>
            <a:off x="5646907" y="1428750"/>
            <a:ext cx="6346596" cy="457772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Having more bays than techs leaves room for expansive but we need to utilize them better</a:t>
            </a:r>
          </a:p>
          <a:p>
            <a:r>
              <a:rPr lang="en-US" sz="1800" b="0" i="0" u="none" strike="noStrike" baseline="0" dirty="0">
                <a:solidFill>
                  <a:srgbClr val="221E1F"/>
                </a:solidFill>
                <a:latin typeface="Calibri" panose="020F0502020204030204" pitchFamily="34" charset="0"/>
              </a:rPr>
              <a:t>We are fortunate to have a large department </a:t>
            </a:r>
            <a:r>
              <a:rPr lang="en-US" sz="1800" dirty="0">
                <a:solidFill>
                  <a:srgbClr val="221E1F"/>
                </a:solidFill>
                <a:latin typeface="Calibri" panose="020F0502020204030204" pitchFamily="34" charset="0"/>
              </a:rPr>
              <a:t>with 35 bays but our utilization of 41.78% is not remotely close to NADA guide of 75%</a:t>
            </a:r>
          </a:p>
          <a:p>
            <a:r>
              <a:rPr lang="en-US" sz="1800" dirty="0"/>
              <a:t>We need to sell more hours improve total labor sales which in turn will improve our utilization rate </a:t>
            </a:r>
          </a:p>
        </p:txBody>
      </p:sp>
      <p:pic>
        <p:nvPicPr>
          <p:cNvPr id="5" name="Picture 4">
            <a:extLst>
              <a:ext uri="{FF2B5EF4-FFF2-40B4-BE49-F238E27FC236}">
                <a16:creationId xmlns:a16="http://schemas.microsoft.com/office/drawing/2014/main" id="{30403888-E428-BE1C-B07D-716C0C4397F1}"/>
              </a:ext>
            </a:extLst>
          </p:cNvPr>
          <p:cNvPicPr>
            <a:picLocks noChangeAspect="1"/>
          </p:cNvPicPr>
          <p:nvPr/>
        </p:nvPicPr>
        <p:blipFill>
          <a:blip r:embed="rId2"/>
          <a:stretch>
            <a:fillRect/>
          </a:stretch>
        </p:blipFill>
        <p:spPr>
          <a:xfrm>
            <a:off x="6548436" y="1041643"/>
            <a:ext cx="5130800" cy="50419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905366" y="2171700"/>
            <a:ext cx="5190633" cy="4501474"/>
          </a:xfrm>
        </p:spPr>
        <p:txBody>
          <a:bodyPr>
            <a:normAutofit fontScale="92500" lnSpcReduction="20000"/>
          </a:bodyPr>
          <a:lstStyle/>
          <a:p>
            <a:r>
              <a:rPr lang="en-US" dirty="0"/>
              <a:t>44% one item R/O s is far too high</a:t>
            </a:r>
          </a:p>
          <a:p>
            <a:pPr lvl="1"/>
            <a:r>
              <a:rPr lang="en-US" i="0" dirty="0"/>
              <a:t>When customers book a competitive maintenance item we need to offer a multipoint inspection video to pitch possible repair work or certainly upcoming maintenance items due soon (i.e. brake life wear, tire wear) BEFORE the customer picks up the car- pickup time is TOO LATE to upsell!</a:t>
            </a:r>
          </a:p>
          <a:p>
            <a:r>
              <a:rPr lang="en-US" i="0" dirty="0"/>
              <a:t>80.75% repair work is an insanely high percentage </a:t>
            </a:r>
          </a:p>
          <a:p>
            <a:pPr lvl="1"/>
            <a:r>
              <a:rPr lang="en-US" i="0" dirty="0"/>
              <a:t>We certainly have to take the business brought too our door however we need to upsell the customer set on a 1 item repair by billing more hours and pitching maintenance items based on vehicle inspection</a:t>
            </a:r>
          </a:p>
          <a:p>
            <a:endParaRPr lang="en-US" i="0" dirty="0"/>
          </a:p>
          <a:p>
            <a:pPr marL="530352" lvl="1" indent="0">
              <a:buNone/>
            </a:pPr>
            <a:endParaRPr lang="en-US" i="0" dirty="0"/>
          </a:p>
          <a:p>
            <a:pPr lvl="1"/>
            <a:endParaRPr lang="en-US" i="0" dirty="0"/>
          </a:p>
        </p:txBody>
      </p:sp>
      <p:pic>
        <p:nvPicPr>
          <p:cNvPr id="8" name="Picture 7">
            <a:extLst>
              <a:ext uri="{FF2B5EF4-FFF2-40B4-BE49-F238E27FC236}">
                <a16:creationId xmlns:a16="http://schemas.microsoft.com/office/drawing/2014/main" id="{75CE7621-4394-083D-61E0-15EE1E6EDB74}"/>
              </a:ext>
            </a:extLst>
          </p:cNvPr>
          <p:cNvPicPr>
            <a:picLocks noChangeAspect="1"/>
          </p:cNvPicPr>
          <p:nvPr/>
        </p:nvPicPr>
        <p:blipFill>
          <a:blip r:embed="rId2"/>
          <a:stretch>
            <a:fillRect/>
          </a:stretch>
        </p:blipFill>
        <p:spPr>
          <a:xfrm>
            <a:off x="6259749" y="1510586"/>
            <a:ext cx="5619647" cy="4903630"/>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Employee feedback:</a:t>
            </a:r>
          </a:p>
          <a:p>
            <a:pPr lvl="1"/>
            <a:r>
              <a:rPr lang="en-US" dirty="0"/>
              <a:t>Our techs can handle any job</a:t>
            </a:r>
          </a:p>
          <a:p>
            <a:pPr lvl="1"/>
            <a:r>
              <a:rPr lang="en-US" dirty="0"/>
              <a:t>We now have an alignment machine and tire mount in house</a:t>
            </a:r>
          </a:p>
          <a:p>
            <a:pPr lvl="1"/>
            <a:r>
              <a:rPr lang="en-US" dirty="0"/>
              <a:t>Parts counter aid is bringing parts into the shop more than previously</a:t>
            </a:r>
          </a:p>
          <a:p>
            <a:r>
              <a:rPr lang="en-US" dirty="0"/>
              <a:t>Analytical analysis: </a:t>
            </a:r>
          </a:p>
          <a:p>
            <a:pPr lvl="1"/>
            <a:r>
              <a:rPr lang="en-US" dirty="0"/>
              <a:t>We are clearly viewed by our customer base as a dealer that is reliable for heavier repair work because over 80% of our sample size reflects that notion</a:t>
            </a:r>
          </a:p>
          <a:p>
            <a:pPr lvl="1"/>
            <a:r>
              <a:rPr lang="en-US" dirty="0"/>
              <a:t>We have 35 tech bays and a full team of 31 full time techs with several master techs on payroll</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Employee feedback</a:t>
            </a:r>
          </a:p>
          <a:p>
            <a:pPr lvl="1"/>
            <a:r>
              <a:rPr lang="en-US" dirty="0"/>
              <a:t>We don’t have enough service loaners</a:t>
            </a:r>
          </a:p>
          <a:p>
            <a:pPr lvl="1"/>
            <a:r>
              <a:rPr lang="en-US" dirty="0"/>
              <a:t>Our service advisors don’t help techs sell jobs</a:t>
            </a:r>
          </a:p>
          <a:p>
            <a:pPr lvl="1"/>
            <a:r>
              <a:rPr lang="en-US" dirty="0"/>
              <a:t>Our waiting room is too small it makes customers impatient  </a:t>
            </a:r>
          </a:p>
          <a:p>
            <a:pPr lvl="1"/>
            <a:r>
              <a:rPr lang="en-US" dirty="0"/>
              <a:t>Our internal oil and tire for life customers don’t want to spend money</a:t>
            </a:r>
          </a:p>
          <a:p>
            <a:endParaRPr lang="en-US" dirty="0"/>
          </a:p>
          <a:p>
            <a:r>
              <a:rPr lang="en-US" dirty="0"/>
              <a:t>Analytical analysis: </a:t>
            </a:r>
          </a:p>
          <a:p>
            <a:pPr lvl="1"/>
            <a:r>
              <a:rPr lang="en-US" dirty="0"/>
              <a:t>We sell too many 1 line R/O’s. In our sample of 100, 44% of the R/O’s were one line. So nearly a majority of our customers visit us for one specific need but we are not expressing the rest of the vehicles needs and therefore selling the other work the vehicle could use</a:t>
            </a:r>
          </a:p>
          <a:p>
            <a:pPr lvl="1"/>
            <a:r>
              <a:rPr lang="en-US" dirty="0"/>
              <a:t>-Nearly half of the vehicles we serviced in the 100 R/O sample were 5 years old or more. Vehicles of these age certainly need more service than the customer may realize beyond basic competitive services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
  <TotalTime>402</TotalTime>
  <Words>1767</Words>
  <Application>Microsoft Macintosh PowerPoint</Application>
  <PresentationFormat>Widescreen</PresentationFormat>
  <Paragraphs>109</Paragraphs>
  <Slides>16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Calibri</vt:lpstr>
      <vt:lpstr>Franklin Gothic Book</vt:lpstr>
      <vt:lpstr>Crop</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Chandler Morris</cp:lastModifiedBy>
  <cp:revision>12</cp:revision>
  <dcterms:created xsi:type="dcterms:W3CDTF">2022-12-04T13:10:55Z</dcterms:created>
  <dcterms:modified xsi:type="dcterms:W3CDTF">2024-04-29T23:06:48Z</dcterms:modified>
</cp:coreProperties>
</file>