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0" r:id="rId5"/>
    <p:sldId id="271" r:id="rId6"/>
    <p:sldId id="272" r:id="rId7"/>
    <p:sldId id="273" r:id="rId8"/>
    <p:sldId id="258" r:id="rId9"/>
    <p:sldId id="275" r:id="rId10"/>
    <p:sldId id="257" r:id="rId11"/>
    <p:sldId id="262" r:id="rId12"/>
    <p:sldId id="263" r:id="rId13"/>
    <p:sldId id="264" r:id="rId14"/>
    <p:sldId id="265" r:id="rId15"/>
    <p:sldId id="266" r:id="rId16"/>
    <p:sldId id="267"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91" d="100"/>
          <a:sy n="91" d="100"/>
        </p:scale>
        <p:origin x="208" y="7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4/17/24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err="1"/>
              <a:t>Bical</a:t>
            </a:r>
            <a:r>
              <a:rPr lang="en-US" sz="3200" dirty="0"/>
              <a:t> Auto Mall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Enjoy dealing with the customers as they are mostly people we have known for years.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Working with their peers is an aspect that the service riders love. They have a friendship amongst themselves.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Parts department is large and getting a part is easier than most dealerships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We hired a person who does the appointments now and it's helped a lot with customer management and time management </a:t>
            </a:r>
          </a:p>
          <a:p>
            <a:pPr marL="0" marR="0" lvl="0" indent="0">
              <a:spcBef>
                <a:spcPts val="0"/>
              </a:spcBef>
              <a:spcAft>
                <a:spcPts val="0"/>
              </a:spcAft>
              <a:buNone/>
            </a:pPr>
            <a:r>
              <a:rPr lang="en-US" dirty="0">
                <a:latin typeface="Calibri" panose="020F0502020204030204" pitchFamily="34" charset="0"/>
                <a:ea typeface="Calibri" panose="020F0502020204030204" pitchFamily="34" charset="0"/>
                <a:cs typeface="Times New Roman" panose="02020603050405020304" pitchFamily="18" charset="0"/>
              </a:rPr>
              <a:t>5.Friendly environment to work in</a:t>
            </a:r>
          </a:p>
          <a:p>
            <a:pPr marL="0" marR="0" lvl="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6.Updated computers and technology</a:t>
            </a:r>
          </a:p>
          <a:p>
            <a:pPr marL="0" marR="0" lvl="0" indent="0">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274849"/>
            <a:ext cx="8596668" cy="3766513"/>
          </a:xfrm>
        </p:spPr>
        <p:txBody>
          <a:bodyPr>
            <a:normAutofit fontScale="70000" lnSpcReduction="20000"/>
          </a:bodyPr>
          <a:lstStyle/>
          <a:p>
            <a:pPr marL="0" marR="0">
              <a:spcBef>
                <a:spcPts val="0"/>
              </a:spcBef>
              <a:spcAft>
                <a:spcPts val="0"/>
              </a:spcAft>
            </a:pPr>
            <a:r>
              <a:rPr lang="en-US" sz="1800" b="1" u="none" strike="noStrike"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b="1" dirty="0">
                <a:latin typeface="Calibri" panose="020F0502020204030204" pitchFamily="34" charset="0"/>
                <a:ea typeface="Calibri" panose="020F0502020204030204" pitchFamily="34" charset="0"/>
                <a:cs typeface="Times New Roman" panose="02020603050405020304" pitchFamily="18" charset="0"/>
              </a:rPr>
              <a:t>Weakness </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 Not knowing how to deal with frustrated customers that yell and  attempt to be  physically aggressive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shifters and dispatcher could communicate better. Example the dispatcher needs to be better at assigning the vehicle to the right tech for time efficiency </a:t>
            </a:r>
          </a:p>
          <a:p>
            <a:pPr marL="0" marR="0">
              <a:spcBef>
                <a:spcPts val="0"/>
              </a:spcBef>
              <a:spcAft>
                <a:spcPts val="0"/>
              </a:spcAft>
            </a:pPr>
            <a:r>
              <a:rPr lang="en-US" sz="1800" b="1"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We get some many calls that hiring someone to help has  somewhat but we need a full blown BDC for moving forward</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more incentive money </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to be open on Sundays ( which we are closed)</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we take to many walk ins that mess up the techs time and frustrates the customer</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service advisors not writing down ALL of the customer complaints </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limited on only gm cars</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we need more techs</a:t>
            </a:r>
          </a:p>
          <a:p>
            <a:pPr marL="342900" marR="0" lvl="0" indent="-342900">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Better communication between parts and service.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Opportunities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hire a BDC service department</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 on other brand vehicles </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hire more techs</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hire more service advisors </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to obtain more commission </a:t>
            </a:r>
            <a:r>
              <a:rPr lang="en-US" dirty="0">
                <a:latin typeface="Calibri" panose="020F0502020204030204" pitchFamily="34" charset="0"/>
                <a:ea typeface="Calibri" panose="020F0502020204030204" pitchFamily="34" charset="0"/>
                <a:cs typeface="Times New Roman" panose="02020603050405020304" pitchFamily="18" charset="0"/>
              </a:rPr>
              <a:t>for current </a:t>
            </a:r>
            <a:r>
              <a:rPr lang="en-US" sz="1800" dirty="0">
                <a:effectLst/>
                <a:latin typeface="Calibri" panose="020F0502020204030204" pitchFamily="34" charset="0"/>
                <a:ea typeface="Calibri" panose="020F0502020204030204" pitchFamily="34" charset="0"/>
                <a:cs typeface="Times New Roman" panose="02020603050405020304" pitchFamily="18" charset="0"/>
              </a:rPr>
              <a:t>advisors </a:t>
            </a:r>
          </a:p>
          <a:p>
            <a:pPr marL="114300" marR="0" indent="0">
              <a:spcBef>
                <a:spcPts val="0"/>
              </a:spcBef>
              <a:spcAft>
                <a:spcPts val="0"/>
              </a:spcAft>
              <a:buNone/>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take more classes to improve on issues </a:t>
            </a:r>
          </a:p>
          <a:p>
            <a:pPr marL="342900" marR="0" lvl="0" indent="-342900">
              <a:spcBef>
                <a:spcPts val="0"/>
              </a:spcBef>
              <a:spcAft>
                <a:spcPts val="0"/>
              </a:spcAft>
              <a:buFont typeface="+mj-l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 overcoming objectives and rejection from customers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Other dealerships are open on Sunday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advisors don’t communicate to the customers properly and document their issues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If we don’t get more techs then more complaints about wait time</a:t>
            </a:r>
          </a:p>
          <a:p>
            <a:r>
              <a:rPr lang="en-US" dirty="0"/>
              <a:t>CSI scores are down because of customer wait times</a:t>
            </a:r>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 Improve our  CSI score</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Encouraging customers on the spot to leave reviews when they are happy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Hire more techs</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Watching to see how many techs are currently taking too many breaks</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Improve customer wait times </a:t>
            </a: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Improve parts incentives as well</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Test the waters on Sunday openings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REVIEW the complaints with the customer and have them sign the document confirming these are the issues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Put more ads out and utilize the resources NADA gave to obtain techs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Place ads to service non GM cars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a dedicated person to oil changes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Increase car shifters and techs and advisors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Watch the techs time cards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Installing a camera by the punch card</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one person dedicated to oil changes on Saturdays ( our busiest day for that)</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an incentive for both service advisors and techs for NON gm cars to encourage the change</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 arrange our times with the techs to make it more efficient</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a weekly meeting with our team every Friday night from 530-6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Obtaining a service BDC department</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an incentive for hard working employees who don’t take long breaks, comes to work everyday and in time </a:t>
            </a:r>
          </a:p>
          <a:p>
            <a:pPr marL="342900" marR="0" lvl="0" indent="-342900">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Talk to the sales dept to  tell used car customers to get their car serviced here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650171503"/>
              </p:ext>
            </p:extLst>
          </p:nvPr>
        </p:nvGraphicFramePr>
        <p:xfrm>
          <a:off x="677334" y="1818624"/>
          <a:ext cx="9132492" cy="606776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sz="1800" b="1" kern="1200" dirty="0">
                          <a:solidFill>
                            <a:schemeClr val="dk1"/>
                          </a:solidFill>
                          <a:effectLst/>
                          <a:latin typeface="+mn-lt"/>
                          <a:ea typeface="+mn-ea"/>
                          <a:cs typeface="+mn-cs"/>
                        </a:rPr>
                        <a:t>tech taking classes to go a level up </a:t>
                      </a:r>
                      <a:endParaRPr lang="en-US" dirty="0"/>
                    </a:p>
                  </a:txBody>
                  <a:tcPr/>
                </a:tc>
                <a:tc>
                  <a:txBody>
                    <a:bodyPr/>
                    <a:lstStyle/>
                    <a:p>
                      <a:r>
                        <a:rPr lang="en-US" dirty="0"/>
                        <a:t>Service manager</a:t>
                      </a:r>
                    </a:p>
                  </a:txBody>
                  <a:tcPr/>
                </a:tc>
                <a:tc>
                  <a:txBody>
                    <a:bodyPr/>
                    <a:lstStyle/>
                    <a:p>
                      <a:r>
                        <a:rPr lang="en-US" dirty="0"/>
                        <a:t>May 1-aug 1</a:t>
                      </a:r>
                    </a:p>
                  </a:txBody>
                  <a:tcPr/>
                </a:tc>
                <a:extLst>
                  <a:ext uri="{0D108BD9-81ED-4DB2-BD59-A6C34878D82A}">
                    <a16:rowId xmlns:a16="http://schemas.microsoft.com/office/drawing/2014/main" val="2400365483"/>
                  </a:ext>
                </a:extLst>
              </a:tr>
              <a:tr h="565004">
                <a:tc>
                  <a:txBody>
                    <a:bodyPr/>
                    <a:lstStyle/>
                    <a:p>
                      <a:r>
                        <a:rPr lang="en-US" sz="1800" b="1" kern="1200" dirty="0">
                          <a:solidFill>
                            <a:schemeClr val="dk1"/>
                          </a:solidFill>
                          <a:effectLst/>
                          <a:latin typeface="+mn-lt"/>
                          <a:ea typeface="+mn-ea"/>
                          <a:cs typeface="+mn-cs"/>
                        </a:rPr>
                        <a:t>hiring more techs	</a:t>
                      </a:r>
                      <a:r>
                        <a:rPr lang="en-US" dirty="0">
                          <a:effectLst/>
                        </a:rPr>
                        <a:t> </a:t>
                      </a:r>
                      <a:endParaRPr lang="en-US" dirty="0"/>
                    </a:p>
                  </a:txBody>
                  <a:tcPr/>
                </a:tc>
                <a:tc>
                  <a:txBody>
                    <a:bodyPr/>
                    <a:lstStyle/>
                    <a:p>
                      <a:r>
                        <a:rPr lang="en-US" dirty="0"/>
                        <a:t>Gm and service manager</a:t>
                      </a:r>
                    </a:p>
                  </a:txBody>
                  <a:tcPr/>
                </a:tc>
                <a:tc>
                  <a:txBody>
                    <a:bodyPr/>
                    <a:lstStyle/>
                    <a:p>
                      <a:r>
                        <a:rPr lang="en-US" dirty="0"/>
                        <a:t>May 1- </a:t>
                      </a:r>
                      <a:r>
                        <a:rPr lang="en-US" dirty="0" err="1"/>
                        <a:t>aug</a:t>
                      </a:r>
                      <a:r>
                        <a:rPr lang="en-US" dirty="0"/>
                        <a:t> 1</a:t>
                      </a:r>
                    </a:p>
                  </a:txBody>
                  <a:tcPr/>
                </a:tc>
                <a:extLst>
                  <a:ext uri="{0D108BD9-81ED-4DB2-BD59-A6C34878D82A}">
                    <a16:rowId xmlns:a16="http://schemas.microsoft.com/office/drawing/2014/main" val="107845787"/>
                  </a:ext>
                </a:extLst>
              </a:tr>
              <a:tr h="565004">
                <a:tc>
                  <a:txBody>
                    <a:bodyPr/>
                    <a:lstStyle/>
                    <a:p>
                      <a:r>
                        <a:rPr lang="en-US" sz="1800" b="1" kern="1200" dirty="0">
                          <a:solidFill>
                            <a:schemeClr val="dk1"/>
                          </a:solidFill>
                          <a:effectLst/>
                          <a:latin typeface="+mn-lt"/>
                          <a:ea typeface="+mn-ea"/>
                          <a:cs typeface="+mn-cs"/>
                        </a:rPr>
                        <a:t>Extend to open on Sunday</a:t>
                      </a:r>
                      <a:r>
                        <a:rPr lang="en-US" dirty="0">
                          <a:effectLst/>
                        </a:rPr>
                        <a:t> </a:t>
                      </a:r>
                      <a:endParaRPr lang="en-US" dirty="0"/>
                    </a:p>
                  </a:txBody>
                  <a:tcPr/>
                </a:tc>
                <a:tc>
                  <a:txBody>
                    <a:bodyPr/>
                    <a:lstStyle/>
                    <a:p>
                      <a:r>
                        <a:rPr lang="en-US" dirty="0"/>
                        <a:t>owner</a:t>
                      </a:r>
                    </a:p>
                  </a:txBody>
                  <a:tcPr/>
                </a:tc>
                <a:tc>
                  <a:txBody>
                    <a:bodyPr/>
                    <a:lstStyle/>
                    <a:p>
                      <a:r>
                        <a:rPr lang="en-US" dirty="0"/>
                        <a:t>June 1</a:t>
                      </a:r>
                    </a:p>
                  </a:txBody>
                  <a:tcPr/>
                </a:tc>
                <a:extLst>
                  <a:ext uri="{0D108BD9-81ED-4DB2-BD59-A6C34878D82A}">
                    <a16:rowId xmlns:a16="http://schemas.microsoft.com/office/drawing/2014/main" val="1530126605"/>
                  </a:ext>
                </a:extLst>
              </a:tr>
              <a:tr h="565004">
                <a:tc>
                  <a:txBody>
                    <a:bodyPr/>
                    <a:lstStyle/>
                    <a:p>
                      <a:r>
                        <a:rPr lang="en-US" sz="1800" b="1" kern="1200" dirty="0">
                          <a:solidFill>
                            <a:schemeClr val="dk1"/>
                          </a:solidFill>
                          <a:effectLst/>
                          <a:latin typeface="+mn-lt"/>
                          <a:ea typeface="+mn-ea"/>
                          <a:cs typeface="+mn-cs"/>
                        </a:rPr>
                        <a:t>Create an incentive program </a:t>
                      </a:r>
                      <a:endParaRPr lang="en-US" dirty="0"/>
                    </a:p>
                  </a:txBody>
                  <a:tcPr/>
                </a:tc>
                <a:tc>
                  <a:txBody>
                    <a:bodyPr/>
                    <a:lstStyle/>
                    <a:p>
                      <a:r>
                        <a:rPr lang="en-US" dirty="0"/>
                        <a:t>Service manager </a:t>
                      </a:r>
                    </a:p>
                  </a:txBody>
                  <a:tcPr/>
                </a:tc>
                <a:tc>
                  <a:txBody>
                    <a:bodyPr/>
                    <a:lstStyle/>
                    <a:p>
                      <a:r>
                        <a:rPr lang="en-US" dirty="0"/>
                        <a:t>May 1-aug 1</a:t>
                      </a:r>
                    </a:p>
                  </a:txBody>
                  <a:tcPr/>
                </a:tc>
                <a:extLst>
                  <a:ext uri="{0D108BD9-81ED-4DB2-BD59-A6C34878D82A}">
                    <a16:rowId xmlns:a16="http://schemas.microsoft.com/office/drawing/2014/main" val="1950345431"/>
                  </a:ext>
                </a:extLst>
              </a:tr>
              <a:tr h="565004">
                <a:tc>
                  <a:txBody>
                    <a:bodyPr/>
                    <a:lstStyle/>
                    <a:p>
                      <a:r>
                        <a:rPr lang="en-US" sz="1800" b="1" kern="1200" dirty="0">
                          <a:solidFill>
                            <a:schemeClr val="dk1"/>
                          </a:solidFill>
                          <a:effectLst/>
                          <a:latin typeface="+mn-lt"/>
                          <a:ea typeface="+mn-ea"/>
                          <a:cs typeface="+mn-cs"/>
                        </a:rPr>
                        <a:t> </a:t>
                      </a:r>
                      <a:endParaRPr lang="en-US" sz="1800" kern="1200" dirty="0">
                        <a:solidFill>
                          <a:schemeClr val="dk1"/>
                        </a:solidFill>
                        <a:effectLst/>
                        <a:latin typeface="+mn-lt"/>
                        <a:ea typeface="+mn-ea"/>
                        <a:cs typeface="+mn-cs"/>
                      </a:endParaRPr>
                    </a:p>
                    <a:p>
                      <a:r>
                        <a:rPr lang="en-US" sz="1800" b="1" kern="1200" dirty="0">
                          <a:solidFill>
                            <a:schemeClr val="dk1"/>
                          </a:solidFill>
                          <a:effectLst/>
                          <a:latin typeface="+mn-lt"/>
                          <a:ea typeface="+mn-ea"/>
                          <a:cs typeface="+mn-cs"/>
                        </a:rPr>
                        <a:t>Encourage techs to take exams to level up</a:t>
                      </a:r>
                      <a:r>
                        <a:rPr lang="en-US" dirty="0">
                          <a:effectLst/>
                        </a:rPr>
                        <a:t> </a:t>
                      </a:r>
                      <a:endParaRPr lang="en-US" dirty="0"/>
                    </a:p>
                  </a:txBody>
                  <a:tcPr/>
                </a:tc>
                <a:tc>
                  <a:txBody>
                    <a:bodyPr/>
                    <a:lstStyle/>
                    <a:p>
                      <a:r>
                        <a:rPr lang="en-US" dirty="0"/>
                        <a:t>Service manager</a:t>
                      </a:r>
                    </a:p>
                  </a:txBody>
                  <a:tcPr/>
                </a:tc>
                <a:tc>
                  <a:txBody>
                    <a:bodyPr/>
                    <a:lstStyle/>
                    <a:p>
                      <a:r>
                        <a:rPr lang="en-US" dirty="0"/>
                        <a:t>May 1 –</a:t>
                      </a:r>
                      <a:r>
                        <a:rPr lang="en-US" dirty="0" err="1"/>
                        <a:t>aug</a:t>
                      </a:r>
                      <a:r>
                        <a:rPr lang="en-US" dirty="0"/>
                        <a:t> 1</a:t>
                      </a:r>
                    </a:p>
                  </a:txBody>
                  <a:tcPr/>
                </a:tc>
                <a:extLst>
                  <a:ext uri="{0D108BD9-81ED-4DB2-BD59-A6C34878D82A}">
                    <a16:rowId xmlns:a16="http://schemas.microsoft.com/office/drawing/2014/main" val="1960891333"/>
                  </a:ext>
                </a:extLst>
              </a:tr>
              <a:tr h="565004">
                <a:tc>
                  <a:txBody>
                    <a:bodyPr/>
                    <a:lstStyle/>
                    <a:p>
                      <a:r>
                        <a:rPr lang="en-US" sz="1800" b="1" kern="1200" dirty="0">
                          <a:solidFill>
                            <a:schemeClr val="dk1"/>
                          </a:solidFill>
                          <a:effectLst/>
                          <a:latin typeface="+mn-lt"/>
                          <a:ea typeface="+mn-ea"/>
                          <a:cs typeface="+mn-cs"/>
                        </a:rPr>
                        <a:t>Dedicated tech to oil change/ tire rotation </a:t>
                      </a:r>
                      <a:endParaRPr lang="en-US" dirty="0"/>
                    </a:p>
                  </a:txBody>
                  <a:tcPr/>
                </a:tc>
                <a:tc>
                  <a:txBody>
                    <a:bodyPr/>
                    <a:lstStyle/>
                    <a:p>
                      <a:r>
                        <a:rPr lang="en-US" dirty="0"/>
                        <a:t>Service manager</a:t>
                      </a:r>
                    </a:p>
                  </a:txBody>
                  <a:tcPr/>
                </a:tc>
                <a:tc>
                  <a:txBody>
                    <a:bodyPr/>
                    <a:lstStyle/>
                    <a:p>
                      <a:r>
                        <a:rPr lang="en-US" dirty="0"/>
                        <a:t>May 1 – </a:t>
                      </a:r>
                      <a:r>
                        <a:rPr lang="en-US" dirty="0" err="1"/>
                        <a:t>aug</a:t>
                      </a:r>
                      <a:r>
                        <a:rPr lang="en-US" dirty="0"/>
                        <a:t> 1</a:t>
                      </a:r>
                    </a:p>
                  </a:txBody>
                  <a:tcPr/>
                </a:tc>
                <a:extLst>
                  <a:ext uri="{0D108BD9-81ED-4DB2-BD59-A6C34878D82A}">
                    <a16:rowId xmlns:a16="http://schemas.microsoft.com/office/drawing/2014/main" val="4137224325"/>
                  </a:ext>
                </a:extLst>
              </a:tr>
              <a:tr h="565004">
                <a:tc>
                  <a:txBody>
                    <a:bodyPr/>
                    <a:lstStyle/>
                    <a:p>
                      <a:r>
                        <a:rPr lang="en-US" sz="1800" b="1" kern="1200" dirty="0">
                          <a:solidFill>
                            <a:schemeClr val="dk1"/>
                          </a:solidFill>
                          <a:effectLst/>
                          <a:latin typeface="+mn-lt"/>
                          <a:ea typeface="+mn-ea"/>
                          <a:cs typeface="+mn-cs"/>
                        </a:rPr>
                        <a:t>Advisors take NADA classes on their issues</a:t>
                      </a:r>
                      <a:r>
                        <a:rPr lang="en-US" dirty="0">
                          <a:effectLst/>
                        </a:rPr>
                        <a:t> </a:t>
                      </a:r>
                      <a:endParaRPr lang="en-US" dirty="0"/>
                    </a:p>
                  </a:txBody>
                  <a:tcPr/>
                </a:tc>
                <a:tc>
                  <a:txBody>
                    <a:bodyPr/>
                    <a:lstStyle/>
                    <a:p>
                      <a:r>
                        <a:rPr lang="en-US" dirty="0"/>
                        <a:t>Service manager</a:t>
                      </a:r>
                    </a:p>
                  </a:txBody>
                  <a:tcPr/>
                </a:tc>
                <a:tc>
                  <a:txBody>
                    <a:bodyPr/>
                    <a:lstStyle/>
                    <a:p>
                      <a:r>
                        <a:rPr lang="en-US" dirty="0"/>
                        <a:t>May 1- </a:t>
                      </a:r>
                      <a:r>
                        <a:rPr lang="en-US" dirty="0" err="1"/>
                        <a:t>aug</a:t>
                      </a:r>
                      <a:r>
                        <a:rPr lang="en-US" dirty="0"/>
                        <a:t> 1</a:t>
                      </a:r>
                    </a:p>
                    <a:p>
                      <a:endParaRPr lang="en-US" dirty="0"/>
                    </a:p>
                    <a:p>
                      <a:endParaRPr lang="en-US" dirty="0"/>
                    </a:p>
                    <a:p>
                      <a:endParaRPr lang="en-US" dirty="0"/>
                    </a:p>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endParaRPr lang="en-US" dirty="0"/>
          </a:p>
          <a:p>
            <a:pPr marL="228600" marR="0">
              <a:spcBef>
                <a:spcPts val="0"/>
              </a:spcBef>
              <a:spcAft>
                <a:spcPts val="0"/>
              </a:spcAft>
            </a:pPr>
            <a:r>
              <a:rPr lang="en-US" sz="1800" b="1" u="sng" dirty="0">
                <a:effectLst/>
                <a:latin typeface="Calibri" panose="020F0502020204030204" pitchFamily="34" charset="0"/>
                <a:ea typeface="Calibri" panose="020F0502020204030204" pitchFamily="34" charset="0"/>
                <a:cs typeface="Times New Roman" panose="02020603050405020304" pitchFamily="18" charset="0"/>
              </a:rPr>
              <a:t>Synopsis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Not having enough technicians is a main issue when it comes to customer satisfaction. We know this is a problem everywhere right now in our area, but we need to think outside of the box. By using the NADA resources and physically reaching out to automotive schools. Also, by providing an incentive or bonus while not offending our current techs.  we should encourage our current techs to take their exams to move up a level so we can pay them more based on their skill.    If we have one or two people dedicated to oil change and tire changes on Saturday it will definitely help improve customer wait time and help with customer satisfaction an improve CSI scores </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Additionally,  having the dispatcher improve on what issues goes to which tech that will help alleviate customer frustration. </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Once we have enough techs we can start heavily advertising for non gm cars. Until then we should start encouraging the sales department to tell the customers that they can fix their used cars here as well. 	</a:t>
            </a:r>
          </a:p>
          <a:p>
            <a:pPr marL="22860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Working on the communication between parts and service is imperative to be more cohesive for customer satisfaction </a:t>
            </a:r>
          </a:p>
          <a:p>
            <a:pPr marL="22860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practices are based online and we do go to shops and drop off flyers for jobs they may not be able to do. Also, we drop off flyers for the parts department. We offer a shop discount when they use the flyer. We also advertise online.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can improve by servicing EVERY vehicle we sell. Whether it be New or Used General Motors. We should expand our services to all vehicles. </a:t>
            </a:r>
          </a:p>
          <a:p>
            <a:r>
              <a:rPr lang="en-US" dirty="0">
                <a:solidFill>
                  <a:srgbClr val="221E1F"/>
                </a:solidFill>
                <a:latin typeface="Calibri" panose="020F0502020204030204" pitchFamily="34" charset="0"/>
              </a:rPr>
              <a:t>Right now we do not have the capacity to take in all makes and models due to not having enough techs to take on the load.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currently talking to more trade schools and providing more incentives for new hires.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160A-E2E0-7F7C-208B-2630066CBCED}"/>
              </a:ext>
            </a:extLst>
          </p:cNvPr>
          <p:cNvSpPr>
            <a:spLocks noGrp="1"/>
          </p:cNvSpPr>
          <p:nvPr>
            <p:ph type="title"/>
          </p:nvPr>
        </p:nvSpPr>
        <p:spPr/>
        <p:txBody>
          <a:bodyPr/>
          <a:lstStyle/>
          <a:p>
            <a:r>
              <a:rPr lang="en-US" dirty="0"/>
              <a:t>Summary report</a:t>
            </a:r>
          </a:p>
        </p:txBody>
      </p:sp>
      <p:pic>
        <p:nvPicPr>
          <p:cNvPr id="8" name="Content Placeholder 7" descr="A screenshot of a computer&#10;&#10;Description automatically generated">
            <a:extLst>
              <a:ext uri="{FF2B5EF4-FFF2-40B4-BE49-F238E27FC236}">
                <a16:creationId xmlns:a16="http://schemas.microsoft.com/office/drawing/2014/main" id="{A563DB64-580F-D15D-9F49-13BFD127665A}"/>
              </a:ext>
            </a:extLst>
          </p:cNvPr>
          <p:cNvPicPr>
            <a:picLocks noGrp="1" noChangeAspect="1"/>
          </p:cNvPicPr>
          <p:nvPr>
            <p:ph idx="1"/>
          </p:nvPr>
        </p:nvPicPr>
        <p:blipFill>
          <a:blip r:embed="rId2"/>
          <a:stretch>
            <a:fillRect/>
          </a:stretch>
        </p:blipFill>
        <p:spPr>
          <a:xfrm>
            <a:off x="2384000" y="2160588"/>
            <a:ext cx="5184038" cy="3881437"/>
          </a:xfrm>
        </p:spPr>
      </p:pic>
    </p:spTree>
    <p:extLst>
      <p:ext uri="{BB962C8B-B14F-4D97-AF65-F5344CB8AC3E}">
        <p14:creationId xmlns:p14="http://schemas.microsoft.com/office/powerpoint/2010/main" val="1089901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5130018"/>
          </a:xfrm>
        </p:spPr>
        <p:txBody>
          <a:bodyPr>
            <a:normAutofit/>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Our cost of labor is 8.31%.   We currently take in only General Motor customers which need to be more expansive.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We also need to get more warranty money since we do a good amount of warranty work.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Also, we can raise our door rate from 210 to 230. </a:t>
            </a:r>
            <a:r>
              <a:rPr lang="en-US" sz="1800" dirty="0">
                <a:solidFill>
                  <a:srgbClr val="221E1F"/>
                </a:solidFill>
                <a:latin typeface="Calibri" panose="020F0502020204030204" pitchFamily="34" charset="0"/>
              </a:rPr>
              <a:t>however, we have a standard door rate</a:t>
            </a: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r>
              <a:rPr lang="en-US" sz="1800" dirty="0">
                <a:solidFill>
                  <a:srgbClr val="221E1F"/>
                </a:solidFill>
                <a:latin typeface="Calibri" panose="020F0502020204030204" pitchFamily="34" charset="0"/>
              </a:rPr>
              <a:t> </a:t>
            </a:r>
            <a:br>
              <a:rPr lang="en-US" sz="1800" dirty="0">
                <a:solidFill>
                  <a:srgbClr val="221E1F"/>
                </a:solidFill>
                <a:latin typeface="Calibri" panose="020F0502020204030204" pitchFamily="34" charset="0"/>
              </a:rPr>
            </a:br>
            <a:endParaRPr lang="en-US" dirty="0"/>
          </a:p>
        </p:txBody>
      </p:sp>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more technicians. </a:t>
            </a:r>
            <a:r>
              <a:rPr lang="en-US" dirty="0">
                <a:solidFill>
                  <a:srgbClr val="221E1F"/>
                </a:solidFill>
                <a:latin typeface="Calibri" panose="020F0502020204030204" pitchFamily="34" charset="0"/>
              </a:rPr>
              <a:t> We do not sell enough warranty work. Since we have a large parts department .we have to watch how much parts we are ordering and make sure we have enough orders to fill that when it not special order.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dirty="0"/>
              <a:t>We have the union for some techs and come we don’t. Once we get enough techs we have to figure out our payroll. And how we can make it even with new comers and bonuses and our current team</a:t>
            </a:r>
          </a:p>
          <a:p>
            <a:endParaRPr lang="en-US" dirty="0"/>
          </a:p>
          <a:p>
            <a:endParaRPr lang="en-US" dirty="0"/>
          </a:p>
          <a:p>
            <a:endParaRPr lang="en-US" dirty="0"/>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Customer pay is $210 and it could be higher. We take all gm vehicles but could do better with warranty work.</a:t>
            </a:r>
          </a:p>
          <a:p>
            <a:r>
              <a:rPr lang="en-US" sz="1800" b="0" i="0" u="none" strike="noStrike" baseline="0" dirty="0">
                <a:solidFill>
                  <a:srgbClr val="221E1F"/>
                </a:solidFill>
                <a:latin typeface="Calibri" panose="020F0502020204030204" pitchFamily="34" charset="0"/>
              </a:rPr>
              <a:t>We need to increase our warranty work and our warranty money. </a:t>
            </a:r>
          </a:p>
          <a:p>
            <a:r>
              <a:rPr lang="en-US" sz="1800" b="0" i="0" u="none" strike="noStrike" baseline="0" dirty="0">
                <a:solidFill>
                  <a:srgbClr val="221E1F"/>
                </a:solidFill>
                <a:latin typeface="Calibri" panose="020F0502020204030204" pitchFamily="34" charset="0"/>
              </a:rPr>
              <a:t>We can run a diagnostic on a vehicle even if it’s in for an oil change jus to check if everything is ok and what needs fixing.  Communicate the issues to our customers and utilize their warranty. We have to sell more time and we need to ensure we are making the most of it. </a:t>
            </a:r>
          </a:p>
          <a:p>
            <a:r>
              <a:rPr lang="en-US" dirty="0">
                <a:solidFill>
                  <a:srgbClr val="221E1F"/>
                </a:solidFill>
                <a:latin typeface="Calibri" panose="020F0502020204030204" pitchFamily="34" charset="0"/>
              </a:rPr>
              <a:t>Ensure the warranty's are being paid and submitted properly.</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27 bays and only 11 techs</a:t>
            </a:r>
            <a:r>
              <a:rPr lang="en-US" dirty="0">
                <a:solidFill>
                  <a:srgbClr val="221E1F"/>
                </a:solidFill>
                <a:latin typeface="Calibri" panose="020F0502020204030204" pitchFamily="34" charset="0"/>
              </a:rPr>
              <a:t>. We can definitely do more and do better with out timing. We do not push the right jobs on the right ppl to cut down their time.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need to dispatch the work correctly the first time. Too many timed the car comes back and it enrages the customer</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Techs work needs to be checked two times. At least once by our manager to see if the issue is fixed. </a:t>
            </a:r>
          </a:p>
          <a:p>
            <a:r>
              <a:rPr lang="en-US" dirty="0">
                <a:solidFill>
                  <a:srgbClr val="221E1F"/>
                </a:solidFill>
                <a:latin typeface="Calibri" panose="020F0502020204030204" pitchFamily="34" charset="0"/>
              </a:rPr>
              <a:t>We also need to check the techs cards </a:t>
            </a:r>
          </a:p>
          <a:p>
            <a:pPr marL="0" indent="0">
              <a:buNone/>
            </a:pPr>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pic>
        <p:nvPicPr>
          <p:cNvPr id="8" name="Content Placeholder 7" descr="A screenshot of a computer&#10;&#10;Description automatically generated">
            <a:extLst>
              <a:ext uri="{FF2B5EF4-FFF2-40B4-BE49-F238E27FC236}">
                <a16:creationId xmlns:a16="http://schemas.microsoft.com/office/drawing/2014/main" id="{EB98F477-CF06-4CC0-9311-F0C6CEEB767B}"/>
              </a:ext>
            </a:extLst>
          </p:cNvPr>
          <p:cNvPicPr>
            <a:picLocks noGrp="1" noChangeAspect="1"/>
          </p:cNvPicPr>
          <p:nvPr>
            <p:ph sz="half" idx="2"/>
          </p:nvPr>
        </p:nvPicPr>
        <p:blipFill>
          <a:blip r:embed="rId2"/>
          <a:stretch>
            <a:fillRect/>
          </a:stretch>
        </p:blipFill>
        <p:spPr>
          <a:xfrm>
            <a:off x="1530399" y="1139483"/>
            <a:ext cx="6192764" cy="5922499"/>
          </a:xfrm>
        </p:spPr>
      </p:pic>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2D26A-9E6D-DDEB-0E2F-9D904BBDED0C}"/>
              </a:ext>
            </a:extLst>
          </p:cNvPr>
          <p:cNvSpPr>
            <a:spLocks noGrp="1"/>
          </p:cNvSpPr>
          <p:nvPr>
            <p:ph type="title"/>
          </p:nvPr>
        </p:nvSpPr>
        <p:spPr/>
        <p:txBody>
          <a:bodyPr>
            <a:normAutofit/>
          </a:bodyPr>
          <a:lstStyle/>
          <a:p>
            <a:r>
              <a:rPr lang="en-US" dirty="0"/>
              <a:t>Repair order analysis </a:t>
            </a:r>
          </a:p>
        </p:txBody>
      </p:sp>
      <p:sp>
        <p:nvSpPr>
          <p:cNvPr id="10" name="TextBox 9">
            <a:extLst>
              <a:ext uri="{FF2B5EF4-FFF2-40B4-BE49-F238E27FC236}">
                <a16:creationId xmlns:a16="http://schemas.microsoft.com/office/drawing/2014/main" id="{7763099E-5674-FBAF-8BEE-ED779AA9CCD9}"/>
              </a:ext>
            </a:extLst>
          </p:cNvPr>
          <p:cNvSpPr txBox="1"/>
          <p:nvPr/>
        </p:nvSpPr>
        <p:spPr>
          <a:xfrm>
            <a:off x="0" y="1930400"/>
            <a:ext cx="9983372" cy="3139321"/>
          </a:xfrm>
          <a:prstGeom prst="rect">
            <a:avLst/>
          </a:prstGeom>
          <a:noFill/>
        </p:spPr>
        <p:txBody>
          <a:bodyPr wrap="square" rtlCol="0">
            <a:spAutoFit/>
          </a:bodyPr>
          <a:lstStyle/>
          <a:p>
            <a:pPr marL="342900" indent="-342900">
              <a:buAutoNum type="arabicPeriod"/>
            </a:pPr>
            <a:r>
              <a:rPr lang="en-US" dirty="0"/>
              <a:t>My repair labor rate compared to my door rate is high. My door rate is 210 and my repair rate is 399.77. </a:t>
            </a:r>
          </a:p>
          <a:p>
            <a:pPr marL="342900" indent="-342900">
              <a:buAutoNum type="arabicPeriod"/>
            </a:pPr>
            <a:r>
              <a:rPr lang="en-US" dirty="0"/>
              <a:t>In our dealership the only discounts are to wholesale and shops. Only two people control it and it’s the owner and the controller. </a:t>
            </a:r>
          </a:p>
          <a:p>
            <a:pPr marL="342900" indent="-342900">
              <a:buAutoNum type="arabicPeriod"/>
            </a:pPr>
            <a:r>
              <a:rPr lang="en-US" dirty="0"/>
              <a:t>Our average time per </a:t>
            </a:r>
            <a:r>
              <a:rPr lang="en-US" dirty="0" err="1"/>
              <a:t>ro</a:t>
            </a:r>
            <a:r>
              <a:rPr lang="en-US" dirty="0"/>
              <a:t> is 2 hours. This is because for big jobs we only have two skilled techs. We need to do better and train our other techs more and also recruit more. </a:t>
            </a:r>
          </a:p>
          <a:p>
            <a:pPr marL="342900" indent="-342900">
              <a:buAutoNum type="arabicPeriod"/>
            </a:pPr>
            <a:r>
              <a:rPr lang="en-US" dirty="0"/>
              <a:t>The percent of one line ROS is 61% which supports the argument that the tech aren’t looking for anything else wrong with the car. They are not running a diagnostic on the vehicles to see if more needs to be done. Also, if the techs don’t, the service advisors should be double checking that and asking the tech if they have run a diagnostic to check for any issues that they can sell and repair. </a:t>
            </a:r>
          </a:p>
        </p:txBody>
      </p:sp>
    </p:spTree>
    <p:extLst>
      <p:ext uri="{BB962C8B-B14F-4D97-AF65-F5344CB8AC3E}">
        <p14:creationId xmlns:p14="http://schemas.microsoft.com/office/powerpoint/2010/main" val="238925029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17897</TotalTime>
  <Words>1532</Words>
  <Application>Microsoft Macintosh PowerPoint</Application>
  <PresentationFormat>Widescreen</PresentationFormat>
  <Paragraphs>171</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NADA Service Homework </vt:lpstr>
      <vt:lpstr>   Marketing  </vt:lpstr>
      <vt:lpstr>Summary report</vt:lpstr>
      <vt:lpstr>  Analyze Cost of Labor   Our cost of labor is 8.31%.   We currently take in only General Motor customers which need to be more expansive.  We also need to get more warranty money since we do a good amount of warranty work.  Also, we can raise our door rate from 210 to 230. however, we have a standard door rate       </vt:lpstr>
      <vt:lpstr> Changes in Expense Structure    </vt:lpstr>
      <vt:lpstr> Productivity   </vt:lpstr>
      <vt:lpstr> Facility   </vt:lpstr>
      <vt:lpstr>Repair order analysis</vt:lpstr>
      <vt:lpstr>Repair order analysis </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nadia bee</cp:lastModifiedBy>
  <cp:revision>8</cp:revision>
  <dcterms:created xsi:type="dcterms:W3CDTF">2022-12-04T13:10:55Z</dcterms:created>
  <dcterms:modified xsi:type="dcterms:W3CDTF">2024-04-30T01:01:19Z</dcterms:modified>
</cp:coreProperties>
</file>