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10"/>
  </p:notesMasterIdLst>
  <p:sldIdLst>
    <p:sldId id="264" r:id="rId2"/>
    <p:sldId id="262" r:id="rId3"/>
    <p:sldId id="259" r:id="rId4"/>
    <p:sldId id="257" r:id="rId5"/>
    <p:sldId id="265" r:id="rId6"/>
    <p:sldId id="256" r:id="rId7"/>
    <p:sldId id="261" r:id="rId8"/>
    <p:sldId id="263" r:id="rId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FF17C-1F6B-4F7D-9240-E2CC44200FC4}" v="35" dt="2023-10-20T17:06:15.685"/>
    <p1510:client id="{BB8810B0-A0B6-4DBB-8CC2-42F70B5CAA0E}" v="3" dt="2023-10-20T17:05:37.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756"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3159" y="514350"/>
            <a:ext cx="6000750" cy="2228851"/>
          </a:xfrm>
        </p:spPr>
        <p:txBody>
          <a:bodyPr anchor="b">
            <a:normAutofit/>
          </a:bodyPr>
          <a:lstStyle>
            <a:lvl1pPr algn="l">
              <a:defRPr sz="3600">
                <a:effectLst/>
              </a:defRPr>
            </a:lvl1pPr>
          </a:lstStyle>
          <a:p>
            <a:r>
              <a:rPr lang="en-US"/>
              <a:t>Click to edit Master title style</a:t>
            </a:r>
            <a:endParaRPr lang="en-US" dirty="0"/>
          </a:p>
        </p:txBody>
      </p:sp>
      <p:sp>
        <p:nvSpPr>
          <p:cNvPr id="3" name="Subtitle 2"/>
          <p:cNvSpPr>
            <a:spLocks noGrp="1"/>
          </p:cNvSpPr>
          <p:nvPr>
            <p:ph type="subTitle" idx="1"/>
          </p:nvPr>
        </p:nvSpPr>
        <p:spPr>
          <a:xfrm>
            <a:off x="513159" y="2882900"/>
            <a:ext cx="4800600" cy="1460500"/>
          </a:xfrm>
        </p:spPr>
        <p:txBody>
          <a:bodyPr anchor="t">
            <a:normAutofit/>
          </a:bodyPr>
          <a:lstStyle>
            <a:lvl1pPr marL="0" indent="0" algn="l">
              <a:buNone/>
              <a:defRPr sz="1575">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cxnSp>
        <p:nvCxnSpPr>
          <p:cNvPr id="16" name="Straight Connector 15"/>
          <p:cNvCxnSpPr/>
          <p:nvPr/>
        </p:nvCxnSpPr>
        <p:spPr>
          <a:xfrm flipH="1">
            <a:off x="6171009" y="6350"/>
            <a:ext cx="2857500" cy="28575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4581128" y="68659"/>
            <a:ext cx="4560491" cy="456049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426869" y="171450"/>
            <a:ext cx="3714750" cy="37147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501878" y="24209"/>
            <a:ext cx="3639742" cy="363974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884070" y="457201"/>
            <a:ext cx="3257549" cy="325754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884693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514350" y="400050"/>
            <a:ext cx="8114109" cy="23431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16" name="Text Placeholder 9"/>
          <p:cNvSpPr>
            <a:spLocks noGrp="1"/>
          </p:cNvSpPr>
          <p:nvPr>
            <p:ph type="body" sz="quarter" idx="14"/>
          </p:nvPr>
        </p:nvSpPr>
        <p:spPr>
          <a:xfrm>
            <a:off x="685801" y="2882900"/>
            <a:ext cx="6228158" cy="3429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882833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anchor="ctr">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9" y="3086100"/>
            <a:ext cx="6401991" cy="1409700"/>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4519489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514350"/>
            <a:ext cx="6858001"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84659" y="2571750"/>
            <a:ext cx="6400800" cy="2857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13160" y="3225801"/>
            <a:ext cx="6400800" cy="1263649"/>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4" name="TextBox 13"/>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88190230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3159" y="2571750"/>
            <a:ext cx="6400800" cy="1273050"/>
          </a:xfrm>
        </p:spPr>
        <p:txBody>
          <a:bodyPr anchor="b">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513158" y="3849736"/>
            <a:ext cx="6401993" cy="645300"/>
          </a:xfrm>
        </p:spPr>
        <p:txBody>
          <a:bodyPr anchor="t">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2696161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60" y="514350"/>
            <a:ext cx="6858000" cy="20574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13159" y="2946400"/>
            <a:ext cx="6400801" cy="78740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733800"/>
            <a:ext cx="6400801" cy="7620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1" name="TextBox 10"/>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2" name="TextBox 11"/>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157237457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13159" y="2946401"/>
            <a:ext cx="6400800" cy="62865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13159" y="3575049"/>
            <a:ext cx="6400801" cy="9207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68658435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946036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3909" y="514350"/>
            <a:ext cx="1543050" cy="3429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4350" y="514350"/>
            <a:ext cx="5867400" cy="398145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802626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4234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2448223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3159" y="1504950"/>
            <a:ext cx="6400801" cy="1711200"/>
          </a:xfrm>
        </p:spPr>
        <p:txBody>
          <a:bodyPr anchor="b">
            <a:normAutofit/>
          </a:bodyPr>
          <a:lstStyle>
            <a:lvl1pPr algn="l">
              <a:defRPr sz="2700" b="0" cap="all"/>
            </a:lvl1pPr>
          </a:lstStyle>
          <a:p>
            <a:r>
              <a:rPr lang="en-US"/>
              <a:t>Click to edit Master title style</a:t>
            </a:r>
            <a:endParaRPr lang="en-US" dirty="0"/>
          </a:p>
        </p:txBody>
      </p:sp>
      <p:sp>
        <p:nvSpPr>
          <p:cNvPr id="3" name="Text Placeholder 2"/>
          <p:cNvSpPr>
            <a:spLocks noGrp="1"/>
          </p:cNvSpPr>
          <p:nvPr>
            <p:ph type="body" idx="1"/>
          </p:nvPr>
        </p:nvSpPr>
        <p:spPr>
          <a:xfrm>
            <a:off x="513160" y="3371850"/>
            <a:ext cx="6400800" cy="11239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8604124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3159" y="514351"/>
            <a:ext cx="3703241"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6100" y="514351"/>
            <a:ext cx="3700859" cy="271145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7185448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29061" y="514350"/>
            <a:ext cx="3487340"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13159" y="952897"/>
            <a:ext cx="370324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59299" y="514350"/>
            <a:ext cx="3498851"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354909" y="946546"/>
            <a:ext cx="3696891" cy="2272904"/>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54806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9607080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96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13759" y="514350"/>
            <a:ext cx="2743200" cy="1028700"/>
          </a:xfrm>
        </p:spPr>
        <p:txBody>
          <a:bodyPr anchor="b">
            <a:norm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513159" y="514350"/>
            <a:ext cx="4457701" cy="398145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13759" y="1657350"/>
            <a:ext cx="2743200" cy="156845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64419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42109" y="1085850"/>
            <a:ext cx="4514850" cy="857250"/>
          </a:xfrm>
        </p:spPr>
        <p:txBody>
          <a:bodyPr anchor="b">
            <a:normAutofit/>
          </a:bodyPr>
          <a:lstStyle>
            <a:lvl1pPr algn="l">
              <a:defRPr sz="21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1759" y="685800"/>
            <a:ext cx="2460731" cy="3429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3542109" y="2082800"/>
            <a:ext cx="4516041" cy="15367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757557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905227" y="2222500"/>
            <a:ext cx="2236394" cy="2406650"/>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13159" y="3365499"/>
            <a:ext cx="6400800" cy="11303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3159" y="514351"/>
            <a:ext cx="6400800" cy="271145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28309" y="4629150"/>
            <a:ext cx="1200150" cy="273844"/>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B61BEF0D-F0BB-DE4B-95CE-6DB70DBA9567}" type="datetimeFigureOut">
              <a:rPr lang="en-US" dirty="0"/>
              <a:pPr/>
              <a:t>10/20/2023</a:t>
            </a:fld>
            <a:endParaRPr lang="en-US" dirty="0"/>
          </a:p>
        </p:txBody>
      </p:sp>
      <p:sp>
        <p:nvSpPr>
          <p:cNvPr id="5" name="Footer Placeholder 4"/>
          <p:cNvSpPr>
            <a:spLocks noGrp="1"/>
          </p:cNvSpPr>
          <p:nvPr>
            <p:ph type="ftr" sz="quarter" idx="3"/>
          </p:nvPr>
        </p:nvSpPr>
        <p:spPr>
          <a:xfrm>
            <a:off x="513159" y="4629150"/>
            <a:ext cx="5657850" cy="273844"/>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2400" y="4183857"/>
            <a:ext cx="856684" cy="502444"/>
          </a:xfrm>
          <a:prstGeom prst="rect">
            <a:avLst/>
          </a:prstGeom>
        </p:spPr>
        <p:txBody>
          <a:bodyPr vert="horz" lIns="91440" tIns="45720" rIns="91440" bIns="45720" rtlCol="0" anchor="b"/>
          <a:lstStyle>
            <a:lvl1pPr algn="r">
              <a:defRPr sz="2400" b="0" i="0">
                <a:solidFill>
                  <a:schemeClr val="bg2">
                    <a:lumMod val="50000"/>
                  </a:schemeClr>
                </a:solidFill>
                <a:effectLst/>
                <a:latin typeface="+mn-lt"/>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57287769"/>
      </p:ext>
    </p:extLst>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hf sldNum="0" hdr="0" ftr="0" dt="0"/>
  <p:txStyles>
    <p:titleStyle>
      <a:lvl1pPr algn="l" defTabSz="342900" rtl="0" eaLnBrk="1" latinLnBrk="0" hangingPunct="1">
        <a:spcBef>
          <a:spcPct val="0"/>
        </a:spcBef>
        <a:buNone/>
        <a:defRPr sz="27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500" kern="1200" cap="none">
          <a:solidFill>
            <a:schemeClr val="bg2">
              <a:lumMod val="75000"/>
            </a:schemeClr>
          </a:solidFill>
          <a:effectLst/>
          <a:latin typeface="+mn-lt"/>
          <a:ea typeface="+mn-ea"/>
          <a:cs typeface="+mn-cs"/>
        </a:defRPr>
      </a:lvl1pPr>
      <a:lvl2pPr marL="5572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bg2">
              <a:lumMod val="75000"/>
            </a:schemeClr>
          </a:solidFill>
          <a:effectLst/>
          <a:latin typeface="+mn-lt"/>
          <a:ea typeface="+mn-ea"/>
          <a:cs typeface="+mn-cs"/>
        </a:defRPr>
      </a:lvl2pPr>
      <a:lvl3pPr marL="9001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200" kern="1200" cap="none">
          <a:solidFill>
            <a:schemeClr val="bg2">
              <a:lumMod val="75000"/>
            </a:schemeClr>
          </a:solidFill>
          <a:effectLst/>
          <a:latin typeface="+mn-lt"/>
          <a:ea typeface="+mn-ea"/>
          <a:cs typeface="+mn-cs"/>
        </a:defRPr>
      </a:lvl3pPr>
      <a:lvl4pPr marL="11572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4pPr>
      <a:lvl5pPr marL="15001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5pPr>
      <a:lvl6pPr marL="18859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6pPr>
      <a:lvl7pPr marL="22288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7pPr>
      <a:lvl8pPr marL="25717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8pPr>
      <a:lvl9pPr marL="29146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54FFD-EFD3-1389-E40A-859142E1B550}"/>
              </a:ext>
            </a:extLst>
          </p:cNvPr>
          <p:cNvSpPr>
            <a:spLocks noGrp="1"/>
          </p:cNvSpPr>
          <p:nvPr>
            <p:ph type="ctrTitle"/>
          </p:nvPr>
        </p:nvSpPr>
        <p:spPr>
          <a:xfrm>
            <a:off x="251196" y="99116"/>
            <a:ext cx="8520600" cy="1299378"/>
          </a:xfrm>
        </p:spPr>
        <p:txBody>
          <a:bodyPr/>
          <a:lstStyle/>
          <a:p>
            <a:pPr algn="l"/>
            <a:r>
              <a:rPr lang="en-US" dirty="0"/>
              <a:t>Nada Case Study </a:t>
            </a:r>
          </a:p>
        </p:txBody>
      </p:sp>
      <p:sp>
        <p:nvSpPr>
          <p:cNvPr id="3" name="Title 1">
            <a:extLst>
              <a:ext uri="{FF2B5EF4-FFF2-40B4-BE49-F238E27FC236}">
                <a16:creationId xmlns:a16="http://schemas.microsoft.com/office/drawing/2014/main" id="{A739F338-6904-6ACE-C9E5-F8B060D07524}"/>
              </a:ext>
            </a:extLst>
          </p:cNvPr>
          <p:cNvSpPr txBox="1">
            <a:spLocks/>
          </p:cNvSpPr>
          <p:nvPr/>
        </p:nvSpPr>
        <p:spPr>
          <a:xfrm>
            <a:off x="362032" y="3264879"/>
            <a:ext cx="8520600" cy="1299378"/>
          </a:xfrm>
          <a:prstGeom prst="rect">
            <a:avLst/>
          </a:prstGeom>
          <a:effectLst/>
        </p:spPr>
        <p:txBody>
          <a:bodyPr vert="horz" lIns="91440" tIns="45720" rIns="91440" bIns="45720" rtlCol="0" anchor="b">
            <a:normAutofit/>
          </a:bodyPr>
          <a:lstStyle>
            <a:lvl1pPr algn="l" defTabSz="3429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buClrTx/>
              <a:buFontTx/>
            </a:pPr>
            <a:r>
              <a:rPr lang="en-US" sz="1800" dirty="0"/>
              <a:t>Contributors:</a:t>
            </a:r>
          </a:p>
          <a:p>
            <a:pPr>
              <a:buClrTx/>
              <a:buFontTx/>
            </a:pPr>
            <a:endParaRPr lang="en-US" sz="1800" dirty="0"/>
          </a:p>
          <a:p>
            <a:pPr>
              <a:buClrTx/>
              <a:buFontTx/>
            </a:pPr>
            <a:r>
              <a:rPr lang="en-US" sz="1200" dirty="0"/>
              <a:t>Michele Rusch, Derek pohl, Sheldon mcleod, taylor yak, david lynn</a:t>
            </a:r>
          </a:p>
        </p:txBody>
      </p:sp>
    </p:spTree>
    <p:extLst>
      <p:ext uri="{BB962C8B-B14F-4D97-AF65-F5344CB8AC3E}">
        <p14:creationId xmlns:p14="http://schemas.microsoft.com/office/powerpoint/2010/main" val="1832950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97CF1-FAA8-1ABE-7BC7-727FBCF649A5}"/>
              </a:ext>
            </a:extLst>
          </p:cNvPr>
          <p:cNvSpPr>
            <a:spLocks noGrp="1"/>
          </p:cNvSpPr>
          <p:nvPr>
            <p:ph type="title"/>
          </p:nvPr>
        </p:nvSpPr>
        <p:spPr>
          <a:xfrm>
            <a:off x="628650" y="246950"/>
            <a:ext cx="7886700" cy="550121"/>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CA" sz="2200" b="1" dirty="0">
                <a:latin typeface="Arial" panose="020B0604020202020204" pitchFamily="34" charset="0"/>
                <a:cs typeface="Arial" panose="020B0604020202020204" pitchFamily="34" charset="0"/>
              </a:rPr>
              <a:t>Obsolescence Parts Review</a:t>
            </a:r>
            <a:endParaRPr lang="en-US" sz="22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69D9C7A-8E91-32A8-E111-C57D25BDBC92}"/>
              </a:ext>
            </a:extLst>
          </p:cNvPr>
          <p:cNvSpPr>
            <a:spLocks noGrp="1"/>
          </p:cNvSpPr>
          <p:nvPr>
            <p:ph idx="1"/>
          </p:nvPr>
        </p:nvSpPr>
        <p:spPr>
          <a:xfrm>
            <a:off x="628650" y="1040606"/>
            <a:ext cx="7886700" cy="3952875"/>
          </a:xfrm>
        </p:spPr>
        <p:txBody>
          <a:bodyPr>
            <a:normAutofit fontScale="92500" lnSpcReduction="20000"/>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buNone/>
            </a:pPr>
            <a:r>
              <a:rPr lang="en-CA" sz="1500" dirty="0"/>
              <a:t>Total Inventory $584,621</a:t>
            </a:r>
          </a:p>
          <a:p>
            <a:pPr marL="0" indent="0">
              <a:buNone/>
            </a:pPr>
            <a:r>
              <a:rPr lang="en-US" sz="1500" dirty="0"/>
              <a:t>- $175,383 OBSO = 30% of total inventory</a:t>
            </a:r>
          </a:p>
          <a:p>
            <a:pPr marL="0" indent="0">
              <a:buNone/>
            </a:pPr>
            <a:endParaRPr lang="en-US" sz="1500" dirty="0"/>
          </a:p>
          <a:p>
            <a:pPr marL="0" indent="0">
              <a:buNone/>
            </a:pPr>
            <a:r>
              <a:rPr lang="en-US" sz="1500" dirty="0"/>
              <a:t>This company has a high amount of OBSO inventory, and it looks like one of the problems would be the phase in time.  It is currently at 2/3 and it should be at least 3/12.  The also have high Emergency purchases from other dealers and jobber stores which is 50% of their inventory.</a:t>
            </a:r>
          </a:p>
          <a:p>
            <a:pPr marL="0" indent="0">
              <a:buNone/>
            </a:pPr>
            <a:endParaRPr lang="en-US" sz="1500" dirty="0"/>
          </a:p>
          <a:p>
            <a:pPr marL="0" indent="0">
              <a:buNone/>
            </a:pPr>
            <a:r>
              <a:rPr lang="en-US" sz="1500" dirty="0"/>
              <a:t>To improve this situation, I would;</a:t>
            </a:r>
          </a:p>
          <a:p>
            <a:pPr marL="0" indent="0">
              <a:buNone/>
            </a:pPr>
            <a:r>
              <a:rPr lang="en-US" sz="1500" dirty="0"/>
              <a:t>- Start with using the manufacturers’ OBSO credit earned of $21,551. </a:t>
            </a:r>
          </a:p>
          <a:p>
            <a:pPr marL="0" indent="0">
              <a:buNone/>
            </a:pPr>
            <a:r>
              <a:rPr lang="en-US" sz="1500" dirty="0"/>
              <a:t>- Approach the dealer (group) to see if there is any room to write of up to $2000 a month.</a:t>
            </a:r>
          </a:p>
          <a:p>
            <a:pPr marL="0" indent="0">
              <a:buNone/>
            </a:pPr>
            <a:r>
              <a:rPr lang="en-US" sz="1500" dirty="0"/>
              <a:t>- Return applicable parts to other dealers and jobber stores where they were purchased from.</a:t>
            </a:r>
          </a:p>
          <a:p>
            <a:pPr marL="0" indent="0">
              <a:buNone/>
            </a:pPr>
            <a:r>
              <a:rPr lang="en-US" sz="1500" dirty="0"/>
              <a:t>- Run a “Garage Sale” at deep discounts to clear it out.</a:t>
            </a:r>
          </a:p>
          <a:p>
            <a:pPr marL="0" indent="0">
              <a:buNone/>
            </a:pPr>
            <a:r>
              <a:rPr lang="en-US" sz="1500" dirty="0"/>
              <a:t>- Try to sell some of the parts online, via different sales websites.  Example: Facebook marketplace, Craigslist, Kijiji etc.</a:t>
            </a:r>
          </a:p>
          <a:p>
            <a:pPr marL="0" indent="0">
              <a:buNone/>
            </a:pPr>
            <a:endParaRPr lang="en-US" sz="1500" dirty="0"/>
          </a:p>
          <a:p>
            <a:pPr marL="0" indent="0">
              <a:buNone/>
            </a:pPr>
            <a:endParaRPr lang="en-US" sz="1500" dirty="0"/>
          </a:p>
        </p:txBody>
      </p:sp>
    </p:spTree>
    <p:extLst>
      <p:ext uri="{BB962C8B-B14F-4D97-AF65-F5344CB8AC3E}">
        <p14:creationId xmlns:p14="http://schemas.microsoft.com/office/powerpoint/2010/main" val="215866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99607" y="197495"/>
            <a:ext cx="8520600" cy="58875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sz="2400" b="1" dirty="0"/>
              <a:t>Parts sold with no GP!!!</a:t>
            </a:r>
            <a:endParaRPr sz="2400" b="1" dirty="0"/>
          </a:p>
        </p:txBody>
      </p:sp>
      <p:sp>
        <p:nvSpPr>
          <p:cNvPr id="55" name="Google Shape;55;p13"/>
          <p:cNvSpPr txBox="1">
            <a:spLocks noGrp="1"/>
          </p:cNvSpPr>
          <p:nvPr>
            <p:ph type="subTitle" idx="1"/>
          </p:nvPr>
        </p:nvSpPr>
        <p:spPr>
          <a:xfrm>
            <a:off x="244548" y="1059137"/>
            <a:ext cx="8786038" cy="3159411"/>
          </a:xfrm>
          <a:prstGeom prst="rect">
            <a:avLst/>
          </a:prstGeom>
        </p:spPr>
        <p:txBody>
          <a:bodyPr spcFirstLastPara="1" wrap="square" lIns="91425" tIns="91425" rIns="91425" bIns="91425" anchor="t" anchorCtr="0">
            <a:normAutofit fontScale="85000" lnSpcReduction="20000"/>
          </a:bodyPr>
          <a:lstStyle/>
          <a:p>
            <a:pPr marL="0" indent="0" algn="l"/>
            <a:r>
              <a:rPr lang="en" sz="1600" u="sng" dirty="0"/>
              <a:t>Why would parts be sold at cost?</a:t>
            </a:r>
            <a:r>
              <a:rPr lang="en" sz="1600" dirty="0"/>
              <a:t>								</a:t>
            </a:r>
            <a:r>
              <a:rPr lang="en" sz="1600" u="sng" dirty="0"/>
              <a:t> </a:t>
            </a:r>
            <a:r>
              <a:rPr lang="en-US" sz="1600" u="sng" dirty="0"/>
              <a:t>Possible Solutions</a:t>
            </a:r>
          </a:p>
          <a:p>
            <a:pPr marL="462448" algn="l" defTabSz="460375">
              <a:buSzPct val="100000"/>
            </a:pPr>
            <a:endParaRPr lang="en" sz="1400" dirty="0"/>
          </a:p>
          <a:p>
            <a:pPr algn="l" defTabSz="117475">
              <a:spcBef>
                <a:spcPts val="0"/>
              </a:spcBef>
              <a:buSzPct val="100000"/>
            </a:pPr>
            <a:r>
              <a:rPr lang="en" sz="1400" dirty="0"/>
              <a:t>   1     Sold to obsolete account for write-off																				</a:t>
            </a:r>
            <a:r>
              <a:rPr lang="en-US" sz="900" i="1" dirty="0">
                <a:highlight>
                  <a:srgbClr val="FFFF00"/>
                </a:highlight>
              </a:rPr>
              <a:t>Look at ways to write off obs.parts w/o affecting current GP</a:t>
            </a:r>
          </a:p>
          <a:p>
            <a:pPr marL="119548" indent="0" algn="l" defTabSz="460375">
              <a:buSzPct val="100000"/>
            </a:pPr>
            <a:r>
              <a:rPr lang="en" sz="1400" dirty="0"/>
              <a:t>	</a:t>
            </a:r>
          </a:p>
          <a:p>
            <a:pPr marL="0" lvl="0" indent="0" algn="l" defTabSz="460375" rtl="0">
              <a:spcBef>
                <a:spcPts val="0"/>
              </a:spcBef>
              <a:spcAft>
                <a:spcPts val="0"/>
              </a:spcAft>
              <a:buSzPct val="100000"/>
              <a:tabLst>
                <a:tab pos="339725" algn="l"/>
              </a:tabLst>
            </a:pPr>
            <a:r>
              <a:rPr lang="en" sz="1400" dirty="0"/>
              <a:t>   2   	Billing to service or sales to resolve customer issue 				</a:t>
            </a:r>
            <a:r>
              <a:rPr lang="en-US" sz="900" i="1" dirty="0">
                <a:highlight>
                  <a:srgbClr val="FFFF00"/>
                </a:highlight>
              </a:rPr>
              <a:t>If not Parts fault, 20% over cost</a:t>
            </a:r>
          </a:p>
          <a:p>
            <a:pPr marL="462448" algn="l">
              <a:buSzPct val="100000"/>
              <a:buFont typeface="Arial"/>
              <a:buAutoNum type="arabicPlain"/>
            </a:pPr>
            <a:endParaRPr lang="en" sz="1400" dirty="0"/>
          </a:p>
          <a:p>
            <a:pPr marL="119548" indent="0" algn="l" defTabSz="517525">
              <a:buSzPct val="100000"/>
              <a:tabLst>
                <a:tab pos="460375" algn="l"/>
              </a:tabLst>
            </a:pPr>
            <a:r>
              <a:rPr lang="en-US" sz="1400" dirty="0"/>
              <a:t>3   	Matching aftermarket parts on body shop order    		        </a:t>
            </a:r>
            <a:r>
              <a:rPr lang="en-US" sz="900" i="1" dirty="0">
                <a:highlight>
                  <a:srgbClr val="FFFF00"/>
                </a:highlight>
              </a:rPr>
              <a:t>not many options, customer courtesy.</a:t>
            </a:r>
          </a:p>
          <a:p>
            <a:pPr marL="119548" indent="0" algn="l">
              <a:buSzPct val="100000"/>
            </a:pPr>
            <a:endParaRPr lang="en-US" sz="900" dirty="0"/>
          </a:p>
          <a:p>
            <a:pPr marL="119548" indent="0" algn="l" defTabSz="230188">
              <a:buSzPct val="100000"/>
            </a:pPr>
            <a:r>
              <a:rPr lang="en" sz="1400" dirty="0"/>
              <a:t>4     Selling parts online, competing with other websites.           				</a:t>
            </a:r>
            <a:r>
              <a:rPr lang="en-US" sz="900" i="1" dirty="0">
                <a:highlight>
                  <a:srgbClr val="FFFF00"/>
                </a:highlight>
              </a:rPr>
              <a:t>No solutions. Need sales to meet Mfr’s quota</a:t>
            </a:r>
          </a:p>
          <a:p>
            <a:pPr marL="119548" lvl="0" indent="0" algn="l" rtl="0">
              <a:spcBef>
                <a:spcPts val="0"/>
              </a:spcBef>
              <a:spcAft>
                <a:spcPts val="0"/>
              </a:spcAft>
              <a:buSzPct val="100000"/>
            </a:pPr>
            <a:endParaRPr sz="1400" dirty="0"/>
          </a:p>
          <a:p>
            <a:pPr marL="119548" indent="0" algn="l" defTabSz="460375">
              <a:buSzPct val="100000"/>
            </a:pPr>
            <a:r>
              <a:rPr lang="en" sz="1400" dirty="0"/>
              <a:t>5     Misdiagnosis, SA won’t re-quote for correct part. 				</a:t>
            </a:r>
            <a:r>
              <a:rPr lang="en-US" sz="900" i="1" dirty="0">
                <a:highlight>
                  <a:srgbClr val="FFFF00"/>
                </a:highlight>
              </a:rPr>
              <a:t>Have discussion w/SM,GM</a:t>
            </a:r>
          </a:p>
          <a:p>
            <a:pPr marL="119548" lvl="0" indent="0" algn="l" rtl="0">
              <a:spcBef>
                <a:spcPts val="0"/>
              </a:spcBef>
              <a:spcAft>
                <a:spcPts val="0"/>
              </a:spcAft>
              <a:buSzPct val="100000"/>
            </a:pPr>
            <a:endParaRPr sz="900" dirty="0"/>
          </a:p>
          <a:p>
            <a:pPr marL="119548" indent="0" algn="l">
              <a:buSzPct val="100000"/>
              <a:tabLst>
                <a:tab pos="5146675" algn="l"/>
              </a:tabLst>
            </a:pPr>
            <a:r>
              <a:rPr lang="en" sz="1400" dirty="0"/>
              <a:t>6     Oil change/service advertised special  		 </a:t>
            </a:r>
            <a:r>
              <a:rPr lang="en-US" sz="900" i="1" dirty="0">
                <a:highlight>
                  <a:srgbClr val="FFFF00"/>
                </a:highlight>
              </a:rPr>
              <a:t>Get marketing funds to contribute?</a:t>
            </a:r>
          </a:p>
          <a:p>
            <a:pPr marL="119548" lvl="0" indent="0" algn="l" rtl="0">
              <a:spcBef>
                <a:spcPts val="0"/>
              </a:spcBef>
              <a:spcAft>
                <a:spcPts val="0"/>
              </a:spcAft>
              <a:buSzPct val="100000"/>
            </a:pPr>
            <a:endParaRPr sz="1400" dirty="0"/>
          </a:p>
          <a:p>
            <a:pPr marL="457200" lvl="0" indent="0" algn="l" rtl="0">
              <a:spcBef>
                <a:spcPts val="0"/>
              </a:spcBef>
              <a:spcAft>
                <a:spcPts val="0"/>
              </a:spcAft>
              <a:buNone/>
            </a:pPr>
            <a:endParaRPr sz="1600" dirty="0"/>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557817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46195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 sz="2400" b="1" dirty="0"/>
              <a:t>Parts Gross Profit Study</a:t>
            </a:r>
            <a:endParaRPr sz="2400" b="1" dirty="0"/>
          </a:p>
        </p:txBody>
      </p:sp>
      <p:sp>
        <p:nvSpPr>
          <p:cNvPr id="55" name="Google Shape;55;p13"/>
          <p:cNvSpPr txBox="1">
            <a:spLocks noGrp="1"/>
          </p:cNvSpPr>
          <p:nvPr>
            <p:ph type="subTitle" idx="1"/>
          </p:nvPr>
        </p:nvSpPr>
        <p:spPr>
          <a:xfrm>
            <a:off x="178825" y="673300"/>
            <a:ext cx="5438400" cy="4344470"/>
          </a:xfrm>
          <a:prstGeom prst="rect">
            <a:avLst/>
          </a:prstGeom>
        </p:spPr>
        <p:txBody>
          <a:bodyPr spcFirstLastPara="1" wrap="square" lIns="91425" tIns="91425" rIns="91425" bIns="91425" anchor="t" anchorCtr="0">
            <a:normAutofit fontScale="85000" lnSpcReduction="10000"/>
          </a:bodyPr>
          <a:lstStyle/>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Gross Sales: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$1,666,114 </a:t>
            </a:r>
            <a:r>
              <a:rPr lang="en-CA" sz="1800" b="1" dirty="0">
                <a:latin typeface="Calibri" panose="020F0502020204030204" pitchFamily="34" charset="0"/>
                <a:ea typeface="Times New Roman" panose="02020603050405020304" pitchFamily="18" charset="0"/>
                <a:cs typeface="Calibri" panose="020F0502020204030204" pitchFamily="34" charset="0"/>
              </a:rPr>
              <a:t>G</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ross Profit: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$377,007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22.6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             	          </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GP YTD	        NADA GP target</a:t>
            </a: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a:t>
            </a:r>
            <a:r>
              <a:rPr lang="en-CA" sz="1800" dirty="0">
                <a:latin typeface="Calibri" panose="020F0502020204030204" pitchFamily="34" charset="0"/>
                <a:ea typeface="Times New Roman" panose="02020603050405020304" pitchFamily="18" charset="0"/>
                <a:cs typeface="Calibri" panose="020F0502020204030204" pitchFamily="34" charset="0"/>
              </a:rPr>
              <a:t>M</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ech   110,507 (32%)         141,677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R</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epair BS        33,801 (11.7%)         86,775 (30%)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C</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ounter          30,041 (28.4%)	       43,381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I</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nternal           50,996 (14.7%)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141,863 (41%)</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dirty="0">
                <a:latin typeface="Calibri" panose="020F0502020204030204" pitchFamily="34" charset="0"/>
                <a:ea typeface="Times New Roman" panose="02020603050405020304" pitchFamily="18" charset="0"/>
                <a:cs typeface="Calibri" panose="020F0502020204030204" pitchFamily="34" charset="0"/>
              </a:rPr>
              <a:t>W</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holesale      100,001 (28%)	       100,001 (28%)	</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kern="0" dirty="0">
                <a:effectLst/>
                <a:latin typeface="Calibri" panose="020F0502020204030204" pitchFamily="34" charset="0"/>
                <a:ea typeface="Times New Roman" panose="02020603050405020304" pitchFamily="18" charset="0"/>
                <a:cs typeface="Calibri" panose="020F0502020204030204" pitchFamily="34" charset="0"/>
              </a:rPr>
              <a:t>Warranty        51,661 (23.2%)	        89,110 (40%)</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algn="l">
              <a:lnSpc>
                <a:spcPct val="115000"/>
              </a:lnSpc>
              <a:spcAft>
                <a:spcPts val="1000"/>
              </a:spcAft>
            </a:pP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Total</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377,007(22.6%)	</a:t>
            </a:r>
            <a:r>
              <a:rPr lang="en-CA" sz="1800" dirty="0">
                <a:latin typeface="Calibri" panose="020F0502020204030204" pitchFamily="34" charset="0"/>
                <a:ea typeface="Times New Roman" panose="02020603050405020304" pitchFamily="18" charset="0"/>
                <a:cs typeface="Calibri" panose="020F0502020204030204" pitchFamily="34" charset="0"/>
              </a:rPr>
              <a:t>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602,807  </a:t>
            </a:r>
          </a:p>
          <a:p>
            <a:pPr>
              <a:lnSpc>
                <a:spcPct val="115000"/>
              </a:lnSpc>
              <a:spcAft>
                <a:spcPts val="1000"/>
              </a:spcAft>
            </a:pPr>
            <a:r>
              <a:rPr lang="en-CA" sz="1800" b="1" dirty="0">
                <a:latin typeface="Calibri" panose="020F0502020204030204" pitchFamily="34" charset="0"/>
                <a:ea typeface="Times New Roman" panose="02020603050405020304" pitchFamily="18" charset="0"/>
                <a:cs typeface="Calibri" panose="020F0502020204030204" pitchFamily="34" charset="0"/>
              </a:rPr>
              <a:t>D</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ifference</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 $225,800 </a:t>
            </a:r>
            <a:r>
              <a:rPr lang="en-CA" sz="1800" b="1" dirty="0">
                <a:latin typeface="Calibri" panose="020F0502020204030204" pitchFamily="34" charset="0"/>
                <a:ea typeface="Times New Roman" panose="02020603050405020304" pitchFamily="18" charset="0"/>
                <a:cs typeface="Calibri" panose="020F0502020204030204" pitchFamily="34" charset="0"/>
              </a:rPr>
              <a:t>N</a:t>
            </a:r>
            <a:r>
              <a:rPr lang="en-CA" sz="1800" b="1" kern="0" dirty="0">
                <a:effectLst/>
                <a:latin typeface="Calibri" panose="020F0502020204030204" pitchFamily="34" charset="0"/>
                <a:ea typeface="Times New Roman" panose="02020603050405020304" pitchFamily="18" charset="0"/>
                <a:cs typeface="Calibri" panose="020F0502020204030204" pitchFamily="34" charset="0"/>
              </a:rPr>
              <a:t>ew GP </a:t>
            </a:r>
            <a:r>
              <a:rPr lang="en-CA" sz="1800" kern="0" dirty="0">
                <a:effectLst/>
                <a:latin typeface="Calibri" panose="020F0502020204030204" pitchFamily="34" charset="0"/>
                <a:ea typeface="Times New Roman" panose="02020603050405020304" pitchFamily="18" charset="0"/>
                <a:cs typeface="Calibri" panose="020F0502020204030204" pitchFamily="34" charset="0"/>
              </a:rPr>
              <a:t>is 36%</a:t>
            </a:r>
            <a:endParaRPr lang="en-CA"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sz="2200" dirty="0"/>
          </a:p>
          <a:p>
            <a:pPr marL="457200" lvl="0" indent="0" algn="l" rtl="0">
              <a:spcBef>
                <a:spcPts val="0"/>
              </a:spcBef>
              <a:spcAft>
                <a:spcPts val="0"/>
              </a:spcAft>
              <a:buNone/>
            </a:pPr>
            <a:endParaRPr dirty="0"/>
          </a:p>
        </p:txBody>
      </p:sp>
      <p:sp>
        <p:nvSpPr>
          <p:cNvPr id="56" name="Google Shape;56;p13"/>
          <p:cNvSpPr txBox="1">
            <a:spLocks noGrp="1"/>
          </p:cNvSpPr>
          <p:nvPr>
            <p:ph type="subTitle" idx="4294967295"/>
          </p:nvPr>
        </p:nvSpPr>
        <p:spPr>
          <a:xfrm>
            <a:off x="5529263" y="1044575"/>
            <a:ext cx="3614737" cy="3887788"/>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CA" sz="1800" b="1" kern="0" dirty="0">
                <a:effectLst/>
                <a:latin typeface="Calibri" panose="020F0502020204030204" pitchFamily="34" charset="0"/>
                <a:ea typeface="Times New Roman" panose="02020603050405020304" pitchFamily="18" charset="0"/>
              </a:rPr>
              <a:t>Steps to get closer to the NADA guidelines:</a:t>
            </a: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1) I would keep the wholesale GP as is, because it’s currently at 28%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which is above guidelines and seems to be doing healthy.</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indent="0" algn="just"/>
            <a:endParaRPr lang="en-CA" sz="900" b="1" u="sng" dirty="0">
              <a:ea typeface="Times New Roman" panose="02020603050405020304" pitchFamily="18"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2) I would stop offering what looks like massive discounts to internal and body shop customers. I would bring the body shops closer if not a bit more than wholesale. As for internal I would change it to the same as retail. Just cause they're the sale department doesn't mean they get to rob the parts department in the pursuit of gross in their department.</a:t>
            </a:r>
          </a:p>
          <a:p>
            <a:pPr marL="0" indent="0" algn="just"/>
            <a:endParaRPr lang="en-CA" sz="1100" dirty="0">
              <a:latin typeface="Calibri" panose="020F0502020204030204" pitchFamily="34" charset="0"/>
              <a:ea typeface="Times New Roman" panose="02020603050405020304" pitchFamily="18" charset="0"/>
              <a:cs typeface="Calibri" panose="020F0502020204030204" pitchFamily="34" charset="0"/>
            </a:endParaRPr>
          </a:p>
          <a:p>
            <a:pPr marL="0" indent="0" algn="just"/>
            <a:r>
              <a:rPr lang="en-CA" sz="1100" kern="0" dirty="0">
                <a:effectLst/>
                <a:latin typeface="Calibri" panose="020F0502020204030204" pitchFamily="34" charset="0"/>
                <a:ea typeface="Times New Roman" panose="02020603050405020304" pitchFamily="18" charset="0"/>
                <a:cs typeface="Calibri" panose="020F0502020204030204" pitchFamily="34" charset="0"/>
              </a:rPr>
              <a:t>3) I would also work on bringing counter GP up to the shop </a:t>
            </a:r>
            <a:r>
              <a:rPr lang="en-CA" sz="1100" kern="0" dirty="0">
                <a:latin typeface="Calibri" panose="020F0502020204030204" pitchFamily="34" charset="0"/>
                <a:ea typeface="Times New Roman" panose="02020603050405020304" pitchFamily="18" charset="0"/>
                <a:cs typeface="Calibri" panose="020F0502020204030204" pitchFamily="34" charset="0"/>
              </a:rPr>
              <a:t>GP</a:t>
            </a:r>
            <a:r>
              <a:rPr lang="en-CA" sz="1100" kern="0" dirty="0">
                <a:effectLst/>
                <a:latin typeface="Calibri" panose="020F0502020204030204" pitchFamily="34" charset="0"/>
                <a:ea typeface="Times New Roman" panose="02020603050405020304" pitchFamily="18" charset="0"/>
                <a:cs typeface="Calibri" panose="020F0502020204030204" pitchFamily="34" charset="0"/>
              </a:rPr>
              <a:t>. Selling parts over the counter for less than you'd sell it to service to do a repair in house looks bad on both departments and loses customers coming in to perform the jobs at the dealership. I would use service as a perk of buying through the parts department.</a:t>
            </a:r>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gn="just"/>
            <a:endParaRPr lang="en-CA" sz="11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1435954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E0396-1753-4DF8-2A4C-A91C87897A0E}"/>
              </a:ext>
            </a:extLst>
          </p:cNvPr>
          <p:cNvSpPr>
            <a:spLocks noGrp="1"/>
          </p:cNvSpPr>
          <p:nvPr>
            <p:ph type="title"/>
          </p:nvPr>
        </p:nvSpPr>
        <p:spPr>
          <a:xfrm>
            <a:off x="98489" y="-74428"/>
            <a:ext cx="6400800" cy="1095154"/>
          </a:xfrm>
        </p:spPr>
        <p:txBody>
          <a:bodyPr/>
          <a:lstStyle/>
          <a:p>
            <a:r>
              <a:rPr lang="en-US" dirty="0"/>
              <a:t>Monthly reconciliation</a:t>
            </a:r>
          </a:p>
        </p:txBody>
      </p:sp>
      <p:pic>
        <p:nvPicPr>
          <p:cNvPr id="5" name="Picture 4">
            <a:extLst>
              <a:ext uri="{FF2B5EF4-FFF2-40B4-BE49-F238E27FC236}">
                <a16:creationId xmlns:a16="http://schemas.microsoft.com/office/drawing/2014/main" id="{C979DB0C-6535-3C7E-2793-BB0C108D5E34}"/>
              </a:ext>
            </a:extLst>
          </p:cNvPr>
          <p:cNvPicPr>
            <a:picLocks noChangeAspect="1"/>
          </p:cNvPicPr>
          <p:nvPr/>
        </p:nvPicPr>
        <p:blipFill>
          <a:blip r:embed="rId2"/>
          <a:stretch>
            <a:fillRect/>
          </a:stretch>
        </p:blipFill>
        <p:spPr>
          <a:xfrm>
            <a:off x="1256208" y="839973"/>
            <a:ext cx="3832628" cy="4122774"/>
          </a:xfrm>
          <a:prstGeom prst="rect">
            <a:avLst/>
          </a:prstGeom>
        </p:spPr>
      </p:pic>
    </p:spTree>
    <p:extLst>
      <p:ext uri="{BB962C8B-B14F-4D97-AF65-F5344CB8AC3E}">
        <p14:creationId xmlns:p14="http://schemas.microsoft.com/office/powerpoint/2010/main" val="3890206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50"/>
            <a:ext cx="8520600" cy="951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SWOT Analysis</a:t>
            </a:r>
            <a:endParaRPr dirty="0"/>
          </a:p>
        </p:txBody>
      </p:sp>
      <p:sp>
        <p:nvSpPr>
          <p:cNvPr id="55" name="Google Shape;55;p13"/>
          <p:cNvSpPr txBox="1">
            <a:spLocks noGrp="1" noRot="1" noMove="1" noResize="1" noEditPoints="1" noAdjustHandles="1" noChangeArrowheads="1" noChangeShapeType="1"/>
          </p:cNvSpPr>
          <p:nvPr>
            <p:ph type="subTitle" idx="1"/>
          </p:nvPr>
        </p:nvSpPr>
        <p:spPr>
          <a:xfrm>
            <a:off x="0" y="1301893"/>
            <a:ext cx="4439125" cy="3630257"/>
          </a:xfrm>
          <a:prstGeom prst="rect">
            <a:avLst/>
          </a:prstGeom>
        </p:spPr>
        <p:txBody>
          <a:bodyPr spcFirstLastPara="1" wrap="square" lIns="91425" tIns="91425" rIns="91425" bIns="91425" anchor="t" anchorCtr="0">
            <a:normAutofit fontScale="92500" lnSpcReduction="10000"/>
          </a:bodyPr>
          <a:lstStyle/>
          <a:p>
            <a:pPr marL="0" lvl="0" indent="0" rtl="0">
              <a:spcBef>
                <a:spcPts val="0"/>
              </a:spcBef>
              <a:spcAft>
                <a:spcPts val="0"/>
              </a:spcAft>
              <a:buNone/>
            </a:pPr>
            <a:r>
              <a:rPr lang="en-US" sz="1300" u="sng" dirty="0"/>
              <a:t>Strengths</a:t>
            </a:r>
            <a:endParaRPr sz="1300" u="sng" dirty="0"/>
          </a:p>
          <a:p>
            <a:pPr marL="0" lvl="0" indent="0" algn="l" rtl="0">
              <a:spcBef>
                <a:spcPts val="0"/>
              </a:spcBef>
              <a:spcAft>
                <a:spcPts val="0"/>
              </a:spcAft>
              <a:buNone/>
            </a:pPr>
            <a:endParaRPr sz="1300" u="sng" dirty="0"/>
          </a:p>
          <a:p>
            <a:pPr marL="457200" lvl="0" indent="-337652" algn="l" rtl="0">
              <a:spcBef>
                <a:spcPts val="0"/>
              </a:spcBef>
              <a:spcAft>
                <a:spcPts val="0"/>
              </a:spcAft>
              <a:buSzPct val="100000"/>
              <a:buChar char="-"/>
            </a:pPr>
            <a:r>
              <a:rPr lang="en-US" sz="1300" dirty="0"/>
              <a:t>Diverse, established customer base.</a:t>
            </a:r>
            <a:endParaRPr sz="1300" dirty="0"/>
          </a:p>
          <a:p>
            <a:pPr marL="457200" lvl="0" indent="-337652" algn="l" rtl="0">
              <a:spcBef>
                <a:spcPts val="0"/>
              </a:spcBef>
              <a:spcAft>
                <a:spcPts val="0"/>
              </a:spcAft>
              <a:buSzPct val="100000"/>
              <a:buChar char="-"/>
            </a:pPr>
            <a:r>
              <a:rPr lang="en-US" sz="1300" dirty="0"/>
              <a:t>Substantial investment in on hand Inventory</a:t>
            </a:r>
            <a:endParaRPr sz="1300" dirty="0"/>
          </a:p>
          <a:p>
            <a:pPr marL="457200" lvl="0" indent="-337652" algn="l" rtl="0">
              <a:spcBef>
                <a:spcPts val="0"/>
              </a:spcBef>
              <a:spcAft>
                <a:spcPts val="0"/>
              </a:spcAft>
              <a:buSzPct val="100000"/>
              <a:buChar char="-"/>
            </a:pPr>
            <a:r>
              <a:rPr lang="en-US" sz="1300" dirty="0"/>
              <a:t>Ample parts staffing in place.</a:t>
            </a:r>
            <a:endParaRPr sz="1300" dirty="0"/>
          </a:p>
          <a:p>
            <a:pPr marL="457200" lvl="0" indent="-337652" algn="l" rtl="0">
              <a:spcBef>
                <a:spcPts val="0"/>
              </a:spcBef>
              <a:spcAft>
                <a:spcPts val="0"/>
              </a:spcAft>
              <a:buSzPct val="100000"/>
              <a:buChar char="-"/>
            </a:pPr>
            <a:r>
              <a:rPr lang="en-US" sz="1300" dirty="0"/>
              <a:t>Well developed wholesale business, good GP.</a:t>
            </a:r>
            <a:endParaRPr sz="1300" dirty="0"/>
          </a:p>
          <a:p>
            <a:pPr marL="457200" lvl="0" indent="-337652" algn="l" rtl="0">
              <a:spcBef>
                <a:spcPts val="0"/>
              </a:spcBef>
              <a:spcAft>
                <a:spcPts val="0"/>
              </a:spcAft>
              <a:buSzPct val="100000"/>
              <a:buChar char="-"/>
            </a:pPr>
            <a:r>
              <a:rPr lang="en-US" sz="1300" dirty="0"/>
              <a:t>Well staffed service dept. 27 techs, 6 SA’s</a:t>
            </a:r>
            <a:endParaRPr sz="1300" dirty="0"/>
          </a:p>
          <a:p>
            <a:pPr marL="457200" lvl="0" indent="-337652" algn="l" rtl="0">
              <a:spcBef>
                <a:spcPts val="0"/>
              </a:spcBef>
              <a:spcAft>
                <a:spcPts val="0"/>
              </a:spcAft>
              <a:buSzPct val="100000"/>
              <a:buChar char="-"/>
            </a:pPr>
            <a:r>
              <a:rPr lang="en-US" sz="1300" dirty="0"/>
              <a:t>Substantial internal sales to sales dept.</a:t>
            </a:r>
            <a:endParaRPr sz="1300" dirty="0"/>
          </a:p>
          <a:p>
            <a:pPr marL="0" indent="0"/>
            <a:endParaRPr lang="en-US" sz="1300" u="sng" dirty="0"/>
          </a:p>
          <a:p>
            <a:pPr marL="0" indent="0"/>
            <a:r>
              <a:rPr lang="en-US" sz="1300" u="sng" dirty="0"/>
              <a:t>Weaknesses</a:t>
            </a:r>
          </a:p>
          <a:p>
            <a:pPr marL="0" indent="0" algn="l"/>
            <a:endParaRPr lang="en-US" sz="900" u="sng" dirty="0"/>
          </a:p>
          <a:p>
            <a:pPr indent="-337652" algn="l">
              <a:buSzPct val="100000"/>
              <a:buFont typeface="Arial"/>
              <a:buChar char="-"/>
            </a:pPr>
            <a:r>
              <a:rPr lang="en-US" sz="1300" dirty="0"/>
              <a:t>High level of obsolete parts in stock</a:t>
            </a:r>
          </a:p>
          <a:p>
            <a:pPr indent="-337652" algn="l">
              <a:buSzPct val="100000"/>
              <a:buFont typeface="Arial"/>
              <a:buChar char="-"/>
            </a:pPr>
            <a:r>
              <a:rPr lang="en-US" sz="1300" dirty="0"/>
              <a:t>Overall GP is well below NADA guides</a:t>
            </a:r>
          </a:p>
          <a:p>
            <a:pPr indent="-337652" algn="l">
              <a:buSzPct val="100000"/>
              <a:buFont typeface="Arial"/>
              <a:buChar char="-"/>
            </a:pPr>
            <a:r>
              <a:rPr lang="en-US" sz="1300" dirty="0"/>
              <a:t>Weak or no pricing controls in place</a:t>
            </a:r>
          </a:p>
          <a:p>
            <a:pPr indent="-337652" algn="l">
              <a:buSzPct val="100000"/>
              <a:buFont typeface="Arial"/>
              <a:buChar char="-"/>
            </a:pPr>
            <a:r>
              <a:rPr lang="en-US" sz="1300" dirty="0"/>
              <a:t>Too much reliance on emergency purchases indicates poor inventory control</a:t>
            </a:r>
          </a:p>
          <a:p>
            <a:pPr marL="119548" indent="0" algn="l">
              <a:buSzPct val="100000"/>
            </a:pPr>
            <a:endParaRPr lang="en-US" sz="1300" dirty="0"/>
          </a:p>
          <a:p>
            <a:pPr indent="-337652" algn="l">
              <a:buSzPct val="100000"/>
              <a:buFont typeface="Arial"/>
              <a:buChar char="-"/>
            </a:pPr>
            <a:endParaRPr lang="en-US" sz="1400" dirty="0"/>
          </a:p>
          <a:p>
            <a:pPr indent="-337652" algn="l">
              <a:buSzPct val="100000"/>
              <a:buFont typeface="Arial"/>
              <a:buChar char="-"/>
            </a:pPr>
            <a:endParaRPr lang="en-US" sz="1800" dirty="0"/>
          </a:p>
          <a:p>
            <a:pPr marL="457200" lvl="0" indent="0" algn="l" rtl="0">
              <a:spcBef>
                <a:spcPts val="0"/>
              </a:spcBef>
              <a:spcAft>
                <a:spcPts val="0"/>
              </a:spcAft>
              <a:buNone/>
            </a:pPr>
            <a:endParaRPr sz="1800" dirty="0"/>
          </a:p>
          <a:p>
            <a:pPr marL="457200" lvl="0" indent="0" algn="l" rtl="0">
              <a:spcBef>
                <a:spcPts val="0"/>
              </a:spcBef>
              <a:spcAft>
                <a:spcPts val="0"/>
              </a:spcAft>
              <a:buNone/>
            </a:pPr>
            <a:endParaRPr dirty="0"/>
          </a:p>
        </p:txBody>
      </p:sp>
      <p:sp>
        <p:nvSpPr>
          <p:cNvPr id="5" name="Google Shape;55;p13">
            <a:extLst>
              <a:ext uri="{FF2B5EF4-FFF2-40B4-BE49-F238E27FC236}">
                <a16:creationId xmlns:a16="http://schemas.microsoft.com/office/drawing/2014/main" id="{B47BDC56-577D-5524-06A3-ABCBD5900913}"/>
              </a:ext>
            </a:extLst>
          </p:cNvPr>
          <p:cNvSpPr txBox="1">
            <a:spLocks noGrp="1" noRot="1" noMove="1" noResize="1" noEditPoints="1" noAdjustHandles="1" noChangeArrowheads="1" noChangeShapeType="1"/>
          </p:cNvSpPr>
          <p:nvPr/>
        </p:nvSpPr>
        <p:spPr>
          <a:xfrm>
            <a:off x="4439125" y="1299895"/>
            <a:ext cx="4572000" cy="36302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L="914400" marR="0" lvl="1"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2pPr>
            <a:lvl3pPr marL="1371600" marR="0" lvl="2"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3pPr>
            <a:lvl4pPr marL="1828800" marR="0" lvl="3"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4pPr>
            <a:lvl5pPr marL="2286000" marR="0" lvl="4"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5pPr>
            <a:lvl6pPr marL="2743200" marR="0" lvl="5"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6pPr>
            <a:lvl7pPr marL="3200400" marR="0" lvl="6"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7pPr>
            <a:lvl8pPr marL="3657600" marR="0" lvl="7"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8pPr>
            <a:lvl9pPr marL="4114800" marR="0" lvl="8"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9pPr>
          </a:lstStyle>
          <a:p>
            <a:pPr marL="0" indent="0"/>
            <a:r>
              <a:rPr lang="en-US" sz="1400" u="sng" dirty="0"/>
              <a:t>Opportunities</a:t>
            </a:r>
          </a:p>
          <a:p>
            <a:pPr marL="0" indent="0" algn="l"/>
            <a:endParaRPr lang="en-US" sz="1400" u="sng" dirty="0"/>
          </a:p>
          <a:p>
            <a:pPr indent="-337652" algn="l">
              <a:buSzPct val="100000"/>
              <a:buFont typeface="Arial"/>
              <a:buChar char="-"/>
            </a:pPr>
            <a:r>
              <a:rPr lang="en-US" sz="1400" dirty="0"/>
              <a:t>Possibly more training for Parts Advisors/Manager</a:t>
            </a:r>
          </a:p>
          <a:p>
            <a:pPr indent="-337652" algn="l">
              <a:buSzPct val="100000"/>
              <a:buFont typeface="Arial"/>
              <a:buChar char="-"/>
            </a:pPr>
            <a:r>
              <a:rPr lang="en-US" sz="1400" dirty="0"/>
              <a:t>Start posting lost sales.</a:t>
            </a:r>
          </a:p>
          <a:p>
            <a:pPr indent="-337652" algn="l">
              <a:buSzPct val="100000"/>
              <a:buFont typeface="Arial"/>
              <a:buChar char="-"/>
            </a:pPr>
            <a:r>
              <a:rPr lang="en-US" sz="1400" dirty="0"/>
              <a:t>Adjust stock order controls in DMS.</a:t>
            </a:r>
          </a:p>
          <a:p>
            <a:pPr indent="-337652" algn="l">
              <a:buSzPct val="100000"/>
              <a:buFont typeface="Arial"/>
              <a:buChar char="-"/>
            </a:pPr>
            <a:r>
              <a:rPr lang="en-US" sz="1400" dirty="0"/>
              <a:t>Investigate all Neg.O.H’s and parts w/o cost.</a:t>
            </a:r>
          </a:p>
          <a:p>
            <a:pPr indent="-337652" algn="l">
              <a:buSzPct val="100000"/>
              <a:buFont typeface="Arial"/>
              <a:buChar char="-"/>
            </a:pPr>
            <a:r>
              <a:rPr lang="en-US" sz="1400" dirty="0"/>
              <a:t>Do obsolete return for accrued value.</a:t>
            </a:r>
          </a:p>
          <a:p>
            <a:pPr indent="-337652" algn="l">
              <a:buSzPct val="100000"/>
              <a:buFont typeface="Arial"/>
              <a:buChar char="-"/>
            </a:pPr>
            <a:r>
              <a:rPr lang="en-US" sz="1400" dirty="0"/>
              <a:t>Oil change/service advertised special</a:t>
            </a:r>
          </a:p>
          <a:p>
            <a:pPr indent="-337652" algn="l">
              <a:buSzPct val="100000"/>
              <a:buFont typeface="Arial"/>
              <a:buChar char="-"/>
            </a:pPr>
            <a:endParaRPr lang="en-US" sz="1400" dirty="0"/>
          </a:p>
          <a:p>
            <a:pPr marL="0" indent="0"/>
            <a:r>
              <a:rPr lang="en-US" sz="1400" u="sng" dirty="0"/>
              <a:t>Threats</a:t>
            </a:r>
          </a:p>
          <a:p>
            <a:pPr marL="0" indent="0" algn="l"/>
            <a:endParaRPr lang="en-US" sz="1400" u="sng" dirty="0"/>
          </a:p>
          <a:p>
            <a:pPr indent="-337652" algn="l">
              <a:buSzPct val="100000"/>
              <a:buFont typeface="Arial"/>
              <a:buChar char="-"/>
            </a:pPr>
            <a:r>
              <a:rPr lang="en-US" sz="1400" dirty="0"/>
              <a:t>Possibly overstaffed</a:t>
            </a:r>
          </a:p>
          <a:p>
            <a:pPr indent="-337652" algn="l">
              <a:buSzPct val="100000"/>
              <a:buFont typeface="Arial"/>
              <a:buChar char="-"/>
            </a:pPr>
            <a:r>
              <a:rPr lang="en-US" sz="1400" dirty="0"/>
              <a:t>Accounts Receivable over 60 days, $255,000</a:t>
            </a:r>
            <a:endParaRPr lang="en-US" sz="2200" dirty="0"/>
          </a:p>
          <a:p>
            <a:pPr indent="0" algn="l"/>
            <a:r>
              <a:rPr lang="en-US"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178825" y="211349"/>
            <a:ext cx="8520600" cy="1062693"/>
          </a:xfrm>
          <a:prstGeom prst="rect">
            <a:avLst/>
          </a:prstGeom>
        </p:spPr>
        <p:txBody>
          <a:bodyPr spcFirstLastPara="1" wrap="square" lIns="91425" tIns="91425" rIns="91425" bIns="91425" anchor="b" anchorCtr="0">
            <a:normAutofit fontScale="90000"/>
          </a:bodyPr>
          <a:lstStyle/>
          <a:p>
            <a:pPr marL="0" lvl="0" indent="0" rtl="0">
              <a:spcBef>
                <a:spcPts val="0"/>
              </a:spcBef>
              <a:spcAft>
                <a:spcPts val="0"/>
              </a:spcAft>
              <a:buNone/>
            </a:pPr>
            <a:r>
              <a:rPr lang="en" sz="4400" dirty="0"/>
              <a:t>Parts Dept. GP/Employee Analysis</a:t>
            </a:r>
            <a:endParaRPr sz="4400" dirty="0"/>
          </a:p>
        </p:txBody>
      </p:sp>
      <p:sp>
        <p:nvSpPr>
          <p:cNvPr id="55" name="Google Shape;55;p13"/>
          <p:cNvSpPr txBox="1">
            <a:spLocks noGrp="1"/>
          </p:cNvSpPr>
          <p:nvPr>
            <p:ph type="subTitle" idx="1"/>
          </p:nvPr>
        </p:nvSpPr>
        <p:spPr>
          <a:xfrm>
            <a:off x="178825" y="1274043"/>
            <a:ext cx="4135583" cy="3772475"/>
          </a:xfrm>
          <a:prstGeom prst="rect">
            <a:avLst/>
          </a:prstGeom>
        </p:spPr>
        <p:txBody>
          <a:bodyPr spcFirstLastPara="1" wrap="square" lIns="91425" tIns="91425" rIns="91425" bIns="91425" anchor="t" anchorCtr="0">
            <a:normAutofit fontScale="70000" lnSpcReduction="20000"/>
          </a:bodyPr>
          <a:lstStyle/>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In categories repair order, Bodyshop, counter retail and internal, all of these have low GP.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Starting with repair orders in the Bodyshop, the discount given must be evaluated and decreased. </a:t>
            </a: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With a GP of only 11.7 %, the Bodyshop is getting too deep of a discount. To start GP</a:t>
            </a:r>
            <a:r>
              <a:rPr lang="en-US" sz="1400" kern="100" dirty="0">
                <a:latin typeface="Calibri" panose="020F0502020204030204" pitchFamily="34" charset="0"/>
                <a:ea typeface="Calibri" panose="020F0502020204030204" pitchFamily="34" charset="0"/>
                <a:cs typeface="Times New Roman" panose="02020603050405020304" pitchFamily="18" charset="0"/>
              </a:rPr>
              <a:t>, needs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to be increased so the department can make over 20% gross, preferably 30% but it maybe not be feasible to obtain 30%.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The parts counter person is giving too many discounts to customers over the counter. Either restrict that person from being able to give discounts all together or have a talk with them to make sure they only discount on special cases. </a:t>
            </a:r>
          </a:p>
          <a:p>
            <a:pPr indent="0" algn="just"/>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As for internal sales, all parts must be sold within the dealership at MSRP and no discounts given. </a:t>
            </a:r>
          </a:p>
          <a:p>
            <a:pPr indent="0" algn="just"/>
            <a:endParaRPr lang="en-US" sz="1400" kern="100" dirty="0">
              <a:latin typeface="Calibri" panose="020F0502020204030204" pitchFamily="34" charset="0"/>
              <a:ea typeface="Calibri" panose="020F0502020204030204" pitchFamily="34" charset="0"/>
              <a:cs typeface="Times New Roman" panose="02020603050405020304" pitchFamily="18" charset="0"/>
            </a:endParaRPr>
          </a:p>
          <a:p>
            <a:pPr indent="0" algn="just"/>
            <a:r>
              <a:rPr lang="en-US" sz="1400" kern="100" dirty="0">
                <a:latin typeface="Calibri" panose="020F0502020204030204" pitchFamily="34" charset="0"/>
                <a:ea typeface="Calibri" panose="020F0502020204030204" pitchFamily="34" charset="0"/>
                <a:cs typeface="Times New Roman" panose="02020603050405020304" pitchFamily="18" charset="0"/>
              </a:rPr>
              <a:t>With these measures,</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 GP will increase giving the department a healthier profit each month, allowing the business to grow and make sure all employees are able to continue working. </a:t>
            </a:r>
          </a:p>
          <a:p>
            <a:pPr marL="457200" lvl="0" indent="0" algn="l" rtl="0">
              <a:spcBef>
                <a:spcPts val="0"/>
              </a:spcBef>
              <a:spcAft>
                <a:spcPts val="0"/>
              </a:spcAft>
              <a:buNone/>
            </a:pPr>
            <a:endParaRPr dirty="0"/>
          </a:p>
        </p:txBody>
      </p:sp>
      <p:sp>
        <p:nvSpPr>
          <p:cNvPr id="2" name="AutoShape 2" descr="image">
            <a:extLst>
              <a:ext uri="{FF2B5EF4-FFF2-40B4-BE49-F238E27FC236}">
                <a16:creationId xmlns:a16="http://schemas.microsoft.com/office/drawing/2014/main" id="{22CEE1CF-7266-FA6D-BBED-7F8A3471814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9A058C55-AD00-3459-E6AE-A9F7EDAD27C7}"/>
              </a:ext>
            </a:extLst>
          </p:cNvPr>
          <p:cNvPicPr>
            <a:picLocks noChangeAspect="1"/>
          </p:cNvPicPr>
          <p:nvPr/>
        </p:nvPicPr>
        <p:blipFill>
          <a:blip r:embed="rId3"/>
          <a:stretch>
            <a:fillRect/>
          </a:stretch>
        </p:blipFill>
        <p:spPr>
          <a:xfrm>
            <a:off x="4702067" y="1421606"/>
            <a:ext cx="4263107" cy="2743363"/>
          </a:xfrm>
          <a:prstGeom prst="rect">
            <a:avLst/>
          </a:prstGeom>
        </p:spPr>
      </p:pic>
    </p:spTree>
    <p:extLst>
      <p:ext uri="{BB962C8B-B14F-4D97-AF65-F5344CB8AC3E}">
        <p14:creationId xmlns:p14="http://schemas.microsoft.com/office/powerpoint/2010/main" val="2683503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DE42B-3EB0-F13B-37BD-A892F8857286}"/>
              </a:ext>
            </a:extLst>
          </p:cNvPr>
          <p:cNvSpPr>
            <a:spLocks noGrp="1"/>
          </p:cNvSpPr>
          <p:nvPr>
            <p:ph type="title"/>
          </p:nvPr>
        </p:nvSpPr>
        <p:spPr>
          <a:xfrm>
            <a:off x="311700" y="92227"/>
            <a:ext cx="8520600" cy="849882"/>
          </a:xfrm>
        </p:spPr>
        <p:txBody>
          <a:bodyPr/>
          <a:lstStyle/>
          <a:p>
            <a:pPr algn="l"/>
            <a:r>
              <a:rPr lang="en-US" dirty="0"/>
              <a:t>Recommendation</a:t>
            </a:r>
          </a:p>
        </p:txBody>
      </p:sp>
      <p:sp>
        <p:nvSpPr>
          <p:cNvPr id="3" name="Content Placeholder 2">
            <a:extLst>
              <a:ext uri="{FF2B5EF4-FFF2-40B4-BE49-F238E27FC236}">
                <a16:creationId xmlns:a16="http://schemas.microsoft.com/office/drawing/2014/main" id="{1256559F-CCCB-3718-9A56-373A54BF2101}"/>
              </a:ext>
            </a:extLst>
          </p:cNvPr>
          <p:cNvSpPr txBox="1">
            <a:spLocks/>
          </p:cNvSpPr>
          <p:nvPr/>
        </p:nvSpPr>
        <p:spPr>
          <a:xfrm>
            <a:off x="476250" y="942109"/>
            <a:ext cx="7886700" cy="3860647"/>
          </a:xfrm>
          <a:prstGeom prst="rect">
            <a:avLst/>
          </a:prstGeom>
        </p:spPr>
        <p:txBody>
          <a:bodyPr>
            <a:normAutofit fontScale="62500" lnSpcReduction="20000"/>
          </a:bodyPr>
          <a:lstStyle>
            <a:defPPr>
              <a:defRPr lang="en-US"/>
            </a:defPPr>
            <a:lvl1pPr marL="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1pPr>
            <a:lvl2pPr marL="3429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2pPr>
            <a:lvl3pPr marL="685800" indent="-214313"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3pPr>
            <a:lvl4pPr marL="10287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4pPr>
            <a:lvl5pPr marL="1371600" indent="-128588"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5pPr>
            <a:lvl6pPr marL="17145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6pPr>
            <a:lvl7pPr marL="20574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7pPr>
            <a:lvl8pPr marL="24003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8pPr>
            <a:lvl9pPr marL="2743200" indent="-171450" algn="l" defTabSz="6858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tx1"/>
                </a:solidFill>
                <a:effectLst/>
                <a:latin typeface="+mn-lt"/>
                <a:ea typeface="+mn-ea"/>
                <a:cs typeface="+mn-cs"/>
              </a:defRPr>
            </a:lvl9pPr>
          </a:lstStyle>
          <a:p>
            <a:pPr indent="0">
              <a:buFont typeface="Wingdings 3" panose="05040102010807070707" pitchFamily="18" charset="2"/>
              <a:buNone/>
            </a:pPr>
            <a:r>
              <a:rPr lang="en-CA" sz="1500" dirty="0"/>
              <a:t>We recommend to purchase this dealership for these reasons and with these conditions:</a:t>
            </a:r>
          </a:p>
          <a:p>
            <a:pPr indent="0">
              <a:buFont typeface="Wingdings 3" panose="05040102010807070707" pitchFamily="18" charset="2"/>
              <a:buNone/>
            </a:pPr>
            <a:endParaRPr lang="en-CA" sz="1500" dirty="0"/>
          </a:p>
          <a:p>
            <a:pPr indent="0">
              <a:buFont typeface="Wingdings 3" panose="05040102010807070707" pitchFamily="18" charset="2"/>
              <a:buNone/>
            </a:pPr>
            <a:r>
              <a:rPr lang="en-CA" sz="1500" u="sng" dirty="0"/>
              <a:t>Reasons</a:t>
            </a:r>
          </a:p>
          <a:p>
            <a:pPr indent="0">
              <a:buFont typeface="Wingdings 3" panose="05040102010807070707" pitchFamily="18" charset="2"/>
              <a:buNone/>
            </a:pPr>
            <a:r>
              <a:rPr lang="en-CA" sz="1500" dirty="0"/>
              <a:t>- Current service and parts revenues are strong</a:t>
            </a:r>
          </a:p>
          <a:p>
            <a:pPr indent="0">
              <a:buFont typeface="Wingdings 3" panose="05040102010807070707" pitchFamily="18" charset="2"/>
              <a:buNone/>
            </a:pPr>
            <a:r>
              <a:rPr lang="en-CA" sz="1500" dirty="0"/>
              <a:t>- Having 27 techs and 6 advisors in place is helpful with finding staff currently very difficult</a:t>
            </a:r>
          </a:p>
          <a:p>
            <a:pPr indent="0">
              <a:buFont typeface="Wingdings 3" panose="05040102010807070707" pitchFamily="18" charset="2"/>
              <a:buNone/>
            </a:pPr>
            <a:r>
              <a:rPr lang="en-CA" sz="1500" dirty="0"/>
              <a:t>- Wholesale parts business is well established</a:t>
            </a:r>
          </a:p>
          <a:p>
            <a:pPr indent="0">
              <a:buFont typeface="Wingdings 3" panose="05040102010807070707" pitchFamily="18" charset="2"/>
              <a:buNone/>
            </a:pPr>
            <a:r>
              <a:rPr lang="en-CA" sz="1500" dirty="0"/>
              <a:t>- Negative points may contribute to negotiating a favorable purchase price</a:t>
            </a:r>
          </a:p>
          <a:p>
            <a:pPr indent="0">
              <a:buFont typeface="Wingdings 3" panose="05040102010807070707" pitchFamily="18" charset="2"/>
              <a:buNone/>
            </a:pPr>
            <a:r>
              <a:rPr lang="en-CA" sz="1500" dirty="0"/>
              <a:t>- Great potential to increase GP with better policies and processes in place in Parts.</a:t>
            </a:r>
          </a:p>
          <a:p>
            <a:pPr indent="0">
              <a:buFont typeface="Wingdings 3" panose="05040102010807070707" pitchFamily="18" charset="2"/>
              <a:buNone/>
            </a:pPr>
            <a:r>
              <a:rPr lang="en-CA" sz="1500" dirty="0"/>
              <a:t>- Similar improvements could be found in Service starting with the ELR. </a:t>
            </a:r>
          </a:p>
          <a:p>
            <a:pPr indent="0">
              <a:buFont typeface="Wingdings 3" panose="05040102010807070707" pitchFamily="18" charset="2"/>
              <a:buNone/>
            </a:pPr>
            <a:endParaRPr lang="en-US" sz="1500" dirty="0"/>
          </a:p>
          <a:p>
            <a:pPr indent="0">
              <a:buFont typeface="Wingdings 3" panose="05040102010807070707" pitchFamily="18" charset="2"/>
              <a:buNone/>
            </a:pPr>
            <a:r>
              <a:rPr lang="en-US" sz="1500" u="sng" dirty="0"/>
              <a:t>Purchase conditions</a:t>
            </a:r>
          </a:p>
          <a:p>
            <a:pPr indent="0">
              <a:buFont typeface="Wingdings 3" panose="05040102010807070707" pitchFamily="18" charset="2"/>
              <a:buNone/>
            </a:pPr>
            <a:r>
              <a:rPr lang="en-US" sz="1500" dirty="0"/>
              <a:t>- Over 12 month parts inventory purchased at 10% of current cost.</a:t>
            </a:r>
          </a:p>
          <a:p>
            <a:pPr indent="0">
              <a:buFont typeface="Wingdings 3" panose="05040102010807070707" pitchFamily="18" charset="2"/>
              <a:buNone/>
            </a:pPr>
            <a:r>
              <a:rPr lang="en-US" sz="1500" dirty="0"/>
              <a:t>- Accounts receivable amount of $255,000.00 is not assumed by purchaser.</a:t>
            </a:r>
          </a:p>
          <a:p>
            <a:pPr indent="0">
              <a:buFont typeface="Wingdings 3" panose="05040102010807070707" pitchFamily="18" charset="2"/>
              <a:buNone/>
            </a:pPr>
            <a:r>
              <a:rPr lang="en-US" sz="1500" dirty="0"/>
              <a:t>- No guarantee as to retention of current staff and management so that evaluations can be made </a:t>
            </a:r>
          </a:p>
          <a:p>
            <a:pPr indent="0">
              <a:buFont typeface="Wingdings 3" panose="05040102010807070707" pitchFamily="18" charset="2"/>
              <a:buNone/>
            </a:pPr>
            <a:r>
              <a:rPr lang="en-US" sz="1500" dirty="0"/>
              <a:t>  as to why there are so many areas that need improvement.  Is there potential for current management/staff to receive extra training etc. </a:t>
            </a:r>
          </a:p>
          <a:p>
            <a:pPr indent="0">
              <a:buFont typeface="Wingdings 3" panose="05040102010807070707" pitchFamily="18" charset="2"/>
              <a:buNone/>
            </a:pPr>
            <a:r>
              <a:rPr lang="en-US" sz="1500" dirty="0"/>
              <a:t>  that could help improve performance in these areas or would changes need to be made?</a:t>
            </a:r>
          </a:p>
          <a:p>
            <a:pPr indent="0">
              <a:buFont typeface="Wingdings 3" panose="05040102010807070707" pitchFamily="18" charset="2"/>
              <a:buNone/>
            </a:pPr>
            <a:endParaRPr lang="en-US" sz="1500" dirty="0"/>
          </a:p>
          <a:p>
            <a:pPr indent="0">
              <a:buFont typeface="Wingdings 3" panose="05040102010807070707" pitchFamily="18" charset="2"/>
              <a:buNone/>
            </a:pPr>
            <a:endParaRPr lang="en-US" sz="1500" dirty="0"/>
          </a:p>
        </p:txBody>
      </p:sp>
    </p:spTree>
    <p:extLst>
      <p:ext uri="{BB962C8B-B14F-4D97-AF65-F5344CB8AC3E}">
        <p14:creationId xmlns:p14="http://schemas.microsoft.com/office/powerpoint/2010/main" val="94564736"/>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TotalTime>
  <Words>1154</Words>
  <Application>Microsoft Office PowerPoint</Application>
  <PresentationFormat>On-screen Show (16:9)</PresentationFormat>
  <Paragraphs>110</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Slice</vt:lpstr>
      <vt:lpstr>Nada Case Study </vt:lpstr>
      <vt:lpstr>Obsolescence Parts Review</vt:lpstr>
      <vt:lpstr>Parts sold with no GP!!!</vt:lpstr>
      <vt:lpstr>Parts Gross Profit Study</vt:lpstr>
      <vt:lpstr>Monthly reconciliation</vt:lpstr>
      <vt:lpstr>SWOT Analysis</vt:lpstr>
      <vt:lpstr>Parts Dept. GP/Employee Analysis</vt:lpstr>
      <vt:lpstr>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SWOT Analysis!!!</dc:title>
  <dc:creator>User</dc:creator>
  <cp:lastModifiedBy>David Lynn</cp:lastModifiedBy>
  <cp:revision>20</cp:revision>
  <dcterms:modified xsi:type="dcterms:W3CDTF">2023-10-20T18:12:37Z</dcterms:modified>
</cp:coreProperties>
</file>