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91" d="100"/>
          <a:sy n="91" d="100"/>
        </p:scale>
        <p:origin x="-534" y="-114"/>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pPr/>
              <a:t>3/13/2024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3/13/2024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pPr/>
              <a:t>3/13/2024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3/13/2024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3/13/2024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3/13/2024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pPr/>
              <a:t>3/13/2024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3/13/2024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3/13/2024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smtClean="0"/>
              <a:t>Mike Baptist</a:t>
            </a:r>
          </a:p>
          <a:p>
            <a:pPr algn="ctr"/>
            <a:r>
              <a:rPr lang="en-US" sz="3200" dirty="0" smtClean="0"/>
              <a:t>Class #437</a:t>
            </a:r>
            <a:endParaRPr lang="en-US" sz="3200" dirty="0"/>
          </a:p>
        </p:txBody>
      </p:sp>
    </p:spTree>
    <p:extLst>
      <p:ext uri="{BB962C8B-B14F-4D97-AF65-F5344CB8AC3E}">
        <p14:creationId xmlns=""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lstStyle/>
          <a:p>
            <a:r>
              <a:rPr lang="en-US" dirty="0"/>
              <a:t>Opportunities</a:t>
            </a:r>
          </a:p>
          <a:p>
            <a:r>
              <a:rPr lang="en-US" dirty="0" smtClean="0"/>
              <a:t>The customer base is growing rapidly in our target area. Many homes are being built and businesses are expanding around us. We should take advantage of the new customer opportunities and increase our base.</a:t>
            </a:r>
          </a:p>
          <a:p>
            <a:r>
              <a:rPr lang="en-US" dirty="0" smtClean="0"/>
              <a:t>We have new ownership as of January, 2024. They are a large group that intends on investing highly in the store infrastructure. We will be adding medium duty to our store shortly, which will provide additional revenue.</a:t>
            </a:r>
          </a:p>
          <a:p>
            <a:r>
              <a:rPr lang="en-US" dirty="0" smtClean="0"/>
              <a:t>Other make and model vehicles can provide additional customer opportunities. While we do offer service to these customers, we can work on increasing that end of the business.</a:t>
            </a:r>
            <a:endParaRPr lang="en-US" dirty="0" smtClean="0"/>
          </a:p>
          <a:p>
            <a:endParaRPr lang="en-US" dirty="0"/>
          </a:p>
        </p:txBody>
      </p:sp>
    </p:spTree>
    <p:extLst>
      <p:ext uri="{BB962C8B-B14F-4D97-AF65-F5344CB8AC3E}">
        <p14:creationId xmlns=""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lstStyle/>
          <a:p>
            <a:r>
              <a:rPr lang="en-US" dirty="0"/>
              <a:t>Threats</a:t>
            </a:r>
          </a:p>
          <a:p>
            <a:r>
              <a:rPr lang="en-US" dirty="0" smtClean="0"/>
              <a:t>Independent repair facilities represent our biggest threat. Many multifunctional tire stores have opened around us and have taken maintenance customers from our store. We need to remain competitive and bring those customers back to the dealership.</a:t>
            </a:r>
          </a:p>
          <a:p>
            <a:r>
              <a:rPr lang="en-US" dirty="0" smtClean="0"/>
              <a:t>We had a few master technicians retire this last year and we’re finding it more difficult to replacements with the same skill sets. We must concentrate on getting younger techs hired, trained and retain them for the future.</a:t>
            </a:r>
          </a:p>
          <a:p>
            <a:r>
              <a:rPr lang="en-US" dirty="0" smtClean="0"/>
              <a:t>Repair work is dropping with better produced vehicles. The larger engine and transmission repairs always provided great gross profit dollars and we need to think outside the box to replace that work with similar gross producing jobs.</a:t>
            </a:r>
            <a:endParaRPr lang="en-US" dirty="0"/>
          </a:p>
          <a:p>
            <a:endParaRPr lang="en-US" dirty="0"/>
          </a:p>
        </p:txBody>
      </p:sp>
    </p:spTree>
    <p:extLst>
      <p:ext uri="{BB962C8B-B14F-4D97-AF65-F5344CB8AC3E}">
        <p14:creationId xmlns=""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lstStyle/>
          <a:p>
            <a:r>
              <a:rPr lang="en-US" dirty="0"/>
              <a:t>Objectives</a:t>
            </a:r>
          </a:p>
          <a:p>
            <a:endParaRPr lang="en-US" dirty="0"/>
          </a:p>
          <a:p>
            <a:r>
              <a:rPr lang="en-US" dirty="0" smtClean="0"/>
              <a:t>Concentrate on ELR numbers and ensure we’re holding a targeted amount.</a:t>
            </a:r>
          </a:p>
          <a:p>
            <a:r>
              <a:rPr lang="en-US" dirty="0" smtClean="0"/>
              <a:t>Train and retain good technicians for future needs.</a:t>
            </a:r>
          </a:p>
          <a:p>
            <a:r>
              <a:rPr lang="en-US" dirty="0" smtClean="0"/>
              <a:t>Remain competitive with aftermarket shops, but also stay profitable.</a:t>
            </a:r>
          </a:p>
          <a:p>
            <a:r>
              <a:rPr lang="en-US" dirty="0" smtClean="0"/>
              <a:t>Market heavily to new service customers moving into the area</a:t>
            </a:r>
            <a:endParaRPr lang="en-US" dirty="0"/>
          </a:p>
        </p:txBody>
      </p:sp>
    </p:spTree>
    <p:extLst>
      <p:ext uri="{BB962C8B-B14F-4D97-AF65-F5344CB8AC3E}">
        <p14:creationId xmlns=""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lstStyle/>
          <a:p>
            <a:r>
              <a:rPr lang="en-US" dirty="0"/>
              <a:t>Strategies</a:t>
            </a:r>
          </a:p>
          <a:p>
            <a:endParaRPr lang="en-US" dirty="0"/>
          </a:p>
          <a:p>
            <a:r>
              <a:rPr lang="en-US" dirty="0" smtClean="0"/>
              <a:t>Ensure the work is dispatched to technicians properly based on skill sets and type of work. Lower grossing maintenance work should be completed by B or C techs.</a:t>
            </a:r>
          </a:p>
          <a:p>
            <a:r>
              <a:rPr lang="en-US" dirty="0" smtClean="0"/>
              <a:t>Work with marketing company to ensure we are targeting our customers effectively. </a:t>
            </a:r>
          </a:p>
          <a:p>
            <a:r>
              <a:rPr lang="en-US" dirty="0" smtClean="0"/>
              <a:t>Increase stock for parts used frequently to ensure quicker turns.</a:t>
            </a:r>
          </a:p>
          <a:p>
            <a:r>
              <a:rPr lang="en-US" dirty="0" smtClean="0"/>
              <a:t>Ensure advisors and BDC are scheduling effectively to maximize available technician hours.</a:t>
            </a:r>
            <a:endParaRPr lang="en-US" dirty="0"/>
          </a:p>
        </p:txBody>
      </p:sp>
    </p:spTree>
    <p:extLst>
      <p:ext uri="{BB962C8B-B14F-4D97-AF65-F5344CB8AC3E}">
        <p14:creationId xmlns=""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lstStyle/>
          <a:p>
            <a:r>
              <a:rPr lang="en-US" dirty="0"/>
              <a:t>Tactics</a:t>
            </a:r>
          </a:p>
          <a:p>
            <a:endParaRPr lang="en-US" dirty="0"/>
          </a:p>
          <a:p>
            <a:r>
              <a:rPr lang="en-US" dirty="0" smtClean="0"/>
              <a:t>Restrict discounts from advisors to help raise the ELR. Higher gross becomes higher profits.</a:t>
            </a:r>
          </a:p>
          <a:p>
            <a:r>
              <a:rPr lang="en-US" dirty="0" smtClean="0"/>
              <a:t>Meet with parts manager weekly to ensure frequently used parts are getting ordered for stock.</a:t>
            </a:r>
          </a:p>
          <a:p>
            <a:r>
              <a:rPr lang="en-US" dirty="0" smtClean="0"/>
              <a:t>Market strategic discounts to our area in order to bring customers back to us from the tire stores( tires, brakes, fluid services).</a:t>
            </a:r>
          </a:p>
          <a:p>
            <a:r>
              <a:rPr lang="en-US" dirty="0" smtClean="0"/>
              <a:t>Review training progress of technicians to ensure completion.</a:t>
            </a:r>
            <a:endParaRPr lang="en-US" dirty="0"/>
          </a:p>
        </p:txBody>
      </p:sp>
    </p:spTree>
    <p:extLst>
      <p:ext uri="{BB962C8B-B14F-4D97-AF65-F5344CB8AC3E}">
        <p14:creationId xmlns=""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 xmlns:a16="http://schemas.microsoft.com/office/drawing/2014/main" id="{BC8B6778-11BB-9A9A-F0BF-8949F85F8237}"/>
              </a:ext>
            </a:extLst>
          </p:cNvPr>
          <p:cNvGraphicFramePr>
            <a:graphicFrameLocks noGrp="1"/>
          </p:cNvGraphicFramePr>
          <p:nvPr>
            <p:extLst>
              <p:ext uri="{D42A27DB-BD31-4B8C-83A1-F6EECF244321}">
                <p14:modId xmlns="" xmlns:p14="http://schemas.microsoft.com/office/powerpoint/2010/main" val="680842322"/>
              </p:ext>
            </p:extLst>
          </p:nvPr>
        </p:nvGraphicFramePr>
        <p:xfrm>
          <a:off x="677334" y="1818624"/>
          <a:ext cx="9132492" cy="4745260"/>
        </p:xfrm>
        <a:graphic>
          <a:graphicData uri="http://schemas.openxmlformats.org/drawingml/2006/table">
            <a:tbl>
              <a:tblPr firstRow="1" bandRow="1">
                <a:tableStyleId>{5C22544A-7EE6-4342-B048-85BDC9FD1C3A}</a:tableStyleId>
              </a:tblPr>
              <a:tblGrid>
                <a:gridCol w="3044164">
                  <a:extLst>
                    <a:ext uri="{9D8B030D-6E8A-4147-A177-3AD203B41FA5}">
                      <a16:colId xmlns="" xmlns:a16="http://schemas.microsoft.com/office/drawing/2014/main" val="2235853955"/>
                    </a:ext>
                  </a:extLst>
                </a:gridCol>
                <a:gridCol w="3044164">
                  <a:extLst>
                    <a:ext uri="{9D8B030D-6E8A-4147-A177-3AD203B41FA5}">
                      <a16:colId xmlns="" xmlns:a16="http://schemas.microsoft.com/office/drawing/2014/main" val="4174400132"/>
                    </a:ext>
                  </a:extLst>
                </a:gridCol>
                <a:gridCol w="3044164">
                  <a:extLst>
                    <a:ext uri="{9D8B030D-6E8A-4147-A177-3AD203B41FA5}">
                      <a16:colId xmlns=""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 xmlns:a16="http://schemas.microsoft.com/office/drawing/2014/main" val="1083418974"/>
                  </a:ext>
                </a:extLst>
              </a:tr>
              <a:tr h="565004">
                <a:tc>
                  <a:txBody>
                    <a:bodyPr/>
                    <a:lstStyle/>
                    <a:p>
                      <a:r>
                        <a:rPr lang="en-US" dirty="0" smtClean="0"/>
                        <a:t>Restrict discounting</a:t>
                      </a:r>
                      <a:endParaRPr lang="en-US" dirty="0"/>
                    </a:p>
                  </a:txBody>
                  <a:tcPr/>
                </a:tc>
                <a:tc>
                  <a:txBody>
                    <a:bodyPr/>
                    <a:lstStyle/>
                    <a:p>
                      <a:r>
                        <a:rPr lang="en-US" dirty="0" smtClean="0"/>
                        <a:t>Service Manager</a:t>
                      </a:r>
                      <a:endParaRPr lang="en-US" dirty="0"/>
                    </a:p>
                  </a:txBody>
                  <a:tcPr/>
                </a:tc>
                <a:tc>
                  <a:txBody>
                    <a:bodyPr/>
                    <a:lstStyle/>
                    <a:p>
                      <a:r>
                        <a:rPr lang="en-US" dirty="0" smtClean="0"/>
                        <a:t>04/01/2024</a:t>
                      </a:r>
                      <a:endParaRPr lang="en-US" dirty="0"/>
                    </a:p>
                  </a:txBody>
                  <a:tcPr/>
                </a:tc>
                <a:extLst>
                  <a:ext uri="{0D108BD9-81ED-4DB2-BD59-A6C34878D82A}">
                    <a16:rowId xmlns="" xmlns:a16="http://schemas.microsoft.com/office/drawing/2014/main" val="2400365483"/>
                  </a:ext>
                </a:extLst>
              </a:tr>
              <a:tr h="565004">
                <a:tc>
                  <a:txBody>
                    <a:bodyPr/>
                    <a:lstStyle/>
                    <a:p>
                      <a:r>
                        <a:rPr lang="en-US" dirty="0" smtClean="0"/>
                        <a:t>Proper</a:t>
                      </a:r>
                      <a:r>
                        <a:rPr lang="en-US" baseline="0" dirty="0" smtClean="0"/>
                        <a:t> stock ordering</a:t>
                      </a:r>
                      <a:endParaRPr lang="en-US" dirty="0"/>
                    </a:p>
                  </a:txBody>
                  <a:tcPr/>
                </a:tc>
                <a:tc>
                  <a:txBody>
                    <a:bodyPr/>
                    <a:lstStyle/>
                    <a:p>
                      <a:r>
                        <a:rPr lang="en-US" dirty="0" smtClean="0"/>
                        <a:t>Parts Manager</a:t>
                      </a:r>
                      <a:endParaRPr lang="en-US" dirty="0"/>
                    </a:p>
                  </a:txBody>
                  <a:tcPr/>
                </a:tc>
                <a:tc>
                  <a:txBody>
                    <a:bodyPr/>
                    <a:lstStyle/>
                    <a:p>
                      <a:r>
                        <a:rPr lang="en-US" dirty="0" smtClean="0"/>
                        <a:t>03/15/2024</a:t>
                      </a:r>
                      <a:endParaRPr lang="en-US" dirty="0"/>
                    </a:p>
                  </a:txBody>
                  <a:tcPr/>
                </a:tc>
                <a:extLst>
                  <a:ext uri="{0D108BD9-81ED-4DB2-BD59-A6C34878D82A}">
                    <a16:rowId xmlns="" xmlns:a16="http://schemas.microsoft.com/office/drawing/2014/main" val="107845787"/>
                  </a:ext>
                </a:extLst>
              </a:tr>
              <a:tr h="565004">
                <a:tc>
                  <a:txBody>
                    <a:bodyPr/>
                    <a:lstStyle/>
                    <a:p>
                      <a:r>
                        <a:rPr lang="en-US" dirty="0" smtClean="0"/>
                        <a:t>Send out effective marketing campaign</a:t>
                      </a:r>
                      <a:endParaRPr lang="en-US" dirty="0"/>
                    </a:p>
                  </a:txBody>
                  <a:tcPr/>
                </a:tc>
                <a:tc>
                  <a:txBody>
                    <a:bodyPr/>
                    <a:lstStyle/>
                    <a:p>
                      <a:r>
                        <a:rPr lang="en-US" dirty="0" smtClean="0"/>
                        <a:t>GM CSSR/Service Manager</a:t>
                      </a:r>
                      <a:endParaRPr lang="en-US" dirty="0"/>
                    </a:p>
                  </a:txBody>
                  <a:tcPr/>
                </a:tc>
                <a:tc>
                  <a:txBody>
                    <a:bodyPr/>
                    <a:lstStyle/>
                    <a:p>
                      <a:r>
                        <a:rPr lang="en-US" dirty="0" smtClean="0"/>
                        <a:t>04/01/2024</a:t>
                      </a:r>
                      <a:endParaRPr lang="en-US" dirty="0"/>
                    </a:p>
                  </a:txBody>
                  <a:tcPr/>
                </a:tc>
                <a:extLst>
                  <a:ext uri="{0D108BD9-81ED-4DB2-BD59-A6C34878D82A}">
                    <a16:rowId xmlns="" xmlns:a16="http://schemas.microsoft.com/office/drawing/2014/main" val="1530126605"/>
                  </a:ext>
                </a:extLst>
              </a:tr>
              <a:tr h="565004">
                <a:tc>
                  <a:txBody>
                    <a:bodyPr/>
                    <a:lstStyle/>
                    <a:p>
                      <a:r>
                        <a:rPr lang="en-US" dirty="0" smtClean="0"/>
                        <a:t>Raise ELR to $165.00</a:t>
                      </a:r>
                      <a:endParaRPr lang="en-US" dirty="0"/>
                    </a:p>
                  </a:txBody>
                  <a:tcPr/>
                </a:tc>
                <a:tc>
                  <a:txBody>
                    <a:bodyPr/>
                    <a:lstStyle/>
                    <a:p>
                      <a:r>
                        <a:rPr lang="en-US" dirty="0" smtClean="0"/>
                        <a:t>Service Manager</a:t>
                      </a:r>
                      <a:endParaRPr lang="en-US" dirty="0"/>
                    </a:p>
                  </a:txBody>
                  <a:tcPr/>
                </a:tc>
                <a:tc>
                  <a:txBody>
                    <a:bodyPr/>
                    <a:lstStyle/>
                    <a:p>
                      <a:r>
                        <a:rPr lang="en-US" dirty="0" smtClean="0"/>
                        <a:t>06/01/2024</a:t>
                      </a:r>
                      <a:endParaRPr lang="en-US" dirty="0"/>
                    </a:p>
                  </a:txBody>
                  <a:tcPr/>
                </a:tc>
                <a:extLst>
                  <a:ext uri="{0D108BD9-81ED-4DB2-BD59-A6C34878D82A}">
                    <a16:rowId xmlns="" xmlns:a16="http://schemas.microsoft.com/office/drawing/2014/main" val="1950345431"/>
                  </a:ext>
                </a:extLst>
              </a:tr>
              <a:tr h="565004">
                <a:tc>
                  <a:txBody>
                    <a:bodyPr/>
                    <a:lstStyle/>
                    <a:p>
                      <a:r>
                        <a:rPr lang="en-US" dirty="0" smtClean="0"/>
                        <a:t>Technician Training to 100% for relevant</a:t>
                      </a:r>
                      <a:r>
                        <a:rPr lang="en-US" baseline="0" dirty="0" smtClean="0"/>
                        <a:t> employee</a:t>
                      </a:r>
                      <a:endParaRPr lang="en-US" dirty="0"/>
                    </a:p>
                  </a:txBody>
                  <a:tcPr/>
                </a:tc>
                <a:tc>
                  <a:txBody>
                    <a:bodyPr/>
                    <a:lstStyle/>
                    <a:p>
                      <a:r>
                        <a:rPr lang="en-US" dirty="0" smtClean="0"/>
                        <a:t>Service Manager</a:t>
                      </a:r>
                      <a:endParaRPr lang="en-US" dirty="0"/>
                    </a:p>
                  </a:txBody>
                  <a:tcPr/>
                </a:tc>
                <a:tc>
                  <a:txBody>
                    <a:bodyPr/>
                    <a:lstStyle/>
                    <a:p>
                      <a:r>
                        <a:rPr lang="en-US" dirty="0" smtClean="0"/>
                        <a:t>12/01/2024</a:t>
                      </a:r>
                      <a:endParaRPr lang="en-US" dirty="0"/>
                    </a:p>
                  </a:txBody>
                  <a:tcPr/>
                </a:tc>
                <a:extLst>
                  <a:ext uri="{0D108BD9-81ED-4DB2-BD59-A6C34878D82A}">
                    <a16:rowId xmlns="" xmlns:a16="http://schemas.microsoft.com/office/drawing/2014/main" val="1960891333"/>
                  </a:ext>
                </a:extLst>
              </a:tr>
              <a:tr h="565004">
                <a:tc>
                  <a:txBody>
                    <a:bodyPr/>
                    <a:lstStyle/>
                    <a:p>
                      <a:r>
                        <a:rPr lang="en-US" dirty="0" smtClean="0"/>
                        <a:t>Fixed Ops Meeting</a:t>
                      </a:r>
                      <a:endParaRPr lang="en-US" dirty="0"/>
                    </a:p>
                  </a:txBody>
                  <a:tcPr/>
                </a:tc>
                <a:tc>
                  <a:txBody>
                    <a:bodyPr/>
                    <a:lstStyle/>
                    <a:p>
                      <a:r>
                        <a:rPr lang="en-US" dirty="0" smtClean="0"/>
                        <a:t>Service Director</a:t>
                      </a:r>
                      <a:endParaRPr lang="en-US" dirty="0"/>
                    </a:p>
                  </a:txBody>
                  <a:tcPr/>
                </a:tc>
                <a:tc>
                  <a:txBody>
                    <a:bodyPr/>
                    <a:lstStyle/>
                    <a:p>
                      <a:r>
                        <a:rPr lang="en-US" dirty="0" smtClean="0"/>
                        <a:t>Monthly</a:t>
                      </a:r>
                      <a:endParaRPr lang="en-US" dirty="0"/>
                    </a:p>
                  </a:txBody>
                  <a:tcPr/>
                </a:tc>
                <a:extLst>
                  <a:ext uri="{0D108BD9-81ED-4DB2-BD59-A6C34878D82A}">
                    <a16:rowId xmlns=""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 xmlns:a16="http://schemas.microsoft.com/office/drawing/2014/main" val="2642230709"/>
                  </a:ext>
                </a:extLst>
              </a:tr>
            </a:tbl>
          </a:graphicData>
        </a:graphic>
      </p:graphicFrame>
    </p:spTree>
    <p:extLst>
      <p:ext uri="{BB962C8B-B14F-4D97-AF65-F5344CB8AC3E}">
        <p14:creationId xmlns=""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normAutofit lnSpcReduction="10000"/>
          </a:bodyPr>
          <a:lstStyle/>
          <a:p>
            <a:r>
              <a:rPr lang="en-US" dirty="0"/>
              <a:t>Synopsis</a:t>
            </a:r>
          </a:p>
          <a:p>
            <a:r>
              <a:rPr lang="en-US" dirty="0" smtClean="0"/>
              <a:t>Although our service department performance </a:t>
            </a:r>
            <a:r>
              <a:rPr lang="en-US" dirty="0" smtClean="0"/>
              <a:t>has been good over the years, we still have areas of opportunity to address. Concentrating on a few key areas should have a dramatic effect on profits. </a:t>
            </a:r>
          </a:p>
          <a:p>
            <a:r>
              <a:rPr lang="en-US" dirty="0" smtClean="0"/>
              <a:t>We have a great team assembled and ready to hit the next level. Considering that is half of the battle, we should be set up for success in the future. The key will be executing the strategies and proper follow up to ensure tasks are being monitored and completed.</a:t>
            </a:r>
          </a:p>
          <a:p>
            <a:r>
              <a:rPr lang="en-US" dirty="0" smtClean="0"/>
              <a:t>Along with the coming capital investments from the new owners, increasing our customer base, retention and ELR will lead to an overall healthy business. Happy employees will result in happy customers. </a:t>
            </a:r>
          </a:p>
          <a:p>
            <a:r>
              <a:rPr lang="en-US" dirty="0" smtClean="0"/>
              <a:t>I’m excited to see </a:t>
            </a:r>
            <a:r>
              <a:rPr lang="en-US" smtClean="0"/>
              <a:t>the results </a:t>
            </a:r>
            <a:r>
              <a:rPr lang="en-US" dirty="0" smtClean="0"/>
              <a:t>and look forward to what </a:t>
            </a:r>
            <a:r>
              <a:rPr lang="en-US" smtClean="0"/>
              <a:t>the future holds.  </a:t>
            </a:r>
            <a:endParaRPr lang="en-US" dirty="0" smtClean="0"/>
          </a:p>
          <a:p>
            <a:endParaRPr lang="en-US" dirty="0"/>
          </a:p>
          <a:p>
            <a:endParaRPr lang="en-US" dirty="0"/>
          </a:p>
        </p:txBody>
      </p:sp>
    </p:spTree>
    <p:extLst>
      <p:ext uri="{BB962C8B-B14F-4D97-AF65-F5344CB8AC3E}">
        <p14:creationId xmlns=""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CC0419E-50F3-1F2F-1B8E-FED52940944C}"/>
              </a:ext>
            </a:extLst>
          </p:cNvPr>
          <p:cNvSpPr>
            <a:spLocks noGrp="1"/>
          </p:cNvSpPr>
          <p:nvPr>
            <p:ph type="title"/>
          </p:nvPr>
        </p:nvSpPr>
        <p:spPr/>
        <p:txBody>
          <a:bodyPr>
            <a:normAutofit fontScale="90000"/>
          </a:bodyPr>
          <a:lstStyle/>
          <a:p>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smtClean="0">
                <a:solidFill>
                  <a:srgbClr val="221E1F"/>
                </a:solidFill>
                <a:latin typeface="Calibri" panose="020F0502020204030204" pitchFamily="34" charset="0"/>
              </a:rPr>
              <a:t>Currently</a:t>
            </a:r>
            <a:r>
              <a:rPr lang="en-US" sz="1800" b="0" i="0" u="none" strike="noStrike" dirty="0" smtClean="0">
                <a:solidFill>
                  <a:srgbClr val="221E1F"/>
                </a:solidFill>
                <a:latin typeface="Calibri" panose="020F0502020204030204" pitchFamily="34" charset="0"/>
              </a:rPr>
              <a:t> we use several platforms for service communications. Digital communications are sent out to our entire database along with potential customers from our lead generator system (</a:t>
            </a:r>
            <a:r>
              <a:rPr lang="en-US" dirty="0" err="1" smtClean="0">
                <a:solidFill>
                  <a:srgbClr val="221E1F"/>
                </a:solidFill>
                <a:latin typeface="Calibri" panose="020F0502020204030204" pitchFamily="34" charset="0"/>
              </a:rPr>
              <a:t>O</a:t>
            </a:r>
            <a:r>
              <a:rPr lang="en-US" sz="1800" b="0" i="0" u="none" strike="noStrike" dirty="0" err="1" smtClean="0">
                <a:solidFill>
                  <a:srgbClr val="221E1F"/>
                </a:solidFill>
                <a:latin typeface="Calibri" panose="020F0502020204030204" pitchFamily="34" charset="0"/>
              </a:rPr>
              <a:t>nstar</a:t>
            </a:r>
            <a:r>
              <a:rPr lang="en-US" sz="1800" b="0" i="0" u="none" strike="noStrike" dirty="0" smtClean="0">
                <a:solidFill>
                  <a:srgbClr val="221E1F"/>
                </a:solidFill>
                <a:latin typeface="Calibri" panose="020F0502020204030204" pitchFamily="34" charset="0"/>
              </a:rPr>
              <a:t>, </a:t>
            </a:r>
            <a:r>
              <a:rPr lang="en-US" dirty="0" smtClean="0">
                <a:solidFill>
                  <a:srgbClr val="221E1F"/>
                </a:solidFill>
                <a:latin typeface="Calibri" panose="020F0502020204030204" pitchFamily="34" charset="0"/>
              </a:rPr>
              <a:t>R</a:t>
            </a:r>
            <a:r>
              <a:rPr lang="en-US" sz="1800" b="0" i="0" u="none" strike="noStrike" dirty="0" smtClean="0">
                <a:solidFill>
                  <a:srgbClr val="221E1F"/>
                </a:solidFill>
                <a:latin typeface="Calibri" panose="020F0502020204030204" pitchFamily="34" charset="0"/>
              </a:rPr>
              <a:t>eynolds and </a:t>
            </a:r>
            <a:r>
              <a:rPr lang="en-US" dirty="0" smtClean="0">
                <a:solidFill>
                  <a:srgbClr val="221E1F"/>
                </a:solidFill>
                <a:latin typeface="Calibri" panose="020F0502020204030204" pitchFamily="34" charset="0"/>
              </a:rPr>
              <a:t>R</a:t>
            </a:r>
            <a:r>
              <a:rPr lang="en-US" sz="1800" b="0" i="0" u="none" strike="noStrike" dirty="0" smtClean="0">
                <a:solidFill>
                  <a:srgbClr val="221E1F"/>
                </a:solidFill>
                <a:latin typeface="Calibri" panose="020F0502020204030204" pitchFamily="34" charset="0"/>
              </a:rPr>
              <a:t>eynolds,  Naked Lime). </a:t>
            </a:r>
            <a:endParaRPr lang="en-US" sz="1800" b="0" i="0" u="none" strike="noStrike" baseline="0" dirty="0">
              <a:solidFill>
                <a:srgbClr val="221E1F"/>
              </a:solidFill>
              <a:latin typeface="Calibri" panose="020F0502020204030204" pitchFamily="34" charset="0"/>
            </a:endParaRPr>
          </a:p>
          <a:p>
            <a:r>
              <a:rPr lang="en-US" dirty="0" smtClean="0">
                <a:solidFill>
                  <a:srgbClr val="221E1F"/>
                </a:solidFill>
                <a:latin typeface="Calibri" panose="020F0502020204030204" pitchFamily="34" charset="0"/>
              </a:rPr>
              <a:t>I would like to see a stronger response rate from all platforms.</a:t>
            </a:r>
            <a:endParaRPr lang="en-US" sz="1800" b="0" i="0" u="none" strike="noStrike" baseline="0" dirty="0">
              <a:solidFill>
                <a:srgbClr val="221E1F"/>
              </a:solidFill>
              <a:latin typeface="Calibri" panose="020F0502020204030204" pitchFamily="34" charset="0"/>
            </a:endParaRPr>
          </a:p>
          <a:p>
            <a:r>
              <a:rPr lang="en-US" dirty="0" smtClean="0">
                <a:solidFill>
                  <a:srgbClr val="221E1F"/>
                </a:solidFill>
                <a:latin typeface="Calibri" panose="020F0502020204030204" pitchFamily="34" charset="0"/>
              </a:rPr>
              <a:t>I will analyze pricing on new campaigns to ensure we are competitive in today's market and have our BDC rep more involved with new customer generation by utilizing GM’s SSO platform customer lists. SSO platform has extensive customer information at our fingertips.</a:t>
            </a:r>
            <a:endParaRPr lang="en-US" sz="1800" b="0" i="0" u="none" strike="noStrike" baseline="0" dirty="0">
              <a:solidFill>
                <a:srgbClr val="221E1F"/>
              </a:solidFill>
              <a:latin typeface="Calibri" panose="020F0502020204030204" pitchFamily="34" charset="0"/>
            </a:endParaRPr>
          </a:p>
          <a:p>
            <a:r>
              <a:rPr lang="en-US" dirty="0" smtClean="0">
                <a:solidFill>
                  <a:srgbClr val="221E1F"/>
                </a:solidFill>
                <a:latin typeface="Calibri" panose="020F0502020204030204" pitchFamily="34" charset="0"/>
              </a:rPr>
              <a:t>I plan to monitor results monthly and address any area not meeting expectations.</a:t>
            </a:r>
            <a:r>
              <a:rPr lang="en-US" sz="1800" b="0" i="0" u="none" strike="noStrike" baseline="0" dirty="0" smtClean="0">
                <a:solidFill>
                  <a:srgbClr val="221E1F"/>
                </a:solidFill>
                <a:latin typeface="Calibri" panose="020F0502020204030204" pitchFamily="34" charset="0"/>
              </a:rPr>
              <a:t> </a:t>
            </a:r>
            <a:endParaRPr lang="en-US" sz="1800" b="0" i="0" u="none" strike="noStrike" baseline="0" dirty="0">
              <a:solidFill>
                <a:srgbClr val="221E1F"/>
              </a:solidFill>
              <a:latin typeface="Calibri" panose="020F0502020204030204" pitchFamily="34" charset="0"/>
            </a:endParaRPr>
          </a:p>
          <a:p>
            <a:endParaRPr lang="en-US" dirty="0"/>
          </a:p>
        </p:txBody>
      </p:sp>
    </p:spTree>
    <p:extLst>
      <p:ext uri="{BB962C8B-B14F-4D97-AF65-F5344CB8AC3E}">
        <p14:creationId xmlns=""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 xmlns:a16="http://schemas.microsoft.com/office/drawing/2014/main" id="{0CC31931-4847-F763-D4D1-1433E7E0CE49}"/>
              </a:ext>
            </a:extLst>
          </p:cNvPr>
          <p:cNvSpPr>
            <a:spLocks noGrp="1"/>
          </p:cNvSpPr>
          <p:nvPr>
            <p:ph sz="half" idx="2"/>
          </p:nvPr>
        </p:nvSpPr>
        <p:spPr>
          <a:xfrm>
            <a:off x="790045" y="1930400"/>
            <a:ext cx="4185623" cy="3304117"/>
          </a:xfrm>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smtClean="0">
                <a:solidFill>
                  <a:srgbClr val="221E1F"/>
                </a:solidFill>
                <a:latin typeface="Calibri" panose="020F0502020204030204" pitchFamily="34" charset="0"/>
              </a:rPr>
              <a:t>Currently,</a:t>
            </a:r>
            <a:r>
              <a:rPr lang="en-US" sz="1800" b="0" i="0" u="none" strike="noStrike" dirty="0" smtClean="0">
                <a:solidFill>
                  <a:srgbClr val="221E1F"/>
                </a:solidFill>
                <a:latin typeface="Calibri" panose="020F0502020204030204" pitchFamily="34" charset="0"/>
              </a:rPr>
              <a:t> all technicians except one lube tech, are on the flat rate pay syste</a:t>
            </a:r>
            <a:r>
              <a:rPr lang="en-US" dirty="0" smtClean="0">
                <a:solidFill>
                  <a:srgbClr val="221E1F"/>
                </a:solidFill>
                <a:latin typeface="Calibri" panose="020F0502020204030204" pitchFamily="34" charset="0"/>
              </a:rPr>
              <a:t>m. I do not plan on making any changes at this time.</a:t>
            </a:r>
            <a:endParaRPr lang="en-US" sz="1800" b="0" i="0" u="none" strike="noStrike" baseline="0" dirty="0">
              <a:solidFill>
                <a:srgbClr val="221E1F"/>
              </a:solidFill>
              <a:latin typeface="Calibri" panose="020F0502020204030204" pitchFamily="34" charset="0"/>
            </a:endParaRPr>
          </a:p>
          <a:p>
            <a:r>
              <a:rPr lang="en-US" dirty="0" smtClean="0">
                <a:solidFill>
                  <a:srgbClr val="221E1F"/>
                </a:solidFill>
                <a:latin typeface="Calibri" panose="020F0502020204030204" pitchFamily="34" charset="0"/>
              </a:rPr>
              <a:t>I plan on improving labor gross profit across the board.</a:t>
            </a:r>
            <a:endParaRPr lang="en-US" sz="1800" b="0" i="0" u="none" strike="noStrike" baseline="0" dirty="0">
              <a:solidFill>
                <a:srgbClr val="221E1F"/>
              </a:solidFill>
              <a:latin typeface="Calibri" panose="020F0502020204030204" pitchFamily="34" charset="0"/>
            </a:endParaRPr>
          </a:p>
          <a:p>
            <a:r>
              <a:rPr lang="en-US" dirty="0" smtClean="0">
                <a:solidFill>
                  <a:srgbClr val="221E1F"/>
                </a:solidFill>
                <a:latin typeface="Calibri" panose="020F0502020204030204" pitchFamily="34" charset="0"/>
              </a:rPr>
              <a:t>We have increased our door labor rate and are now working on dispatching discounted services to lower waged technicians.  Maintenance services should go to c level technicians whenever possible, which will increase our overall gross profit.</a:t>
            </a:r>
            <a:endParaRPr lang="en-US" sz="1800" b="0" i="0" u="none" strike="noStrike" baseline="0" dirty="0">
              <a:solidFill>
                <a:srgbClr val="221E1F"/>
              </a:solidFill>
              <a:latin typeface="Calibri" panose="020F0502020204030204" pitchFamily="34" charset="0"/>
            </a:endParaRPr>
          </a:p>
          <a:p>
            <a:r>
              <a:rPr lang="en-US" dirty="0" smtClean="0">
                <a:solidFill>
                  <a:srgbClr val="221E1F"/>
                </a:solidFill>
                <a:latin typeface="Calibri" panose="020F0502020204030204" pitchFamily="34" charset="0"/>
              </a:rPr>
              <a:t>I will monitor our gross profit percentages daily to ensure we are increasing as planned.</a:t>
            </a:r>
            <a:endParaRPr lang="en-US" sz="1800" b="0" i="0" u="none" strike="noStrike" baseline="0" dirty="0">
              <a:solidFill>
                <a:srgbClr val="221E1F"/>
              </a:solidFill>
              <a:latin typeface="Calibri" panose="020F0502020204030204" pitchFamily="34" charset="0"/>
            </a:endParaRPr>
          </a:p>
          <a:p>
            <a:endParaRPr lang="en-US" dirty="0"/>
          </a:p>
        </p:txBody>
      </p:sp>
      <p:pic>
        <p:nvPicPr>
          <p:cNvPr id="14338" name="Picture 2"/>
          <p:cNvPicPr>
            <a:picLocks noGrp="1" noChangeAspect="1" noChangeArrowheads="1"/>
          </p:cNvPicPr>
          <p:nvPr>
            <p:ph sz="quarter" idx="4"/>
          </p:nvPr>
        </p:nvPicPr>
        <p:blipFill>
          <a:blip r:embed="rId2"/>
          <a:srcRect/>
          <a:stretch>
            <a:fillRect/>
          </a:stretch>
        </p:blipFill>
        <p:spPr bwMode="auto">
          <a:xfrm>
            <a:off x="5616885" y="2292350"/>
            <a:ext cx="4090368" cy="2273300"/>
          </a:xfrm>
          <a:prstGeom prst="rect">
            <a:avLst/>
          </a:prstGeom>
          <a:noFill/>
          <a:ln w="9525">
            <a:noFill/>
            <a:miter lim="800000"/>
            <a:headEnd/>
            <a:tailEnd/>
          </a:ln>
          <a:effectLst/>
        </p:spPr>
      </p:pic>
    </p:spTree>
    <p:extLst>
      <p:ext uri="{BB962C8B-B14F-4D97-AF65-F5344CB8AC3E}">
        <p14:creationId xmlns=""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 xmlns:a16="http://schemas.microsoft.com/office/drawing/2014/main" id="{0CC31931-4847-F763-D4D1-1433E7E0CE49}"/>
              </a:ext>
            </a:extLst>
          </p:cNvPr>
          <p:cNvSpPr>
            <a:spLocks noGrp="1"/>
          </p:cNvSpPr>
          <p:nvPr>
            <p:ph sz="half" idx="1"/>
          </p:nvPr>
        </p:nvSpPr>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dirty="0" smtClean="0">
                <a:solidFill>
                  <a:srgbClr val="221E1F"/>
                </a:solidFill>
                <a:latin typeface="Calibri" panose="020F0502020204030204" pitchFamily="34" charset="0"/>
              </a:rPr>
              <a:t>Currently, we are falling short of selling all available hours each day. We should be outrunning our expenses, but we are not at this time.</a:t>
            </a:r>
            <a:endParaRPr lang="en-US" sz="1800" b="0" i="0" u="none" strike="noStrike" baseline="0" dirty="0">
              <a:solidFill>
                <a:srgbClr val="221E1F"/>
              </a:solidFill>
              <a:latin typeface="Calibri" panose="020F0502020204030204" pitchFamily="34" charset="0"/>
            </a:endParaRPr>
          </a:p>
          <a:p>
            <a:r>
              <a:rPr lang="en-US" sz="1800" b="0" i="0" u="none" strike="noStrike" baseline="0" dirty="0" smtClean="0">
                <a:solidFill>
                  <a:srgbClr val="221E1F"/>
                </a:solidFill>
                <a:latin typeface="Calibri" panose="020F0502020204030204" pitchFamily="34" charset="0"/>
              </a:rPr>
              <a:t>We need to increase gross profit across the board to achieve at least 60% fixed coverage. Also, our expenses will be evaluated to ensure allocation to the service department is correct.</a:t>
            </a:r>
            <a:endParaRPr lang="en-US" sz="1800" b="0" i="0" u="none" strike="noStrike" baseline="0" dirty="0">
              <a:solidFill>
                <a:srgbClr val="221E1F"/>
              </a:solidFill>
              <a:latin typeface="Calibri" panose="020F0502020204030204" pitchFamily="34" charset="0"/>
            </a:endParaRPr>
          </a:p>
          <a:p>
            <a:r>
              <a:rPr lang="en-US" dirty="0" smtClean="0">
                <a:solidFill>
                  <a:srgbClr val="221E1F"/>
                </a:solidFill>
                <a:latin typeface="Calibri" panose="020F0502020204030204" pitchFamily="34" charset="0"/>
              </a:rPr>
              <a:t>Increasing our effective labor rate, decreasing costs of labor for certain jobs and truing up expenses should move us into profitable territory.</a:t>
            </a:r>
            <a:r>
              <a:rPr lang="en-US" sz="1800" b="0" i="0" u="none" strike="noStrike" baseline="0" dirty="0" smtClean="0">
                <a:solidFill>
                  <a:srgbClr val="221E1F"/>
                </a:solidFill>
                <a:latin typeface="Calibri" panose="020F0502020204030204" pitchFamily="34" charset="0"/>
              </a:rPr>
              <a:t> </a:t>
            </a:r>
            <a:endParaRPr lang="en-US" sz="1800" b="0" i="0" u="none" strike="noStrike" baseline="0" dirty="0">
              <a:solidFill>
                <a:srgbClr val="221E1F"/>
              </a:solidFill>
              <a:latin typeface="Calibri" panose="020F0502020204030204" pitchFamily="34" charset="0"/>
            </a:endParaRPr>
          </a:p>
          <a:p>
            <a:r>
              <a:rPr lang="en-US" dirty="0" smtClean="0">
                <a:solidFill>
                  <a:srgbClr val="221E1F"/>
                </a:solidFill>
                <a:latin typeface="Calibri" panose="020F0502020204030204" pitchFamily="34" charset="0"/>
              </a:rPr>
              <a:t>I plan to monitor expenses monthly and will ensure we are attempting to sell all available hours consistently.</a:t>
            </a:r>
            <a:endParaRPr lang="en-US" sz="1800" b="0" i="0" u="none" strike="noStrike" baseline="0" dirty="0">
              <a:solidFill>
                <a:srgbClr val="221E1F"/>
              </a:solidFill>
              <a:latin typeface="Calibri" panose="020F0502020204030204" pitchFamily="34" charset="0"/>
            </a:endParaRPr>
          </a:p>
          <a:p>
            <a:endParaRPr lang="en-US" dirty="0"/>
          </a:p>
        </p:txBody>
      </p:sp>
      <p:pic>
        <p:nvPicPr>
          <p:cNvPr id="13313" name="Picture 1"/>
          <p:cNvPicPr>
            <a:picLocks noGrp="1" noChangeAspect="1" noChangeArrowheads="1"/>
          </p:cNvPicPr>
          <p:nvPr>
            <p:ph sz="half" idx="2"/>
          </p:nvPr>
        </p:nvPicPr>
        <p:blipFill>
          <a:blip r:embed="rId2"/>
          <a:srcRect/>
          <a:stretch>
            <a:fillRect/>
          </a:stretch>
        </p:blipFill>
        <p:spPr bwMode="auto">
          <a:xfrm>
            <a:off x="5376610" y="2615199"/>
            <a:ext cx="3914535" cy="3186511"/>
          </a:xfrm>
          <a:prstGeom prst="rect">
            <a:avLst/>
          </a:prstGeom>
          <a:noFill/>
          <a:ln w="9525">
            <a:noFill/>
            <a:miter lim="800000"/>
            <a:headEnd/>
            <a:tailEnd/>
          </a:ln>
          <a:effectLst/>
        </p:spPr>
      </p:pic>
    </p:spTree>
    <p:extLst>
      <p:ext uri="{BB962C8B-B14F-4D97-AF65-F5344CB8AC3E}">
        <p14:creationId xmlns=""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 xmlns:a16="http://schemas.microsoft.com/office/drawing/2014/main" id="{0CC31931-4847-F763-D4D1-1433E7E0CE49}"/>
              </a:ext>
            </a:extLst>
          </p:cNvPr>
          <p:cNvSpPr>
            <a:spLocks noGrp="1"/>
          </p:cNvSpPr>
          <p:nvPr>
            <p:ph sz="half" idx="1"/>
          </p:nvPr>
        </p:nvSpPr>
        <p:spPr>
          <a:xfrm>
            <a:off x="677335" y="2270234"/>
            <a:ext cx="3779052" cy="3771126"/>
          </a:xfrm>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dirty="0" smtClean="0">
                <a:solidFill>
                  <a:srgbClr val="221E1F"/>
                </a:solidFill>
                <a:latin typeface="Calibri" panose="020F0502020204030204" pitchFamily="34" charset="0"/>
              </a:rPr>
              <a:t>Our current technician proficiency is running a little low for industry standards.</a:t>
            </a:r>
            <a:endParaRPr lang="en-US" sz="1800" b="0" i="0" u="none" strike="noStrike" baseline="0" dirty="0">
              <a:solidFill>
                <a:srgbClr val="221E1F"/>
              </a:solidFill>
              <a:latin typeface="Calibri" panose="020F0502020204030204" pitchFamily="34" charset="0"/>
            </a:endParaRPr>
          </a:p>
          <a:p>
            <a:r>
              <a:rPr lang="en-US" dirty="0" smtClean="0">
                <a:solidFill>
                  <a:srgbClr val="221E1F"/>
                </a:solidFill>
                <a:latin typeface="Calibri" panose="020F0502020204030204" pitchFamily="34" charset="0"/>
              </a:rPr>
              <a:t>I’m currently working toward achieving least  90% shop proficiency.</a:t>
            </a:r>
            <a:endParaRPr lang="en-US" sz="1800" b="0" i="0" u="none" strike="noStrike" baseline="0" dirty="0">
              <a:solidFill>
                <a:srgbClr val="221E1F"/>
              </a:solidFill>
              <a:latin typeface="Calibri" panose="020F0502020204030204" pitchFamily="34" charset="0"/>
            </a:endParaRPr>
          </a:p>
          <a:p>
            <a:r>
              <a:rPr lang="en-US" dirty="0" smtClean="0">
                <a:solidFill>
                  <a:srgbClr val="221E1F"/>
                </a:solidFill>
                <a:latin typeface="Calibri" panose="020F0502020204030204" pitchFamily="34" charset="0"/>
              </a:rPr>
              <a:t>I’m working with our foreman to ensure correct skill level work goes to the corresponding technicians.</a:t>
            </a:r>
            <a:r>
              <a:rPr lang="en-US" sz="1800" b="0" i="0" u="none" strike="noStrike" baseline="0" dirty="0" smtClean="0">
                <a:solidFill>
                  <a:srgbClr val="221E1F"/>
                </a:solidFill>
                <a:latin typeface="Calibri" panose="020F0502020204030204" pitchFamily="34" charset="0"/>
              </a:rPr>
              <a:t>  </a:t>
            </a:r>
            <a:endParaRPr lang="en-US" sz="1800" b="0" i="0" u="none" strike="noStrike" baseline="0" dirty="0">
              <a:solidFill>
                <a:srgbClr val="221E1F"/>
              </a:solidFill>
              <a:latin typeface="Calibri" panose="020F0502020204030204" pitchFamily="34" charset="0"/>
            </a:endParaRPr>
          </a:p>
          <a:p>
            <a:r>
              <a:rPr lang="en-US" dirty="0" smtClean="0">
                <a:solidFill>
                  <a:srgbClr val="221E1F"/>
                </a:solidFill>
                <a:latin typeface="Calibri" panose="020F0502020204030204" pitchFamily="34" charset="0"/>
              </a:rPr>
              <a:t>I’m monitoring our tech’s proficiency numbers daily and have set individual goals for achievement.</a:t>
            </a:r>
            <a:r>
              <a:rPr lang="en-US" sz="1800" b="0" i="0" u="none" strike="noStrike" baseline="0" dirty="0" smtClean="0">
                <a:solidFill>
                  <a:srgbClr val="221E1F"/>
                </a:solidFill>
                <a:latin typeface="Calibri" panose="020F0502020204030204" pitchFamily="34" charset="0"/>
              </a:rPr>
              <a:t> I’m also watching w-time closely for areas of improvement.</a:t>
            </a:r>
            <a:endParaRPr lang="en-US" sz="1800" b="0" i="0" u="none" strike="noStrike" baseline="0" dirty="0">
              <a:solidFill>
                <a:srgbClr val="221E1F"/>
              </a:solidFill>
              <a:latin typeface="Calibri" panose="020F0502020204030204" pitchFamily="34" charset="0"/>
            </a:endParaRPr>
          </a:p>
          <a:p>
            <a:endParaRPr lang="en-US" dirty="0"/>
          </a:p>
        </p:txBody>
      </p:sp>
      <p:pic>
        <p:nvPicPr>
          <p:cNvPr id="12289" name="Picture 1"/>
          <p:cNvPicPr>
            <a:picLocks noGrp="1" noChangeAspect="1" noChangeArrowheads="1"/>
          </p:cNvPicPr>
          <p:nvPr>
            <p:ph sz="half" idx="2"/>
          </p:nvPr>
        </p:nvPicPr>
        <p:blipFill>
          <a:blip r:embed="rId2"/>
          <a:srcRect/>
          <a:stretch>
            <a:fillRect/>
          </a:stretch>
        </p:blipFill>
        <p:spPr bwMode="auto">
          <a:xfrm>
            <a:off x="4568683" y="2009412"/>
            <a:ext cx="4848908" cy="3760767"/>
          </a:xfrm>
          <a:prstGeom prst="rect">
            <a:avLst/>
          </a:prstGeom>
          <a:noFill/>
          <a:ln w="9525">
            <a:noFill/>
            <a:miter lim="800000"/>
            <a:headEnd/>
            <a:tailEnd/>
          </a:ln>
          <a:effectLst/>
        </p:spPr>
      </p:pic>
    </p:spTree>
    <p:extLst>
      <p:ext uri="{BB962C8B-B14F-4D97-AF65-F5344CB8AC3E}">
        <p14:creationId xmlns=""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CC0419E-50F3-1F2F-1B8E-FED52940944C}"/>
              </a:ext>
            </a:extLst>
          </p:cNvPr>
          <p:cNvSpPr>
            <a:spLocks noGrp="1"/>
          </p:cNvSpPr>
          <p:nvPr>
            <p:ph type="title"/>
          </p:nvPr>
        </p:nvSpPr>
        <p:spPr/>
        <p:txBody>
          <a:bodyPr>
            <a:normAutofit fontScale="90000"/>
          </a:bodyPr>
          <a:lstStyle/>
          <a:p>
            <a:pPr algn="l"/>
            <a:r>
              <a:rPr lang="en-US" sz="1800" b="0" i="0" u="none" strike="noStrike" baseline="0" dirty="0">
                <a:solidFill>
                  <a:srgbClr val="000000"/>
                </a:solidFill>
                <a:latin typeface="Calibri" panose="020F0502020204030204" pitchFamily="34" charset="0"/>
              </a:rPr>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r>
              <a:rPr lang="en-US" sz="1800" b="0" i="0" u="none" strike="noStrike" baseline="0" dirty="0">
                <a:solidFill>
                  <a:srgbClr val="221E1F"/>
                </a:solidFill>
                <a:latin typeface="Calibri" panose="020F0502020204030204" pitchFamily="34" charset="0"/>
              </a:rPr>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 xmlns:a16="http://schemas.microsoft.com/office/drawing/2014/main" id="{0CC31931-4847-F763-D4D1-1433E7E0CE49}"/>
              </a:ext>
            </a:extLst>
          </p:cNvPr>
          <p:cNvSpPr>
            <a:spLocks noGrp="1"/>
          </p:cNvSpPr>
          <p:nvPr>
            <p:ph sz="half" idx="1"/>
          </p:nvPr>
        </p:nvSpPr>
        <p:spPr>
          <a:xfrm>
            <a:off x="677334" y="2160589"/>
            <a:ext cx="4184035" cy="4271742"/>
          </a:xfrm>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smtClean="0">
                <a:solidFill>
                  <a:srgbClr val="221E1F"/>
                </a:solidFill>
                <a:latin typeface="Calibri" panose="020F0502020204030204" pitchFamily="34" charset="0"/>
              </a:rPr>
              <a:t>Being at only 44.28% facility utilization, there’s obviously room for improvement.</a:t>
            </a:r>
            <a:r>
              <a:rPr lang="en-US" sz="1800" b="0" i="0" u="none" strike="noStrike" baseline="0" dirty="0" smtClean="0">
                <a:solidFill>
                  <a:srgbClr val="221E1F"/>
                </a:solidFill>
                <a:latin typeface="Calibri" panose="020F0502020204030204" pitchFamily="34" charset="0"/>
              </a:rPr>
              <a:t> We have a huge</a:t>
            </a:r>
            <a:r>
              <a:rPr lang="en-US" sz="1800" b="0" i="0" u="none" strike="noStrike" dirty="0" smtClean="0">
                <a:solidFill>
                  <a:srgbClr val="221E1F"/>
                </a:solidFill>
                <a:latin typeface="Calibri" panose="020F0502020204030204" pitchFamily="34" charset="0"/>
              </a:rPr>
              <a:t> opportunity to increase labor sales dramatically.</a:t>
            </a:r>
            <a:r>
              <a:rPr lang="en-US" sz="1800" b="0" i="0" u="none" strike="noStrike" baseline="0" dirty="0" smtClean="0">
                <a:solidFill>
                  <a:srgbClr val="221E1F"/>
                </a:solidFill>
                <a:latin typeface="Calibri" panose="020F0502020204030204" pitchFamily="34" charset="0"/>
              </a:rPr>
              <a:t> </a:t>
            </a:r>
            <a:endParaRPr lang="en-US" sz="1800" b="0" i="0" u="none" strike="noStrike" baseline="0" dirty="0">
              <a:solidFill>
                <a:srgbClr val="221E1F"/>
              </a:solidFill>
              <a:latin typeface="Calibri" panose="020F0502020204030204" pitchFamily="34" charset="0"/>
            </a:endParaRPr>
          </a:p>
          <a:p>
            <a:r>
              <a:rPr lang="en-US" dirty="0" smtClean="0">
                <a:solidFill>
                  <a:srgbClr val="221E1F"/>
                </a:solidFill>
                <a:latin typeface="Calibri" panose="020F0502020204030204" pitchFamily="34" charset="0"/>
              </a:rPr>
              <a:t>I believe achieving at least 60% utilization is within reach.</a:t>
            </a:r>
            <a:endParaRPr lang="en-US" sz="1800" b="0" i="0" u="none" strike="noStrike" baseline="0" dirty="0">
              <a:solidFill>
                <a:srgbClr val="221E1F"/>
              </a:solidFill>
              <a:latin typeface="Calibri" panose="020F0502020204030204" pitchFamily="34" charset="0"/>
            </a:endParaRPr>
          </a:p>
          <a:p>
            <a:r>
              <a:rPr lang="en-US" dirty="0" smtClean="0">
                <a:solidFill>
                  <a:srgbClr val="221E1F"/>
                </a:solidFill>
                <a:latin typeface="Calibri" panose="020F0502020204030204" pitchFamily="34" charset="0"/>
              </a:rPr>
              <a:t>I’m exploring adding at least one more technician and dropping some down to one bay. This will also take some work from parts to increase stock so techs can fix vehicles and move them out without tying up there bays.</a:t>
            </a:r>
          </a:p>
          <a:p>
            <a:r>
              <a:rPr lang="en-US" sz="1800" b="0" i="0" u="none" strike="noStrike" baseline="0" dirty="0" smtClean="0">
                <a:solidFill>
                  <a:srgbClr val="221E1F"/>
                </a:solidFill>
                <a:latin typeface="Calibri" panose="020F0502020204030204" pitchFamily="34" charset="0"/>
              </a:rPr>
              <a:t>I will monitor our progress monthly and address any issues as they arise </a:t>
            </a:r>
            <a:endParaRPr lang="en-US" sz="1800" b="0" i="0" u="none" strike="noStrike" baseline="0" dirty="0">
              <a:solidFill>
                <a:srgbClr val="221E1F"/>
              </a:solidFill>
              <a:latin typeface="Calibri" panose="020F0502020204030204" pitchFamily="34" charset="0"/>
            </a:endParaRPr>
          </a:p>
          <a:p>
            <a:endParaRPr lang="en-US" sz="1800" b="0" i="0" u="none" strike="noStrike" baseline="0" dirty="0">
              <a:solidFill>
                <a:srgbClr val="221E1F"/>
              </a:solidFill>
              <a:latin typeface="Calibri" panose="020F0502020204030204" pitchFamily="34" charset="0"/>
            </a:endParaRPr>
          </a:p>
          <a:p>
            <a:endParaRPr lang="en-US" dirty="0"/>
          </a:p>
        </p:txBody>
      </p:sp>
      <p:pic>
        <p:nvPicPr>
          <p:cNvPr id="11265" name="Picture 1"/>
          <p:cNvPicPr>
            <a:picLocks noGrp="1" noChangeAspect="1" noChangeArrowheads="1"/>
          </p:cNvPicPr>
          <p:nvPr>
            <p:ph sz="half" idx="2"/>
          </p:nvPr>
        </p:nvPicPr>
        <p:blipFill>
          <a:blip r:embed="rId2"/>
          <a:srcRect/>
          <a:stretch>
            <a:fillRect/>
          </a:stretch>
        </p:blipFill>
        <p:spPr bwMode="auto">
          <a:xfrm>
            <a:off x="5699281" y="2195513"/>
            <a:ext cx="2965139" cy="3810000"/>
          </a:xfrm>
          <a:prstGeom prst="rect">
            <a:avLst/>
          </a:prstGeom>
          <a:noFill/>
          <a:ln w="9525">
            <a:noFill/>
            <a:miter lim="800000"/>
            <a:headEnd/>
            <a:tailEnd/>
          </a:ln>
          <a:effectLst/>
        </p:spPr>
      </p:pic>
    </p:spTree>
    <p:extLst>
      <p:ext uri="{BB962C8B-B14F-4D97-AF65-F5344CB8AC3E}">
        <p14:creationId xmlns=""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 xmlns:a16="http://schemas.microsoft.com/office/drawing/2014/main" id="{DC1AC215-6A1E-4C59-EFD0-D293BFB95537}"/>
              </a:ext>
            </a:extLst>
          </p:cNvPr>
          <p:cNvSpPr>
            <a:spLocks noGrp="1"/>
          </p:cNvSpPr>
          <p:nvPr>
            <p:ph sz="half" idx="1"/>
          </p:nvPr>
        </p:nvSpPr>
        <p:spPr/>
        <p:txBody>
          <a:bodyPr>
            <a:normAutofit fontScale="85000" lnSpcReduction="10000"/>
          </a:bodyPr>
          <a:lstStyle/>
          <a:p>
            <a:r>
              <a:rPr lang="en-US" dirty="0" smtClean="0"/>
              <a:t>Overall, service operations are performing pretty well. Some areas to concentrate on will be increasing maintenance and competitive work. Our averages are low in those areas and we need to increase that part of the business. We perform a huge amount of one line </a:t>
            </a:r>
            <a:r>
              <a:rPr lang="en-US" dirty="0" err="1" smtClean="0"/>
              <a:t>ro’s</a:t>
            </a:r>
            <a:r>
              <a:rPr lang="en-US" dirty="0" smtClean="0"/>
              <a:t>, mostly due to </a:t>
            </a:r>
            <a:r>
              <a:rPr lang="en-US" dirty="0" err="1" smtClean="0"/>
              <a:t>lof</a:t>
            </a:r>
            <a:r>
              <a:rPr lang="en-US" dirty="0" smtClean="0"/>
              <a:t>/rotate work orders that require customers to have performed here in order to keep their lifetime </a:t>
            </a:r>
            <a:r>
              <a:rPr lang="en-US" dirty="0" err="1" smtClean="0"/>
              <a:t>powertrain</a:t>
            </a:r>
            <a:r>
              <a:rPr lang="en-US" dirty="0" smtClean="0"/>
              <a:t> warranties valid. They provide opportunities for </a:t>
            </a:r>
            <a:r>
              <a:rPr lang="en-US" dirty="0" err="1" smtClean="0"/>
              <a:t>upsells</a:t>
            </a:r>
            <a:r>
              <a:rPr lang="en-US" dirty="0" smtClean="0"/>
              <a:t> and we need to concentrate on those customers more often. Even though our repair work percentages are higher than most, we still need to concentrate on missed opportunities to bring these averages up, which will drive gross profits higher.</a:t>
            </a:r>
            <a:endParaRPr lang="en-US" dirty="0"/>
          </a:p>
        </p:txBody>
      </p:sp>
      <p:sp>
        <p:nvSpPr>
          <p:cNvPr id="5" name="Content Placeholder 4"/>
          <p:cNvSpPr>
            <a:spLocks noGrp="1"/>
          </p:cNvSpPr>
          <p:nvPr>
            <p:ph sz="half" idx="2"/>
          </p:nvPr>
        </p:nvSpPr>
        <p:spPr/>
        <p:txBody>
          <a:bodyPr>
            <a:normAutofit fontScale="85000" lnSpcReduction="10000"/>
          </a:bodyPr>
          <a:lstStyle/>
          <a:p>
            <a:endParaRPr lang="en-US"/>
          </a:p>
        </p:txBody>
      </p:sp>
      <p:pic>
        <p:nvPicPr>
          <p:cNvPr id="1026" name="Picture 2"/>
          <p:cNvPicPr>
            <a:picLocks noChangeAspect="1" noChangeArrowheads="1"/>
          </p:cNvPicPr>
          <p:nvPr/>
        </p:nvPicPr>
        <p:blipFill>
          <a:blip r:embed="rId2"/>
          <a:srcRect/>
          <a:stretch>
            <a:fillRect/>
          </a:stretch>
        </p:blipFill>
        <p:spPr bwMode="auto">
          <a:xfrm>
            <a:off x="4913626" y="2175641"/>
            <a:ext cx="4472112" cy="3888828"/>
          </a:xfrm>
          <a:prstGeom prst="rect">
            <a:avLst/>
          </a:prstGeom>
          <a:noFill/>
          <a:ln w="9525">
            <a:noFill/>
            <a:miter lim="800000"/>
            <a:headEnd/>
            <a:tailEnd/>
          </a:ln>
          <a:effectLst/>
        </p:spPr>
      </p:pic>
    </p:spTree>
    <p:extLst>
      <p:ext uri="{BB962C8B-B14F-4D97-AF65-F5344CB8AC3E}">
        <p14:creationId xmlns=""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lstStyle/>
          <a:p>
            <a:r>
              <a:rPr lang="en-US" dirty="0" smtClean="0"/>
              <a:t>Strengths</a:t>
            </a:r>
          </a:p>
          <a:p>
            <a:r>
              <a:rPr lang="en-US" dirty="0" smtClean="0"/>
              <a:t>We have probably the best well rounded technicians and advisors that I’ve seen in the last </a:t>
            </a:r>
            <a:r>
              <a:rPr lang="en-US" dirty="0" smtClean="0"/>
              <a:t>20 years.</a:t>
            </a:r>
          </a:p>
          <a:p>
            <a:r>
              <a:rPr lang="en-US" dirty="0" smtClean="0"/>
              <a:t>Our average tenure for our advisors is 8 years. Customers know and trust the advisors to handle their needs.</a:t>
            </a:r>
          </a:p>
          <a:p>
            <a:r>
              <a:rPr lang="en-US" dirty="0" smtClean="0"/>
              <a:t>Service director has been with the company for 14 years. </a:t>
            </a:r>
          </a:p>
          <a:p>
            <a:r>
              <a:rPr lang="en-US" dirty="0" smtClean="0"/>
              <a:t>Large and dedicated customer base. We enjoy a fairly high retention rate.</a:t>
            </a:r>
          </a:p>
          <a:p>
            <a:r>
              <a:rPr lang="en-US" dirty="0" smtClean="0"/>
              <a:t>Solid amount of internal work from sales that helps drive service and parts gross.</a:t>
            </a:r>
            <a:endParaRPr lang="en-US" dirty="0"/>
          </a:p>
        </p:txBody>
      </p:sp>
    </p:spTree>
    <p:extLst>
      <p:ext uri="{BB962C8B-B14F-4D97-AF65-F5344CB8AC3E}">
        <p14:creationId xmlns=""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 xmlns:a16="http://schemas.microsoft.com/office/drawing/2014/main" id="{203A9D90-6288-FF85-A14B-EAAC61E0E9A8}"/>
              </a:ext>
            </a:extLst>
          </p:cNvPr>
          <p:cNvSpPr>
            <a:spLocks noGrp="1"/>
          </p:cNvSpPr>
          <p:nvPr>
            <p:ph idx="1"/>
          </p:nvPr>
        </p:nvSpPr>
        <p:spPr/>
        <p:txBody>
          <a:bodyPr/>
          <a:lstStyle/>
          <a:p>
            <a:r>
              <a:rPr lang="en-US" dirty="0"/>
              <a:t>Weaknesses</a:t>
            </a:r>
          </a:p>
          <a:p>
            <a:r>
              <a:rPr lang="en-US" dirty="0" smtClean="0"/>
              <a:t>Service and parts marketing could be more aggressive. We have mostly concentrated on sales marketing and should focus more on service.</a:t>
            </a:r>
          </a:p>
          <a:p>
            <a:r>
              <a:rPr lang="en-US" dirty="0" smtClean="0"/>
              <a:t>Our ELR is a little low. Advisors have the ability to discount tickets for customer satisfaction, but I believe their using them too often. I believe they can close sales without having to discount too quickly.</a:t>
            </a:r>
          </a:p>
          <a:p>
            <a:r>
              <a:rPr lang="en-US" dirty="0" smtClean="0"/>
              <a:t>Parts stock seems to be off in regards to frequently used parts. Although we use the RIM system, it seems like we’re having to order several parts that are replaced fairly often. </a:t>
            </a:r>
            <a:endParaRPr lang="en-US" dirty="0"/>
          </a:p>
        </p:txBody>
      </p:sp>
    </p:spTree>
    <p:extLst>
      <p:ext uri="{BB962C8B-B14F-4D97-AF65-F5344CB8AC3E}">
        <p14:creationId xmlns=""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254</TotalTime>
  <Words>1400</Words>
  <Application>Microsoft Office PowerPoint</Application>
  <PresentationFormat>Custom</PresentationFormat>
  <Paragraphs>107</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Tablet 2</cp:lastModifiedBy>
  <cp:revision>50</cp:revision>
  <dcterms:created xsi:type="dcterms:W3CDTF">2022-12-04T13:10:55Z</dcterms:created>
  <dcterms:modified xsi:type="dcterms:W3CDTF">2024-03-13T16:17:48Z</dcterms:modified>
</cp:coreProperties>
</file>