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4660"/>
  </p:normalViewPr>
  <p:slideViewPr>
    <p:cSldViewPr snapToGrid="0">
      <p:cViewPr varScale="1">
        <p:scale>
          <a:sx n="91" d="100"/>
          <a:sy n="91" d="100"/>
        </p:scale>
        <p:origin x="208" y="6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4/1/24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4/1/24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err="1"/>
              <a:t>Transitowne</a:t>
            </a:r>
            <a:r>
              <a:rPr lang="en-US" sz="3200" dirty="0"/>
              <a:t> CJDR Williamsville</a:t>
            </a:r>
          </a:p>
          <a:p>
            <a:pPr algn="ctr"/>
            <a:r>
              <a:rPr lang="en-US" sz="3200" dirty="0"/>
              <a:t>Nick Christopher N437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We can hold techs accountable by holding weekly meetings to </a:t>
            </a:r>
          </a:p>
          <a:p>
            <a:r>
              <a:rPr lang="en-US" dirty="0"/>
              <a:t>Monthly advertisements for service specials and recommended maintenance that a customer will need. </a:t>
            </a:r>
          </a:p>
          <a:p>
            <a:r>
              <a:rPr lang="en-US" dirty="0"/>
              <a:t>Increasing the internal labor rate to the posted door rate would help increase gross profit</a:t>
            </a:r>
          </a:p>
          <a:p>
            <a:r>
              <a:rPr lang="en-US" dirty="0"/>
              <a:t>Install a marketing TV in the waiting room that shows specials and competitive pricing against the secondary repair shops.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Technicians being poached by other dealerships and industries. </a:t>
            </a:r>
          </a:p>
          <a:p>
            <a:r>
              <a:rPr lang="en-US" dirty="0"/>
              <a:t>Independent facilities that are discounting labor to get the job</a:t>
            </a:r>
          </a:p>
          <a:p>
            <a:r>
              <a:rPr lang="en-US" dirty="0"/>
              <a:t>EV vehicles requiring maintenance that our technicians aren’t trained for yet or have a hard time doing because of lack of manufacturer assistance.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Train the technicians and service advisors to sell maintenance to increase gross opportunities</a:t>
            </a:r>
          </a:p>
          <a:p>
            <a:r>
              <a:rPr lang="en-US" dirty="0"/>
              <a:t>Increase RO count by advertising monthly specials and coupons. </a:t>
            </a:r>
          </a:p>
          <a:p>
            <a:r>
              <a:rPr lang="en-US" dirty="0"/>
              <a:t>Decrease unapplied time by changing pay plans and moving techs to flat rate</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Training weekly with the new techs to make sure they understand the expectations. Training the veteran techs monthly on new processes and ways to improve. </a:t>
            </a:r>
          </a:p>
          <a:p>
            <a:r>
              <a:rPr lang="en-US" dirty="0"/>
              <a:t>Monthly meetings with the marketing director to ensure all strategies are working</a:t>
            </a:r>
          </a:p>
          <a:p>
            <a:r>
              <a:rPr lang="en-US" dirty="0"/>
              <a:t>Working with the parts department to get first time fill rate closer to 100%</a:t>
            </a:r>
          </a:p>
          <a:p>
            <a:r>
              <a:rPr lang="en-US" dirty="0"/>
              <a:t>Removing any labor op not in the top 100 list.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Readjust pay plans for the hourly techs to decrease out unapplied time</a:t>
            </a:r>
          </a:p>
          <a:p>
            <a:r>
              <a:rPr lang="en-US" dirty="0"/>
              <a:t>Service manager is the only one with access to discount labor on ROs</a:t>
            </a:r>
          </a:p>
          <a:p>
            <a:r>
              <a:rPr lang="en-US" dirty="0"/>
              <a:t>Implement a shop foreman to dispatch repair orders. </a:t>
            </a:r>
          </a:p>
          <a:p>
            <a:r>
              <a:rPr lang="en-US" dirty="0"/>
              <a:t>Work with parts to make sure parts are brought to the technicians to keep them working and not standing at the parts counter.</a:t>
            </a:r>
          </a:p>
          <a:p>
            <a:r>
              <a:rPr lang="en-US" dirty="0"/>
              <a:t>Update advertising with new specials depending on the season and what customers are shopping for.</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800503399"/>
              </p:ext>
            </p:extLst>
          </p:nvPr>
        </p:nvGraphicFramePr>
        <p:xfrm>
          <a:off x="677334" y="1818624"/>
          <a:ext cx="9132492" cy="504556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Readjust pay plans for hourly techs</a:t>
                      </a:r>
                    </a:p>
                  </a:txBody>
                  <a:tcPr/>
                </a:tc>
                <a:tc>
                  <a:txBody>
                    <a:bodyPr/>
                    <a:lstStyle/>
                    <a:p>
                      <a:r>
                        <a:rPr lang="en-US" dirty="0"/>
                        <a:t>Service manager and GM</a:t>
                      </a:r>
                    </a:p>
                  </a:txBody>
                  <a:tcPr/>
                </a:tc>
                <a:tc>
                  <a:txBody>
                    <a:bodyPr/>
                    <a:lstStyle/>
                    <a:p>
                      <a:r>
                        <a:rPr lang="en-US" dirty="0"/>
                        <a:t>6/1</a:t>
                      </a:r>
                    </a:p>
                  </a:txBody>
                  <a:tcPr/>
                </a:tc>
                <a:extLst>
                  <a:ext uri="{0D108BD9-81ED-4DB2-BD59-A6C34878D82A}">
                    <a16:rowId xmlns:a16="http://schemas.microsoft.com/office/drawing/2014/main" val="2400365483"/>
                  </a:ext>
                </a:extLst>
              </a:tr>
              <a:tr h="565004">
                <a:tc>
                  <a:txBody>
                    <a:bodyPr/>
                    <a:lstStyle/>
                    <a:p>
                      <a:r>
                        <a:rPr lang="en-US" dirty="0"/>
                        <a:t>Implement a shop foreman</a:t>
                      </a:r>
                    </a:p>
                  </a:txBody>
                  <a:tcPr/>
                </a:tc>
                <a:tc>
                  <a:txBody>
                    <a:bodyPr/>
                    <a:lstStyle/>
                    <a:p>
                      <a:r>
                        <a:rPr lang="en-US" dirty="0"/>
                        <a:t>Service manager and GM</a:t>
                      </a:r>
                    </a:p>
                  </a:txBody>
                  <a:tcPr/>
                </a:tc>
                <a:tc>
                  <a:txBody>
                    <a:bodyPr/>
                    <a:lstStyle/>
                    <a:p>
                      <a:r>
                        <a:rPr lang="en-US" dirty="0"/>
                        <a:t>6/15</a:t>
                      </a:r>
                    </a:p>
                  </a:txBody>
                  <a:tcPr/>
                </a:tc>
                <a:extLst>
                  <a:ext uri="{0D108BD9-81ED-4DB2-BD59-A6C34878D82A}">
                    <a16:rowId xmlns:a16="http://schemas.microsoft.com/office/drawing/2014/main" val="107845787"/>
                  </a:ext>
                </a:extLst>
              </a:tr>
              <a:tr h="565004">
                <a:tc>
                  <a:txBody>
                    <a:bodyPr/>
                    <a:lstStyle/>
                    <a:p>
                      <a:r>
                        <a:rPr lang="en-US" dirty="0"/>
                        <a:t>Have parts advisor running parts to techs </a:t>
                      </a:r>
                    </a:p>
                  </a:txBody>
                  <a:tcPr/>
                </a:tc>
                <a:tc>
                  <a:txBody>
                    <a:bodyPr/>
                    <a:lstStyle/>
                    <a:p>
                      <a:r>
                        <a:rPr lang="en-US" dirty="0"/>
                        <a:t>Parts manager and service manager</a:t>
                      </a:r>
                    </a:p>
                  </a:txBody>
                  <a:tcPr/>
                </a:tc>
                <a:tc>
                  <a:txBody>
                    <a:bodyPr/>
                    <a:lstStyle/>
                    <a:p>
                      <a:r>
                        <a:rPr lang="en-US" dirty="0"/>
                        <a:t>6/1</a:t>
                      </a:r>
                    </a:p>
                  </a:txBody>
                  <a:tcPr/>
                </a:tc>
                <a:extLst>
                  <a:ext uri="{0D108BD9-81ED-4DB2-BD59-A6C34878D82A}">
                    <a16:rowId xmlns:a16="http://schemas.microsoft.com/office/drawing/2014/main" val="1530126605"/>
                  </a:ext>
                </a:extLst>
              </a:tr>
              <a:tr h="565004">
                <a:tc>
                  <a:txBody>
                    <a:bodyPr/>
                    <a:lstStyle/>
                    <a:p>
                      <a:r>
                        <a:rPr lang="en-US" dirty="0"/>
                        <a:t>Service special marketing campaigns</a:t>
                      </a:r>
                    </a:p>
                  </a:txBody>
                  <a:tcPr/>
                </a:tc>
                <a:tc>
                  <a:txBody>
                    <a:bodyPr/>
                    <a:lstStyle/>
                    <a:p>
                      <a:r>
                        <a:rPr lang="en-US" dirty="0"/>
                        <a:t>Marketing director and service manager</a:t>
                      </a:r>
                    </a:p>
                  </a:txBody>
                  <a:tcPr/>
                </a:tc>
                <a:tc>
                  <a:txBody>
                    <a:bodyPr/>
                    <a:lstStyle/>
                    <a:p>
                      <a:r>
                        <a:rPr lang="en-US" dirty="0"/>
                        <a:t>6/1</a:t>
                      </a:r>
                    </a:p>
                    <a:p>
                      <a:endParaRPr lang="en-US" dirty="0"/>
                    </a:p>
                  </a:txBody>
                  <a:tcPr/>
                </a:tc>
                <a:extLst>
                  <a:ext uri="{0D108BD9-81ED-4DB2-BD59-A6C34878D82A}">
                    <a16:rowId xmlns:a16="http://schemas.microsoft.com/office/drawing/2014/main" val="1950345431"/>
                  </a:ext>
                </a:extLst>
              </a:tr>
              <a:tr h="565004">
                <a:tc>
                  <a:txBody>
                    <a:bodyPr/>
                    <a:lstStyle/>
                    <a:p>
                      <a:r>
                        <a:rPr lang="en-US" dirty="0"/>
                        <a:t>Get qualified service advisor training for Tiffany</a:t>
                      </a:r>
                    </a:p>
                  </a:txBody>
                  <a:tcPr/>
                </a:tc>
                <a:tc>
                  <a:txBody>
                    <a:bodyPr/>
                    <a:lstStyle/>
                    <a:p>
                      <a:r>
                        <a:rPr lang="en-US" dirty="0"/>
                        <a:t>Service manager</a:t>
                      </a:r>
                    </a:p>
                  </a:txBody>
                  <a:tcPr/>
                </a:tc>
                <a:tc>
                  <a:txBody>
                    <a:bodyPr/>
                    <a:lstStyle/>
                    <a:p>
                      <a:r>
                        <a:rPr lang="en-US" dirty="0"/>
                        <a:t>6/1</a:t>
                      </a:r>
                    </a:p>
                  </a:txBody>
                  <a:tcPr/>
                </a:tc>
                <a:extLst>
                  <a:ext uri="{0D108BD9-81ED-4DB2-BD59-A6C34878D82A}">
                    <a16:rowId xmlns:a16="http://schemas.microsoft.com/office/drawing/2014/main" val="1960891333"/>
                  </a:ext>
                </a:extLst>
              </a:tr>
              <a:tr h="565004">
                <a:tc>
                  <a:txBody>
                    <a:bodyPr/>
                    <a:lstStyle/>
                    <a:p>
                      <a:r>
                        <a:rPr lang="en-US" dirty="0"/>
                        <a:t>Reorganize the shop to increase shop utilization</a:t>
                      </a:r>
                    </a:p>
                  </a:txBody>
                  <a:tcPr/>
                </a:tc>
                <a:tc>
                  <a:txBody>
                    <a:bodyPr/>
                    <a:lstStyle/>
                    <a:p>
                      <a:r>
                        <a:rPr lang="en-US" dirty="0"/>
                        <a:t>Service manager and GM</a:t>
                      </a:r>
                    </a:p>
                  </a:txBody>
                  <a:tcPr/>
                </a:tc>
                <a:tc>
                  <a:txBody>
                    <a:bodyPr/>
                    <a:lstStyle/>
                    <a:p>
                      <a:r>
                        <a:rPr lang="en-US" dirty="0"/>
                        <a:t>5/22 start 6/30 complete</a:t>
                      </a:r>
                    </a:p>
                  </a:txBody>
                  <a:tcPr/>
                </a:tc>
                <a:extLst>
                  <a:ext uri="{0D108BD9-81ED-4DB2-BD59-A6C34878D82A}">
                    <a16:rowId xmlns:a16="http://schemas.microsoft.com/office/drawing/2014/main" val="4137224325"/>
                  </a:ext>
                </a:extLst>
              </a:tr>
              <a:tr h="565004">
                <a:tc>
                  <a:txBody>
                    <a:bodyPr/>
                    <a:lstStyle/>
                    <a:p>
                      <a:r>
                        <a:rPr lang="en-US" dirty="0"/>
                        <a:t>Remove all excess labor op codes</a:t>
                      </a:r>
                    </a:p>
                  </a:txBody>
                  <a:tcPr/>
                </a:tc>
                <a:tc>
                  <a:txBody>
                    <a:bodyPr/>
                    <a:lstStyle/>
                    <a:p>
                      <a:r>
                        <a:rPr lang="en-US" dirty="0"/>
                        <a:t>Service manager office manager</a:t>
                      </a:r>
                    </a:p>
                  </a:txBody>
                  <a:tcPr/>
                </a:tc>
                <a:tc>
                  <a:txBody>
                    <a:bodyPr/>
                    <a:lstStyle/>
                    <a:p>
                      <a:r>
                        <a:rPr lang="en-US" dirty="0"/>
                        <a:t>5/22 start 6/1 complete</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r>
              <a:rPr lang="en-US" dirty="0"/>
              <a:t>This service department has a lot of potential. With attention in the listed areas, we could increase absorption rate and net profit. </a:t>
            </a:r>
          </a:p>
          <a:p>
            <a:r>
              <a:rPr lang="en-US" dirty="0"/>
              <a:t>Our expenses need to be more controlled with attention to unapplied time and personnel.</a:t>
            </a:r>
          </a:p>
          <a:p>
            <a:r>
              <a:rPr lang="en-US" dirty="0"/>
              <a:t>Tiffany the service advisor will be a great replacement to our current service manager in the next coming years and we need to keep her on track and engaged.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are currently advertising through google SEO for customers who own CJDR vehicles</a:t>
            </a:r>
          </a:p>
          <a:p>
            <a:r>
              <a:rPr lang="en-US" dirty="0">
                <a:solidFill>
                  <a:srgbClr val="221E1F"/>
                </a:solidFill>
                <a:latin typeface="Calibri" panose="020F0502020204030204" pitchFamily="34" charset="0"/>
              </a:rPr>
              <a:t>We use CRM email and text campaigns for monthly specials IE buy 3 tires get 1 for $1</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For improvement, We need to focus on our online presence. Our website does not show service specials or coupons. We will also get a routine maintenance mailer out to customers based on milage of their vehicle.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Work with the service manager and the marketing director to get the mailer and website up to date. </a:t>
            </a:r>
          </a:p>
          <a:p>
            <a:r>
              <a:rPr lang="en-US" sz="1800" b="0" i="0" u="none" strike="noStrike" baseline="0" dirty="0">
                <a:solidFill>
                  <a:srgbClr val="221E1F"/>
                </a:solidFill>
                <a:latin typeface="Calibri" panose="020F0502020204030204" pitchFamily="34" charset="0"/>
              </a:rPr>
              <a:t>We will measure our changes through data analysis, performance trackers and customer satisfaction</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4062437"/>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We currently have 3 technicians that are hourly (unapplied time) and 2 on a guarantee</a:t>
            </a:r>
          </a:p>
          <a:p>
            <a:r>
              <a:rPr lang="en-US" sz="1800" b="0" i="0" u="none" strike="noStrike" baseline="0" dirty="0">
                <a:solidFill>
                  <a:srgbClr val="221E1F"/>
                </a:solidFill>
                <a:latin typeface="Calibri" panose="020F0502020204030204" pitchFamily="34" charset="0"/>
              </a:rPr>
              <a:t>We will move 2 of the hourly techs that have graduated </a:t>
            </a:r>
            <a:r>
              <a:rPr lang="en-US" sz="1800" b="0" i="0" u="none" strike="noStrike" baseline="0" dirty="0" err="1">
                <a:solidFill>
                  <a:srgbClr val="221E1F"/>
                </a:solidFill>
                <a:latin typeface="Calibri" panose="020F0502020204030204" pitchFamily="34" charset="0"/>
              </a:rPr>
              <a:t>mopar</a:t>
            </a:r>
            <a:r>
              <a:rPr lang="en-US" sz="1800" b="0" i="0" u="none" strike="noStrike" baseline="0" dirty="0">
                <a:solidFill>
                  <a:srgbClr val="221E1F"/>
                </a:solidFill>
                <a:latin typeface="Calibri" panose="020F0502020204030204" pitchFamily="34" charset="0"/>
              </a:rPr>
              <a:t> CAP to flat rate and remove the guarantee on the other techs to decrease the Adj. cost of labor</a:t>
            </a:r>
          </a:p>
          <a:p>
            <a:r>
              <a:rPr lang="en-US" sz="1800" b="0" i="0" u="none" strike="noStrike" baseline="0" dirty="0">
                <a:solidFill>
                  <a:srgbClr val="221E1F"/>
                </a:solidFill>
                <a:latin typeface="Calibri" panose="020F0502020204030204" pitchFamily="34" charset="0"/>
              </a:rPr>
              <a:t>One of the biggest issues is that the under performers don’t know they are not producing enough hours. We will get a board or screen that shows productivity time and where other technicians are to get the guys on the bottom to open their eyes.</a:t>
            </a:r>
          </a:p>
          <a:p>
            <a:r>
              <a:rPr lang="en-US" sz="1800" b="0" i="0" u="none" strike="noStrike" baseline="0" dirty="0">
                <a:solidFill>
                  <a:srgbClr val="221E1F"/>
                </a:solidFill>
                <a:latin typeface="Calibri" panose="020F0502020204030204" pitchFamily="34" charset="0"/>
              </a:rPr>
              <a:t>Watch Adj cost of labor MoM and measure against objectives to make sure we are headed in the right direction.</a:t>
            </a:r>
          </a:p>
          <a:p>
            <a:endParaRPr lang="en-US" dirty="0"/>
          </a:p>
        </p:txBody>
      </p:sp>
      <p:pic>
        <p:nvPicPr>
          <p:cNvPr id="11" name="Content Placeholder 10" descr="A screenshot of a spreadsheet&#10;&#10;Description automatically generated">
            <a:extLst>
              <a:ext uri="{FF2B5EF4-FFF2-40B4-BE49-F238E27FC236}">
                <a16:creationId xmlns:a16="http://schemas.microsoft.com/office/drawing/2014/main" id="{572BDC95-DF43-FCF3-89B7-DBD1C5DC4794}"/>
              </a:ext>
            </a:extLst>
          </p:cNvPr>
          <p:cNvPicPr>
            <a:picLocks noGrp="1" noChangeAspect="1"/>
          </p:cNvPicPr>
          <p:nvPr>
            <p:ph sz="quarter" idx="4"/>
          </p:nvPr>
        </p:nvPicPr>
        <p:blipFill>
          <a:blip r:embed="rId2"/>
          <a:stretch>
            <a:fillRect/>
          </a:stretch>
        </p:blipFill>
        <p:spPr>
          <a:xfrm>
            <a:off x="4975668" y="1786454"/>
            <a:ext cx="6064494" cy="3179833"/>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In addition to the high unapplied time, our internal rate is significantly lower than our door rate ($159 door, $115 internal). We need to get our internal rate up to the door rate. </a:t>
            </a:r>
          </a:p>
          <a:p>
            <a:r>
              <a:rPr lang="en-US" sz="1800" b="0" i="0" u="none" strike="noStrike" baseline="0" dirty="0">
                <a:solidFill>
                  <a:srgbClr val="221E1F"/>
                </a:solidFill>
                <a:latin typeface="Calibri" panose="020F0502020204030204" pitchFamily="34" charset="0"/>
              </a:rPr>
              <a:t>By doing so we will increase gross and get used cars through the shop faster since they will be a bigger payer for service. </a:t>
            </a:r>
          </a:p>
          <a:p>
            <a:r>
              <a:rPr lang="en-US" sz="1800" b="0" i="0" u="none" strike="noStrike" baseline="0" dirty="0">
                <a:solidFill>
                  <a:srgbClr val="221E1F"/>
                </a:solidFill>
                <a:latin typeface="Calibri" panose="020F0502020204030204" pitchFamily="34" charset="0"/>
              </a:rPr>
              <a:t>We also need to do a warranty rate increase through Chrysler to help increase gross. </a:t>
            </a:r>
          </a:p>
          <a:p>
            <a:r>
              <a:rPr lang="en-US" sz="1800" b="0" i="0" u="none" strike="noStrike" baseline="0" dirty="0">
                <a:solidFill>
                  <a:srgbClr val="221E1F"/>
                </a:solidFill>
                <a:latin typeface="Calibri" panose="020F0502020204030204" pitchFamily="34" charset="0"/>
              </a:rPr>
              <a:t>We will measure through objectives and comparing on </a:t>
            </a:r>
            <a:r>
              <a:rPr lang="en-US" sz="1800" b="0" i="0" u="none" strike="noStrike" baseline="0" dirty="0" err="1">
                <a:solidFill>
                  <a:srgbClr val="221E1F"/>
                </a:solidFill>
                <a:latin typeface="Calibri" panose="020F0502020204030204" pitchFamily="34" charset="0"/>
              </a:rPr>
              <a:t>iExam</a:t>
            </a:r>
            <a:r>
              <a:rPr lang="en-US" sz="1800" b="0" i="0" u="none" strike="noStrike" baseline="0" dirty="0">
                <a:solidFill>
                  <a:srgbClr val="221E1F"/>
                </a:solidFill>
                <a:latin typeface="Calibri" panose="020F0502020204030204" pitchFamily="34" charset="0"/>
              </a:rPr>
              <a:t> through Chrysler that shows where the other CJDR store in our market are. </a:t>
            </a:r>
          </a:p>
          <a:p>
            <a:endParaRPr lang="en-US" dirty="0"/>
          </a:p>
        </p:txBody>
      </p:sp>
      <p:pic>
        <p:nvPicPr>
          <p:cNvPr id="8" name="Content Placeholder 7" descr="A screenshot of a spreadsheet&#10;&#10;Description automatically generated">
            <a:extLst>
              <a:ext uri="{FF2B5EF4-FFF2-40B4-BE49-F238E27FC236}">
                <a16:creationId xmlns:a16="http://schemas.microsoft.com/office/drawing/2014/main" id="{F23FB3BE-02BA-521B-ABF6-D9E161E10446}"/>
              </a:ext>
            </a:extLst>
          </p:cNvPr>
          <p:cNvPicPr>
            <a:picLocks noGrp="1" noChangeAspect="1"/>
          </p:cNvPicPr>
          <p:nvPr>
            <p:ph sz="half" idx="2"/>
          </p:nvPr>
        </p:nvPicPr>
        <p:blipFill>
          <a:blip r:embed="rId2"/>
          <a:stretch>
            <a:fillRect/>
          </a:stretch>
        </p:blipFill>
        <p:spPr>
          <a:xfrm>
            <a:off x="5320853" y="1780763"/>
            <a:ext cx="4614503" cy="3550680"/>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84965" y="1668220"/>
            <a:ext cx="4184035" cy="388077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Our technician proficiency is horrific. 52% is unacceptable. We will get that up by posting proficiency numbers on the board and having one on one meetings. </a:t>
            </a:r>
          </a:p>
          <a:p>
            <a:r>
              <a:rPr lang="en-US" sz="1800" b="0" i="0" u="none" strike="noStrike" baseline="0" dirty="0">
                <a:solidFill>
                  <a:srgbClr val="221E1F"/>
                </a:solidFill>
                <a:latin typeface="Calibri" panose="020F0502020204030204" pitchFamily="34" charset="0"/>
              </a:rPr>
              <a:t>Our service manager needs to make sure that the Ros are dispatched in a timely manor and that technicians aren’t cherry picking the deck. </a:t>
            </a:r>
          </a:p>
          <a:p>
            <a:r>
              <a:rPr lang="en-US" sz="1800" b="0" i="0" u="none" strike="noStrike" baseline="0" dirty="0">
                <a:solidFill>
                  <a:srgbClr val="221E1F"/>
                </a:solidFill>
                <a:latin typeface="Calibri" panose="020F0502020204030204" pitchFamily="34" charset="0"/>
              </a:rPr>
              <a:t>Get a shop foreman to dispatch Ros and help techs get their proficiency to 100%</a:t>
            </a:r>
          </a:p>
          <a:p>
            <a:r>
              <a:rPr lang="en-US" sz="1800" b="0" i="0" u="none" strike="noStrike" baseline="0" dirty="0">
                <a:solidFill>
                  <a:srgbClr val="221E1F"/>
                </a:solidFill>
                <a:latin typeface="Calibri" panose="020F0502020204030204" pitchFamily="34" charset="0"/>
              </a:rPr>
              <a:t>Daily evaluations and weekly service meetings to go over tech performance and ways to improve.</a:t>
            </a:r>
          </a:p>
          <a:p>
            <a:endParaRPr lang="en-US" dirty="0"/>
          </a:p>
        </p:txBody>
      </p:sp>
      <p:pic>
        <p:nvPicPr>
          <p:cNvPr id="8" name="Content Placeholder 7" descr="A screenshot of a document&#10;&#10;Description automatically generated">
            <a:extLst>
              <a:ext uri="{FF2B5EF4-FFF2-40B4-BE49-F238E27FC236}">
                <a16:creationId xmlns:a16="http://schemas.microsoft.com/office/drawing/2014/main" id="{ED0EA238-4582-A6D3-1C15-2EEC1F95BAFD}"/>
              </a:ext>
            </a:extLst>
          </p:cNvPr>
          <p:cNvPicPr>
            <a:picLocks noGrp="1" noChangeAspect="1"/>
          </p:cNvPicPr>
          <p:nvPr>
            <p:ph sz="half" idx="2"/>
          </p:nvPr>
        </p:nvPicPr>
        <p:blipFill>
          <a:blip r:embed="rId2"/>
          <a:stretch>
            <a:fillRect/>
          </a:stretch>
        </p:blipFill>
        <p:spPr>
          <a:xfrm>
            <a:off x="4755007" y="609600"/>
            <a:ext cx="7252028" cy="549396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8613"/>
            <a:ext cx="4184035" cy="3880772"/>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Currently there is no accountability to increase facility utilization. </a:t>
            </a:r>
          </a:p>
          <a:p>
            <a:r>
              <a:rPr lang="en-US" sz="1800" b="0" i="0" u="none" strike="noStrike" baseline="0" dirty="0">
                <a:solidFill>
                  <a:srgbClr val="221E1F"/>
                </a:solidFill>
                <a:latin typeface="Calibri" panose="020F0502020204030204" pitchFamily="34" charset="0"/>
              </a:rPr>
              <a:t>We have 3 techs that have 2 bays that can be utilized better. Also, reorganizing the shop for ease of getting vehicles in and out of the shop</a:t>
            </a:r>
          </a:p>
          <a:p>
            <a:r>
              <a:rPr lang="en-US" sz="1800" b="0" i="0" u="none" strike="noStrike" baseline="0" dirty="0">
                <a:solidFill>
                  <a:srgbClr val="221E1F"/>
                </a:solidFill>
                <a:latin typeface="Calibri" panose="020F0502020204030204" pitchFamily="34" charset="0"/>
              </a:rPr>
              <a:t>We will be moving one of our veteran techs out of the front shop when he retires and moving one of our Mopar CAP graduates into the first bay to watch his performance and his proficiency. </a:t>
            </a:r>
          </a:p>
          <a:p>
            <a:r>
              <a:rPr lang="en-US" sz="1800" b="0" i="0" u="none" strike="noStrike" baseline="0" dirty="0">
                <a:solidFill>
                  <a:srgbClr val="221E1F"/>
                </a:solidFill>
                <a:latin typeface="Calibri" panose="020F0502020204030204" pitchFamily="34" charset="0"/>
              </a:rPr>
              <a:t>We will watch overall shop performance and what can be changed to better utilize the shop space. </a:t>
            </a:r>
          </a:p>
          <a:p>
            <a:endParaRPr lang="en-US" dirty="0"/>
          </a:p>
        </p:txBody>
      </p:sp>
      <p:pic>
        <p:nvPicPr>
          <p:cNvPr id="5" name="Picture 4" descr="A screenshot of a blue and yellow rectangular box&#10;&#10;Description automatically generated">
            <a:extLst>
              <a:ext uri="{FF2B5EF4-FFF2-40B4-BE49-F238E27FC236}">
                <a16:creationId xmlns:a16="http://schemas.microsoft.com/office/drawing/2014/main" id="{691EEBC8-5FDE-49EE-787D-35AC492D1B97}"/>
              </a:ext>
            </a:extLst>
          </p:cNvPr>
          <p:cNvPicPr>
            <a:picLocks noChangeAspect="1"/>
          </p:cNvPicPr>
          <p:nvPr/>
        </p:nvPicPr>
        <p:blipFill>
          <a:blip r:embed="rId2"/>
          <a:stretch>
            <a:fillRect/>
          </a:stretch>
        </p:blipFill>
        <p:spPr>
          <a:xfrm>
            <a:off x="5532705" y="903594"/>
            <a:ext cx="4469423" cy="5050811"/>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lnSpcReduction="10000"/>
          </a:bodyPr>
          <a:lstStyle/>
          <a:p>
            <a:r>
              <a:rPr lang="en-US" dirty="0"/>
              <a:t>When my service manager and I discussed the 100 RO analysis we realized that we have a significant problem with one line ROs and low hours per RO. We talked about the power of 3/10ths and how we can sell more maintenance when the customer comes in for routine oil changes and tire rotations. We used to do free oil changes for life when we were selling at the desk but we have fallen into order takers and need to get back to selling.  </a:t>
            </a:r>
          </a:p>
        </p:txBody>
      </p:sp>
      <p:pic>
        <p:nvPicPr>
          <p:cNvPr id="5" name="Picture 4" descr="A screenshot of a computer&#10;&#10;Description automatically generated">
            <a:extLst>
              <a:ext uri="{FF2B5EF4-FFF2-40B4-BE49-F238E27FC236}">
                <a16:creationId xmlns:a16="http://schemas.microsoft.com/office/drawing/2014/main" id="{261A0D77-5A89-1C5D-CB9C-04404BF1B012}"/>
              </a:ext>
            </a:extLst>
          </p:cNvPr>
          <p:cNvPicPr>
            <a:picLocks noChangeAspect="1"/>
          </p:cNvPicPr>
          <p:nvPr/>
        </p:nvPicPr>
        <p:blipFill>
          <a:blip r:embed="rId2"/>
          <a:stretch>
            <a:fillRect/>
          </a:stretch>
        </p:blipFill>
        <p:spPr>
          <a:xfrm>
            <a:off x="5621916" y="281354"/>
            <a:ext cx="5892750" cy="6295291"/>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We have 3 very proficient technicians that know how to turn hours. </a:t>
            </a:r>
          </a:p>
          <a:p>
            <a:r>
              <a:rPr lang="en-US" dirty="0"/>
              <a:t>We also have a service writer that has been here for 1 year that shows great potential at becoming a service manager. She has great customer service skills and is eager to learn. </a:t>
            </a:r>
          </a:p>
          <a:p>
            <a:r>
              <a:rPr lang="en-US" dirty="0"/>
              <a:t>Our current service manager has been in the industry for 30+ years and has a wealth of knowledge.</a:t>
            </a:r>
          </a:p>
          <a:p>
            <a:r>
              <a:rPr lang="en-US" dirty="0"/>
              <a:t>We have a strong customer base as we have been in business at this location since the 1960s.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Low accountability with the technicians and not enough meetings to review metrics.</a:t>
            </a:r>
          </a:p>
          <a:p>
            <a:r>
              <a:rPr lang="en-US" dirty="0"/>
              <a:t>Weak marketing for service specials and coupons.</a:t>
            </a:r>
          </a:p>
          <a:p>
            <a:r>
              <a:rPr lang="en-US" dirty="0"/>
              <a:t>Our internal labor rate is too low</a:t>
            </a:r>
          </a:p>
          <a:p>
            <a:r>
              <a:rPr lang="en-US" dirty="0"/>
              <a:t>First time fill rate is low and doesn’t allow technicians to complete jobs in a timely manor. </a:t>
            </a:r>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73772</TotalTime>
  <Words>1235</Words>
  <Application>Microsoft Macintosh PowerPoint</Application>
  <PresentationFormat>Widescreen</PresentationFormat>
  <Paragraphs>108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Nicholas Christopher</cp:lastModifiedBy>
  <cp:revision>26</cp:revision>
  <dcterms:created xsi:type="dcterms:W3CDTF">2022-12-04T13:10:55Z</dcterms:created>
  <dcterms:modified xsi:type="dcterms:W3CDTF">2024-05-22T19:47:48Z</dcterms:modified>
</cp:coreProperties>
</file>