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81813"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4/15/2024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N437</a:t>
            </a:r>
          </a:p>
          <a:p>
            <a:pPr algn="ctr"/>
            <a:r>
              <a:rPr lang="en-US" sz="3200" dirty="0"/>
              <a:t>Matt Lecuyer</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 Growth!!!</a:t>
            </a:r>
          </a:p>
          <a:p>
            <a:r>
              <a:rPr lang="en-US" dirty="0"/>
              <a:t>Increased preventative  maintenance sales.</a:t>
            </a:r>
          </a:p>
          <a:p>
            <a:r>
              <a:rPr lang="en-US" dirty="0"/>
              <a:t>Customer relations</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sz="1100" dirty="0"/>
              <a:t>Rising cost of tech rates and schooling</a:t>
            </a:r>
          </a:p>
          <a:p>
            <a:r>
              <a:rPr lang="en-US" sz="1100" dirty="0"/>
              <a:t>Rising cost of factory parts</a:t>
            </a:r>
          </a:p>
          <a:p>
            <a:r>
              <a:rPr lang="en-US" sz="1100" dirty="0"/>
              <a:t>Drama/ lack of communication between departments</a:t>
            </a:r>
          </a:p>
          <a:p>
            <a:r>
              <a:rPr lang="en-US" sz="1100" dirty="0"/>
              <a:t>Wait time on needed  OE parts</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 </a:t>
            </a:r>
          </a:p>
          <a:p>
            <a:r>
              <a:rPr lang="en-US" sz="1100" dirty="0"/>
              <a:t>Build customer relations</a:t>
            </a:r>
          </a:p>
          <a:p>
            <a:r>
              <a:rPr lang="en-US" sz="1100" dirty="0"/>
              <a:t>Build on our communication between all departments and with customers</a:t>
            </a:r>
          </a:p>
          <a:p>
            <a:r>
              <a:rPr lang="en-US" sz="1100" dirty="0"/>
              <a:t>Increase hours per RO by communicating  dealership/factory recommendation for maintenance of their vehicles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sz="1100" dirty="0"/>
              <a:t>Daily meetings with advisors.</a:t>
            </a:r>
          </a:p>
          <a:p>
            <a:r>
              <a:rPr lang="en-US" sz="1100" dirty="0"/>
              <a:t>Put processes in place for customer write ups</a:t>
            </a:r>
          </a:p>
          <a:p>
            <a:r>
              <a:rPr lang="en-US" sz="1100" dirty="0"/>
              <a:t>Weekly meeting with techs as a group and periodic meeting with techs individually .</a:t>
            </a:r>
          </a:p>
          <a:p>
            <a:r>
              <a:rPr lang="en-US" sz="1100" dirty="0"/>
              <a:t>Weekly meetings with department managers.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sz="1100" dirty="0"/>
              <a:t>Increase specialty labor rates ( EV and HD vehicles)</a:t>
            </a:r>
          </a:p>
          <a:p>
            <a:r>
              <a:rPr lang="en-US" sz="1100" dirty="0"/>
              <a:t>Utilize marketing partners to get mailers sent to customers with special promo’s and discounts.</a:t>
            </a:r>
          </a:p>
          <a:p>
            <a:r>
              <a:rPr lang="en-US" sz="1100" dirty="0"/>
              <a:t>Lead by example communicate </a:t>
            </a:r>
            <a:r>
              <a:rPr lang="en-US" sz="1100" dirty="0" err="1"/>
              <a:t>communicate</a:t>
            </a:r>
            <a:r>
              <a:rPr lang="en-US" sz="1100" dirty="0"/>
              <a:t> </a:t>
            </a:r>
            <a:r>
              <a:rPr lang="en-US" sz="1100" dirty="0" err="1"/>
              <a:t>communicate</a:t>
            </a:r>
            <a:r>
              <a:rPr lang="en-US" sz="1100" dirty="0"/>
              <a:t>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996253571"/>
              </p:ext>
            </p:extLst>
          </p:nvPr>
        </p:nvGraphicFramePr>
        <p:xfrm>
          <a:off x="677334" y="1818624"/>
          <a:ext cx="9132492" cy="46701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Increase labor rate </a:t>
                      </a:r>
                    </a:p>
                  </a:txBody>
                  <a:tcPr/>
                </a:tc>
                <a:tc>
                  <a:txBody>
                    <a:bodyPr/>
                    <a:lstStyle/>
                    <a:p>
                      <a:r>
                        <a:rPr lang="en-US" dirty="0"/>
                        <a:t>Service manager</a:t>
                      </a:r>
                    </a:p>
                  </a:txBody>
                  <a:tcPr/>
                </a:tc>
                <a:tc>
                  <a:txBody>
                    <a:bodyPr/>
                    <a:lstStyle/>
                    <a:p>
                      <a:r>
                        <a:rPr lang="en-US" dirty="0"/>
                        <a:t>March 1</a:t>
                      </a:r>
                    </a:p>
                  </a:txBody>
                  <a:tcPr/>
                </a:tc>
                <a:extLst>
                  <a:ext uri="{0D108BD9-81ED-4DB2-BD59-A6C34878D82A}">
                    <a16:rowId xmlns:a16="http://schemas.microsoft.com/office/drawing/2014/main" val="2400365483"/>
                  </a:ext>
                </a:extLst>
              </a:tr>
              <a:tr h="565004">
                <a:tc>
                  <a:txBody>
                    <a:bodyPr/>
                    <a:lstStyle/>
                    <a:p>
                      <a:r>
                        <a:rPr lang="en-US" dirty="0"/>
                        <a:t>Control dispatching </a:t>
                      </a:r>
                    </a:p>
                  </a:txBody>
                  <a:tcPr/>
                </a:tc>
                <a:tc>
                  <a:txBody>
                    <a:bodyPr/>
                    <a:lstStyle/>
                    <a:p>
                      <a:r>
                        <a:rPr lang="en-US" dirty="0"/>
                        <a:t>Service manager</a:t>
                      </a:r>
                    </a:p>
                  </a:txBody>
                  <a:tcPr/>
                </a:tc>
                <a:tc>
                  <a:txBody>
                    <a:bodyPr/>
                    <a:lstStyle/>
                    <a:p>
                      <a:r>
                        <a:rPr lang="en-US" dirty="0"/>
                        <a:t>March 1</a:t>
                      </a:r>
                    </a:p>
                  </a:txBody>
                  <a:tcPr/>
                </a:tc>
                <a:extLst>
                  <a:ext uri="{0D108BD9-81ED-4DB2-BD59-A6C34878D82A}">
                    <a16:rowId xmlns:a16="http://schemas.microsoft.com/office/drawing/2014/main" val="107845787"/>
                  </a:ext>
                </a:extLst>
              </a:tr>
              <a:tr h="565004">
                <a:tc>
                  <a:txBody>
                    <a:bodyPr/>
                    <a:lstStyle/>
                    <a:p>
                      <a:r>
                        <a:rPr lang="en-US" dirty="0"/>
                        <a:t>Advertising/increase social media presence</a:t>
                      </a:r>
                    </a:p>
                  </a:txBody>
                  <a:tcPr/>
                </a:tc>
                <a:tc>
                  <a:txBody>
                    <a:bodyPr/>
                    <a:lstStyle/>
                    <a:p>
                      <a:r>
                        <a:rPr lang="en-US" dirty="0"/>
                        <a:t>SM/ GM</a:t>
                      </a:r>
                    </a:p>
                  </a:txBody>
                  <a:tcPr/>
                </a:tc>
                <a:tc>
                  <a:txBody>
                    <a:bodyPr/>
                    <a:lstStyle/>
                    <a:p>
                      <a:r>
                        <a:rPr lang="en-US" dirty="0"/>
                        <a:t>March 1</a:t>
                      </a:r>
                    </a:p>
                  </a:txBody>
                  <a:tcPr/>
                </a:tc>
                <a:extLst>
                  <a:ext uri="{0D108BD9-81ED-4DB2-BD59-A6C34878D82A}">
                    <a16:rowId xmlns:a16="http://schemas.microsoft.com/office/drawing/2014/main" val="1530126605"/>
                  </a:ext>
                </a:extLst>
              </a:tr>
              <a:tr h="565004">
                <a:tc>
                  <a:txBody>
                    <a:bodyPr/>
                    <a:lstStyle/>
                    <a:p>
                      <a:r>
                        <a:rPr lang="en-US" dirty="0"/>
                        <a:t>Weekly tech meetings</a:t>
                      </a:r>
                    </a:p>
                  </a:txBody>
                  <a:tcPr/>
                </a:tc>
                <a:tc>
                  <a:txBody>
                    <a:bodyPr/>
                    <a:lstStyle/>
                    <a:p>
                      <a:r>
                        <a:rPr lang="en-US" dirty="0"/>
                        <a:t>SM/GM</a:t>
                      </a:r>
                    </a:p>
                  </a:txBody>
                  <a:tcPr/>
                </a:tc>
                <a:tc>
                  <a:txBody>
                    <a:bodyPr/>
                    <a:lstStyle/>
                    <a:p>
                      <a:r>
                        <a:rPr lang="en-US" dirty="0"/>
                        <a:t>Every Monday</a:t>
                      </a:r>
                    </a:p>
                  </a:txBody>
                  <a:tcPr/>
                </a:tc>
                <a:extLst>
                  <a:ext uri="{0D108BD9-81ED-4DB2-BD59-A6C34878D82A}">
                    <a16:rowId xmlns:a16="http://schemas.microsoft.com/office/drawing/2014/main" val="1950345431"/>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r>
              <a:rPr lang="en-US" sz="1100" dirty="0"/>
              <a:t>After reviewing the reports its very obvious that the vehicles are getting pushed through without multipoint being completed properly. Little to no maintenance is being recommend or sold. Creating processes to hold people accountable is needed.  </a:t>
            </a:r>
          </a:p>
          <a:p>
            <a:r>
              <a:rPr lang="en-US" sz="1100" dirty="0"/>
              <a:t>Staffing has been a problem at this store since purchased 3 years ago so customer repour is a major issue. Developing a  check in and follow up process is going to be very important to building the business to become successful an profitable. </a:t>
            </a:r>
          </a:p>
          <a:p>
            <a:r>
              <a:rPr lang="en-US" sz="1100" dirty="0"/>
              <a:t>The service department has 0 online presence. Starting a Tech tip of the week on our social media page will help with that, along with monthly specials on our web site.</a:t>
            </a:r>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0"/>
            <a:ext cx="8596668" cy="1320800"/>
          </a:xfrm>
        </p:spPr>
        <p:txBody>
          <a:bodyPr>
            <a:normAutofit fontScale="90000"/>
          </a:bodyPr>
          <a:lstStyle/>
          <a:p>
            <a:br>
              <a:rPr lang="en-US" dirty="0"/>
            </a:br>
            <a:r>
              <a:rPr lang="en-US" dirty="0"/>
              <a:t> </a:t>
            </a:r>
            <a:br>
              <a:rPr lang="en-US" dirty="0"/>
            </a:br>
            <a:r>
              <a:rPr lang="en-US" dirty="0"/>
              <a:t>Marketing </a:t>
            </a:r>
            <a:br>
              <a:rPr lang="en-US" dirty="0"/>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863" y="2160588"/>
            <a:ext cx="8596312" cy="4466715"/>
          </a:xfrm>
        </p:spPr>
        <p:txBody>
          <a:bodyPr>
            <a:normAutofit/>
          </a:bodyPr>
          <a:lstStyle/>
          <a:p>
            <a:endParaRPr lang="en-US" dirty="0"/>
          </a:p>
          <a:p>
            <a:r>
              <a:rPr lang="en-US" dirty="0"/>
              <a:t>Current practices : </a:t>
            </a:r>
            <a:r>
              <a:rPr lang="en-US" sz="1100" dirty="0"/>
              <a:t>word of mouth	</a:t>
            </a:r>
            <a:endParaRPr lang="en-US" dirty="0"/>
          </a:p>
          <a:p>
            <a:r>
              <a:rPr lang="en-US" dirty="0"/>
              <a:t>Goals for improvement : </a:t>
            </a:r>
            <a:r>
              <a:rPr lang="en-US" sz="1100" dirty="0"/>
              <a:t>increase customer retention, more social media presence , </a:t>
            </a:r>
          </a:p>
          <a:p>
            <a:r>
              <a:rPr lang="en-US" dirty="0"/>
              <a:t>Plans to achieve your goals : </a:t>
            </a:r>
            <a:r>
              <a:rPr lang="en-US" sz="1100" dirty="0"/>
              <a:t>send out mailers, post weekly tech tips on social media, present customer with our Customer rewards cards. </a:t>
            </a:r>
            <a:endParaRPr lang="en-US" dirty="0"/>
          </a:p>
          <a:p>
            <a:r>
              <a:rPr lang="en-US" dirty="0"/>
              <a:t>Plans to evaluate your changes : </a:t>
            </a:r>
            <a:r>
              <a:rPr lang="en-US" sz="1100" dirty="0"/>
              <a:t>track customer pay repair orders, social media followers and the amount of cards activated and loaded weekly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100" dirty="0">
                <a:solidFill>
                  <a:srgbClr val="221E1F"/>
                </a:solidFill>
                <a:latin typeface="Calibri" panose="020F0502020204030204" pitchFamily="34" charset="0"/>
              </a:rPr>
              <a:t>Until this class I really didn’t know much about it. No tracking was done.</a:t>
            </a:r>
            <a:endParaRPr lang="en-US" sz="11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r>
              <a:rPr lang="en-US" sz="1100" b="0" i="0" u="none" strike="noStrike" baseline="0" dirty="0">
                <a:solidFill>
                  <a:srgbClr val="221E1F"/>
                </a:solidFill>
                <a:latin typeface="Calibri" panose="020F0502020204030204" pitchFamily="34" charset="0"/>
              </a:rPr>
              <a:t>increase profit</a:t>
            </a:r>
          </a:p>
          <a:p>
            <a:r>
              <a:rPr lang="en-US" sz="1800" b="0" i="0" u="none" strike="noStrike" baseline="0" dirty="0">
                <a:solidFill>
                  <a:srgbClr val="221E1F"/>
                </a:solidFill>
                <a:latin typeface="Calibri" panose="020F0502020204030204" pitchFamily="34" charset="0"/>
              </a:rPr>
              <a:t>Plans to achieve your goals : </a:t>
            </a:r>
          </a:p>
          <a:p>
            <a:r>
              <a:rPr lang="en-US" sz="1100" b="0" i="0" u="none" strike="noStrike" baseline="0" dirty="0">
                <a:solidFill>
                  <a:srgbClr val="221E1F"/>
                </a:solidFill>
                <a:latin typeface="Calibri" panose="020F0502020204030204" pitchFamily="34" charset="0"/>
              </a:rPr>
              <a:t>hand out jobs to the proper tech. </a:t>
            </a:r>
          </a:p>
          <a:p>
            <a:r>
              <a:rPr lang="en-US" sz="1800" b="0" i="0" u="none" strike="noStrike" baseline="0" dirty="0">
                <a:solidFill>
                  <a:srgbClr val="221E1F"/>
                </a:solidFill>
                <a:latin typeface="Calibri" panose="020F0502020204030204" pitchFamily="34" charset="0"/>
              </a:rPr>
              <a:t>Plans to evaluate your changes: </a:t>
            </a:r>
          </a:p>
          <a:p>
            <a:r>
              <a:rPr lang="en-US" sz="1200" b="0" i="0" u="none" strike="noStrike" baseline="0" dirty="0">
                <a:solidFill>
                  <a:srgbClr val="221E1F"/>
                </a:solidFill>
                <a:latin typeface="Calibri" panose="020F0502020204030204" pitchFamily="34" charset="0"/>
              </a:rPr>
              <a:t>track proficiency of the techs and monitor the schedule and what's being handed out to each tech </a:t>
            </a:r>
          </a:p>
          <a:p>
            <a:endParaRPr lang="en-US" dirty="0"/>
          </a:p>
        </p:txBody>
      </p:sp>
      <p:pic>
        <p:nvPicPr>
          <p:cNvPr id="7" name="Content Placeholder 6">
            <a:extLst>
              <a:ext uri="{FF2B5EF4-FFF2-40B4-BE49-F238E27FC236}">
                <a16:creationId xmlns:a16="http://schemas.microsoft.com/office/drawing/2014/main" id="{A05E1CAE-FB0A-E2BD-A5BA-1301470B4EF8}"/>
              </a:ext>
            </a:extLst>
          </p:cNvPr>
          <p:cNvPicPr>
            <a:picLocks noGrp="1" noChangeAspect="1"/>
          </p:cNvPicPr>
          <p:nvPr>
            <p:ph sz="quarter" idx="4"/>
          </p:nvPr>
        </p:nvPicPr>
        <p:blipFill>
          <a:blip r:embed="rId2"/>
          <a:stretch>
            <a:fillRect/>
          </a:stretch>
        </p:blipFill>
        <p:spPr>
          <a:xfrm>
            <a:off x="5389942" y="1990702"/>
            <a:ext cx="4186237" cy="2448553"/>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r>
              <a:rPr lang="en-US" sz="1100" dirty="0"/>
              <a:t> this stores expenses are very high. Controlling waste, productivity and efficiency are needed to become profitable. </a:t>
            </a:r>
          </a:p>
          <a:p>
            <a:r>
              <a:rPr lang="en-US" sz="1100" dirty="0"/>
              <a:t>Weekly meetings and daily tracking is needed to stay on top of the expenses .</a:t>
            </a:r>
          </a:p>
        </p:txBody>
      </p:sp>
      <p:pic>
        <p:nvPicPr>
          <p:cNvPr id="8" name="Content Placeholder 7">
            <a:extLst>
              <a:ext uri="{FF2B5EF4-FFF2-40B4-BE49-F238E27FC236}">
                <a16:creationId xmlns:a16="http://schemas.microsoft.com/office/drawing/2014/main" id="{EC734910-2908-179E-E20E-99B7002E6439}"/>
              </a:ext>
            </a:extLst>
          </p:cNvPr>
          <p:cNvPicPr>
            <a:picLocks noGrp="1" noChangeAspect="1"/>
          </p:cNvPicPr>
          <p:nvPr>
            <p:ph sz="half" idx="2"/>
          </p:nvPr>
        </p:nvPicPr>
        <p:blipFill>
          <a:blip r:embed="rId2"/>
          <a:stretch>
            <a:fillRect/>
          </a:stretch>
        </p:blipFill>
        <p:spPr>
          <a:xfrm>
            <a:off x="5367337" y="2577306"/>
            <a:ext cx="3629025" cy="304800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a:t>
            </a:r>
            <a:r>
              <a:rPr lang="en-US" sz="1100" b="0" i="0" u="none" strike="noStrike" baseline="0" dirty="0">
                <a:solidFill>
                  <a:srgbClr val="221E1F"/>
                </a:solidFill>
                <a:latin typeface="Calibri" panose="020F0502020204030204" pitchFamily="34" charset="0"/>
              </a:rPr>
              <a:t>Track daily tech hours billed.</a:t>
            </a:r>
          </a:p>
          <a:p>
            <a:r>
              <a:rPr lang="en-US" sz="1800" b="0" i="0" u="none" strike="noStrike" baseline="0" dirty="0">
                <a:solidFill>
                  <a:srgbClr val="221E1F"/>
                </a:solidFill>
                <a:latin typeface="Calibri" panose="020F0502020204030204" pitchFamily="34" charset="0"/>
              </a:rPr>
              <a:t>Goals for improvement : </a:t>
            </a:r>
            <a:r>
              <a:rPr lang="en-US" sz="1100" b="0" i="0" u="none" strike="noStrike" baseline="0" dirty="0">
                <a:solidFill>
                  <a:srgbClr val="221E1F"/>
                </a:solidFill>
                <a:latin typeface="Calibri" panose="020F0502020204030204" pitchFamily="34" charset="0"/>
              </a:rPr>
              <a:t>Increas</a:t>
            </a:r>
            <a:r>
              <a:rPr lang="en-US" sz="1100" dirty="0">
                <a:solidFill>
                  <a:srgbClr val="221E1F"/>
                </a:solidFill>
                <a:latin typeface="Calibri" panose="020F0502020204030204" pitchFamily="34" charset="0"/>
              </a:rPr>
              <a:t>e tech hours billed.	</a:t>
            </a:r>
            <a:endParaRPr lang="en-US" sz="11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 </a:t>
            </a:r>
            <a:r>
              <a:rPr lang="en-US" sz="1100" b="0" i="0" u="none" strike="noStrike" baseline="0" dirty="0">
                <a:solidFill>
                  <a:srgbClr val="221E1F"/>
                </a:solidFill>
                <a:latin typeface="Calibri" panose="020F0502020204030204" pitchFamily="34" charset="0"/>
              </a:rPr>
              <a:t>Generate maintenance menus for advisors to go over with the customer, less 1 line repair orders, dispatch the job to the correct tech.</a:t>
            </a:r>
          </a:p>
          <a:p>
            <a:r>
              <a:rPr lang="en-US" sz="1800" b="0" i="0" u="none" strike="noStrike" baseline="0" dirty="0">
                <a:solidFill>
                  <a:srgbClr val="221E1F"/>
                </a:solidFill>
                <a:latin typeface="Calibri" panose="020F0502020204030204" pitchFamily="34" charset="0"/>
              </a:rPr>
              <a:t>Plans to evaluate your changes</a:t>
            </a:r>
            <a:r>
              <a:rPr lang="en-US" sz="1100" b="0" i="0" u="none" strike="noStrike" baseline="0" dirty="0">
                <a:solidFill>
                  <a:srgbClr val="221E1F"/>
                </a:solidFill>
                <a:latin typeface="Calibri" panose="020F0502020204030204" pitchFamily="34" charset="0"/>
              </a:rPr>
              <a:t>: Monitor tech billed hours daily. Meet with techs and advisor to keep everyone motivated on increasing the hours billed.</a:t>
            </a:r>
          </a:p>
          <a:p>
            <a:endParaRPr lang="en-US" dirty="0"/>
          </a:p>
        </p:txBody>
      </p:sp>
      <p:pic>
        <p:nvPicPr>
          <p:cNvPr id="8" name="Content Placeholder 7">
            <a:extLst>
              <a:ext uri="{FF2B5EF4-FFF2-40B4-BE49-F238E27FC236}">
                <a16:creationId xmlns:a16="http://schemas.microsoft.com/office/drawing/2014/main" id="{1C80974A-21C7-A8B8-1756-4CFF542E82AB}"/>
              </a:ext>
            </a:extLst>
          </p:cNvPr>
          <p:cNvPicPr>
            <a:picLocks noGrp="1" noChangeAspect="1"/>
          </p:cNvPicPr>
          <p:nvPr>
            <p:ph sz="half" idx="2"/>
          </p:nvPr>
        </p:nvPicPr>
        <p:blipFill>
          <a:blip r:embed="rId2"/>
          <a:stretch>
            <a:fillRect/>
          </a:stretch>
        </p:blipFill>
        <p:spPr>
          <a:xfrm>
            <a:off x="5089524" y="1862357"/>
            <a:ext cx="5237323" cy="3965652"/>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 </a:t>
            </a:r>
            <a:r>
              <a:rPr lang="en-US" sz="1100" dirty="0">
                <a:solidFill>
                  <a:srgbClr val="221E1F"/>
                </a:solidFill>
                <a:latin typeface="Calibri" panose="020F0502020204030204" pitchFamily="34" charset="0"/>
              </a:rPr>
              <a:t>F</a:t>
            </a:r>
            <a:r>
              <a:rPr lang="en-US" sz="1100" b="0" i="0" u="none" strike="noStrike" baseline="0" dirty="0">
                <a:solidFill>
                  <a:srgbClr val="221E1F"/>
                </a:solidFill>
                <a:latin typeface="Calibri" panose="020F0502020204030204" pitchFamily="34" charset="0"/>
              </a:rPr>
              <a:t>ill the schedule for 4 techs .</a:t>
            </a:r>
          </a:p>
          <a:p>
            <a:r>
              <a:rPr lang="en-US" sz="1800" b="0" i="0" u="none" strike="noStrike" baseline="0" dirty="0">
                <a:solidFill>
                  <a:srgbClr val="221E1F"/>
                </a:solidFill>
                <a:latin typeface="Calibri" panose="020F0502020204030204" pitchFamily="34" charset="0"/>
              </a:rPr>
              <a:t>Goals for improvement </a:t>
            </a:r>
            <a:r>
              <a:rPr lang="en-US" sz="1100" b="0" i="0" u="none" strike="noStrike" baseline="0" dirty="0">
                <a:solidFill>
                  <a:srgbClr val="221E1F"/>
                </a:solidFill>
                <a:latin typeface="Calibri" panose="020F0502020204030204" pitchFamily="34" charset="0"/>
              </a:rPr>
              <a:t>: More thought out scheduling for the techs we have</a:t>
            </a:r>
            <a:r>
              <a:rPr lang="en-US" sz="1800" b="0" i="0" u="none" strike="noStrike" baseline="0" dirty="0">
                <a:solidFill>
                  <a:srgbClr val="221E1F"/>
                </a:solidFill>
                <a:latin typeface="Calibri" panose="020F0502020204030204" pitchFamily="34" charset="0"/>
              </a:rPr>
              <a:t>.</a:t>
            </a:r>
          </a:p>
          <a:p>
            <a:r>
              <a:rPr lang="en-US" sz="1800" b="0" i="0" u="none" strike="noStrike" baseline="0" dirty="0">
                <a:solidFill>
                  <a:srgbClr val="221E1F"/>
                </a:solidFill>
                <a:latin typeface="Calibri" panose="020F0502020204030204" pitchFamily="34" charset="0"/>
              </a:rPr>
              <a:t>Plans to achieve your goals: </a:t>
            </a:r>
            <a:r>
              <a:rPr lang="en-US" sz="1100" dirty="0">
                <a:solidFill>
                  <a:srgbClr val="221E1F"/>
                </a:solidFill>
                <a:latin typeface="Calibri" panose="020F0502020204030204" pitchFamily="34" charset="0"/>
              </a:rPr>
              <a:t>W</a:t>
            </a:r>
            <a:r>
              <a:rPr lang="en-US" sz="1100" b="0" i="0" u="none" strike="noStrike" baseline="0" dirty="0">
                <a:solidFill>
                  <a:srgbClr val="221E1F"/>
                </a:solidFill>
                <a:latin typeface="Calibri" panose="020F0502020204030204" pitchFamily="34" charset="0"/>
              </a:rPr>
              <a:t>ork with advisor on scheduling , looking ahead on the schedule to not overlap tech appointments, hire an experienced tech to fill the empty bay.</a:t>
            </a:r>
          </a:p>
          <a:p>
            <a:r>
              <a:rPr lang="en-US" sz="1800" b="0" i="0" u="none" strike="noStrike" baseline="0" dirty="0">
                <a:solidFill>
                  <a:srgbClr val="221E1F"/>
                </a:solidFill>
                <a:latin typeface="Calibri" panose="020F0502020204030204" pitchFamily="34" charset="0"/>
              </a:rPr>
              <a:t>Plans to evaluate your changes: </a:t>
            </a:r>
            <a:r>
              <a:rPr lang="en-US" sz="1100" b="0" i="0" u="none" strike="noStrike" baseline="0" dirty="0">
                <a:solidFill>
                  <a:srgbClr val="221E1F"/>
                </a:solidFill>
                <a:latin typeface="Calibri" panose="020F0502020204030204" pitchFamily="34" charset="0"/>
              </a:rPr>
              <a:t>Track hours billed by techs , along with ELR.</a:t>
            </a:r>
          </a:p>
          <a:p>
            <a:endParaRPr lang="en-US" dirty="0"/>
          </a:p>
        </p:txBody>
      </p:sp>
      <p:pic>
        <p:nvPicPr>
          <p:cNvPr id="8" name="Content Placeholder 7">
            <a:extLst>
              <a:ext uri="{FF2B5EF4-FFF2-40B4-BE49-F238E27FC236}">
                <a16:creationId xmlns:a16="http://schemas.microsoft.com/office/drawing/2014/main" id="{700BAF55-2D17-6DB4-64B4-F80D696E8513}"/>
              </a:ext>
            </a:extLst>
          </p:cNvPr>
          <p:cNvPicPr>
            <a:picLocks noGrp="1" noChangeAspect="1"/>
          </p:cNvPicPr>
          <p:nvPr>
            <p:ph sz="half" idx="2"/>
          </p:nvPr>
        </p:nvPicPr>
        <p:blipFill>
          <a:blip r:embed="rId2"/>
          <a:stretch>
            <a:fillRect/>
          </a:stretch>
        </p:blipFill>
        <p:spPr>
          <a:xfrm>
            <a:off x="5627648" y="2160588"/>
            <a:ext cx="3108404" cy="38814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Details from discussions that you had with the service manager about your repair order analysis.</a:t>
            </a:r>
          </a:p>
          <a:p>
            <a:endParaRPr lang="en-US" sz="1100" dirty="0"/>
          </a:p>
          <a:p>
            <a:r>
              <a:rPr lang="en-US" sz="1100" dirty="0"/>
              <a:t>Our hours per RO are down, we have a lot of 1 item repairs. One major thing we need to work on is selling maintenance. Our ELR needs some work as well. </a:t>
            </a:r>
          </a:p>
        </p:txBody>
      </p:sp>
      <p:pic>
        <p:nvPicPr>
          <p:cNvPr id="8" name="Content Placeholder 7">
            <a:extLst>
              <a:ext uri="{FF2B5EF4-FFF2-40B4-BE49-F238E27FC236}">
                <a16:creationId xmlns:a16="http://schemas.microsoft.com/office/drawing/2014/main" id="{56B8D4A5-2698-55A9-FCC4-7681E37E84B2}"/>
              </a:ext>
            </a:extLst>
          </p:cNvPr>
          <p:cNvPicPr>
            <a:picLocks noGrp="1" noChangeAspect="1"/>
          </p:cNvPicPr>
          <p:nvPr>
            <p:ph sz="half" idx="2"/>
          </p:nvPr>
        </p:nvPicPr>
        <p:blipFill>
          <a:blip r:embed="rId2"/>
          <a:stretch>
            <a:fillRect/>
          </a:stretch>
        </p:blipFill>
        <p:spPr>
          <a:xfrm>
            <a:off x="5089525" y="1820411"/>
            <a:ext cx="4184650" cy="3788724"/>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 Factory trained knowledgeable staff.</a:t>
            </a:r>
          </a:p>
          <a:p>
            <a:r>
              <a:rPr lang="en-US" dirty="0"/>
              <a:t> Many resources  available due to having 13 stores in our dealer group.</a:t>
            </a:r>
          </a:p>
          <a:p>
            <a:r>
              <a:rPr lang="en-US" dirty="0"/>
              <a:t>Room to grow, wave been short handed for a while so we haven’t been able to take care of the customers in a timely manner, having more tech frees us up to get more through the shop.</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 </a:t>
            </a:r>
            <a:r>
              <a:rPr lang="en-US" sz="1100" dirty="0"/>
              <a:t>Comebacks short cuts not fully diagnosing jobs  per </a:t>
            </a:r>
            <a:r>
              <a:rPr lang="en-US" sz="1100" dirty="0" err="1"/>
              <a:t>Stelantis</a:t>
            </a:r>
            <a:r>
              <a:rPr lang="en-US" sz="1100" dirty="0"/>
              <a:t> flow chart.</a:t>
            </a:r>
          </a:p>
          <a:p>
            <a:r>
              <a:rPr lang="en-US" sz="1100" dirty="0"/>
              <a:t>Communication between departments, tech and advisors and advisors and customers.</a:t>
            </a:r>
          </a:p>
          <a:p>
            <a:r>
              <a:rPr lang="en-US" sz="1100" dirty="0"/>
              <a:t>Preventative maintenance  sales/communication with customers. </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173</TotalTime>
  <Words>836</Words>
  <Application>Microsoft Office PowerPoint</Application>
  <PresentationFormat>Widescreen</PresentationFormat>
  <Paragraphs>103</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Matt Lecuyer</cp:lastModifiedBy>
  <cp:revision>19</cp:revision>
  <cp:lastPrinted>2024-04-03T18:22:47Z</cp:lastPrinted>
  <dcterms:created xsi:type="dcterms:W3CDTF">2022-12-04T13:10:55Z</dcterms:created>
  <dcterms:modified xsi:type="dcterms:W3CDTF">2024-04-15T14:32:19Z</dcterms:modified>
</cp:coreProperties>
</file>