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7" r:id="rId8"/>
    <p:sldId id="262" r:id="rId9"/>
    <p:sldId id="263" r:id="rId10"/>
    <p:sldId id="264" r:id="rId11"/>
    <p:sldId id="265" r:id="rId12"/>
    <p:sldId id="266" r:id="rId13"/>
    <p:sldId id="267" r:id="rId14"/>
    <p:sldId id="268" r:id="rId15"/>
    <p:sldId id="269"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6" autoAdjust="0"/>
    <p:restoredTop sz="94660"/>
  </p:normalViewPr>
  <p:slideViewPr>
    <p:cSldViewPr snapToGrid="0">
      <p:cViewPr varScale="1">
        <p:scale>
          <a:sx n="113" d="100"/>
          <a:sy n="113" d="100"/>
        </p:scale>
        <p:origin x="39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D57F1E4F-1CFF-5643-939E-217C01CDF565}" type="slidenum">
              <a:rPr lang="en-US" smtClean="0"/>
              <a:pPr/>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87543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6/25/2024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377212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08422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000010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37985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6/25/2024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56054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00038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439125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6/25/2024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15327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6/25/2024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9935617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B61BEF0D-F0BB-DE4B-95CE-6DB70DBA9567}" type="datetimeFigureOut">
              <a:rPr lang="en-US" smtClean="0"/>
              <a:pPr/>
              <a:t>6/25/2024</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16960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B61BEF0D-F0BB-DE4B-95CE-6DB70DBA9567}" type="datetimeFigureOut">
              <a:rPr lang="en-US" smtClean="0"/>
              <a:pPr/>
              <a:t>6/25/2024</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D57F1E4F-1CFF-5643-939E-217C01CDF565}" type="slidenum">
              <a:rPr lang="en-US" smtClean="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5024524"/>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fontScale="62500" lnSpcReduction="20000"/>
          </a:bodyPr>
          <a:lstStyle/>
          <a:p>
            <a:pPr algn="ctr"/>
            <a:r>
              <a:rPr lang="en-US" sz="3200" dirty="0"/>
              <a:t>Wyatt Wood</a:t>
            </a:r>
          </a:p>
          <a:p>
            <a:pPr algn="ctr"/>
            <a:r>
              <a:rPr lang="en-US" sz="3200" dirty="0"/>
              <a:t>NADA #437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t>THREATS</a:t>
            </a:r>
          </a:p>
          <a:p>
            <a:r>
              <a:rPr lang="en-US" dirty="0"/>
              <a:t>Our previous management staff has potentially hindered our ability to recapture old customers that had bad experiences</a:t>
            </a:r>
          </a:p>
          <a:p>
            <a:r>
              <a:rPr lang="en-US" dirty="0"/>
              <a:t>Aging technicians</a:t>
            </a:r>
          </a:p>
          <a:p>
            <a:r>
              <a:rPr lang="en-US" dirty="0"/>
              <a:t>Cars not requiring many repairs as the OEM’s have been building more reliable vehicles. </a:t>
            </a:r>
          </a:p>
          <a:p>
            <a:r>
              <a:rPr lang="en-US" dirty="0"/>
              <a:t>No Air Conditioning in the shop which hurts our recruiting efforts</a:t>
            </a:r>
          </a:p>
          <a:p>
            <a:r>
              <a:rPr lang="en-US" dirty="0"/>
              <a:t>Public Auto groups coming to town and offering better benefits/pay </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b="1" dirty="0"/>
              <a:t>OBJECTIVES</a:t>
            </a:r>
          </a:p>
          <a:p>
            <a:r>
              <a:rPr lang="en-US" dirty="0"/>
              <a:t>Define our teams mission and stand by it </a:t>
            </a:r>
            <a:r>
              <a:rPr lang="en-US" b="1" dirty="0"/>
              <a:t>each and every day</a:t>
            </a:r>
          </a:p>
          <a:p>
            <a:r>
              <a:rPr lang="en-US" dirty="0"/>
              <a:t>Develop </a:t>
            </a:r>
            <a:r>
              <a:rPr lang="en-US" b="1" dirty="0"/>
              <a:t>training goals and career paths </a:t>
            </a:r>
            <a:r>
              <a:rPr lang="en-US" dirty="0"/>
              <a:t>with our employees so we are providing them with the tools and guidance to excel in this industry</a:t>
            </a:r>
          </a:p>
          <a:p>
            <a:r>
              <a:rPr lang="en-US" dirty="0"/>
              <a:t>Long term one of my main objectives is to develop an in house tech school similar to the </a:t>
            </a:r>
            <a:r>
              <a:rPr lang="en-US" dirty="0" err="1"/>
              <a:t>Pohanka</a:t>
            </a:r>
            <a:r>
              <a:rPr lang="en-US" dirty="0"/>
              <a:t> Group that will create </a:t>
            </a:r>
            <a:r>
              <a:rPr lang="en-US" b="1" dirty="0"/>
              <a:t>opportunity for growth</a:t>
            </a:r>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Strategies</a:t>
            </a:r>
          </a:p>
          <a:p>
            <a:r>
              <a:rPr lang="en-US" dirty="0"/>
              <a:t>Buddy system with technicians (mentor/mentee) program</a:t>
            </a:r>
          </a:p>
          <a:p>
            <a:r>
              <a:rPr lang="en-US" dirty="0"/>
              <a:t>Manager peer to peer mentorship. Higher level / more tenure managers with younger less experienced managers in the group</a:t>
            </a:r>
          </a:p>
          <a:p>
            <a:r>
              <a:rPr lang="en-US" dirty="0"/>
              <a:t>Used Car Process set in stone: i.e. service involved in appraisal process </a:t>
            </a:r>
          </a:p>
          <a:p>
            <a:r>
              <a:rPr lang="en-US" dirty="0"/>
              <a:t> Enhanced BDC scheduling management tactics</a:t>
            </a:r>
          </a:p>
          <a:p>
            <a:r>
              <a:rPr lang="en-US" dirty="0"/>
              <a:t>Parts department FTFR at or near 100%</a:t>
            </a:r>
          </a:p>
          <a:p>
            <a:r>
              <a:rPr lang="en-US" dirty="0"/>
              <a:t>Restriction of discount access</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Tactics</a:t>
            </a:r>
          </a:p>
          <a:p>
            <a:r>
              <a:rPr lang="en-US" dirty="0"/>
              <a:t>Take all the business we can handle</a:t>
            </a:r>
          </a:p>
          <a:p>
            <a:r>
              <a:rPr lang="en-US" dirty="0"/>
              <a:t>Manage expectations and get involved with customers early even if there’s a bad update</a:t>
            </a:r>
          </a:p>
          <a:p>
            <a:r>
              <a:rPr lang="en-US" dirty="0"/>
              <a:t>Develop our waiting area in to a work space away from home</a:t>
            </a:r>
          </a:p>
          <a:p>
            <a:r>
              <a:rPr lang="en-US" dirty="0"/>
              <a:t>Encourage our customers to utilize </a:t>
            </a:r>
            <a:r>
              <a:rPr lang="en-US" dirty="0" err="1"/>
              <a:t>lyft</a:t>
            </a:r>
            <a:r>
              <a:rPr lang="en-US" dirty="0"/>
              <a:t> or our shuttle versus taking loaners </a:t>
            </a:r>
          </a:p>
          <a:p>
            <a:r>
              <a:rPr lang="en-US" dirty="0"/>
              <a:t>Media usage and </a:t>
            </a:r>
            <a:r>
              <a:rPr lang="en-US" dirty="0" err="1"/>
              <a:t>UVEye</a:t>
            </a:r>
            <a:r>
              <a:rPr lang="en-US" dirty="0"/>
              <a:t> system to provide customer with best information</a:t>
            </a:r>
          </a:p>
          <a:p>
            <a:r>
              <a:rPr lang="en-US" dirty="0"/>
              <a:t>Cohesiveness throughout the entire store, not just parts and service. </a:t>
            </a:r>
          </a:p>
          <a:p>
            <a:r>
              <a:rPr lang="en-US" dirty="0"/>
              <a:t>Add extra lift </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4054305984"/>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err="1"/>
                        <a:t>Uveye</a:t>
                      </a:r>
                      <a:endParaRPr lang="en-US" dirty="0"/>
                    </a:p>
                  </a:txBody>
                  <a:tcPr/>
                </a:tc>
                <a:tc>
                  <a:txBody>
                    <a:bodyPr/>
                    <a:lstStyle/>
                    <a:p>
                      <a:r>
                        <a:rPr lang="en-US" dirty="0"/>
                        <a:t>GM</a:t>
                      </a:r>
                    </a:p>
                  </a:txBody>
                  <a:tcPr/>
                </a:tc>
                <a:tc>
                  <a:txBody>
                    <a:bodyPr/>
                    <a:lstStyle/>
                    <a:p>
                      <a:r>
                        <a:rPr lang="en-US" dirty="0"/>
                        <a:t>5/1/2024</a:t>
                      </a:r>
                    </a:p>
                  </a:txBody>
                  <a:tcPr/>
                </a:tc>
                <a:extLst>
                  <a:ext uri="{0D108BD9-81ED-4DB2-BD59-A6C34878D82A}">
                    <a16:rowId xmlns:a16="http://schemas.microsoft.com/office/drawing/2014/main" val="2400365483"/>
                  </a:ext>
                </a:extLst>
              </a:tr>
              <a:tr h="565004">
                <a:tc>
                  <a:txBody>
                    <a:bodyPr/>
                    <a:lstStyle/>
                    <a:p>
                      <a:r>
                        <a:rPr lang="en-US" dirty="0"/>
                        <a:t>Technician training school proposal</a:t>
                      </a:r>
                    </a:p>
                  </a:txBody>
                  <a:tcPr/>
                </a:tc>
                <a:tc>
                  <a:txBody>
                    <a:bodyPr/>
                    <a:lstStyle/>
                    <a:p>
                      <a:r>
                        <a:rPr lang="en-US" dirty="0"/>
                        <a:t>GM</a:t>
                      </a:r>
                    </a:p>
                  </a:txBody>
                  <a:tcPr/>
                </a:tc>
                <a:tc>
                  <a:txBody>
                    <a:bodyPr/>
                    <a:lstStyle/>
                    <a:p>
                      <a:r>
                        <a:rPr lang="en-US" dirty="0"/>
                        <a:t>5/15/2024</a:t>
                      </a:r>
                    </a:p>
                  </a:txBody>
                  <a:tcPr/>
                </a:tc>
                <a:extLst>
                  <a:ext uri="{0D108BD9-81ED-4DB2-BD59-A6C34878D82A}">
                    <a16:rowId xmlns:a16="http://schemas.microsoft.com/office/drawing/2014/main" val="107845787"/>
                  </a:ext>
                </a:extLst>
              </a:tr>
              <a:tr h="565004">
                <a:tc>
                  <a:txBody>
                    <a:bodyPr/>
                    <a:lstStyle/>
                    <a:p>
                      <a:r>
                        <a:rPr lang="en-US" dirty="0"/>
                        <a:t>Recapture old customer with Marketing</a:t>
                      </a:r>
                    </a:p>
                  </a:txBody>
                  <a:tcPr/>
                </a:tc>
                <a:tc>
                  <a:txBody>
                    <a:bodyPr/>
                    <a:lstStyle/>
                    <a:p>
                      <a:r>
                        <a:rPr lang="en-US" dirty="0"/>
                        <a:t>Service Manager/ GM</a:t>
                      </a:r>
                    </a:p>
                  </a:txBody>
                  <a:tcPr/>
                </a:tc>
                <a:tc>
                  <a:txBody>
                    <a:bodyPr/>
                    <a:lstStyle/>
                    <a:p>
                      <a:r>
                        <a:rPr lang="en-US" dirty="0"/>
                        <a:t>5/15/2024</a:t>
                      </a:r>
                    </a:p>
                  </a:txBody>
                  <a:tcPr/>
                </a:tc>
                <a:extLst>
                  <a:ext uri="{0D108BD9-81ED-4DB2-BD59-A6C34878D82A}">
                    <a16:rowId xmlns:a16="http://schemas.microsoft.com/office/drawing/2014/main" val="1530126605"/>
                  </a:ext>
                </a:extLst>
              </a:tr>
              <a:tr h="565004">
                <a:tc>
                  <a:txBody>
                    <a:bodyPr/>
                    <a:lstStyle/>
                    <a:p>
                      <a:r>
                        <a:rPr lang="en-US" dirty="0"/>
                        <a:t>Raise ELR to $160</a:t>
                      </a:r>
                    </a:p>
                  </a:txBody>
                  <a:tcPr/>
                </a:tc>
                <a:tc>
                  <a:txBody>
                    <a:bodyPr/>
                    <a:lstStyle/>
                    <a:p>
                      <a:r>
                        <a:rPr lang="en-US" dirty="0"/>
                        <a:t>Service manager </a:t>
                      </a:r>
                    </a:p>
                  </a:txBody>
                  <a:tcPr/>
                </a:tc>
                <a:tc>
                  <a:txBody>
                    <a:bodyPr/>
                    <a:lstStyle/>
                    <a:p>
                      <a:r>
                        <a:rPr lang="en-US" dirty="0"/>
                        <a:t>6/1/2024 </a:t>
                      </a:r>
                    </a:p>
                  </a:txBody>
                  <a:tcPr/>
                </a:tc>
                <a:extLst>
                  <a:ext uri="{0D108BD9-81ED-4DB2-BD59-A6C34878D82A}">
                    <a16:rowId xmlns:a16="http://schemas.microsoft.com/office/drawing/2014/main" val="1950345431"/>
                  </a:ext>
                </a:extLst>
              </a:tr>
              <a:tr h="565004">
                <a:tc>
                  <a:txBody>
                    <a:bodyPr/>
                    <a:lstStyle/>
                    <a:p>
                      <a:r>
                        <a:rPr lang="en-US" dirty="0"/>
                        <a:t>New Used Car Technician</a:t>
                      </a:r>
                    </a:p>
                  </a:txBody>
                  <a:tcPr/>
                </a:tc>
                <a:tc>
                  <a:txBody>
                    <a:bodyPr/>
                    <a:lstStyle/>
                    <a:p>
                      <a:r>
                        <a:rPr lang="en-US" dirty="0"/>
                        <a:t>Service manager </a:t>
                      </a:r>
                    </a:p>
                  </a:txBody>
                  <a:tcPr/>
                </a:tc>
                <a:tc>
                  <a:txBody>
                    <a:bodyPr/>
                    <a:lstStyle/>
                    <a:p>
                      <a:r>
                        <a:rPr lang="en-US" dirty="0"/>
                        <a:t>6/1/2024 </a:t>
                      </a:r>
                    </a:p>
                  </a:txBody>
                  <a:tcPr/>
                </a:tc>
                <a:extLst>
                  <a:ext uri="{0D108BD9-81ED-4DB2-BD59-A6C34878D82A}">
                    <a16:rowId xmlns:a16="http://schemas.microsoft.com/office/drawing/2014/main" val="1960891333"/>
                  </a:ext>
                </a:extLst>
              </a:tr>
              <a:tr h="565004">
                <a:tc>
                  <a:txBody>
                    <a:bodyPr/>
                    <a:lstStyle/>
                    <a:p>
                      <a:r>
                        <a:rPr lang="en-US" dirty="0"/>
                        <a:t>Top Golf with Top Performers</a:t>
                      </a:r>
                    </a:p>
                  </a:txBody>
                  <a:tcPr/>
                </a:tc>
                <a:tc>
                  <a:txBody>
                    <a:bodyPr/>
                    <a:lstStyle/>
                    <a:p>
                      <a:r>
                        <a:rPr lang="en-US" dirty="0"/>
                        <a:t>Service Manager </a:t>
                      </a:r>
                    </a:p>
                  </a:txBody>
                  <a:tcPr/>
                </a:tc>
                <a:tc>
                  <a:txBody>
                    <a:bodyPr/>
                    <a:lstStyle/>
                    <a:p>
                      <a:r>
                        <a:rPr lang="en-US" dirty="0"/>
                        <a:t>5/15/2024 </a:t>
                      </a:r>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0000" lnSpcReduction="20000"/>
          </a:bodyPr>
          <a:lstStyle/>
          <a:p>
            <a:r>
              <a:rPr lang="en-US" dirty="0"/>
              <a:t>Synopsis</a:t>
            </a:r>
          </a:p>
          <a:p>
            <a:r>
              <a:rPr lang="en-US" dirty="0"/>
              <a:t>Overall, I am very disappointed with my service department, but I am hopeful.</a:t>
            </a:r>
          </a:p>
          <a:p>
            <a:r>
              <a:rPr lang="en-US" dirty="0"/>
              <a:t>We are a young team that has taken over a store that has been hurting for 6 years. </a:t>
            </a:r>
          </a:p>
          <a:p>
            <a:r>
              <a:rPr lang="en-US" dirty="0"/>
              <a:t>We have the managers to make it happen now it’s about finding the right people to help put our mission in place. </a:t>
            </a:r>
          </a:p>
          <a:p>
            <a:r>
              <a:rPr lang="en-US" dirty="0"/>
              <a:t>There are many things we are working on and will continue to each day, but most importantly it is sense of urgency, media utilization, training, investment in technology and tools, incentivizing employees to perform, and defining a process for every facet of the department. </a:t>
            </a:r>
          </a:p>
          <a:p>
            <a:r>
              <a:rPr lang="en-US" dirty="0"/>
              <a:t>I am hopeful that with the guidance from our top performers within our group we will find success. </a:t>
            </a:r>
          </a:p>
          <a:p>
            <a:r>
              <a:rPr lang="en-US" dirty="0"/>
              <a:t>I do not know how long it will take for our numbers to get to where we want them, but I have a committed team that will see it through.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20000"/>
          </a:bodyPr>
          <a:lstStyle/>
          <a:p>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latin typeface="Arial" panose="020B0604020202020204" pitchFamily="34" charset="0"/>
                <a:cs typeface="Arial" panose="020B0604020202020204" pitchFamily="34" charset="0"/>
              </a:rPr>
              <a:t>We use a host of strategies for marketing. We target through SEO, are very active on Television, </a:t>
            </a:r>
            <a:r>
              <a:rPr lang="en-US" sz="1800" b="0" i="0" u="none" strike="noStrike" baseline="0" dirty="0" err="1">
                <a:solidFill>
                  <a:srgbClr val="221E1F"/>
                </a:solidFill>
                <a:latin typeface="Arial" panose="020B0604020202020204" pitchFamily="34" charset="0"/>
                <a:cs typeface="Arial" panose="020B0604020202020204" pitchFamily="34" charset="0"/>
              </a:rPr>
              <a:t>Youtube</a:t>
            </a:r>
            <a:r>
              <a:rPr lang="en-US" dirty="0">
                <a:solidFill>
                  <a:srgbClr val="221E1F"/>
                </a:solidFill>
                <a:latin typeface="Arial" panose="020B0604020202020204" pitchFamily="34" charset="0"/>
                <a:cs typeface="Arial" panose="020B0604020202020204" pitchFamily="34" charset="0"/>
              </a:rPr>
              <a:t>, and we do email/mail outs through our loyalty program. </a:t>
            </a:r>
          </a:p>
          <a:p>
            <a:r>
              <a:rPr lang="en-US" sz="1800" b="0" i="0" u="none" strike="noStrike" baseline="0" dirty="0">
                <a:solidFill>
                  <a:srgbClr val="221E1F"/>
                </a:solidFill>
                <a:latin typeface="Arial" panose="020B0604020202020204" pitchFamily="34" charset="0"/>
                <a:cs typeface="Arial" panose="020B0604020202020204" pitchFamily="34" charset="0"/>
              </a:rPr>
              <a:t>As a relatively bi</a:t>
            </a:r>
            <a:r>
              <a:rPr lang="en-US" dirty="0">
                <a:solidFill>
                  <a:srgbClr val="221E1F"/>
                </a:solidFill>
                <a:latin typeface="Arial" panose="020B0604020202020204" pitchFamily="34" charset="0"/>
                <a:cs typeface="Arial" panose="020B0604020202020204" pitchFamily="34" charset="0"/>
              </a:rPr>
              <a:t>g sized family group, we also take pride in marketing our brand through sponsorships. We sponsor all kinds of events throughout the year. One of our biggest ever was the Indiana State Fair last year and we will continue that moving forward.</a:t>
            </a:r>
          </a:p>
          <a:p>
            <a:r>
              <a:rPr lang="en-US" dirty="0">
                <a:solidFill>
                  <a:srgbClr val="221E1F"/>
                </a:solidFill>
                <a:latin typeface="Arial" panose="020B0604020202020204" pitchFamily="34" charset="0"/>
                <a:cs typeface="Arial" panose="020B0604020202020204" pitchFamily="34" charset="0"/>
              </a:rPr>
              <a:t>Since we have been around for over 50 years I would say that valued customer base and repeat customer makes up the bulk of our business. Reengaging lost or nearly lost customers that haven’t been in our stores for over 10 months is a huge opportunity that we are constantly trying to recapture.</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Arial" panose="020B0604020202020204" pitchFamily="34" charset="0"/>
                <a:cs typeface="Arial" panose="020B0604020202020204" pitchFamily="34" charset="0"/>
              </a:rPr>
              <a:t>One of my biggest issues currently has been changing pay plans and moving our most experienced lube bay technician to flat rate with an efficiency bonus.</a:t>
            </a:r>
          </a:p>
          <a:p>
            <a:r>
              <a:rPr lang="en-US" dirty="0">
                <a:solidFill>
                  <a:srgbClr val="221E1F"/>
                </a:solidFill>
                <a:latin typeface="Arial" panose="020B0604020202020204" pitchFamily="34" charset="0"/>
                <a:cs typeface="Arial" panose="020B0604020202020204" pitchFamily="34" charset="0"/>
              </a:rPr>
              <a:t>We have also been actively changing our used car process to align more with the vision of our owner. His goal is for less comebacks and for all used cars to be rigorously inspected and fixed the first time through the shop.</a:t>
            </a:r>
            <a:endParaRPr lang="en-US" sz="1800" b="0" i="0" u="none" strike="noStrike" baseline="0" dirty="0">
              <a:solidFill>
                <a:srgbClr val="221E1F"/>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We efficiently while ensuring quality. have also switched to a team system so each of our master technicians are able to use our less experienced technicians to turn hours more </a:t>
            </a:r>
          </a:p>
        </p:txBody>
      </p:sp>
      <p:pic>
        <p:nvPicPr>
          <p:cNvPr id="1026" name="Picture 2" descr="Screenshot 2024-06-14 at 10.29.32 PM.png">
            <a:extLst>
              <a:ext uri="{FF2B5EF4-FFF2-40B4-BE49-F238E27FC236}">
                <a16:creationId xmlns:a16="http://schemas.microsoft.com/office/drawing/2014/main" id="{26BB547C-E161-4429-BF17-29C24B6DC3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3112" y="1930400"/>
            <a:ext cx="6345345" cy="309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791633" y="1550990"/>
            <a:ext cx="4184035" cy="4502122"/>
          </a:xfrm>
        </p:spPr>
        <p:txBody>
          <a:bodyPr>
            <a:normAutofit fontScale="6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a:latin typeface="Arial" panose="020B0604020202020204" pitchFamily="34" charset="0"/>
                <a:cs typeface="Arial" panose="020B0604020202020204" pitchFamily="34" charset="0"/>
              </a:rPr>
              <a:t>Gross per employee is one of the biggest metrics that we monitor on a consistent basis. </a:t>
            </a:r>
          </a:p>
          <a:p>
            <a:r>
              <a:rPr lang="en-US" dirty="0">
                <a:latin typeface="Arial" panose="020B0604020202020204" pitchFamily="34" charset="0"/>
                <a:cs typeface="Arial" panose="020B0604020202020204" pitchFamily="34" charset="0"/>
              </a:rPr>
              <a:t>Oddly enough, since I started consistently communicating and monitoring the behaviors of my service manager and ASMs, our appointments and close rate have gone up. We have also incentivized them in many ways and have seen that reflected in their numbers.</a:t>
            </a:r>
          </a:p>
          <a:p>
            <a:r>
              <a:rPr lang="en-US" dirty="0">
                <a:latin typeface="Arial" panose="020B0604020202020204" pitchFamily="34" charset="0"/>
                <a:cs typeface="Arial" panose="020B0604020202020204" pitchFamily="34" charset="0"/>
              </a:rPr>
              <a:t>Development of our people has been huge as well. We have had both OEM training for our ASMs as well as outside training with </a:t>
            </a:r>
            <a:r>
              <a:rPr lang="en-US" dirty="0" err="1">
                <a:latin typeface="Arial" panose="020B0604020202020204" pitchFamily="34" charset="0"/>
                <a:cs typeface="Arial" panose="020B0604020202020204" pitchFamily="34" charset="0"/>
              </a:rPr>
              <a:t>DealerPro</a:t>
            </a:r>
            <a:r>
              <a:rPr lang="en-US" dirty="0">
                <a:latin typeface="Arial" panose="020B0604020202020204" pitchFamily="34" charset="0"/>
                <a:cs typeface="Arial" panose="020B0604020202020204" pitchFamily="34" charset="0"/>
              </a:rPr>
              <a:t> Training. By training our people we have seen a massive change in our customer retention which leads to drastically improved expense control.</a:t>
            </a:r>
          </a:p>
          <a:p>
            <a:r>
              <a:rPr lang="en-US" dirty="0">
                <a:latin typeface="Arial" panose="020B0604020202020204" pitchFamily="34" charset="0"/>
                <a:cs typeface="Arial" panose="020B0604020202020204" pitchFamily="34" charset="0"/>
              </a:rPr>
              <a:t>Relationships and management with vendors has and will continue to play a big role in our expense reduction. </a:t>
            </a:r>
          </a:p>
          <a:p>
            <a:endParaRPr lang="en-US" dirty="0"/>
          </a:p>
          <a:p>
            <a:endParaRPr lang="en-US" dirty="0"/>
          </a:p>
        </p:txBody>
      </p:sp>
      <p:pic>
        <p:nvPicPr>
          <p:cNvPr id="2050" name="Picture 2" descr="Screenshot 2024-06-14 at 10.29.46 PM.png">
            <a:extLst>
              <a:ext uri="{FF2B5EF4-FFF2-40B4-BE49-F238E27FC236}">
                <a16:creationId xmlns:a16="http://schemas.microsoft.com/office/drawing/2014/main" id="{FF7353C9-2868-45CD-8A9B-291BC0D8E2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0608" y="2071395"/>
            <a:ext cx="5496269" cy="3594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63430"/>
            <a:ext cx="4184035" cy="3880772"/>
          </a:xfrm>
        </p:spPr>
        <p:txBody>
          <a:bodyPr>
            <a:normAutofit fontScale="70000" lnSpcReduction="20000"/>
          </a:bodyPr>
          <a:lstStyle/>
          <a:p>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r>
              <a:rPr lang="en-US" dirty="0">
                <a:latin typeface="Arial" panose="020B0604020202020204" pitchFamily="34" charset="0"/>
                <a:cs typeface="Arial" panose="020B0604020202020204" pitchFamily="34" charset="0"/>
              </a:rPr>
              <a:t>For us, production begins with opening up our schedule. Since I started looking at our daily schedule and pushing for more, we have seen record months for the store in service. </a:t>
            </a:r>
          </a:p>
          <a:p>
            <a:r>
              <a:rPr lang="en-US" dirty="0">
                <a:latin typeface="Arial" panose="020B0604020202020204" pitchFamily="34" charset="0"/>
                <a:cs typeface="Arial" panose="020B0604020202020204" pitchFamily="34" charset="0"/>
              </a:rPr>
              <a:t>We are asking for more out of our entire service staff and they are responding. </a:t>
            </a:r>
          </a:p>
          <a:p>
            <a:r>
              <a:rPr lang="en-US" dirty="0">
                <a:latin typeface="Arial" panose="020B0604020202020204" pitchFamily="34" charset="0"/>
                <a:cs typeface="Arial" panose="020B0604020202020204" pitchFamily="34" charset="0"/>
              </a:rPr>
              <a:t>Within our group of 13 stores, we are the worst when it comes to proficiency. It comes down to turning hours and selling recommended work. We are continuing to improve and I have been constantly evaluating if we have the right people in the right seat. </a:t>
            </a:r>
          </a:p>
        </p:txBody>
      </p:sp>
      <p:pic>
        <p:nvPicPr>
          <p:cNvPr id="3075" name="Picture 3" descr="Screenshot 2024-06-14 at 10.29.59 PM.png">
            <a:extLst>
              <a:ext uri="{FF2B5EF4-FFF2-40B4-BE49-F238E27FC236}">
                <a16:creationId xmlns:a16="http://schemas.microsoft.com/office/drawing/2014/main" id="{7911BAC4-886B-4269-967C-20CF5BCC35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664" y="1180404"/>
            <a:ext cx="6292405" cy="4860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3754" y="643467"/>
            <a:ext cx="4203045" cy="1375608"/>
          </a:xfrm>
        </p:spPr>
        <p:txBody>
          <a:bodyPr vert="horz" lIns="91440" tIns="45720" rIns="91440" bIns="45720" rtlCol="0" anchor="ctr">
            <a:normAutofit/>
          </a:bodyPr>
          <a:lstStyle/>
          <a:p>
            <a:pPr>
              <a:lnSpc>
                <a:spcPct val="90000"/>
              </a:lnSpc>
            </a:pPr>
            <a:br>
              <a:rPr lang="en-US" sz="1700" b="0" i="0" u="none" strike="noStrike" baseline="0" dirty="0"/>
            </a:br>
            <a:r>
              <a:rPr lang="en-US" sz="1700" b="1" i="0" u="none" strike="noStrike" baseline="0" dirty="0"/>
              <a:t>Facility</a:t>
            </a:r>
            <a:br>
              <a:rPr lang="en-US" sz="1700" b="0" i="0" u="none" strike="noStrike" baseline="0" dirty="0"/>
            </a:br>
            <a:br>
              <a:rPr lang="en-US" sz="1700" b="0" i="0" u="none" strike="noStrike" baseline="0" dirty="0"/>
            </a:br>
            <a:br>
              <a:rPr lang="en-US" sz="1700" b="0" i="0" u="none" strike="noStrike" baseline="0" dirty="0"/>
            </a:br>
            <a:endParaRPr lang="en-US" sz="1700"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3754" y="1184988"/>
            <a:ext cx="3973943" cy="4415712"/>
          </a:xfrm>
        </p:spPr>
        <p:txBody>
          <a:bodyPr vert="horz" lIns="91440" tIns="45720" rIns="91440" bIns="45720" rtlCol="0">
            <a:normAutofit fontScale="70000" lnSpcReduction="20000"/>
          </a:bodyPr>
          <a:lstStyle/>
          <a:p>
            <a:endParaRPr lang="en-US" b="0" i="0" u="none" strike="noStrike" baseline="0" dirty="0"/>
          </a:p>
          <a:p>
            <a:r>
              <a:rPr lang="en-US" b="0" i="0" u="none" strike="noStrike" baseline="0" dirty="0">
                <a:latin typeface="Arial" panose="020B0604020202020204" pitchFamily="34" charset="0"/>
                <a:cs typeface="Arial" panose="020B0604020202020204" pitchFamily="34" charset="0"/>
              </a:rPr>
              <a:t>Our facility utilization is a measly 49.51%</a:t>
            </a:r>
          </a:p>
          <a:p>
            <a:r>
              <a:rPr lang="en-US" dirty="0">
                <a:latin typeface="Arial" panose="020B0604020202020204" pitchFamily="34" charset="0"/>
                <a:cs typeface="Arial" panose="020B0604020202020204" pitchFamily="34" charset="0"/>
              </a:rPr>
              <a:t>Training, process, and more training will only increase our ability to grow our labor sales</a:t>
            </a:r>
          </a:p>
          <a:p>
            <a:r>
              <a:rPr lang="en-US" dirty="0">
                <a:latin typeface="Arial" panose="020B0604020202020204" pitchFamily="34" charset="0"/>
                <a:cs typeface="Arial" panose="020B0604020202020204" pitchFamily="34" charset="0"/>
              </a:rPr>
              <a:t>We currently have Toyota T 10 students that will be graduating and turning more hours. </a:t>
            </a:r>
          </a:p>
          <a:p>
            <a:r>
              <a:rPr lang="en-US" dirty="0">
                <a:latin typeface="Arial" panose="020B0604020202020204" pitchFamily="34" charset="0"/>
                <a:cs typeface="Arial" panose="020B0604020202020204" pitchFamily="34" charset="0"/>
              </a:rPr>
              <a:t>Utilizing our digital tools and increasing media usage will connect us with our customers more deeply leading to an increase in sales. </a:t>
            </a:r>
          </a:p>
          <a:p>
            <a:r>
              <a:rPr lang="en-US" dirty="0">
                <a:latin typeface="Arial" panose="020B0604020202020204" pitchFamily="34" charset="0"/>
                <a:cs typeface="Arial" panose="020B0604020202020204" pitchFamily="34" charset="0"/>
              </a:rPr>
              <a:t>Strengthening our customer loyalty and offering incentives to service with us will also lead to an increase in facility utilization.  </a:t>
            </a:r>
          </a:p>
        </p:txBody>
      </p:sp>
      <p:pic>
        <p:nvPicPr>
          <p:cNvPr id="4098" name="Picture 2" descr="Screenshot 2024-06-14 at 10.30.16 PM.png">
            <a:extLst>
              <a:ext uri="{FF2B5EF4-FFF2-40B4-BE49-F238E27FC236}">
                <a16:creationId xmlns:a16="http://schemas.microsoft.com/office/drawing/2014/main" id="{BEDAA396-EC60-4F72-B9A7-104EFEC7D4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4111" y="1012785"/>
            <a:ext cx="4578404" cy="5337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6227319" cy="3880773"/>
          </a:xfrm>
        </p:spPr>
        <p:txBody>
          <a:bodyPr>
            <a:normAutofit lnSpcReduction="10000"/>
          </a:bodyPr>
          <a:lstStyle/>
          <a:p>
            <a:r>
              <a:rPr lang="en-US" dirty="0">
                <a:latin typeface="Arial" panose="020B0604020202020204" pitchFamily="34" charset="0"/>
                <a:cs typeface="Arial" panose="020B0604020202020204" pitchFamily="34" charset="0"/>
              </a:rPr>
              <a:t>STRENGTHS</a:t>
            </a:r>
          </a:p>
          <a:p>
            <a:r>
              <a:rPr lang="en-US" dirty="0">
                <a:latin typeface="Arial" panose="020B0604020202020204" pitchFamily="34" charset="0"/>
                <a:cs typeface="Arial" panose="020B0604020202020204" pitchFamily="34" charset="0"/>
              </a:rPr>
              <a:t>We have strength in management and promise for the future.</a:t>
            </a:r>
          </a:p>
          <a:p>
            <a:r>
              <a:rPr lang="en-US" dirty="0">
                <a:latin typeface="Arial" panose="020B0604020202020204" pitchFamily="34" charset="0"/>
                <a:cs typeface="Arial" panose="020B0604020202020204" pitchFamily="34" charset="0"/>
              </a:rPr>
              <a:t>We have a great facility and a great location</a:t>
            </a:r>
          </a:p>
          <a:p>
            <a:r>
              <a:rPr lang="en-US" dirty="0">
                <a:latin typeface="Arial" panose="020B0604020202020204" pitchFamily="34" charset="0"/>
                <a:cs typeface="Arial" panose="020B0604020202020204" pitchFamily="34" charset="0"/>
              </a:rPr>
              <a:t>We have the backing of a large organization</a:t>
            </a:r>
          </a:p>
          <a:p>
            <a:r>
              <a:rPr lang="en-US" dirty="0">
                <a:latin typeface="Arial" panose="020B0604020202020204" pitchFamily="34" charset="0"/>
                <a:cs typeface="Arial" panose="020B0604020202020204" pitchFamily="34" charset="0"/>
              </a:rPr>
              <a:t>We have a new recruiter that specifically targets technicians and service advisors</a:t>
            </a:r>
          </a:p>
          <a:p>
            <a:r>
              <a:rPr lang="en-US" dirty="0">
                <a:latin typeface="Arial" panose="020B0604020202020204" pitchFamily="34" charset="0"/>
                <a:cs typeface="Arial" panose="020B0604020202020204" pitchFamily="34" charset="0"/>
              </a:rPr>
              <a:t>Loyal customer base that needs to be recaptured after years of mismanagement at the store. </a:t>
            </a:r>
          </a:p>
        </p:txBody>
      </p:sp>
      <p:pic>
        <p:nvPicPr>
          <p:cNvPr id="5122" name="Picture 2" descr="Screenshot 2024-06-14 at 10.34.46 PM.png">
            <a:extLst>
              <a:ext uri="{FF2B5EF4-FFF2-40B4-BE49-F238E27FC236}">
                <a16:creationId xmlns:a16="http://schemas.microsoft.com/office/drawing/2014/main" id="{364721AA-CC66-4441-9612-EBB406EFE7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4653" y="609600"/>
            <a:ext cx="5085183" cy="508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92213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509382" y="1488613"/>
            <a:ext cx="8596668" cy="3880773"/>
          </a:xfrm>
        </p:spPr>
        <p:txBody>
          <a:bodyPr/>
          <a:lstStyle/>
          <a:p>
            <a:r>
              <a:rPr lang="en-US" b="1" dirty="0">
                <a:latin typeface="Arial" panose="020B0604020202020204" pitchFamily="34" charset="0"/>
                <a:cs typeface="Arial" panose="020B0604020202020204" pitchFamily="34" charset="0"/>
              </a:rPr>
              <a:t>WEAKNESSES</a:t>
            </a:r>
          </a:p>
          <a:p>
            <a:r>
              <a:rPr lang="en-US" dirty="0">
                <a:latin typeface="Arial" panose="020B0604020202020204" pitchFamily="34" charset="0"/>
                <a:cs typeface="Arial" panose="020B0604020202020204" pitchFamily="34" charset="0"/>
              </a:rPr>
              <a:t>Capability/attitude of our low level technicians</a:t>
            </a:r>
          </a:p>
          <a:p>
            <a:r>
              <a:rPr lang="en-US" dirty="0">
                <a:latin typeface="Arial" panose="020B0604020202020204" pitchFamily="34" charset="0"/>
                <a:cs typeface="Arial" panose="020B0604020202020204" pitchFamily="34" charset="0"/>
              </a:rPr>
              <a:t>Marketing can be better and more consistent and targeted </a:t>
            </a:r>
          </a:p>
          <a:p>
            <a:r>
              <a:rPr lang="en-US" dirty="0">
                <a:latin typeface="Arial" panose="020B0604020202020204" pitchFamily="34" charset="0"/>
                <a:cs typeface="Arial" panose="020B0604020202020204" pitchFamily="34" charset="0"/>
              </a:rPr>
              <a:t>Follow up and managing expectations</a:t>
            </a:r>
          </a:p>
          <a:p>
            <a:r>
              <a:rPr lang="en-US" dirty="0">
                <a:latin typeface="Arial" panose="020B0604020202020204" pitchFamily="34" charset="0"/>
                <a:cs typeface="Arial" panose="020B0604020202020204" pitchFamily="34" charset="0"/>
              </a:rPr>
              <a:t>Loaner car availability and usage</a:t>
            </a:r>
          </a:p>
          <a:p>
            <a:r>
              <a:rPr lang="en-US" dirty="0">
                <a:latin typeface="Arial" panose="020B0604020202020204" pitchFamily="34" charset="0"/>
                <a:cs typeface="Arial" panose="020B0604020202020204" pitchFamily="34" charset="0"/>
              </a:rPr>
              <a:t>Young management staff (capable, but young)</a:t>
            </a:r>
          </a:p>
          <a:p>
            <a:r>
              <a:rPr lang="en-US" dirty="0">
                <a:latin typeface="Arial" panose="020B0604020202020204" pitchFamily="34" charset="0"/>
                <a:cs typeface="Arial" panose="020B0604020202020204" pitchFamily="34" charset="0"/>
              </a:rPr>
              <a:t>Lack of master technicians</a:t>
            </a:r>
          </a:p>
          <a:p>
            <a:pPr marL="0" indent="0">
              <a:buNone/>
            </a:pP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b="1" dirty="0">
                <a:latin typeface="Arial" panose="020B0604020202020204" pitchFamily="34" charset="0"/>
                <a:cs typeface="Arial" panose="020B0604020202020204" pitchFamily="34" charset="0"/>
              </a:rPr>
              <a:t>OPPORTUNITIES</a:t>
            </a:r>
          </a:p>
          <a:p>
            <a:r>
              <a:rPr lang="en-US" dirty="0">
                <a:latin typeface="Arial" panose="020B0604020202020204" pitchFamily="34" charset="0"/>
                <a:cs typeface="Arial" panose="020B0604020202020204" pitchFamily="34" charset="0"/>
              </a:rPr>
              <a:t>The development of our area will really help. There’s a Chic Fil A and a Costco going up right next door</a:t>
            </a:r>
          </a:p>
          <a:p>
            <a:r>
              <a:rPr lang="en-US" dirty="0">
                <a:latin typeface="Arial" panose="020B0604020202020204" pitchFamily="34" charset="0"/>
                <a:cs typeface="Arial" panose="020B0604020202020204" pitchFamily="34" charset="0"/>
              </a:rPr>
              <a:t>We have a huge opportunity to recapture old customers now that we are under new management and have made massive changes in customer satisfaction</a:t>
            </a:r>
          </a:p>
          <a:p>
            <a:r>
              <a:rPr lang="en-US" dirty="0">
                <a:latin typeface="Arial" panose="020B0604020202020204" pitchFamily="34" charset="0"/>
                <a:cs typeface="Arial" panose="020B0604020202020204" pitchFamily="34" charset="0"/>
              </a:rPr>
              <a:t>We have a huge opportunity to piggy back off of the top performing shops in our group and mimic their best practices</a:t>
            </a:r>
          </a:p>
          <a:p>
            <a:r>
              <a:rPr lang="en-US" dirty="0">
                <a:latin typeface="Arial" panose="020B0604020202020204" pitchFamily="34" charset="0"/>
                <a:cs typeface="Arial" panose="020B0604020202020204" pitchFamily="34" charset="0"/>
              </a:rPr>
              <a:t>Huge opportunity to increase internal work with a new used car technician</a:t>
            </a:r>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57666</TotalTime>
  <Words>1264</Words>
  <Application>Microsoft Office PowerPoint</Application>
  <PresentationFormat>Widescreen</PresentationFormat>
  <Paragraphs>115</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Gill Sans MT</vt:lpstr>
      <vt:lpstr>Gallery</vt:lpstr>
      <vt:lpstr>NADA Service Homework </vt:lpstr>
      <vt:lpstr>   Marketing  </vt:lpstr>
      <vt:lpstr>  Analyze Cost of Labor   </vt:lpstr>
      <vt:lpstr> Changes in Expense Structure    </vt:lpstr>
      <vt:lpstr> Productivity   </vt:lpstr>
      <vt:lpstr> Facility   </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Wyatt Wood</cp:lastModifiedBy>
  <cp:revision>27</cp:revision>
  <dcterms:created xsi:type="dcterms:W3CDTF">2022-12-04T13:10:55Z</dcterms:created>
  <dcterms:modified xsi:type="dcterms:W3CDTF">2024-07-24T23:02:12Z</dcterms:modified>
</cp:coreProperties>
</file>