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5" d="100"/>
          <a:sy n="65" d="100"/>
        </p:scale>
        <p:origin x="726"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ndra Holland" userId="4ee00173-e019-4bc0-b602-c83e56dbd813" providerId="ADAL" clId="{B6C4435B-F045-4B55-98C5-0959F1D759F7}"/>
    <pc:docChg chg="custSel modSld">
      <pc:chgData name="Sandra Holland" userId="4ee00173-e019-4bc0-b602-c83e56dbd813" providerId="ADAL" clId="{B6C4435B-F045-4B55-98C5-0959F1D759F7}" dt="2024-05-22T17:00:23.342" v="2649" actId="20577"/>
      <pc:docMkLst>
        <pc:docMk/>
      </pc:docMkLst>
      <pc:sldChg chg="modSp mod">
        <pc:chgData name="Sandra Holland" userId="4ee00173-e019-4bc0-b602-c83e56dbd813" providerId="ADAL" clId="{B6C4435B-F045-4B55-98C5-0959F1D759F7}" dt="2024-05-22T16:08:45.480" v="27" actId="20577"/>
        <pc:sldMkLst>
          <pc:docMk/>
          <pc:sldMk cId="3839221384" sldId="257"/>
        </pc:sldMkLst>
        <pc:spChg chg="mod">
          <ac:chgData name="Sandra Holland" userId="4ee00173-e019-4bc0-b602-c83e56dbd813" providerId="ADAL" clId="{B6C4435B-F045-4B55-98C5-0959F1D759F7}" dt="2024-05-22T16:08:45.480" v="27" actId="20577"/>
          <ac:spMkLst>
            <pc:docMk/>
            <pc:sldMk cId="3839221384" sldId="257"/>
            <ac:spMk id="3" creationId="{203A9D90-6288-FF85-A14B-EAAC61E0E9A8}"/>
          </ac:spMkLst>
        </pc:spChg>
      </pc:sldChg>
      <pc:sldChg chg="modSp mod">
        <pc:chgData name="Sandra Holland" userId="4ee00173-e019-4bc0-b602-c83e56dbd813" providerId="ADAL" clId="{B6C4435B-F045-4B55-98C5-0959F1D759F7}" dt="2024-05-22T16:09:03.948" v="77" actId="20577"/>
        <pc:sldMkLst>
          <pc:docMk/>
          <pc:sldMk cId="2417698126" sldId="262"/>
        </pc:sldMkLst>
        <pc:spChg chg="mod">
          <ac:chgData name="Sandra Holland" userId="4ee00173-e019-4bc0-b602-c83e56dbd813" providerId="ADAL" clId="{B6C4435B-F045-4B55-98C5-0959F1D759F7}" dt="2024-05-22T16:09:03.948" v="77" actId="20577"/>
          <ac:spMkLst>
            <pc:docMk/>
            <pc:sldMk cId="2417698126" sldId="262"/>
            <ac:spMk id="3" creationId="{203A9D90-6288-FF85-A14B-EAAC61E0E9A8}"/>
          </ac:spMkLst>
        </pc:spChg>
      </pc:sldChg>
      <pc:sldChg chg="modSp mod">
        <pc:chgData name="Sandra Holland" userId="4ee00173-e019-4bc0-b602-c83e56dbd813" providerId="ADAL" clId="{B6C4435B-F045-4B55-98C5-0959F1D759F7}" dt="2024-05-22T16:28:45.312" v="248" actId="20577"/>
        <pc:sldMkLst>
          <pc:docMk/>
          <pc:sldMk cId="3912869560" sldId="263"/>
        </pc:sldMkLst>
        <pc:spChg chg="mod">
          <ac:chgData name="Sandra Holland" userId="4ee00173-e019-4bc0-b602-c83e56dbd813" providerId="ADAL" clId="{B6C4435B-F045-4B55-98C5-0959F1D759F7}" dt="2024-05-22T16:28:45.312" v="248" actId="20577"/>
          <ac:spMkLst>
            <pc:docMk/>
            <pc:sldMk cId="3912869560" sldId="263"/>
            <ac:spMk id="3" creationId="{203A9D90-6288-FF85-A14B-EAAC61E0E9A8}"/>
          </ac:spMkLst>
        </pc:spChg>
      </pc:sldChg>
      <pc:sldChg chg="modSp mod">
        <pc:chgData name="Sandra Holland" userId="4ee00173-e019-4bc0-b602-c83e56dbd813" providerId="ADAL" clId="{B6C4435B-F045-4B55-98C5-0959F1D759F7}" dt="2024-05-22T16:33:04.472" v="722" actId="20577"/>
        <pc:sldMkLst>
          <pc:docMk/>
          <pc:sldMk cId="627664966" sldId="264"/>
        </pc:sldMkLst>
        <pc:spChg chg="mod">
          <ac:chgData name="Sandra Holland" userId="4ee00173-e019-4bc0-b602-c83e56dbd813" providerId="ADAL" clId="{B6C4435B-F045-4B55-98C5-0959F1D759F7}" dt="2024-05-22T16:33:04.472" v="722" actId="20577"/>
          <ac:spMkLst>
            <pc:docMk/>
            <pc:sldMk cId="627664966" sldId="264"/>
            <ac:spMk id="3" creationId="{203A9D90-6288-FF85-A14B-EAAC61E0E9A8}"/>
          </ac:spMkLst>
        </pc:spChg>
      </pc:sldChg>
      <pc:sldChg chg="modSp mod">
        <pc:chgData name="Sandra Holland" userId="4ee00173-e019-4bc0-b602-c83e56dbd813" providerId="ADAL" clId="{B6C4435B-F045-4B55-98C5-0959F1D759F7}" dt="2024-05-22T16:37:05.014" v="945" actId="313"/>
        <pc:sldMkLst>
          <pc:docMk/>
          <pc:sldMk cId="3985272254" sldId="265"/>
        </pc:sldMkLst>
        <pc:spChg chg="mod">
          <ac:chgData name="Sandra Holland" userId="4ee00173-e019-4bc0-b602-c83e56dbd813" providerId="ADAL" clId="{B6C4435B-F045-4B55-98C5-0959F1D759F7}" dt="2024-05-22T16:37:05.014" v="945" actId="313"/>
          <ac:spMkLst>
            <pc:docMk/>
            <pc:sldMk cId="3985272254" sldId="265"/>
            <ac:spMk id="3" creationId="{203A9D90-6288-FF85-A14B-EAAC61E0E9A8}"/>
          </ac:spMkLst>
        </pc:spChg>
      </pc:sldChg>
      <pc:sldChg chg="modSp mod">
        <pc:chgData name="Sandra Holland" userId="4ee00173-e019-4bc0-b602-c83e56dbd813" providerId="ADAL" clId="{B6C4435B-F045-4B55-98C5-0959F1D759F7}" dt="2024-05-22T16:41:38.898" v="1359" actId="20577"/>
        <pc:sldMkLst>
          <pc:docMk/>
          <pc:sldMk cId="4226099158" sldId="266"/>
        </pc:sldMkLst>
        <pc:spChg chg="mod">
          <ac:chgData name="Sandra Holland" userId="4ee00173-e019-4bc0-b602-c83e56dbd813" providerId="ADAL" clId="{B6C4435B-F045-4B55-98C5-0959F1D759F7}" dt="2024-05-22T16:41:38.898" v="1359" actId="20577"/>
          <ac:spMkLst>
            <pc:docMk/>
            <pc:sldMk cId="4226099158" sldId="266"/>
            <ac:spMk id="3" creationId="{203A9D90-6288-FF85-A14B-EAAC61E0E9A8}"/>
          </ac:spMkLst>
        </pc:spChg>
      </pc:sldChg>
      <pc:sldChg chg="modSp mod">
        <pc:chgData name="Sandra Holland" userId="4ee00173-e019-4bc0-b602-c83e56dbd813" providerId="ADAL" clId="{B6C4435B-F045-4B55-98C5-0959F1D759F7}" dt="2024-05-22T16:45:15.863" v="1728" actId="313"/>
        <pc:sldMkLst>
          <pc:docMk/>
          <pc:sldMk cId="850427537" sldId="267"/>
        </pc:sldMkLst>
        <pc:spChg chg="mod">
          <ac:chgData name="Sandra Holland" userId="4ee00173-e019-4bc0-b602-c83e56dbd813" providerId="ADAL" clId="{B6C4435B-F045-4B55-98C5-0959F1D759F7}" dt="2024-05-22T16:45:15.863" v="1728" actId="313"/>
          <ac:spMkLst>
            <pc:docMk/>
            <pc:sldMk cId="850427537" sldId="267"/>
            <ac:spMk id="3" creationId="{203A9D90-6288-FF85-A14B-EAAC61E0E9A8}"/>
          </ac:spMkLst>
        </pc:spChg>
      </pc:sldChg>
      <pc:sldChg chg="modSp mod">
        <pc:chgData name="Sandra Holland" userId="4ee00173-e019-4bc0-b602-c83e56dbd813" providerId="ADAL" clId="{B6C4435B-F045-4B55-98C5-0959F1D759F7}" dt="2024-05-22T16:48:48.415" v="1999" actId="20577"/>
        <pc:sldMkLst>
          <pc:docMk/>
          <pc:sldMk cId="3364109993" sldId="268"/>
        </pc:sldMkLst>
        <pc:graphicFrameChg chg="modGraphic">
          <ac:chgData name="Sandra Holland" userId="4ee00173-e019-4bc0-b602-c83e56dbd813" providerId="ADAL" clId="{B6C4435B-F045-4B55-98C5-0959F1D759F7}" dt="2024-05-22T16:48:48.415" v="1999" actId="20577"/>
          <ac:graphicFrameMkLst>
            <pc:docMk/>
            <pc:sldMk cId="3364109993" sldId="268"/>
            <ac:graphicFrameMk id="4" creationId="{BC8B6778-11BB-9A9A-F0BF-8949F85F8237}"/>
          </ac:graphicFrameMkLst>
        </pc:graphicFrameChg>
      </pc:sldChg>
      <pc:sldChg chg="modSp mod">
        <pc:chgData name="Sandra Holland" userId="4ee00173-e019-4bc0-b602-c83e56dbd813" providerId="ADAL" clId="{B6C4435B-F045-4B55-98C5-0959F1D759F7}" dt="2024-05-22T17:00:23.342" v="2649" actId="20577"/>
        <pc:sldMkLst>
          <pc:docMk/>
          <pc:sldMk cId="3799370086" sldId="269"/>
        </pc:sldMkLst>
        <pc:spChg chg="mod">
          <ac:chgData name="Sandra Holland" userId="4ee00173-e019-4bc0-b602-c83e56dbd813" providerId="ADAL" clId="{B6C4435B-F045-4B55-98C5-0959F1D759F7}" dt="2024-05-22T17:00:23.342" v="2649" actId="20577"/>
          <ac:spMkLst>
            <pc:docMk/>
            <pc:sldMk cId="3799370086" sldId="269"/>
            <ac:spMk id="3" creationId="{203A9D90-6288-FF85-A14B-EAAC61E0E9A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5/22/2024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5/22/2024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5/22/2024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5/22/2024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Lee CDJR</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Our biggest opportunity is productivity. Just getting to %100 will double our business! </a:t>
            </a:r>
          </a:p>
          <a:p>
            <a:r>
              <a:rPr lang="en-US" dirty="0"/>
              <a:t>1 item Ro’s, We need to sell. Stop taking orders. </a:t>
            </a:r>
          </a:p>
          <a:p>
            <a:r>
              <a:rPr lang="en-US" dirty="0"/>
              <a:t>MENU SELLING!</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Poor shop productivity is causing us to not turn the hours we need to cover all of our fixed expenses.</a:t>
            </a:r>
          </a:p>
          <a:p>
            <a:r>
              <a:rPr lang="en-US" dirty="0"/>
              <a:t>We can’t grow our business at 45% shop proficiency! </a:t>
            </a:r>
          </a:p>
          <a:p>
            <a:r>
              <a:rPr lang="en-US" dirty="0"/>
              <a:t>We are paying rent on our facility and only using half of its potential. Wasted money!</a:t>
            </a:r>
          </a:p>
          <a:p>
            <a:r>
              <a:rPr lang="en-US" dirty="0"/>
              <a:t>1 item RO’s, We are the professionals, the customer relies on us to tell them what their vehicle needs. At 42% 1 item RO’s we are missing problems on our customers vehicles.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Tech proficiency to 100%</a:t>
            </a:r>
          </a:p>
          <a:p>
            <a:r>
              <a:rPr lang="en-US" dirty="0"/>
              <a:t>Decrease 1 item RO count to 15%</a:t>
            </a:r>
          </a:p>
          <a:p>
            <a:r>
              <a:rPr lang="en-US" dirty="0"/>
              <a:t>Increase our facility utilization</a:t>
            </a:r>
          </a:p>
          <a:p>
            <a:r>
              <a:rPr lang="en-US" dirty="0"/>
              <a:t>100% walkaround required</a:t>
            </a:r>
          </a:p>
          <a:p>
            <a:r>
              <a:rPr lang="en-US" dirty="0"/>
              <a:t>Increase sales volume </a:t>
            </a:r>
          </a:p>
          <a:p>
            <a:r>
              <a:rPr lang="en-US" dirty="0"/>
              <a:t>Actually solicit new business </a:t>
            </a:r>
          </a:p>
          <a:p>
            <a:r>
              <a:rPr lang="en-US" dirty="0"/>
              <a:t> </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Conducting a carry over walk everyday. This will set a standard on the techs to push the work faster. Increasing productivity.</a:t>
            </a:r>
          </a:p>
          <a:p>
            <a:r>
              <a:rPr lang="en-US" dirty="0"/>
              <a:t>Bring in </a:t>
            </a:r>
            <a:r>
              <a:rPr lang="en-US" dirty="0" err="1"/>
              <a:t>Dynotron</a:t>
            </a:r>
            <a:r>
              <a:rPr lang="en-US" dirty="0"/>
              <a:t> to help us increase our sales skills in the lane. </a:t>
            </a:r>
          </a:p>
          <a:p>
            <a:r>
              <a:rPr lang="en-US" dirty="0"/>
              <a:t>Train on menu selling. </a:t>
            </a:r>
          </a:p>
          <a:p>
            <a:r>
              <a:rPr lang="en-US" dirty="0"/>
              <a:t>Promote someone to shop foreman to help drive workflow.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342900" marR="0" lvl="0" indent="-342900" algn="l" defTabSz="457200" rtl="0" eaLnBrk="1" fontAlgn="auto" latinLnBrk="0" hangingPunct="1">
              <a:lnSpc>
                <a:spcPct val="100000"/>
              </a:lnSpc>
              <a:spcBef>
                <a:spcPts val="1000"/>
              </a:spcBef>
              <a:spcAft>
                <a:spcPts val="0"/>
              </a:spcAft>
              <a:buClr>
                <a:srgbClr val="DDDDDD"/>
              </a:buClr>
              <a:buSzPct val="80000"/>
              <a:buFont typeface="Wingdings 3" charset="2"/>
              <a:buChar char=""/>
              <a:tabLst/>
              <a:defRPr/>
            </a:pPr>
            <a:r>
              <a:rPr kumimoji="0" lang="en-US" sz="18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rPr>
              <a:t>Make time to watch the lane in the morning to make sure walk arounds are being conducted. Use grading sheet to measure the quality of the walk around.</a:t>
            </a:r>
          </a:p>
          <a:p>
            <a:pPr marL="342900" marR="0" lvl="0" indent="-342900" algn="l" defTabSz="457200" rtl="0" eaLnBrk="1" fontAlgn="auto" latinLnBrk="0" hangingPunct="1">
              <a:lnSpc>
                <a:spcPct val="100000"/>
              </a:lnSpc>
              <a:spcBef>
                <a:spcPts val="1000"/>
              </a:spcBef>
              <a:spcAft>
                <a:spcPts val="0"/>
              </a:spcAft>
              <a:buClr>
                <a:srgbClr val="DDDDDD"/>
              </a:buClr>
              <a:buSzPct val="80000"/>
              <a:buFont typeface="Wingdings 3" charset="2"/>
              <a:buChar char=""/>
              <a:tabLst/>
              <a:defRPr/>
            </a:pPr>
            <a:r>
              <a:rPr lang="en-US" dirty="0">
                <a:solidFill>
                  <a:prstClr val="black">
                    <a:lumMod val="75000"/>
                    <a:lumOff val="25000"/>
                  </a:prstClr>
                </a:solidFill>
                <a:latin typeface="Trebuchet MS" panose="020B0603020202020204"/>
              </a:rPr>
              <a:t>Engage in the carry over walk with the service manager, make sure time expectations are being set on work everyday. </a:t>
            </a:r>
          </a:p>
          <a:p>
            <a:pPr marL="342900" marR="0" lvl="0" indent="-342900" algn="l" defTabSz="457200" rtl="0" eaLnBrk="1" fontAlgn="auto" latinLnBrk="0" hangingPunct="1">
              <a:lnSpc>
                <a:spcPct val="100000"/>
              </a:lnSpc>
              <a:spcBef>
                <a:spcPts val="1000"/>
              </a:spcBef>
              <a:spcAft>
                <a:spcPts val="0"/>
              </a:spcAft>
              <a:buClr>
                <a:srgbClr val="DDDDDD"/>
              </a:buClr>
              <a:buSzPct val="80000"/>
              <a:buFont typeface="Wingdings 3" charset="2"/>
              <a:buChar char=""/>
              <a:tabLst/>
              <a:defRPr/>
            </a:pPr>
            <a:r>
              <a:rPr lang="en-US" dirty="0">
                <a:solidFill>
                  <a:prstClr val="black">
                    <a:lumMod val="75000"/>
                    <a:lumOff val="25000"/>
                  </a:prstClr>
                </a:solidFill>
                <a:latin typeface="Trebuchet MS" panose="020B0603020202020204"/>
              </a:rPr>
              <a:t>Utilizes F&amp;I manager to help train on menu selling. </a:t>
            </a:r>
          </a:p>
          <a:p>
            <a:pPr marL="342900" marR="0" lvl="0" indent="-342900" algn="l" defTabSz="457200" rtl="0" eaLnBrk="1" fontAlgn="auto" latinLnBrk="0" hangingPunct="1">
              <a:lnSpc>
                <a:spcPct val="100000"/>
              </a:lnSpc>
              <a:spcBef>
                <a:spcPts val="1000"/>
              </a:spcBef>
              <a:spcAft>
                <a:spcPts val="0"/>
              </a:spcAft>
              <a:buClr>
                <a:srgbClr val="DDDDDD"/>
              </a:buClr>
              <a:buSzPct val="80000"/>
              <a:buFont typeface="Wingdings 3" charset="2"/>
              <a:buChar char=""/>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Trebuchet MS" panose="020B0603020202020204"/>
              <a:ea typeface="+mn-ea"/>
              <a:cs typeface="+mn-cs"/>
            </a:endParaRP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906219066"/>
              </p:ext>
            </p:extLst>
          </p:nvPr>
        </p:nvGraphicFramePr>
        <p:xfrm>
          <a:off x="677334" y="1818624"/>
          <a:ext cx="9132492" cy="536897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Implement carry over walk</a:t>
                      </a:r>
                    </a:p>
                  </a:txBody>
                  <a:tcPr/>
                </a:tc>
                <a:tc>
                  <a:txBody>
                    <a:bodyPr/>
                    <a:lstStyle/>
                    <a:p>
                      <a:r>
                        <a:rPr lang="en-US" dirty="0"/>
                        <a:t>Service manager/GM</a:t>
                      </a:r>
                    </a:p>
                  </a:txBody>
                  <a:tcPr/>
                </a:tc>
                <a:tc>
                  <a:txBody>
                    <a:bodyPr/>
                    <a:lstStyle/>
                    <a:p>
                      <a:r>
                        <a:rPr lang="en-US" dirty="0"/>
                        <a:t>Once a day/will review results EOM</a:t>
                      </a:r>
                    </a:p>
                  </a:txBody>
                  <a:tcPr/>
                </a:tc>
                <a:extLst>
                  <a:ext uri="{0D108BD9-81ED-4DB2-BD59-A6C34878D82A}">
                    <a16:rowId xmlns:a16="http://schemas.microsoft.com/office/drawing/2014/main" val="2400365483"/>
                  </a:ext>
                </a:extLst>
              </a:tr>
              <a:tr h="565004">
                <a:tc>
                  <a:txBody>
                    <a:bodyPr/>
                    <a:lstStyle/>
                    <a:p>
                      <a:r>
                        <a:rPr lang="en-US" dirty="0"/>
                        <a:t>100% walkaround in lane</a:t>
                      </a:r>
                    </a:p>
                  </a:txBody>
                  <a:tcPr/>
                </a:tc>
                <a:tc>
                  <a:txBody>
                    <a:bodyPr/>
                    <a:lstStyle/>
                    <a:p>
                      <a:r>
                        <a:rPr lang="en-US" dirty="0"/>
                        <a:t>Service manager/GM</a:t>
                      </a:r>
                    </a:p>
                  </a:txBody>
                  <a:tcPr/>
                </a:tc>
                <a:tc>
                  <a:txBody>
                    <a:bodyPr/>
                    <a:lstStyle/>
                    <a:p>
                      <a:r>
                        <a:rPr lang="en-US" dirty="0"/>
                        <a:t>Every Friday/ Check walkaround sheets </a:t>
                      </a:r>
                    </a:p>
                  </a:txBody>
                  <a:tcPr/>
                </a:tc>
                <a:extLst>
                  <a:ext uri="{0D108BD9-81ED-4DB2-BD59-A6C34878D82A}">
                    <a16:rowId xmlns:a16="http://schemas.microsoft.com/office/drawing/2014/main" val="107845787"/>
                  </a:ext>
                </a:extLst>
              </a:tr>
              <a:tr h="565004">
                <a:tc>
                  <a:txBody>
                    <a:bodyPr/>
                    <a:lstStyle/>
                    <a:p>
                      <a:r>
                        <a:rPr lang="en-US" dirty="0"/>
                        <a:t>Training on Menu selling</a:t>
                      </a:r>
                    </a:p>
                  </a:txBody>
                  <a:tcPr/>
                </a:tc>
                <a:tc>
                  <a:txBody>
                    <a:bodyPr/>
                    <a:lstStyle/>
                    <a:p>
                      <a:r>
                        <a:rPr lang="en-US" dirty="0"/>
                        <a:t>Service manager/F&amp;I manager</a:t>
                      </a:r>
                    </a:p>
                  </a:txBody>
                  <a:tcPr/>
                </a:tc>
                <a:tc>
                  <a:txBody>
                    <a:bodyPr/>
                    <a:lstStyle/>
                    <a:p>
                      <a:r>
                        <a:rPr lang="en-US" dirty="0"/>
                        <a:t>Once week 20 minute training on menu selling/ check menu sales % every 30 days</a:t>
                      </a:r>
                    </a:p>
                  </a:txBody>
                  <a:tcPr/>
                </a:tc>
                <a:extLst>
                  <a:ext uri="{0D108BD9-81ED-4DB2-BD59-A6C34878D82A}">
                    <a16:rowId xmlns:a16="http://schemas.microsoft.com/office/drawing/2014/main" val="1530126605"/>
                  </a:ext>
                </a:extLst>
              </a:tr>
              <a:tr h="565004">
                <a:tc>
                  <a:txBody>
                    <a:bodyPr/>
                    <a:lstStyle/>
                    <a:p>
                      <a:endParaRPr lang="en-US" dirty="0"/>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50345431"/>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Although our gross margins are in line, we have a huge productivity problem in our shop. Because of this we can’t increase our sales volume so we are not covering our fixed expenses and we can’t solicit new business</a:t>
            </a:r>
            <a:r>
              <a:rPr lang="en-US"/>
              <a:t>. </a:t>
            </a:r>
          </a:p>
          <a:p>
            <a:r>
              <a:rPr lang="en-US"/>
              <a:t>By </a:t>
            </a:r>
            <a:r>
              <a:rPr lang="en-US" dirty="0"/>
              <a:t>conducting a carry over walk every morning and setting time expectations on all work currently in the shop we can increase tech proficiency.  With proper training and accountably for the advisors, we can decrease out 1 item RO’s, increase our volume and become profitable!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160589"/>
            <a:ext cx="8596668" cy="2470405"/>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We currently use Carfax for life as one of our main sources of remarketing. </a:t>
            </a:r>
          </a:p>
          <a:p>
            <a:r>
              <a:rPr lang="en-US" dirty="0">
                <a:solidFill>
                  <a:schemeClr val="tx1"/>
                </a:solidFill>
                <a:latin typeface="Calibri" panose="020F0502020204030204" pitchFamily="34" charset="0"/>
              </a:rPr>
              <a:t>We actually don’t market much because we are worried we will not be able to handle the workload. Thus, causing us to loss repeat business.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chemeClr val="tx1"/>
                </a:solidFill>
                <a:latin typeface="Calibri" panose="020F0502020204030204" pitchFamily="34" charset="0"/>
              </a:rPr>
              <a:t>If we can increase Tech proficiency, we can take on more work and actively market to gain more business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currently do a great job at holding gross in service. </a:t>
            </a:r>
          </a:p>
          <a:p>
            <a:r>
              <a:rPr lang="en-US" sz="1800" b="0" i="0" u="none" strike="noStrike" baseline="0" dirty="0">
                <a:solidFill>
                  <a:srgbClr val="221E1F"/>
                </a:solidFill>
                <a:latin typeface="Calibri" panose="020F0502020204030204" pitchFamily="34" charset="0"/>
              </a:rPr>
              <a:t>We need to increase volume of sales</a:t>
            </a:r>
          </a:p>
          <a:p>
            <a:r>
              <a:rPr lang="en-US" dirty="0">
                <a:solidFill>
                  <a:srgbClr val="221E1F"/>
                </a:solidFill>
                <a:latin typeface="Calibri" panose="020F0502020204030204" pitchFamily="34" charset="0"/>
              </a:rPr>
              <a:t>We can increase our volume by increase our tech proficiency, so we can sell more hours!</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6191865" y="1930400"/>
            <a:ext cx="4923060" cy="2818877"/>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are not covering our expense.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need to increase our Tech proficiency</a:t>
            </a:r>
            <a:r>
              <a:rPr lang="en-US" dirty="0">
                <a:solidFill>
                  <a:srgbClr val="221E1F"/>
                </a:solidFill>
                <a:latin typeface="Calibri" panose="020F0502020204030204" pitchFamily="34" charset="0"/>
              </a:rPr>
              <a:t>! We do not need to add more techs and increase our expenses we just need to get the ones we have to work!!!!</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Because we do such a great job holding the gross profit in service, We can increase proficiency in the shop, and that will allow us to increase sales volume and cover our expenses.  </a:t>
            </a: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7028333" y="1510594"/>
            <a:ext cx="4184650" cy="332361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Poor shop management is causing us to have really low proficiency! </a:t>
            </a:r>
          </a:p>
          <a:p>
            <a:r>
              <a:rPr lang="en-US" dirty="0">
                <a:solidFill>
                  <a:srgbClr val="221E1F"/>
                </a:solidFill>
                <a:latin typeface="Calibri" panose="020F0502020204030204" pitchFamily="34" charset="0"/>
              </a:rPr>
              <a:t>We need to manage our techs time better so we can write more hours, we are currently turning less than half of the hours we have available to sell!</a:t>
            </a:r>
          </a:p>
          <a:p>
            <a:r>
              <a:rPr lang="en-US" dirty="0">
                <a:solidFill>
                  <a:srgbClr val="221E1F"/>
                </a:solidFill>
                <a:latin typeface="Calibri" panose="020F0502020204030204" pitchFamily="34" charset="0"/>
              </a:rPr>
              <a:t>We can increase proficiency by conducting a carry over walk every morning to manage our workflow properly.</a:t>
            </a:r>
          </a:p>
          <a:p>
            <a:endParaRPr lang="en-US" dirty="0">
              <a:solidFill>
                <a:srgbClr val="221E1F"/>
              </a:solidFill>
              <a:latin typeface="Calibri" panose="020F0502020204030204" pitchFamily="34" charset="0"/>
            </a:endParaRPr>
          </a:p>
          <a:p>
            <a:endParaRPr lang="en-US" dirty="0">
              <a:solidFill>
                <a:srgbClr val="221E1F"/>
              </a:solidFill>
              <a:latin typeface="Calibri" panose="020F0502020204030204" pitchFamily="34" charset="0"/>
            </a:endParaRPr>
          </a:p>
          <a:p>
            <a:pPr marL="0" indent="0">
              <a:buNone/>
            </a:pP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5432323" y="919484"/>
            <a:ext cx="5216254" cy="4242452"/>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have som</a:t>
            </a:r>
            <a:r>
              <a:rPr lang="en-US" dirty="0">
                <a:solidFill>
                  <a:srgbClr val="221E1F"/>
                </a:solidFill>
                <a:latin typeface="Calibri" panose="020F0502020204030204" pitchFamily="34" charset="0"/>
              </a:rPr>
              <a:t>e much facility potential!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could focus on increasing effective labor rate but our main focus needs to be turning more hours</a:t>
            </a:r>
          </a:p>
          <a:p>
            <a:r>
              <a:rPr lang="en-US" sz="1800" b="0" i="0" u="none" strike="noStrike" baseline="0" dirty="0">
                <a:solidFill>
                  <a:srgbClr val="221E1F"/>
                </a:solidFill>
                <a:latin typeface="Calibri" panose="020F0502020204030204" pitchFamily="34" charset="0"/>
              </a:rPr>
              <a:t>Doing a daily carry over walk with the service manager will help up increase workflow</a:t>
            </a:r>
            <a:r>
              <a:rPr lang="en-US" dirty="0">
                <a:solidFill>
                  <a:srgbClr val="221E1F"/>
                </a:solidFill>
                <a:latin typeface="Calibri" panose="020F0502020204030204" pitchFamily="34" charset="0"/>
              </a:rPr>
              <a:t> and increase our facility usage. </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7126697" y="1576874"/>
            <a:ext cx="3133725" cy="3810000"/>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The conversation with my service manager was focused on one item RO’s. We are order takers! We are not selling the work! </a:t>
            </a:r>
          </a:p>
          <a:p>
            <a:r>
              <a:rPr lang="en-US" dirty="0"/>
              <a:t>Changing our process to require walk arounds on EVERY customer will increase sales!</a:t>
            </a:r>
          </a:p>
          <a:p>
            <a:r>
              <a:rPr lang="en-US" dirty="0"/>
              <a:t>0% menu sales! Huge potential for improvement with training and process put in place.</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719915" y="1707044"/>
            <a:ext cx="6049298" cy="4911454"/>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hold gross well.</a:t>
            </a:r>
          </a:p>
          <a:p>
            <a:r>
              <a:rPr lang="en-US" dirty="0"/>
              <a:t>Tons of room to grow facility wise.</a:t>
            </a:r>
          </a:p>
          <a:p>
            <a:r>
              <a:rPr lang="en-US" dirty="0"/>
              <a:t>We take care of our customers. High CSI. Good repeat business.</a:t>
            </a:r>
          </a:p>
          <a:p>
            <a:r>
              <a:rPr lang="en-US" dirty="0"/>
              <a:t>Cost of labor is inline.</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Poor time management!</a:t>
            </a:r>
          </a:p>
          <a:p>
            <a:r>
              <a:rPr lang="en-US" dirty="0"/>
              <a:t>Extremely poor time management! </a:t>
            </a:r>
          </a:p>
          <a:p>
            <a:r>
              <a:rPr lang="en-US" dirty="0"/>
              <a:t>Did I say time management is an issue?</a:t>
            </a:r>
          </a:p>
          <a:p>
            <a:r>
              <a:rPr lang="en-US" dirty="0"/>
              <a:t>Our proficiency is so low we are just letting the techs work at their on pace. No standards on time. No sense of urgency. </a:t>
            </a:r>
          </a:p>
          <a:p>
            <a:r>
              <a:rPr lang="en-US" dirty="0"/>
              <a:t>1 item RO’s, we are not selling we are just taking orders.</a:t>
            </a:r>
          </a:p>
          <a:p>
            <a:r>
              <a:rPr lang="en-US" dirty="0"/>
              <a:t>Our facility is extremely under used when you take our facility potential into consideration. </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182</TotalTime>
  <Words>936</Words>
  <Application>Microsoft Office PowerPoint</Application>
  <PresentationFormat>Widescreen</PresentationFormat>
  <Paragraphs>92</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Sandra Holland</cp:lastModifiedBy>
  <cp:revision>6</cp:revision>
  <dcterms:created xsi:type="dcterms:W3CDTF">2022-12-04T13:10:55Z</dcterms:created>
  <dcterms:modified xsi:type="dcterms:W3CDTF">2024-05-22T17:00:27Z</dcterms:modified>
</cp:coreProperties>
</file>