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p:cViewPr>
        <p:scale>
          <a:sx n="99" d="100"/>
          <a:sy n="99" d="100"/>
        </p:scale>
        <p:origin x="-24" y="6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4/12/24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4/12/24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4/12/24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4/12/24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4/12/24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4/12/24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4/12/24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Ryan Farina</a:t>
            </a:r>
          </a:p>
          <a:p>
            <a:pPr algn="ctr"/>
            <a:r>
              <a:rPr lang="en-US" sz="3200" dirty="0"/>
              <a:t>NADA #437</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Customer base will grow due to the population increasing in the area.</a:t>
            </a:r>
          </a:p>
          <a:p>
            <a:r>
              <a:rPr lang="en-US" dirty="0"/>
              <a:t>Adding two Tech’s will increase the speed as we will get the repairs done and will improve our customer turn time.</a:t>
            </a:r>
          </a:p>
          <a:p>
            <a:r>
              <a:rPr lang="en-US" dirty="0"/>
              <a:t>We are adding a heavy duty alignment rack machine and that will allow us the work on heavy duty trucks as well as allow us to service more fleet unit’s.</a:t>
            </a:r>
          </a:p>
          <a:p>
            <a:r>
              <a:rPr lang="en-US" dirty="0"/>
              <a:t>Training the staff will increase productivity as well improve our relationships with our customers.  </a:t>
            </a:r>
          </a:p>
          <a:p>
            <a:r>
              <a:rPr lang="en-US" dirty="0"/>
              <a:t>Install a competitive pricing display in the service drive </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Master Tech’s and Tech’s leaving as they are constantly being recruited.</a:t>
            </a:r>
          </a:p>
          <a:p>
            <a:r>
              <a:rPr lang="en-US" dirty="0"/>
              <a:t>Independent repair facility's that are willing to do the jobs for a less expensive door rate but they do not have the </a:t>
            </a:r>
            <a:r>
              <a:rPr lang="en-US" dirty="0" err="1"/>
              <a:t>Oem</a:t>
            </a:r>
            <a:r>
              <a:rPr lang="en-US" dirty="0"/>
              <a:t> certified technicians.</a:t>
            </a:r>
          </a:p>
          <a:p>
            <a:r>
              <a:rPr lang="en-US" dirty="0"/>
              <a:t>Cars not requiring many repairs as the </a:t>
            </a:r>
            <a:r>
              <a:rPr lang="en-US" dirty="0" err="1"/>
              <a:t>Oem’s</a:t>
            </a:r>
            <a:r>
              <a:rPr lang="en-US" dirty="0"/>
              <a:t> have been building more reliable vehicles. </a:t>
            </a:r>
          </a:p>
          <a:p>
            <a:r>
              <a:rPr lang="en-US" dirty="0"/>
              <a:t>Longer service intervals causing cars to need less repairs </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dirty="0"/>
              <a:t>Objectives</a:t>
            </a:r>
          </a:p>
          <a:p>
            <a:r>
              <a:rPr lang="en-US" dirty="0"/>
              <a:t>Training the staff and making sure all of the goals our out outlined and the staff is included, involved and all on the same page. </a:t>
            </a:r>
          </a:p>
          <a:p>
            <a:r>
              <a:rPr lang="en-US" dirty="0"/>
              <a:t>Marketing to attain and attract new and previous customers with engaging content as well as specials such as loyalty and new customers savings.</a:t>
            </a:r>
          </a:p>
          <a:p>
            <a:r>
              <a:rPr lang="en-US" dirty="0"/>
              <a:t>ELR over $200 is the goal we will attain by June 1</a:t>
            </a:r>
            <a:r>
              <a:rPr lang="en-US" baseline="30000" dirty="0"/>
              <a:t>st</a:t>
            </a:r>
            <a:r>
              <a:rPr lang="en-US" dirty="0"/>
              <a:t> with the goals we have in place. </a:t>
            </a:r>
          </a:p>
          <a:p>
            <a:r>
              <a:rPr lang="en-US" dirty="0"/>
              <a:t>Bring the staff closer together by team events and gatherings to increase staff retention.</a:t>
            </a:r>
          </a:p>
          <a:p>
            <a:r>
              <a:rPr lang="en-US" dirty="0"/>
              <a:t>Improve on lost sales</a:t>
            </a:r>
          </a:p>
          <a:p>
            <a:r>
              <a:rPr lang="en-US" dirty="0"/>
              <a:t>Increase daily repair order count.</a:t>
            </a:r>
          </a:p>
          <a:p>
            <a:r>
              <a:rPr lang="en-US" dirty="0"/>
              <a:t> </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Training and working with the </a:t>
            </a:r>
            <a:r>
              <a:rPr lang="en-US" dirty="0" err="1"/>
              <a:t>Bdc</a:t>
            </a:r>
            <a:r>
              <a:rPr lang="en-US" dirty="0"/>
              <a:t> and service writers for constant communication on proper scheduling.</a:t>
            </a:r>
          </a:p>
          <a:p>
            <a:r>
              <a:rPr lang="en-US" dirty="0"/>
              <a:t>Monthly meetings with the marketing director to ensure all strategies are working.</a:t>
            </a:r>
          </a:p>
          <a:p>
            <a:r>
              <a:rPr lang="en-US" dirty="0"/>
              <a:t>Working with the parts department to make sure our first time fill rate is as close to 100%.</a:t>
            </a:r>
          </a:p>
          <a:p>
            <a:r>
              <a:rPr lang="en-US" dirty="0"/>
              <a:t>Constant monitoring of all strategy’s. </a:t>
            </a:r>
          </a:p>
          <a:p>
            <a:r>
              <a:rPr lang="en-US" dirty="0"/>
              <a:t>Manager to approve discounting and train staff on this topic.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Tactics</a:t>
            </a:r>
          </a:p>
          <a:p>
            <a:r>
              <a:rPr lang="en-US" dirty="0"/>
              <a:t>Adjust schedules as needed to make sure we are producing the most hours possible. </a:t>
            </a:r>
          </a:p>
          <a:p>
            <a:r>
              <a:rPr lang="en-US" dirty="0"/>
              <a:t>Service manager to approve all discounts moving forward.</a:t>
            </a:r>
          </a:p>
          <a:p>
            <a:r>
              <a:rPr lang="en-US" dirty="0"/>
              <a:t>Service manager to work with the </a:t>
            </a:r>
            <a:r>
              <a:rPr lang="en-US" dirty="0" err="1"/>
              <a:t>Bdc</a:t>
            </a:r>
            <a:r>
              <a:rPr lang="en-US" dirty="0"/>
              <a:t> to make sure we are not turning away any business.</a:t>
            </a:r>
          </a:p>
          <a:p>
            <a:r>
              <a:rPr lang="en-US" dirty="0"/>
              <a:t>Update advertising with new specials to attract new and well as loyal customers. </a:t>
            </a:r>
          </a:p>
          <a:p>
            <a:r>
              <a:rPr lang="en-US" dirty="0"/>
              <a:t>Look at a group bonus for Tech’s and writers and porters if all service goals are achieved. </a:t>
            </a:r>
          </a:p>
          <a:p>
            <a:r>
              <a:rPr lang="en-US" dirty="0"/>
              <a:t>Bringing parts department closer to the fold with service and get them all on the same page </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501533852"/>
              </p:ext>
            </p:extLst>
          </p:nvPr>
        </p:nvGraphicFramePr>
        <p:xfrm>
          <a:off x="677334" y="1818624"/>
          <a:ext cx="9132492" cy="606776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Discounting elimination without manager approval </a:t>
                      </a:r>
                    </a:p>
                  </a:txBody>
                  <a:tcPr/>
                </a:tc>
                <a:tc>
                  <a:txBody>
                    <a:bodyPr/>
                    <a:lstStyle/>
                    <a:p>
                      <a:r>
                        <a:rPr lang="en-US" dirty="0"/>
                        <a:t>Service manager </a:t>
                      </a:r>
                    </a:p>
                  </a:txBody>
                  <a:tcPr/>
                </a:tc>
                <a:tc>
                  <a:txBody>
                    <a:bodyPr/>
                    <a:lstStyle/>
                    <a:p>
                      <a:r>
                        <a:rPr lang="en-US" dirty="0"/>
                        <a:t>4/1/2024</a:t>
                      </a:r>
                    </a:p>
                  </a:txBody>
                  <a:tcPr/>
                </a:tc>
                <a:extLst>
                  <a:ext uri="{0D108BD9-81ED-4DB2-BD59-A6C34878D82A}">
                    <a16:rowId xmlns:a16="http://schemas.microsoft.com/office/drawing/2014/main" val="2400365483"/>
                  </a:ext>
                </a:extLst>
              </a:tr>
              <a:tr h="565004">
                <a:tc>
                  <a:txBody>
                    <a:bodyPr/>
                    <a:lstStyle/>
                    <a:p>
                      <a:r>
                        <a:rPr lang="en-US" dirty="0"/>
                        <a:t>Parts meeting with service writers and manager and store Gm weekly 15 minutes max </a:t>
                      </a:r>
                    </a:p>
                  </a:txBody>
                  <a:tcPr/>
                </a:tc>
                <a:tc>
                  <a:txBody>
                    <a:bodyPr/>
                    <a:lstStyle/>
                    <a:p>
                      <a:r>
                        <a:rPr lang="en-US" dirty="0"/>
                        <a:t>Gm/Service manager </a:t>
                      </a:r>
                    </a:p>
                  </a:txBody>
                  <a:tcPr/>
                </a:tc>
                <a:tc>
                  <a:txBody>
                    <a:bodyPr/>
                    <a:lstStyle/>
                    <a:p>
                      <a:r>
                        <a:rPr lang="en-US" dirty="0"/>
                        <a:t>4/15/2024</a:t>
                      </a:r>
                    </a:p>
                  </a:txBody>
                  <a:tcPr/>
                </a:tc>
                <a:extLst>
                  <a:ext uri="{0D108BD9-81ED-4DB2-BD59-A6C34878D82A}">
                    <a16:rowId xmlns:a16="http://schemas.microsoft.com/office/drawing/2014/main" val="107845787"/>
                  </a:ext>
                </a:extLst>
              </a:tr>
              <a:tr h="565004">
                <a:tc>
                  <a:txBody>
                    <a:bodyPr/>
                    <a:lstStyle/>
                    <a:p>
                      <a:r>
                        <a:rPr lang="en-US" dirty="0"/>
                        <a:t>Meeting with marketing manager to discuss all campaigns current and upcoming </a:t>
                      </a:r>
                    </a:p>
                  </a:txBody>
                  <a:tcPr/>
                </a:tc>
                <a:tc>
                  <a:txBody>
                    <a:bodyPr/>
                    <a:lstStyle/>
                    <a:p>
                      <a:r>
                        <a:rPr lang="en-US" dirty="0"/>
                        <a:t>Service/marketing manager </a:t>
                      </a:r>
                    </a:p>
                  </a:txBody>
                  <a:tcPr/>
                </a:tc>
                <a:tc>
                  <a:txBody>
                    <a:bodyPr/>
                    <a:lstStyle/>
                    <a:p>
                      <a:r>
                        <a:rPr lang="en-US" dirty="0"/>
                        <a:t>4/1/2024 </a:t>
                      </a:r>
                    </a:p>
                  </a:txBody>
                  <a:tcPr/>
                </a:tc>
                <a:extLst>
                  <a:ext uri="{0D108BD9-81ED-4DB2-BD59-A6C34878D82A}">
                    <a16:rowId xmlns:a16="http://schemas.microsoft.com/office/drawing/2014/main" val="1530126605"/>
                  </a:ext>
                </a:extLst>
              </a:tr>
              <a:tr h="565004">
                <a:tc>
                  <a:txBody>
                    <a:bodyPr/>
                    <a:lstStyle/>
                    <a:p>
                      <a:r>
                        <a:rPr lang="en-US" dirty="0"/>
                        <a:t>Raise ELR to $200 </a:t>
                      </a:r>
                    </a:p>
                  </a:txBody>
                  <a:tcPr/>
                </a:tc>
                <a:tc>
                  <a:txBody>
                    <a:bodyPr/>
                    <a:lstStyle/>
                    <a:p>
                      <a:r>
                        <a:rPr lang="en-US" dirty="0"/>
                        <a:t>Service manager </a:t>
                      </a:r>
                    </a:p>
                  </a:txBody>
                  <a:tcPr/>
                </a:tc>
                <a:tc>
                  <a:txBody>
                    <a:bodyPr/>
                    <a:lstStyle/>
                    <a:p>
                      <a:r>
                        <a:rPr lang="en-US" dirty="0"/>
                        <a:t>6/1/2024 </a:t>
                      </a:r>
                    </a:p>
                  </a:txBody>
                  <a:tcPr/>
                </a:tc>
                <a:extLst>
                  <a:ext uri="{0D108BD9-81ED-4DB2-BD59-A6C34878D82A}">
                    <a16:rowId xmlns:a16="http://schemas.microsoft.com/office/drawing/2014/main" val="1950345431"/>
                  </a:ext>
                </a:extLst>
              </a:tr>
              <a:tr h="565004">
                <a:tc>
                  <a:txBody>
                    <a:bodyPr/>
                    <a:lstStyle/>
                    <a:p>
                      <a:r>
                        <a:rPr lang="en-US" dirty="0"/>
                        <a:t>New alignment rack heavy duty </a:t>
                      </a:r>
                    </a:p>
                  </a:txBody>
                  <a:tcPr/>
                </a:tc>
                <a:tc>
                  <a:txBody>
                    <a:bodyPr/>
                    <a:lstStyle/>
                    <a:p>
                      <a:r>
                        <a:rPr lang="en-US" dirty="0"/>
                        <a:t>Service manager </a:t>
                      </a:r>
                    </a:p>
                  </a:txBody>
                  <a:tcPr/>
                </a:tc>
                <a:tc>
                  <a:txBody>
                    <a:bodyPr/>
                    <a:lstStyle/>
                    <a:p>
                      <a:r>
                        <a:rPr lang="en-US" dirty="0"/>
                        <a:t>6/1/2024 </a:t>
                      </a:r>
                    </a:p>
                  </a:txBody>
                  <a:tcPr/>
                </a:tc>
                <a:extLst>
                  <a:ext uri="{0D108BD9-81ED-4DB2-BD59-A6C34878D82A}">
                    <a16:rowId xmlns:a16="http://schemas.microsoft.com/office/drawing/2014/main" val="1960891333"/>
                  </a:ext>
                </a:extLst>
              </a:tr>
              <a:tr h="565004">
                <a:tc>
                  <a:txBody>
                    <a:bodyPr/>
                    <a:lstStyle/>
                    <a:p>
                      <a:r>
                        <a:rPr lang="en-US" dirty="0"/>
                        <a:t>Employee BBQ to discuss all goals </a:t>
                      </a:r>
                    </a:p>
                  </a:txBody>
                  <a:tcPr/>
                </a:tc>
                <a:tc>
                  <a:txBody>
                    <a:bodyPr/>
                    <a:lstStyle/>
                    <a:p>
                      <a:r>
                        <a:rPr lang="en-US" dirty="0"/>
                        <a:t>Service Manager </a:t>
                      </a:r>
                    </a:p>
                  </a:txBody>
                  <a:tcPr/>
                </a:tc>
                <a:tc>
                  <a:txBody>
                    <a:bodyPr/>
                    <a:lstStyle/>
                    <a:p>
                      <a:r>
                        <a:rPr lang="en-US" dirty="0"/>
                        <a:t>4/15/2024 </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Synopsis</a:t>
            </a:r>
          </a:p>
          <a:p>
            <a:endParaRPr lang="en-US" dirty="0"/>
          </a:p>
          <a:p>
            <a:r>
              <a:rPr lang="en-US" dirty="0"/>
              <a:t>Overall it is a well ran service drive but we can and will make the adjustments needed for improvement and added gross profit. The manager is eager and ready to adjust hours if that is required especially on Saturday as we close at 2pm.</a:t>
            </a:r>
          </a:p>
          <a:p>
            <a:r>
              <a:rPr lang="en-US" dirty="0"/>
              <a:t>Raising the ELR and eliminating discounts are a main focus at first as well training the two newly add techs.</a:t>
            </a:r>
          </a:p>
          <a:p>
            <a:pPr marL="0" indent="0">
              <a:buNone/>
            </a:pPr>
            <a:r>
              <a:rPr lang="en-US" dirty="0"/>
              <a:t>      The new alignment machine will help and give us the ability to recruit fleet and                  other local business as well as out of town customers looking for that service.</a:t>
            </a:r>
          </a:p>
          <a:p>
            <a:pPr marL="0" indent="0">
              <a:buNone/>
            </a:pPr>
            <a:r>
              <a:rPr lang="en-US" dirty="0"/>
              <a:t>       Employee retention is the lowest of the group but the manager will continue to get is lower thru training and added opportunities as well as </a:t>
            </a:r>
            <a:r>
              <a:rPr lang="en-US" dirty="0" err="1"/>
              <a:t>Bbq’s</a:t>
            </a:r>
            <a:r>
              <a:rPr lang="en-US" dirty="0"/>
              <a:t> and team building events. </a:t>
            </a:r>
          </a:p>
          <a:p>
            <a:pPr marL="0" indent="0">
              <a:buNone/>
            </a:pPr>
            <a:r>
              <a:rPr lang="en-US" dirty="0"/>
              <a:t>       I am excited to help this service drive hip their peak potential thru what we are putting in place.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92500"/>
          </a:bodyPr>
          <a:lstStyle/>
          <a:p>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Currently advertise through lite Google SEO, targeting local customers. We also use CRM for personalized monthly specials emails,</a:t>
            </a:r>
            <a:endParaRPr lang="en-US" sz="1800" b="0" i="0" u="none" strike="noStrike" baseline="0" dirty="0">
              <a:solidFill>
                <a:srgbClr val="000000"/>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As we strive for improvement, we're focusing on making our service smoother, keeping our customers happier, offering personalized perks, strengthening our online presence, and maintaining open communication for ongoing enhancement. Plans to evaluate your changes </a:t>
            </a:r>
          </a:p>
          <a:p>
            <a:pPr marL="0" indent="0">
              <a:buNone/>
            </a:pPr>
            <a:endParaRPr lang="en-US" sz="1800" b="0" i="0" u="none" strike="noStrike" baseline="0" dirty="0">
              <a:solidFill>
                <a:srgbClr val="221E1F"/>
              </a:solidFill>
              <a:latin typeface="Calibri" panose="020F0502020204030204" pitchFamily="34" charset="0"/>
            </a:endParaRPr>
          </a:p>
          <a:p>
            <a:r>
              <a:rPr lang="en-US" dirty="0"/>
              <a:t>We'll assess our changes through data analysis, customer feedback, performance metrics, and ongoing dialogue. This ensures our efforts effectively enhance customer satisfaction and drive business growth as well bi-weekly meeting with the service and marketing manager. </a:t>
            </a: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Currently all but two technicians are on a flat pay system and we currently looking to promote one of the lube Tech’s to flat pay and one also in the process of hiring a GM Cert Technician.</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plan for improvement is to monitor tech proficiency daily and make sure all scheduling is aligned with the work that it needed for repair.  </a:t>
            </a:r>
          </a:p>
          <a:p>
            <a:r>
              <a:rPr lang="en-US" sz="1800" b="0" i="0" u="none" strike="noStrike" baseline="0" dirty="0">
                <a:solidFill>
                  <a:srgbClr val="221E1F"/>
                </a:solidFill>
                <a:latin typeface="Calibri" panose="020F0502020204030204" pitchFamily="34" charset="0"/>
              </a:rPr>
              <a:t>Manager communicating first thing with all staff briefly on daily, weekly and monthly goals .We also just raised our door rate by $10 and we are also increasing our used car inventory stock levels as that will increase our used car monthly repair orders.</a:t>
            </a:r>
          </a:p>
          <a:p>
            <a:r>
              <a:rPr lang="en-US" sz="1800" b="0" i="0" u="none" strike="noStrike" baseline="0" dirty="0">
                <a:solidFill>
                  <a:srgbClr val="221E1F"/>
                </a:solidFill>
                <a:latin typeface="Calibri" panose="020F0502020204030204" pitchFamily="34" charset="0"/>
              </a:rPr>
              <a:t>The manager and myself will have a weekly check in meeting to go over all changes. We just added Dealer Ops and we wil</a:t>
            </a:r>
            <a:r>
              <a:rPr lang="en-US" dirty="0">
                <a:solidFill>
                  <a:srgbClr val="221E1F"/>
                </a:solidFill>
                <a:latin typeface="Calibri" panose="020F0502020204030204" pitchFamily="34" charset="0"/>
              </a:rPr>
              <a:t>l set up our objectives in the system to make sure we are trending in the right direction. </a:t>
            </a:r>
            <a:endParaRPr lang="en-US" sz="1800" b="0" i="0" u="none" strike="noStrike" baseline="0" dirty="0">
              <a:solidFill>
                <a:srgbClr val="221E1F"/>
              </a:solidFill>
              <a:latin typeface="Calibri" panose="020F0502020204030204" pitchFamily="34" charset="0"/>
            </a:endParaRP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569201" y="2293005"/>
            <a:ext cx="4186237" cy="2271990"/>
          </a:xfrm>
        </p:spPr>
      </p:pic>
      <p:pic>
        <p:nvPicPr>
          <p:cNvPr id="5" name="Picture 4" descr="A screenshot of a spreadsheet&#10;&#10;Description automatically generated">
            <a:extLst>
              <a:ext uri="{FF2B5EF4-FFF2-40B4-BE49-F238E27FC236}">
                <a16:creationId xmlns:a16="http://schemas.microsoft.com/office/drawing/2014/main" id="{ECF2B98C-FCFC-7D80-FE25-7C08D8FEEB56}"/>
              </a:ext>
            </a:extLst>
          </p:cNvPr>
          <p:cNvPicPr>
            <a:picLocks noChangeAspect="1"/>
          </p:cNvPicPr>
          <p:nvPr/>
        </p:nvPicPr>
        <p:blipFill>
          <a:blip r:embed="rId3"/>
          <a:stretch>
            <a:fillRect/>
          </a:stretch>
        </p:blipFill>
        <p:spPr>
          <a:xfrm>
            <a:off x="5160585" y="2606722"/>
            <a:ext cx="6112463" cy="1958272"/>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8"/>
            <a:ext cx="4184035" cy="4697411"/>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t>We have started making  adjustments to improve the department gross with a $10 door rate increase as well as two trained technicians and adding additional internals used cars. We do a monthly review on expenses as well as a quarterly vendor review.</a:t>
            </a:r>
          </a:p>
          <a:p>
            <a:r>
              <a:rPr lang="en-US" dirty="0"/>
              <a:t>Training will be key to achieve our goals and the manager will work with the writers to make the right Tech’s are dispatched to handle the proper repairs as well as working to bring some our semi and fixed expense by 10% by June 1</a:t>
            </a:r>
            <a:r>
              <a:rPr lang="en-US" baseline="30000" dirty="0"/>
              <a:t>st</a:t>
            </a:r>
            <a:r>
              <a:rPr lang="en-US" dirty="0"/>
              <a:t>.</a:t>
            </a:r>
          </a:p>
          <a:p>
            <a:pPr marL="0" indent="0">
              <a:buNone/>
            </a:pPr>
            <a:endParaRPr lang="en-US" dirty="0"/>
          </a:p>
          <a:p>
            <a:r>
              <a:rPr lang="en-US" dirty="0"/>
              <a:t>Our current ELR  is right around $190 and our current goal is $200 the slight increase as well as selling more lines in the repair order we get us closer to out goals </a:t>
            </a:r>
          </a:p>
          <a:p>
            <a:r>
              <a:rPr lang="en-US" dirty="0"/>
              <a:t>The manager and myself will monitor the changes closely weekly in our meeting to make sure our plan is executed.</a:t>
            </a: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5084026" y="2461305"/>
            <a:ext cx="4070244" cy="3232745"/>
          </a:xfrm>
        </p:spPr>
      </p:pic>
      <p:pic>
        <p:nvPicPr>
          <p:cNvPr id="7" name="Picture 6" descr="A screenshot of a spreadsheet&#10;&#10;Description automatically generated">
            <a:extLst>
              <a:ext uri="{FF2B5EF4-FFF2-40B4-BE49-F238E27FC236}">
                <a16:creationId xmlns:a16="http://schemas.microsoft.com/office/drawing/2014/main" id="{FBFB643C-00C9-389A-B7A6-5B1BC41147AA}"/>
              </a:ext>
            </a:extLst>
          </p:cNvPr>
          <p:cNvPicPr>
            <a:picLocks noChangeAspect="1"/>
          </p:cNvPicPr>
          <p:nvPr/>
        </p:nvPicPr>
        <p:blipFill>
          <a:blip r:embed="rId3"/>
          <a:stretch>
            <a:fillRect/>
          </a:stretch>
        </p:blipFill>
        <p:spPr>
          <a:xfrm>
            <a:off x="5776070" y="3547750"/>
            <a:ext cx="3378200" cy="2146300"/>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 we are getting closer to achieving over 100% in proficiency and we are also keeping a close eye on the daily scheduling.</a:t>
            </a:r>
          </a:p>
          <a:p>
            <a:pPr marL="0" indent="0">
              <a:buNone/>
            </a:pP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The service manager is working hard daily to get his proficiency to be the highest of our 14 rooftops and we are going close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Daily conversations and training with the team as well as being extremely clear will all on our targets and goals </a:t>
            </a:r>
          </a:p>
          <a:p>
            <a:r>
              <a:rPr lang="en-US" sz="1800" b="0" i="0" u="none" strike="noStrike" baseline="0" dirty="0">
                <a:solidFill>
                  <a:srgbClr val="221E1F"/>
                </a:solidFill>
                <a:latin typeface="Calibri" panose="020F0502020204030204" pitchFamily="34" charset="0"/>
              </a:rPr>
              <a:t>Our weekly meeting will cover all of above to make sure we are staying on track and focused on our goals. </a:t>
            </a: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pic>
        <p:nvPicPr>
          <p:cNvPr id="5" name="Picture 4" descr="A screenshot of a service report&#10;&#10;Description automatically generated">
            <a:extLst>
              <a:ext uri="{FF2B5EF4-FFF2-40B4-BE49-F238E27FC236}">
                <a16:creationId xmlns:a16="http://schemas.microsoft.com/office/drawing/2014/main" id="{438C4DE7-7F79-C391-ECEC-08362FDEE91D}"/>
              </a:ext>
            </a:extLst>
          </p:cNvPr>
          <p:cNvPicPr>
            <a:picLocks noChangeAspect="1"/>
          </p:cNvPicPr>
          <p:nvPr/>
        </p:nvPicPr>
        <p:blipFill>
          <a:blip r:embed="rId3"/>
          <a:stretch>
            <a:fillRect/>
          </a:stretch>
        </p:blipFill>
        <p:spPr>
          <a:xfrm>
            <a:off x="4729943" y="212765"/>
            <a:ext cx="7772400" cy="5984621"/>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5" name="Group 44">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2" name="Straight Connector 11">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4"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Isosceles Triangle 15">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Isosceles Triangle 20">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46" name="Rectangle 45">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3754" y="643467"/>
            <a:ext cx="4203045" cy="1375608"/>
          </a:xfrm>
        </p:spPr>
        <p:txBody>
          <a:bodyPr vert="horz" lIns="91440" tIns="45720" rIns="91440" bIns="45720" rtlCol="0" anchor="ctr">
            <a:normAutofit/>
          </a:bodyPr>
          <a:lstStyle/>
          <a:p>
            <a:pPr>
              <a:lnSpc>
                <a:spcPct val="90000"/>
              </a:lnSpc>
            </a:pPr>
            <a:br>
              <a:rPr lang="en-US" sz="1700" b="0" i="0" u="none" strike="noStrike" baseline="0">
                <a:solidFill>
                  <a:schemeClr val="bg1"/>
                </a:solidFill>
              </a:rPr>
            </a:br>
            <a:r>
              <a:rPr lang="en-US" sz="1700" b="1" i="0" u="none" strike="noStrike" baseline="0">
                <a:solidFill>
                  <a:schemeClr val="bg1"/>
                </a:solidFill>
              </a:rPr>
              <a:t>Facility</a:t>
            </a:r>
            <a:br>
              <a:rPr lang="en-US" sz="1700" b="0" i="0" u="none" strike="noStrike" baseline="0">
                <a:solidFill>
                  <a:schemeClr val="bg1"/>
                </a:solidFill>
              </a:rPr>
            </a:br>
            <a:br>
              <a:rPr lang="en-US" sz="1700" b="0" i="0" u="none" strike="noStrike" baseline="0">
                <a:solidFill>
                  <a:schemeClr val="bg1"/>
                </a:solidFill>
              </a:rPr>
            </a:br>
            <a:br>
              <a:rPr lang="en-US" sz="1700" b="0" i="0" u="none" strike="noStrike" baseline="0">
                <a:solidFill>
                  <a:schemeClr val="bg1"/>
                </a:solidFill>
              </a:rPr>
            </a:br>
            <a:endParaRPr lang="en-US" sz="1700">
              <a:solidFill>
                <a:schemeClr val="bg1"/>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3754" y="2160590"/>
            <a:ext cx="3973943" cy="3440110"/>
          </a:xfrm>
        </p:spPr>
        <p:txBody>
          <a:bodyPr vert="horz" lIns="91440" tIns="45720" rIns="91440" bIns="45720" rtlCol="0">
            <a:normAutofit fontScale="92500" lnSpcReduction="20000"/>
          </a:bodyPr>
          <a:lstStyle/>
          <a:p>
            <a:endParaRPr lang="en-US" b="0" i="0" u="none" strike="noStrike" baseline="0" dirty="0">
              <a:solidFill>
                <a:schemeClr val="bg1"/>
              </a:solidFill>
            </a:endParaRPr>
          </a:p>
          <a:p>
            <a:r>
              <a:rPr lang="en-US" b="0" i="0" u="none" strike="noStrike" baseline="0" dirty="0">
                <a:solidFill>
                  <a:schemeClr val="bg1"/>
                </a:solidFill>
              </a:rPr>
              <a:t>Currently we are using 77% of our facilities capacity and our goal is 100% by June 1</a:t>
            </a:r>
            <a:r>
              <a:rPr lang="en-US" b="0" i="0" u="none" strike="noStrike" baseline="30000" dirty="0">
                <a:solidFill>
                  <a:schemeClr val="bg1"/>
                </a:solidFill>
              </a:rPr>
              <a:t>st</a:t>
            </a:r>
            <a:r>
              <a:rPr lang="en-US" b="0" i="0" u="none" strike="noStrike" baseline="0" dirty="0">
                <a:solidFill>
                  <a:schemeClr val="bg1"/>
                </a:solidFill>
              </a:rPr>
              <a:t>.</a:t>
            </a:r>
          </a:p>
          <a:p>
            <a:r>
              <a:rPr lang="en-US" dirty="0">
                <a:solidFill>
                  <a:schemeClr val="bg1"/>
                </a:solidFill>
              </a:rPr>
              <a:t>Our goals for improvement our adding two tech’s as well increasing the repair order count.</a:t>
            </a:r>
          </a:p>
          <a:p>
            <a:r>
              <a:rPr lang="en-US" b="0" i="0" u="none" strike="noStrike" baseline="0" dirty="0">
                <a:solidFill>
                  <a:schemeClr val="bg1"/>
                </a:solidFill>
              </a:rPr>
              <a:t>All is in the works and will have the added Techs trained and repairing cars May 1</a:t>
            </a:r>
            <a:r>
              <a:rPr lang="en-US" b="0" i="0" u="none" strike="noStrike" baseline="30000" dirty="0">
                <a:solidFill>
                  <a:schemeClr val="bg1"/>
                </a:solidFill>
              </a:rPr>
              <a:t>st</a:t>
            </a:r>
            <a:r>
              <a:rPr lang="en-US" dirty="0">
                <a:solidFill>
                  <a:schemeClr val="bg1"/>
                </a:solidFill>
              </a:rPr>
              <a:t>.</a:t>
            </a:r>
            <a:endParaRPr lang="en-US" b="0" i="0" u="none" strike="noStrike" baseline="0" dirty="0">
              <a:solidFill>
                <a:schemeClr val="bg1"/>
              </a:solidFill>
            </a:endParaRPr>
          </a:p>
          <a:p>
            <a:r>
              <a:rPr lang="en-US" dirty="0">
                <a:solidFill>
                  <a:schemeClr val="bg1"/>
                </a:solidFill>
              </a:rPr>
              <a:t>Our w</a:t>
            </a:r>
            <a:r>
              <a:rPr lang="en-US" b="0" i="0" u="none" strike="noStrike" baseline="0" dirty="0">
                <a:solidFill>
                  <a:schemeClr val="bg1"/>
                </a:solidFill>
              </a:rPr>
              <a:t>eekly meetings will recap our goals and the manager as fully on board. </a:t>
            </a:r>
            <a:endParaRPr lang="en-US" dirty="0">
              <a:solidFill>
                <a:schemeClr val="bg1"/>
              </a:solidFill>
            </a:endParaRPr>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6622820" y="972608"/>
            <a:ext cx="4030471" cy="4900269"/>
          </a:xfrm>
          <a:prstGeom prst="rect">
            <a:avLst/>
          </a:prstGeom>
        </p:spPr>
      </p:pic>
      <p:sp>
        <p:nvSpPr>
          <p:cNvPr id="29" name="Isosceles Triangle 28">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pic>
        <p:nvPicPr>
          <p:cNvPr id="5" name="Picture 4" descr="A screenshot of a computer screen&#10;&#10;Description automatically generated">
            <a:extLst>
              <a:ext uri="{FF2B5EF4-FFF2-40B4-BE49-F238E27FC236}">
                <a16:creationId xmlns:a16="http://schemas.microsoft.com/office/drawing/2014/main" id="{B5BD442C-451E-7044-9765-520037862140}"/>
              </a:ext>
            </a:extLst>
          </p:cNvPr>
          <p:cNvPicPr>
            <a:picLocks noChangeAspect="1"/>
          </p:cNvPicPr>
          <p:nvPr/>
        </p:nvPicPr>
        <p:blipFill>
          <a:blip r:embed="rId3"/>
          <a:stretch>
            <a:fillRect/>
          </a:stretch>
        </p:blipFill>
        <p:spPr>
          <a:xfrm>
            <a:off x="6688409" y="985123"/>
            <a:ext cx="3771900" cy="4330700"/>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92500" lnSpcReduction="10000"/>
          </a:bodyPr>
          <a:lstStyle/>
          <a:p>
            <a:r>
              <a:rPr lang="en-US" dirty="0"/>
              <a:t>Our conversation went really well. We covered the 100 repair orders and we talked about the one line Repair orders and the opportunity we have there to increase our sales. We covered our ELR and the goal of $200 is within reach. We have a great customer base that is loyal and we want to make sure we keep them coming back to us. The writers do a great job at knowing their customers and doing all they can to keep them 100% happy. We talked about our goals for improvement and we both feel we will execute and achieve our goals. </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pic>
        <p:nvPicPr>
          <p:cNvPr id="5" name="Picture 4" descr="A screenshot of a computer&#10;&#10;Description automatically generated">
            <a:extLst>
              <a:ext uri="{FF2B5EF4-FFF2-40B4-BE49-F238E27FC236}">
                <a16:creationId xmlns:a16="http://schemas.microsoft.com/office/drawing/2014/main" id="{E0593EC2-5FAF-57CA-40AE-BB33FE7167B9}"/>
              </a:ext>
            </a:extLst>
          </p:cNvPr>
          <p:cNvPicPr>
            <a:picLocks noChangeAspect="1"/>
          </p:cNvPicPr>
          <p:nvPr/>
        </p:nvPicPr>
        <p:blipFill>
          <a:blip r:embed="rId3"/>
          <a:stretch>
            <a:fillRect/>
          </a:stretch>
        </p:blipFill>
        <p:spPr>
          <a:xfrm>
            <a:off x="5093143" y="501448"/>
            <a:ext cx="6421523" cy="6385243"/>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r>
              <a:rPr lang="en-US" dirty="0"/>
              <a:t> Trained personal and friendly staff with and Avg tenure of almost 5 years for technicians and 3 plus years with the writers.</a:t>
            </a:r>
          </a:p>
          <a:p>
            <a:r>
              <a:rPr lang="en-US" dirty="0"/>
              <a:t>Great leadership as the manager is the groups top service performer and wants to learn and get better.</a:t>
            </a:r>
          </a:p>
          <a:p>
            <a:r>
              <a:rPr lang="en-US" dirty="0"/>
              <a:t>Loyal customer base with long established relationships with the store and team members.</a:t>
            </a:r>
          </a:p>
          <a:p>
            <a:r>
              <a:rPr lang="en-US" dirty="0"/>
              <a:t>Busy store with a good amount of internals and room for that number to grow per our plan.</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Not enough Gm trained Tech’s </a:t>
            </a:r>
          </a:p>
          <a:p>
            <a:r>
              <a:rPr lang="en-US" dirty="0"/>
              <a:t>Marketing can be better and more consistent and targeted </a:t>
            </a:r>
          </a:p>
          <a:p>
            <a:r>
              <a:rPr lang="en-US" dirty="0"/>
              <a:t>Discounting is more then we would like as each writer is freely to discount to keep the customers happy </a:t>
            </a:r>
          </a:p>
          <a:p>
            <a:r>
              <a:rPr lang="en-US" dirty="0"/>
              <a:t>Parts from Gm have improved but still cause is an issue when trying to get these cars repaired in a timely manner.</a:t>
            </a:r>
          </a:p>
          <a:p>
            <a:pPr marL="0" indent="0">
              <a:buNone/>
            </a:pPr>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264</TotalTime>
  <Words>1513</Words>
  <Application>Microsoft Macintosh PowerPoint</Application>
  <PresentationFormat>Widescreen</PresentationFormat>
  <Paragraphs>119</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RYAN FARINA</cp:lastModifiedBy>
  <cp:revision>7</cp:revision>
  <dcterms:created xsi:type="dcterms:W3CDTF">2022-12-04T13:10:55Z</dcterms:created>
  <dcterms:modified xsi:type="dcterms:W3CDTF">2024-04-12T23:40:22Z</dcterms:modified>
</cp:coreProperties>
</file>