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60"/>
  </p:normalViewPr>
  <p:slideViewPr>
    <p:cSldViewPr snapToGrid="0">
      <p:cViewPr varScale="1">
        <p:scale>
          <a:sx n="125" d="100"/>
          <a:sy n="125" d="100"/>
        </p:scale>
        <p:origin x="32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4/15/24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4/15/24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4/15/24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4/15/24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4/15/24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4/15/24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4/15/24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4/15/24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4/15/24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b="1" dirty="0"/>
              <a:t>Jeff Kingsley</a:t>
            </a:r>
          </a:p>
          <a:p>
            <a:pPr algn="ctr"/>
            <a:r>
              <a:rPr lang="en-US" sz="3200" b="1" dirty="0"/>
              <a:t>N437-17</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Ability to increase prices to impact profitability.</a:t>
            </a:r>
          </a:p>
          <a:p>
            <a:endParaRPr lang="en-US" dirty="0"/>
          </a:p>
          <a:p>
            <a:endParaRPr lang="en-US" dirty="0"/>
          </a:p>
        </p:txBody>
      </p:sp>
      <p:sp>
        <p:nvSpPr>
          <p:cNvPr id="4" name="Title 1">
            <a:extLst>
              <a:ext uri="{FF2B5EF4-FFF2-40B4-BE49-F238E27FC236}">
                <a16:creationId xmlns:a16="http://schemas.microsoft.com/office/drawing/2014/main" id="{A59C9972-0E2A-CC39-72C8-8AF308CB5092}"/>
              </a:ext>
            </a:extLst>
          </p:cNvPr>
          <p:cNvSpPr txBox="1">
            <a:spLocks/>
          </p:cNvSpPr>
          <p:nvPr/>
        </p:nvSpPr>
        <p:spPr>
          <a:xfrm>
            <a:off x="677334" y="1445497"/>
            <a:ext cx="1764379" cy="484903"/>
          </a:xfrm>
          <a:prstGeom prst="rect">
            <a:avLst/>
          </a:prstGeom>
        </p:spPr>
        <p:txBody>
          <a:bodyPr vert="horz" lIns="91440" tIns="45720" rIns="91440" bIns="45720" rtlCol="0" anchor="t">
            <a:normAutofit fontScale="85000" lnSpcReduction="1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400" dirty="0"/>
              <a:t>Opportunities</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Out of date customer lounge area (compared to neighboring Toyota dealers).</a:t>
            </a:r>
          </a:p>
          <a:p>
            <a:endParaRPr lang="en-US" dirty="0"/>
          </a:p>
          <a:p>
            <a:r>
              <a:rPr lang="en-US" dirty="0"/>
              <a:t>High labor expense is only increasing as labor becomes more expensive while having a limit on available shop capacity.</a:t>
            </a:r>
          </a:p>
          <a:p>
            <a:endParaRPr lang="en-US" dirty="0"/>
          </a:p>
          <a:p>
            <a:endParaRPr lang="en-US" dirty="0"/>
          </a:p>
          <a:p>
            <a:endParaRPr lang="en-US" dirty="0"/>
          </a:p>
          <a:p>
            <a:endParaRPr lang="en-US" dirty="0"/>
          </a:p>
        </p:txBody>
      </p:sp>
      <p:sp>
        <p:nvSpPr>
          <p:cNvPr id="4" name="Title 1">
            <a:extLst>
              <a:ext uri="{FF2B5EF4-FFF2-40B4-BE49-F238E27FC236}">
                <a16:creationId xmlns:a16="http://schemas.microsoft.com/office/drawing/2014/main" id="{40C2DEB1-1B09-EA8B-9275-535E6E92B03F}"/>
              </a:ext>
            </a:extLst>
          </p:cNvPr>
          <p:cNvSpPr txBox="1">
            <a:spLocks/>
          </p:cNvSpPr>
          <p:nvPr/>
        </p:nvSpPr>
        <p:spPr>
          <a:xfrm>
            <a:off x="677334" y="1445497"/>
            <a:ext cx="1764379" cy="484903"/>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400" dirty="0"/>
              <a:t>Threats</a:t>
            </a:r>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Increase technician proficiency, particularly during slower season.</a:t>
            </a:r>
          </a:p>
          <a:p>
            <a:endParaRPr lang="en-US" dirty="0"/>
          </a:p>
          <a:p>
            <a:r>
              <a:rPr lang="en-US" dirty="0"/>
              <a:t>Have pricing be more in line with other dealers/service providers.</a:t>
            </a:r>
          </a:p>
          <a:p>
            <a:endParaRPr lang="en-US" dirty="0"/>
          </a:p>
          <a:p>
            <a:endParaRPr lang="en-US" dirty="0"/>
          </a:p>
        </p:txBody>
      </p:sp>
      <p:sp>
        <p:nvSpPr>
          <p:cNvPr id="6" name="Title 1">
            <a:extLst>
              <a:ext uri="{FF2B5EF4-FFF2-40B4-BE49-F238E27FC236}">
                <a16:creationId xmlns:a16="http://schemas.microsoft.com/office/drawing/2014/main" id="{F1786DA9-1E94-9889-0CEF-7355A2A15BE2}"/>
              </a:ext>
            </a:extLst>
          </p:cNvPr>
          <p:cNvSpPr txBox="1">
            <a:spLocks/>
          </p:cNvSpPr>
          <p:nvPr/>
        </p:nvSpPr>
        <p:spPr>
          <a:xfrm>
            <a:off x="677334" y="1445497"/>
            <a:ext cx="1764379" cy="484903"/>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400" dirty="0"/>
              <a:t>Objectives</a:t>
            </a:r>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Implement a reporting sheet to track tech proficiency. Following this, post a leaderboard in the tech lunch room to create competitiveness as well as accountability.</a:t>
            </a:r>
          </a:p>
          <a:p>
            <a:endParaRPr lang="en-US" dirty="0"/>
          </a:p>
          <a:p>
            <a:r>
              <a:rPr lang="en-US" dirty="0"/>
              <a:t>Do a price restructuring and compare service prices to more neighboring dealers/service providers. We have the ability to be in line or more expensive do to the fact that we have factory trained technicians, OEM parts, and warranty on our products. </a:t>
            </a:r>
          </a:p>
          <a:p>
            <a:endParaRPr lang="en-US" dirty="0"/>
          </a:p>
          <a:p>
            <a:endParaRPr lang="en-US" dirty="0"/>
          </a:p>
          <a:p>
            <a:endParaRPr lang="en-US" dirty="0"/>
          </a:p>
          <a:p>
            <a:endParaRPr lang="en-US" dirty="0"/>
          </a:p>
        </p:txBody>
      </p:sp>
      <p:sp>
        <p:nvSpPr>
          <p:cNvPr id="4" name="Title 1">
            <a:extLst>
              <a:ext uri="{FF2B5EF4-FFF2-40B4-BE49-F238E27FC236}">
                <a16:creationId xmlns:a16="http://schemas.microsoft.com/office/drawing/2014/main" id="{501CBD97-0524-9FC7-C2D0-A436B2D36FE9}"/>
              </a:ext>
            </a:extLst>
          </p:cNvPr>
          <p:cNvSpPr txBox="1">
            <a:spLocks/>
          </p:cNvSpPr>
          <p:nvPr/>
        </p:nvSpPr>
        <p:spPr>
          <a:xfrm>
            <a:off x="677334" y="1445497"/>
            <a:ext cx="1764379" cy="484903"/>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400" dirty="0"/>
              <a:t>Strategies</a:t>
            </a:r>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Proficiency tracking sheet, updated daily, posted weekly. Reviewed by all technicians with individually aggreged upon goals.</a:t>
            </a:r>
          </a:p>
          <a:p>
            <a:endParaRPr lang="en-US" dirty="0"/>
          </a:p>
          <a:p>
            <a:r>
              <a:rPr lang="en-US" dirty="0"/>
              <a:t>Compare prices, restructure prices, and implement prices. Create a competitive pricing chart to show customers what our prices are vs the market.</a:t>
            </a:r>
          </a:p>
          <a:p>
            <a:endParaRPr lang="en-US" dirty="0"/>
          </a:p>
        </p:txBody>
      </p:sp>
      <p:sp>
        <p:nvSpPr>
          <p:cNvPr id="4" name="Title 1">
            <a:extLst>
              <a:ext uri="{FF2B5EF4-FFF2-40B4-BE49-F238E27FC236}">
                <a16:creationId xmlns:a16="http://schemas.microsoft.com/office/drawing/2014/main" id="{B2B6A466-BB1B-3F60-2D51-2E09D59F6626}"/>
              </a:ext>
            </a:extLst>
          </p:cNvPr>
          <p:cNvSpPr txBox="1">
            <a:spLocks/>
          </p:cNvSpPr>
          <p:nvPr/>
        </p:nvSpPr>
        <p:spPr>
          <a:xfrm>
            <a:off x="677334" y="1445497"/>
            <a:ext cx="1764379" cy="484903"/>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400" dirty="0"/>
              <a:t>Tactics</a:t>
            </a:r>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203157900"/>
              </p:ext>
            </p:extLst>
          </p:nvPr>
        </p:nvGraphicFramePr>
        <p:xfrm>
          <a:off x="677334" y="1818624"/>
          <a:ext cx="9132492" cy="467018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Price analysis</a:t>
                      </a:r>
                    </a:p>
                  </a:txBody>
                  <a:tcPr/>
                </a:tc>
                <a:tc>
                  <a:txBody>
                    <a:bodyPr/>
                    <a:lstStyle/>
                    <a:p>
                      <a:r>
                        <a:rPr lang="en-US" dirty="0"/>
                        <a:t>Service Managers</a:t>
                      </a:r>
                    </a:p>
                  </a:txBody>
                  <a:tcPr/>
                </a:tc>
                <a:tc>
                  <a:txBody>
                    <a:bodyPr/>
                    <a:lstStyle/>
                    <a:p>
                      <a:r>
                        <a:rPr lang="en-US" dirty="0"/>
                        <a:t>April 30</a:t>
                      </a:r>
                      <a:r>
                        <a:rPr lang="en-US" baseline="30000" dirty="0"/>
                        <a:t>th</a:t>
                      </a:r>
                      <a:endParaRPr lang="en-US" dirty="0"/>
                    </a:p>
                  </a:txBody>
                  <a:tcPr/>
                </a:tc>
                <a:extLst>
                  <a:ext uri="{0D108BD9-81ED-4DB2-BD59-A6C34878D82A}">
                    <a16:rowId xmlns:a16="http://schemas.microsoft.com/office/drawing/2014/main" val="2400365483"/>
                  </a:ext>
                </a:extLst>
              </a:tr>
              <a:tr h="565004">
                <a:tc>
                  <a:txBody>
                    <a:bodyPr/>
                    <a:lstStyle/>
                    <a:p>
                      <a:r>
                        <a:rPr lang="en-US" dirty="0"/>
                        <a:t>Proficiency Sheet</a:t>
                      </a:r>
                    </a:p>
                  </a:txBody>
                  <a:tcPr/>
                </a:tc>
                <a:tc>
                  <a:txBody>
                    <a:bodyPr/>
                    <a:lstStyle/>
                    <a:p>
                      <a:r>
                        <a:rPr lang="en-US" dirty="0"/>
                        <a:t>Service Managers</a:t>
                      </a:r>
                    </a:p>
                  </a:txBody>
                  <a:tcPr/>
                </a:tc>
                <a:tc>
                  <a:txBody>
                    <a:bodyPr/>
                    <a:lstStyle/>
                    <a:p>
                      <a:r>
                        <a:rPr lang="en-US" dirty="0"/>
                        <a:t>April 30</a:t>
                      </a:r>
                      <a:r>
                        <a:rPr lang="en-US" baseline="30000" dirty="0"/>
                        <a:t>th</a:t>
                      </a:r>
                      <a:r>
                        <a:rPr lang="en-US" dirty="0"/>
                        <a:t> </a:t>
                      </a:r>
                    </a:p>
                  </a:txBody>
                  <a:tcPr/>
                </a:tc>
                <a:extLst>
                  <a:ext uri="{0D108BD9-81ED-4DB2-BD59-A6C34878D82A}">
                    <a16:rowId xmlns:a16="http://schemas.microsoft.com/office/drawing/2014/main" val="107845787"/>
                  </a:ext>
                </a:extLst>
              </a:tr>
              <a:tr h="565004">
                <a:tc>
                  <a:txBody>
                    <a:bodyPr/>
                    <a:lstStyle/>
                    <a:p>
                      <a:r>
                        <a:rPr lang="en-US" dirty="0"/>
                        <a:t>Apprentice Selling Education</a:t>
                      </a:r>
                    </a:p>
                  </a:txBody>
                  <a:tcPr/>
                </a:tc>
                <a:tc>
                  <a:txBody>
                    <a:bodyPr/>
                    <a:lstStyle/>
                    <a:p>
                      <a:r>
                        <a:rPr lang="en-US" dirty="0"/>
                        <a:t>Master Technician/ Service Manager</a:t>
                      </a:r>
                    </a:p>
                  </a:txBody>
                  <a:tcPr/>
                </a:tc>
                <a:tc>
                  <a:txBody>
                    <a:bodyPr/>
                    <a:lstStyle/>
                    <a:p>
                      <a:r>
                        <a:rPr lang="en-US" dirty="0"/>
                        <a:t>April 30</a:t>
                      </a:r>
                      <a:r>
                        <a:rPr lang="en-US" baseline="30000" dirty="0"/>
                        <a:t>th</a:t>
                      </a:r>
                      <a:r>
                        <a:rPr lang="en-US" dirty="0"/>
                        <a:t> </a:t>
                      </a:r>
                    </a:p>
                    <a:p>
                      <a:endParaRPr lang="en-US" dirty="0"/>
                    </a:p>
                  </a:txBody>
                  <a:tcPr/>
                </a:tc>
                <a:extLst>
                  <a:ext uri="{0D108BD9-81ED-4DB2-BD59-A6C34878D82A}">
                    <a16:rowId xmlns:a16="http://schemas.microsoft.com/office/drawing/2014/main" val="1530126605"/>
                  </a:ext>
                </a:extLst>
              </a:tr>
              <a:tr h="565004">
                <a:tc>
                  <a:txBody>
                    <a:bodyPr/>
                    <a:lstStyle/>
                    <a:p>
                      <a:r>
                        <a:rPr lang="en-US" dirty="0"/>
                        <a:t>Maintenance Menu Creation</a:t>
                      </a:r>
                    </a:p>
                  </a:txBody>
                  <a:tcPr/>
                </a:tc>
                <a:tc>
                  <a:txBody>
                    <a:bodyPr/>
                    <a:lstStyle/>
                    <a:p>
                      <a:r>
                        <a:rPr lang="en-US" dirty="0"/>
                        <a:t>Service Manager</a:t>
                      </a:r>
                    </a:p>
                  </a:txBody>
                  <a:tcPr/>
                </a:tc>
                <a:tc>
                  <a:txBody>
                    <a:bodyPr/>
                    <a:lstStyle/>
                    <a:p>
                      <a:r>
                        <a:rPr lang="en-US" dirty="0"/>
                        <a:t>April 30</a:t>
                      </a:r>
                      <a:r>
                        <a:rPr lang="en-US" baseline="30000" dirty="0"/>
                        <a:t>th</a:t>
                      </a:r>
                      <a:r>
                        <a:rPr lang="en-US" dirty="0"/>
                        <a:t> </a:t>
                      </a:r>
                    </a:p>
                  </a:txBody>
                  <a:tcPr/>
                </a:tc>
                <a:extLst>
                  <a:ext uri="{0D108BD9-81ED-4DB2-BD59-A6C34878D82A}">
                    <a16:rowId xmlns:a16="http://schemas.microsoft.com/office/drawing/2014/main" val="1950345431"/>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Overall,  we have a pretty solid service department. Afterall, we are one of three dealers in N437 that has a profitable service department. Do do well when it comes to Facility Potential, but lack on tech proficiency. This does not come down to their speed, but rather our amount of one-line RO’s and the ability to sell additional work. Not only is this due to our advisors inability to sell, but its largely tied to the fact that our apprentices do not do a good job at advising things to sell. We need a stronger inspection process to identify jobs with opportunities to sell. In addition, our prices are below market. No name shops and generic lube shops have more expensive prices then us. We need to do some market research to identify new pricing at our store. Even though we are profitable, we have the ability to be much more profitable. Especially when we have a new building with more bays, there is greater potential to earn more with greater volume. </a:t>
            </a:r>
          </a:p>
          <a:p>
            <a:endParaRPr lang="en-US" dirty="0"/>
          </a:p>
          <a:p>
            <a:endParaRPr lang="en-US" dirty="0"/>
          </a:p>
        </p:txBody>
      </p:sp>
      <p:sp>
        <p:nvSpPr>
          <p:cNvPr id="4" name="Title 1">
            <a:extLst>
              <a:ext uri="{FF2B5EF4-FFF2-40B4-BE49-F238E27FC236}">
                <a16:creationId xmlns:a16="http://schemas.microsoft.com/office/drawing/2014/main" id="{81CE0277-2B1E-EB93-EC49-0F6FE3D62E53}"/>
              </a:ext>
            </a:extLst>
          </p:cNvPr>
          <p:cNvSpPr txBox="1">
            <a:spLocks/>
          </p:cNvSpPr>
          <p:nvPr/>
        </p:nvSpPr>
        <p:spPr>
          <a:xfrm>
            <a:off x="677334" y="1445497"/>
            <a:ext cx="1764379" cy="484903"/>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400" dirty="0"/>
              <a:t>Synopsis</a:t>
            </a: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237960"/>
            <a:ext cx="2701970" cy="578678"/>
          </a:xfrm>
        </p:spPr>
        <p:txBody>
          <a:bodyPr>
            <a:normAutofit fontScale="90000"/>
          </a:bodyPr>
          <a:lstStyle/>
          <a:p>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315764"/>
            <a:ext cx="8596668" cy="1397620"/>
          </a:xfrm>
        </p:spPr>
        <p:txBody>
          <a:bodyPr/>
          <a:lstStyle/>
          <a:p>
            <a:pPr marL="0" indent="0">
              <a:buNone/>
            </a:pPr>
            <a:r>
              <a:rPr lang="en-US" sz="1800" b="0" i="0" u="sng" strike="noStrike" baseline="0" dirty="0">
                <a:solidFill>
                  <a:srgbClr val="221E1F"/>
                </a:solidFill>
                <a:latin typeface="Calibri" panose="020F0502020204030204" pitchFamily="34" charset="0"/>
              </a:rPr>
              <a:t>Current Activities:</a:t>
            </a:r>
          </a:p>
          <a:p>
            <a:pPr marL="0" indent="0">
              <a:buNone/>
            </a:pPr>
            <a:r>
              <a:rPr lang="en-US" sz="1800" b="0" i="0" u="none" strike="noStrike" baseline="0" dirty="0">
                <a:solidFill>
                  <a:srgbClr val="221E1F"/>
                </a:solidFill>
                <a:latin typeface="Calibri" panose="020F0502020204030204" pitchFamily="34" charset="0"/>
              </a:rPr>
              <a:t>Service department marketing includes Facebook/Instagram ads and Google AdWords. Bidding on key words.</a:t>
            </a:r>
          </a:p>
          <a:p>
            <a:endParaRPr lang="en-US" sz="1800" b="0" i="0" u="none" strike="noStrike" baseline="0" dirty="0">
              <a:solidFill>
                <a:srgbClr val="221E1F"/>
              </a:solidFill>
              <a:latin typeface="Calibri" panose="020F0502020204030204" pitchFamily="34" charset="0"/>
            </a:endParaRPr>
          </a:p>
        </p:txBody>
      </p:sp>
      <p:graphicFrame>
        <p:nvGraphicFramePr>
          <p:cNvPr id="4" name="Table 3">
            <a:extLst>
              <a:ext uri="{FF2B5EF4-FFF2-40B4-BE49-F238E27FC236}">
                <a16:creationId xmlns:a16="http://schemas.microsoft.com/office/drawing/2014/main" id="{C7A18754-8AF7-42AA-4587-D95F7A70FC85}"/>
              </a:ext>
            </a:extLst>
          </p:cNvPr>
          <p:cNvGraphicFramePr>
            <a:graphicFrameLocks noGrp="1"/>
          </p:cNvGraphicFramePr>
          <p:nvPr>
            <p:extLst>
              <p:ext uri="{D42A27DB-BD31-4B8C-83A1-F6EECF244321}">
                <p14:modId xmlns:p14="http://schemas.microsoft.com/office/powerpoint/2010/main" val="1853282958"/>
              </p:ext>
            </p:extLst>
          </p:nvPr>
        </p:nvGraphicFramePr>
        <p:xfrm>
          <a:off x="677334" y="2713384"/>
          <a:ext cx="9889434" cy="3711199"/>
        </p:xfrm>
        <a:graphic>
          <a:graphicData uri="http://schemas.openxmlformats.org/drawingml/2006/table">
            <a:tbl>
              <a:tblPr firstRow="1" bandRow="1">
                <a:tableStyleId>{5C22544A-7EE6-4342-B048-85BDC9FD1C3A}</a:tableStyleId>
              </a:tblPr>
              <a:tblGrid>
                <a:gridCol w="3296478">
                  <a:extLst>
                    <a:ext uri="{9D8B030D-6E8A-4147-A177-3AD203B41FA5}">
                      <a16:colId xmlns:a16="http://schemas.microsoft.com/office/drawing/2014/main" val="1271957012"/>
                    </a:ext>
                  </a:extLst>
                </a:gridCol>
                <a:gridCol w="3296478">
                  <a:extLst>
                    <a:ext uri="{9D8B030D-6E8A-4147-A177-3AD203B41FA5}">
                      <a16:colId xmlns:a16="http://schemas.microsoft.com/office/drawing/2014/main" val="1542700253"/>
                    </a:ext>
                  </a:extLst>
                </a:gridCol>
                <a:gridCol w="3296478">
                  <a:extLst>
                    <a:ext uri="{9D8B030D-6E8A-4147-A177-3AD203B41FA5}">
                      <a16:colId xmlns:a16="http://schemas.microsoft.com/office/drawing/2014/main" val="1206069501"/>
                    </a:ext>
                  </a:extLst>
                </a:gridCol>
              </a:tblGrid>
              <a:tr h="60223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baseline="0" dirty="0">
                          <a:solidFill>
                            <a:srgbClr val="221E1F"/>
                          </a:solidFill>
                          <a:latin typeface="Calibri" panose="020F0502020204030204" pitchFamily="34" charset="0"/>
                        </a:rPr>
                        <a:t>Goals for improvement: </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baseline="0" dirty="0">
                          <a:solidFill>
                            <a:srgbClr val="221E1F"/>
                          </a:solidFill>
                          <a:latin typeface="Calibri" panose="020F0502020204030204" pitchFamily="34" charset="0"/>
                        </a:rPr>
                        <a:t>Plans to achieve your goals: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baseline="0" dirty="0">
                          <a:solidFill>
                            <a:srgbClr val="221E1F"/>
                          </a:solidFill>
                          <a:latin typeface="Calibri" panose="020F0502020204030204" pitchFamily="34" charset="0"/>
                        </a:rPr>
                        <a:t>Plans to evaluate your changes:</a:t>
                      </a:r>
                    </a:p>
                  </a:txBody>
                  <a:tcPr/>
                </a:tc>
                <a:extLst>
                  <a:ext uri="{0D108BD9-81ED-4DB2-BD59-A6C34878D82A}">
                    <a16:rowId xmlns:a16="http://schemas.microsoft.com/office/drawing/2014/main" val="1846013035"/>
                  </a:ext>
                </a:extLst>
              </a:tr>
              <a:tr h="2089742">
                <a:tc>
                  <a:txBody>
                    <a:bodyPr/>
                    <a:lstStyle/>
                    <a:p>
                      <a:r>
                        <a:rPr lang="en-US" dirty="0"/>
                        <a:t>- Use services that aren’t always </a:t>
                      </a:r>
                      <a:r>
                        <a:rPr lang="en-US" dirty="0" err="1"/>
                        <a:t>labour</a:t>
                      </a:r>
                      <a:r>
                        <a:rPr lang="en-US" dirty="0"/>
                        <a:t> focused, but also creates parts sales.</a:t>
                      </a:r>
                    </a:p>
                    <a:p>
                      <a:endParaRPr lang="en-US" dirty="0"/>
                    </a:p>
                    <a:p>
                      <a:r>
                        <a:rPr lang="en-US" dirty="0"/>
                        <a:t>- Increase our marketable geographic area.</a:t>
                      </a:r>
                    </a:p>
                    <a:p>
                      <a:endParaRPr lang="en-US" dirty="0"/>
                    </a:p>
                    <a:p>
                      <a:r>
                        <a:rPr lang="en-US" dirty="0"/>
                        <a:t>- Offer more service specials during slow periods.</a:t>
                      </a:r>
                    </a:p>
                  </a:txBody>
                  <a:tcPr/>
                </a:tc>
                <a:tc>
                  <a:txBody>
                    <a:bodyPr/>
                    <a:lstStyle/>
                    <a:p>
                      <a:r>
                        <a:rPr lang="en-US" dirty="0"/>
                        <a:t>- Select services that have good parts to </a:t>
                      </a:r>
                      <a:r>
                        <a:rPr lang="en-US" dirty="0" err="1"/>
                        <a:t>labour</a:t>
                      </a:r>
                      <a:r>
                        <a:rPr lang="en-US" dirty="0"/>
                        <a:t> ratios. For example, advertise EFI cleaners over tire swaps.</a:t>
                      </a:r>
                    </a:p>
                    <a:p>
                      <a:endParaRPr lang="en-US" dirty="0"/>
                    </a:p>
                    <a:p>
                      <a:r>
                        <a:rPr lang="en-US" dirty="0"/>
                        <a:t>- Increase milage radius from dealership for targeted ads.</a:t>
                      </a:r>
                    </a:p>
                    <a:p>
                      <a:endParaRPr lang="en-US" dirty="0"/>
                    </a:p>
                    <a:p>
                      <a:r>
                        <a:rPr lang="en-US" dirty="0"/>
                        <a:t>- Accessory discounts during summer, AC refresher service specials, etc.</a:t>
                      </a:r>
                    </a:p>
                  </a:txBody>
                  <a:tcPr/>
                </a:tc>
                <a:tc>
                  <a:txBody>
                    <a:bodyPr/>
                    <a:lstStyle/>
                    <a:p>
                      <a:r>
                        <a:rPr lang="en-US" dirty="0"/>
                        <a:t>Track op codes on specials to see impact on both parts and service.</a:t>
                      </a:r>
                    </a:p>
                    <a:p>
                      <a:endParaRPr lang="en-US" dirty="0"/>
                    </a:p>
                    <a:p>
                      <a:r>
                        <a:rPr lang="en-US" dirty="0"/>
                        <a:t>- Monitor our customers by location map before and after.</a:t>
                      </a:r>
                    </a:p>
                    <a:p>
                      <a:endParaRPr lang="en-US" dirty="0"/>
                    </a:p>
                    <a:p>
                      <a:r>
                        <a:rPr lang="en-US" dirty="0"/>
                        <a:t>- Identify impact on gross and profit lines with increase specials during slow season.</a:t>
                      </a:r>
                    </a:p>
                  </a:txBody>
                  <a:tcPr/>
                </a:tc>
                <a:extLst>
                  <a:ext uri="{0D108BD9-81ED-4DB2-BD59-A6C34878D82A}">
                    <a16:rowId xmlns:a16="http://schemas.microsoft.com/office/drawing/2014/main" val="2476772867"/>
                  </a:ext>
                </a:extLst>
              </a:tr>
            </a:tbl>
          </a:graphicData>
        </a:graphic>
      </p:graphicFrame>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639418" y="1930400"/>
            <a:ext cx="5671929" cy="4708939"/>
          </a:xfrm>
        </p:spPr>
        <p:txBody>
          <a:bodyPr>
            <a:normAutofit fontScale="92500" lnSpcReduction="20000"/>
          </a:bodyPr>
          <a:lstStyle/>
          <a:p>
            <a:pPr marL="0" indent="0">
              <a:buNone/>
            </a:pPr>
            <a:r>
              <a:rPr lang="en-US" u="sng" dirty="0">
                <a:solidFill>
                  <a:srgbClr val="000000"/>
                </a:solidFill>
                <a:latin typeface="Calibri" panose="020F0502020204030204" pitchFamily="34" charset="0"/>
              </a:rPr>
              <a:t>Current Practices:</a:t>
            </a:r>
          </a:p>
          <a:p>
            <a:pPr marL="0" indent="0">
              <a:buNone/>
            </a:pPr>
            <a:r>
              <a:rPr lang="en-US" dirty="0">
                <a:solidFill>
                  <a:srgbClr val="000000"/>
                </a:solidFill>
                <a:latin typeface="Calibri" panose="020F0502020204030204" pitchFamily="34" charset="0"/>
              </a:rPr>
              <a:t>We currently have </a:t>
            </a:r>
            <a:r>
              <a:rPr lang="en-US" sz="1800" b="0" i="0" u="none" strike="noStrike" baseline="0" dirty="0">
                <a:solidFill>
                  <a:srgbClr val="221E1F"/>
                </a:solidFill>
                <a:latin typeface="Calibri" panose="020F0502020204030204" pitchFamily="34" charset="0"/>
              </a:rPr>
              <a:t>6 flat rate techs and 13 hourly lube techs. This is unconventional for most shops, however, because of our high service volume, it works for us. These calculations are based on February (our slowest month of the years), but during tire seasons the increase staf</a:t>
            </a:r>
            <a:r>
              <a:rPr lang="en-US" dirty="0">
                <a:solidFill>
                  <a:srgbClr val="221E1F"/>
                </a:solidFill>
                <a:latin typeface="Calibri" panose="020F0502020204030204" pitchFamily="34" charset="0"/>
              </a:rPr>
              <a:t>f count helps achieve close to 100% tech proficiency and over 170% facility utilization.</a:t>
            </a:r>
            <a:r>
              <a:rPr lang="en-US" sz="1800" b="0" i="0" u="none" strike="noStrike" baseline="0" dirty="0">
                <a:solidFill>
                  <a:srgbClr val="221E1F"/>
                </a:solidFill>
                <a:latin typeface="Calibri" panose="020F0502020204030204" pitchFamily="34" charset="0"/>
              </a:rPr>
              <a:t> for improvement</a:t>
            </a:r>
          </a:p>
          <a:p>
            <a:pPr marL="0" indent="0">
              <a:buNone/>
            </a:pPr>
            <a:r>
              <a:rPr lang="en-US" sz="1800" b="0" i="0" u="sng" strike="noStrike" baseline="0" dirty="0">
                <a:solidFill>
                  <a:srgbClr val="221E1F"/>
                </a:solidFill>
                <a:latin typeface="Calibri" panose="020F0502020204030204" pitchFamily="34" charset="0"/>
              </a:rPr>
              <a:t>Plans to achieve your goals:</a:t>
            </a:r>
          </a:p>
          <a:p>
            <a:pPr marL="0" indent="0">
              <a:buNone/>
            </a:pPr>
            <a:r>
              <a:rPr lang="en-US" sz="1800" b="0" i="0" u="none" strike="noStrike" baseline="0" dirty="0">
                <a:solidFill>
                  <a:srgbClr val="221E1F"/>
                </a:solidFill>
                <a:latin typeface="Calibri" panose="020F0502020204030204" pitchFamily="34" charset="0"/>
              </a:rPr>
              <a:t>Would like to have hourly wage techs work as apprentices with flat rate tech guys. This will not only help their learning, but also increase the volume and billable hours in our flat rate bays. I would also like to remove PDI’s from my highest paid tech to a cheaper tech.</a:t>
            </a:r>
          </a:p>
          <a:p>
            <a:pPr marL="0" indent="0">
              <a:buNone/>
            </a:pPr>
            <a:r>
              <a:rPr lang="en-US" sz="1800" b="0" i="0" u="sng" strike="noStrike" baseline="0" dirty="0">
                <a:solidFill>
                  <a:srgbClr val="221E1F"/>
                </a:solidFill>
                <a:latin typeface="Calibri" panose="020F0502020204030204" pitchFamily="34" charset="0"/>
              </a:rPr>
              <a:t>Plans to evaluate your changes:</a:t>
            </a:r>
          </a:p>
          <a:p>
            <a:pPr marL="0" indent="0">
              <a:buNone/>
            </a:pPr>
            <a:r>
              <a:rPr lang="en-US" dirty="0">
                <a:solidFill>
                  <a:srgbClr val="221E1F"/>
                </a:solidFill>
                <a:latin typeface="Calibri" panose="020F0502020204030204" pitchFamily="34" charset="0"/>
              </a:rPr>
              <a:t>Monitor billed hours in the flat rate bays and see if having a helper will increase the production. The will in-turn increase both efficiency and proficiency.</a:t>
            </a:r>
            <a:endParaRPr lang="en-US" sz="1800" b="0" i="0" u="none" strike="noStrike" baseline="0" dirty="0">
              <a:solidFill>
                <a:srgbClr val="221E1F"/>
              </a:solidFill>
              <a:latin typeface="Calibri" panose="020F0502020204030204" pitchFamily="34" charset="0"/>
            </a:endParaRPr>
          </a:p>
          <a:p>
            <a:endParaRPr lang="en-US" dirty="0"/>
          </a:p>
        </p:txBody>
      </p:sp>
      <p:pic>
        <p:nvPicPr>
          <p:cNvPr id="8" name="Picture 7" descr="A screenshot of a spreadsheet&#10;&#10;Description automatically generated">
            <a:extLst>
              <a:ext uri="{FF2B5EF4-FFF2-40B4-BE49-F238E27FC236}">
                <a16:creationId xmlns:a16="http://schemas.microsoft.com/office/drawing/2014/main" id="{EC0A4900-9773-838A-C81C-3F23BEC865BB}"/>
              </a:ext>
            </a:extLst>
          </p:cNvPr>
          <p:cNvPicPr>
            <a:picLocks noChangeAspect="1"/>
          </p:cNvPicPr>
          <p:nvPr/>
        </p:nvPicPr>
        <p:blipFill>
          <a:blip r:embed="rId2"/>
          <a:stretch>
            <a:fillRect/>
          </a:stretch>
        </p:blipFill>
        <p:spPr>
          <a:xfrm>
            <a:off x="6311348" y="2103041"/>
            <a:ext cx="5671930" cy="2874707"/>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8"/>
            <a:ext cx="4923780" cy="4379359"/>
          </a:xfrm>
        </p:spPr>
        <p:txBody>
          <a:bodyPr>
            <a:normAutofit fontScale="92500" lnSpcReduction="10000"/>
          </a:bodyPr>
          <a:lstStyle/>
          <a:p>
            <a:pPr marL="0" indent="0">
              <a:buNone/>
            </a:pPr>
            <a:r>
              <a:rPr lang="en-US" sz="1800" b="0" i="0" u="sng" strike="noStrike" baseline="0" dirty="0">
                <a:solidFill>
                  <a:srgbClr val="221E1F"/>
                </a:solidFill>
                <a:latin typeface="Calibri" panose="020F0502020204030204" pitchFamily="34" charset="0"/>
              </a:rPr>
              <a:t>Current practices:</a:t>
            </a:r>
          </a:p>
          <a:p>
            <a:pPr marL="0" indent="0">
              <a:buNone/>
            </a:pPr>
            <a:r>
              <a:rPr lang="en-US" dirty="0">
                <a:solidFill>
                  <a:srgbClr val="221E1F"/>
                </a:solidFill>
                <a:latin typeface="Calibri" panose="020F0502020204030204" pitchFamily="34" charset="0"/>
              </a:rPr>
              <a:t>Our employment expenses are high because we employee a large amount of techs in our shop. </a:t>
            </a:r>
          </a:p>
          <a:p>
            <a:pPr marL="0" indent="0">
              <a:buNone/>
            </a:pPr>
            <a:r>
              <a:rPr lang="en-US" sz="1800" b="0" i="0" u="sng" strike="noStrike" baseline="0" dirty="0">
                <a:solidFill>
                  <a:srgbClr val="221E1F"/>
                </a:solidFill>
                <a:latin typeface="Calibri" panose="020F0502020204030204" pitchFamily="34" charset="0"/>
              </a:rPr>
              <a:t>Goals for improvement:</a:t>
            </a:r>
          </a:p>
          <a:p>
            <a:pPr marL="0" indent="0">
              <a:buNone/>
            </a:pPr>
            <a:r>
              <a:rPr lang="en-US" dirty="0">
                <a:solidFill>
                  <a:srgbClr val="221E1F"/>
                </a:solidFill>
                <a:latin typeface="Calibri" panose="020F0502020204030204" pitchFamily="34" charset="0"/>
              </a:rPr>
              <a:t>Lock punch abilities to prevent overtime pay. Have staggard shifts during slower seasons to relieve some expenses. </a:t>
            </a:r>
            <a:r>
              <a:rPr lang="en-US" sz="1800" b="0" i="0" u="none" strike="noStrike" baseline="0" dirty="0">
                <a:solidFill>
                  <a:srgbClr val="221E1F"/>
                </a:solidFill>
                <a:latin typeface="Calibri" panose="020F0502020204030204" pitchFamily="34" charset="0"/>
              </a:rPr>
              <a:t>Look into other expenses like uniforms and microfiber towels as discussed in class.</a:t>
            </a:r>
          </a:p>
          <a:p>
            <a:pPr marL="0" indent="0">
              <a:buNone/>
            </a:pPr>
            <a:r>
              <a:rPr lang="en-US" sz="1800" b="0" i="0" u="sng" strike="noStrike" baseline="0" dirty="0">
                <a:solidFill>
                  <a:srgbClr val="221E1F"/>
                </a:solidFill>
                <a:latin typeface="Calibri" panose="020F0502020204030204" pitchFamily="34" charset="0"/>
              </a:rPr>
              <a:t>Plans to achieve your goals:</a:t>
            </a:r>
          </a:p>
          <a:p>
            <a:pPr marL="0" indent="0">
              <a:buNone/>
            </a:pPr>
            <a:r>
              <a:rPr lang="en-US" sz="1800" b="0" i="0" u="none" strike="noStrike" baseline="0" dirty="0">
                <a:solidFill>
                  <a:srgbClr val="221E1F"/>
                </a:solidFill>
                <a:latin typeface="Calibri" panose="020F0502020204030204" pitchFamily="34" charset="0"/>
              </a:rPr>
              <a:t>Monitor tech punches and track history. Spot fluctuations in punches. Also create a report to track proficiency to establish potential improvements. </a:t>
            </a:r>
          </a:p>
          <a:p>
            <a:pPr marL="0" indent="0">
              <a:buNone/>
            </a:pPr>
            <a:r>
              <a:rPr lang="en-US" sz="1800" b="0" i="0" u="sng" strike="noStrike" baseline="0" dirty="0">
                <a:solidFill>
                  <a:srgbClr val="221E1F"/>
                </a:solidFill>
                <a:latin typeface="Calibri" panose="020F0502020204030204" pitchFamily="34" charset="0"/>
              </a:rPr>
              <a:t>Plans to evaluate your changes:</a:t>
            </a:r>
          </a:p>
          <a:p>
            <a:pPr marL="0" indent="0">
              <a:buNone/>
            </a:pPr>
            <a:r>
              <a:rPr lang="en-US" dirty="0">
                <a:solidFill>
                  <a:srgbClr val="221E1F"/>
                </a:solidFill>
                <a:latin typeface="Calibri" panose="020F0502020204030204" pitchFamily="34" charset="0"/>
              </a:rPr>
              <a:t>Create a proficiency chart. Monitor payroll punches.</a:t>
            </a:r>
            <a:endParaRPr lang="en-US" sz="1800" b="0" i="0" u="none" strike="noStrike" baseline="0" dirty="0">
              <a:solidFill>
                <a:srgbClr val="221E1F"/>
              </a:solidFill>
              <a:latin typeface="Calibri" panose="020F0502020204030204" pitchFamily="34" charset="0"/>
            </a:endParaRPr>
          </a:p>
        </p:txBody>
      </p:sp>
      <p:pic>
        <p:nvPicPr>
          <p:cNvPr id="8" name="Picture 7" descr="A screenshot of a spreadsheet&#10;&#10;Description automatically generated">
            <a:extLst>
              <a:ext uri="{FF2B5EF4-FFF2-40B4-BE49-F238E27FC236}">
                <a16:creationId xmlns:a16="http://schemas.microsoft.com/office/drawing/2014/main" id="{805435F6-BCE4-55EC-7B3D-D2431A45F123}"/>
              </a:ext>
            </a:extLst>
          </p:cNvPr>
          <p:cNvPicPr>
            <a:picLocks noChangeAspect="1"/>
          </p:cNvPicPr>
          <p:nvPr/>
        </p:nvPicPr>
        <p:blipFill>
          <a:blip r:embed="rId2"/>
          <a:stretch>
            <a:fillRect/>
          </a:stretch>
        </p:blipFill>
        <p:spPr>
          <a:xfrm>
            <a:off x="6590887" y="1830319"/>
            <a:ext cx="5366229" cy="4032250"/>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600201"/>
            <a:ext cx="4819005" cy="4648200"/>
          </a:xfrm>
        </p:spPr>
        <p:txBody>
          <a:bodyPr>
            <a:normAutofit fontScale="85000" lnSpcReduction="20000"/>
          </a:bodyPr>
          <a:lstStyle/>
          <a:p>
            <a:pPr marL="0" indent="0">
              <a:buNone/>
            </a:pPr>
            <a:r>
              <a:rPr lang="en-US" sz="1800" b="0" i="0" u="sng" strike="noStrike" baseline="0" dirty="0">
                <a:solidFill>
                  <a:srgbClr val="221E1F"/>
                </a:solidFill>
                <a:latin typeface="Calibri" panose="020F0502020204030204" pitchFamily="34" charset="0"/>
              </a:rPr>
              <a:t>Current practices:</a:t>
            </a:r>
          </a:p>
          <a:p>
            <a:pPr marL="0" indent="0">
              <a:buNone/>
            </a:pPr>
            <a:r>
              <a:rPr lang="en-US" sz="1800" b="0" i="0" u="none" strike="noStrike" baseline="0" dirty="0">
                <a:solidFill>
                  <a:srgbClr val="221E1F"/>
                </a:solidFill>
                <a:latin typeface="Calibri" panose="020F0502020204030204" pitchFamily="34" charset="0"/>
              </a:rPr>
              <a:t>February is our slowest month of the year so it was our lowest hours billed. It is also a short month, has a holiday, and were only open half days on Saturday. Tech proficiency is low at 59% compared to 94% in November.</a:t>
            </a:r>
            <a:endParaRPr lang="en-US" dirty="0">
              <a:solidFill>
                <a:srgbClr val="221E1F"/>
              </a:solidFill>
              <a:latin typeface="Calibri" panose="020F0502020204030204" pitchFamily="34" charset="0"/>
            </a:endParaRPr>
          </a:p>
          <a:p>
            <a:pPr marL="0" indent="0">
              <a:buNone/>
            </a:pPr>
            <a:r>
              <a:rPr lang="en-US" sz="1800" b="0" i="0" u="sng" strike="noStrike" baseline="0" dirty="0">
                <a:solidFill>
                  <a:srgbClr val="221E1F"/>
                </a:solidFill>
                <a:latin typeface="Calibri" panose="020F0502020204030204" pitchFamily="34" charset="0"/>
              </a:rPr>
              <a:t>Goals for improvement:</a:t>
            </a:r>
          </a:p>
          <a:p>
            <a:pPr marL="0" indent="0">
              <a:buNone/>
            </a:pPr>
            <a:r>
              <a:rPr lang="en-US" dirty="0">
                <a:solidFill>
                  <a:srgbClr val="221E1F"/>
                </a:solidFill>
                <a:latin typeface="Calibri" panose="020F0502020204030204" pitchFamily="34" charset="0"/>
              </a:rPr>
              <a:t>Having service specials in slow months on good </a:t>
            </a:r>
            <a:r>
              <a:rPr lang="en-US" dirty="0" err="1">
                <a:solidFill>
                  <a:srgbClr val="221E1F"/>
                </a:solidFill>
                <a:latin typeface="Calibri" panose="020F0502020204030204" pitchFamily="34" charset="0"/>
              </a:rPr>
              <a:t>labour</a:t>
            </a:r>
            <a:r>
              <a:rPr lang="en-US" dirty="0">
                <a:solidFill>
                  <a:srgbClr val="221E1F"/>
                </a:solidFill>
                <a:latin typeface="Calibri" panose="020F0502020204030204" pitchFamily="34" charset="0"/>
              </a:rPr>
              <a:t> services with increase hours billed and proficiency. It starts with the service department driving traffic through the doors. </a:t>
            </a:r>
            <a:endParaRPr lang="en-US" sz="1800" b="0" i="0" u="none" strike="noStrike" baseline="0" dirty="0">
              <a:solidFill>
                <a:srgbClr val="221E1F"/>
              </a:solidFill>
              <a:latin typeface="Calibri" panose="020F0502020204030204" pitchFamily="34" charset="0"/>
            </a:endParaRPr>
          </a:p>
          <a:p>
            <a:pPr marL="0" indent="0">
              <a:buNone/>
            </a:pPr>
            <a:r>
              <a:rPr lang="en-US" sz="1800" b="0" i="0" u="sng" strike="noStrike" baseline="0" dirty="0">
                <a:solidFill>
                  <a:srgbClr val="221E1F"/>
                </a:solidFill>
                <a:latin typeface="Calibri" panose="020F0502020204030204" pitchFamily="34" charset="0"/>
              </a:rPr>
              <a:t>Plans to achieve your goals:</a:t>
            </a:r>
          </a:p>
          <a:p>
            <a:pPr marL="0" indent="0">
              <a:buNone/>
            </a:pPr>
            <a:r>
              <a:rPr lang="en-US" sz="1800" b="0" i="0" u="none" strike="noStrike" baseline="0" dirty="0">
                <a:solidFill>
                  <a:srgbClr val="221E1F"/>
                </a:solidFill>
                <a:latin typeface="Calibri" panose="020F0502020204030204" pitchFamily="34" charset="0"/>
              </a:rPr>
              <a:t>Increase marketing efforts in slow months when we need the business. Have ads focus on jobs the have good </a:t>
            </a:r>
            <a:r>
              <a:rPr lang="en-US" sz="1800" b="0" i="0" u="none" strike="noStrike" baseline="0" dirty="0" err="1">
                <a:solidFill>
                  <a:srgbClr val="221E1F"/>
                </a:solidFill>
                <a:latin typeface="Calibri" panose="020F0502020204030204" pitchFamily="34" charset="0"/>
              </a:rPr>
              <a:t>labour</a:t>
            </a:r>
            <a:r>
              <a:rPr lang="en-US" sz="1800" b="0" i="0" u="none" strike="noStrike" baseline="0" dirty="0">
                <a:solidFill>
                  <a:srgbClr val="221E1F"/>
                </a:solidFill>
                <a:latin typeface="Calibri" panose="020F0502020204030204" pitchFamily="34" charset="0"/>
              </a:rPr>
              <a:t> for our techs. Perhaps run specials on declined services.</a:t>
            </a:r>
          </a:p>
          <a:p>
            <a:pPr marL="0" indent="0">
              <a:buNone/>
            </a:pPr>
            <a:r>
              <a:rPr lang="en-US" sz="1800" b="0" i="0" u="none" strike="noStrike" baseline="0" dirty="0">
                <a:solidFill>
                  <a:srgbClr val="221E1F"/>
                </a:solidFill>
                <a:latin typeface="Calibri" panose="020F0502020204030204" pitchFamily="34" charset="0"/>
              </a:rPr>
              <a:t>Plans to evaluate your changes:</a:t>
            </a:r>
          </a:p>
          <a:p>
            <a:pPr marL="0" indent="0">
              <a:buNone/>
            </a:pPr>
            <a:r>
              <a:rPr lang="en-US" sz="1800" b="0" i="0" u="none" strike="noStrike" baseline="0" dirty="0">
                <a:solidFill>
                  <a:srgbClr val="221E1F"/>
                </a:solidFill>
                <a:latin typeface="Calibri" panose="020F0502020204030204" pitchFamily="34" charset="0"/>
              </a:rPr>
              <a:t>Compare statement on a month to month basis to track the numbers. As we come into tire season again, things will improve on its own. Plan for improvements for summer months when things slow down. Track tech proficiency on its own report.</a:t>
            </a:r>
          </a:p>
        </p:txBody>
      </p:sp>
      <p:pic>
        <p:nvPicPr>
          <p:cNvPr id="10" name="Picture 9" descr="A screenshot of a document&#10;&#10;Description automatically generated">
            <a:extLst>
              <a:ext uri="{FF2B5EF4-FFF2-40B4-BE49-F238E27FC236}">
                <a16:creationId xmlns:a16="http://schemas.microsoft.com/office/drawing/2014/main" id="{3047C085-575D-6F7C-4124-B9B665E90A94}"/>
              </a:ext>
            </a:extLst>
          </p:cNvPr>
          <p:cNvPicPr>
            <a:picLocks noChangeAspect="1"/>
          </p:cNvPicPr>
          <p:nvPr/>
        </p:nvPicPr>
        <p:blipFill>
          <a:blip r:embed="rId2"/>
          <a:stretch>
            <a:fillRect/>
          </a:stretch>
        </p:blipFill>
        <p:spPr>
          <a:xfrm>
            <a:off x="5804453" y="1296288"/>
            <a:ext cx="6234889" cy="4952112"/>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669774"/>
            <a:ext cx="5418666" cy="4797287"/>
          </a:xfrm>
        </p:spPr>
        <p:txBody>
          <a:bodyPr>
            <a:normAutofit fontScale="92500" lnSpcReduction="20000"/>
          </a:bodyPr>
          <a:lstStyle/>
          <a:p>
            <a:pPr marL="0" indent="0">
              <a:buNone/>
            </a:pPr>
            <a:r>
              <a:rPr lang="en-US" sz="1800" b="0" i="0" u="none" strike="noStrike" baseline="0" dirty="0">
                <a:solidFill>
                  <a:srgbClr val="221E1F"/>
                </a:solidFill>
                <a:latin typeface="Calibri" panose="020F0502020204030204" pitchFamily="34" charset="0"/>
              </a:rPr>
              <a:t>Current practices:</a:t>
            </a:r>
          </a:p>
          <a:p>
            <a:pPr marL="0" indent="0">
              <a:buNone/>
            </a:pPr>
            <a:r>
              <a:rPr lang="en-US" dirty="0">
                <a:solidFill>
                  <a:srgbClr val="221E1F"/>
                </a:solidFill>
                <a:latin typeface="Calibri" panose="020F0502020204030204" pitchFamily="34" charset="0"/>
              </a:rPr>
              <a:t>We have a low number of bay with high volume. Our slowest month still shows a 112% facility utilization, while November showed 178%. In our slowest month, this is an amazing achievement. This is how we justify our large amount of techs as I need two techs working per lube bay in order to accommodate our large about of volume.</a:t>
            </a:r>
            <a:endParaRPr lang="en-US" sz="1800" b="0" i="0" u="none" strike="noStrike" baseline="0" dirty="0">
              <a:solidFill>
                <a:srgbClr val="221E1F"/>
              </a:solidFill>
              <a:latin typeface="Calibri" panose="020F0502020204030204" pitchFamily="34" charset="0"/>
            </a:endParaRPr>
          </a:p>
          <a:p>
            <a:pPr marL="0" indent="0">
              <a:buNone/>
            </a:pPr>
            <a:r>
              <a:rPr lang="en-US" sz="1800" b="0" i="0" u="none" strike="noStrike" baseline="0" dirty="0">
                <a:solidFill>
                  <a:srgbClr val="221E1F"/>
                </a:solidFill>
                <a:latin typeface="Calibri" panose="020F0502020204030204" pitchFamily="34" charset="0"/>
              </a:rPr>
              <a:t>Goals for improvement:</a:t>
            </a:r>
          </a:p>
          <a:p>
            <a:pPr marL="0" indent="0">
              <a:buNone/>
            </a:pPr>
            <a:r>
              <a:rPr lang="en-US" sz="1800" b="0" i="0" u="none" strike="noStrike" baseline="0" dirty="0">
                <a:solidFill>
                  <a:srgbClr val="221E1F"/>
                </a:solidFill>
                <a:latin typeface="Calibri" panose="020F0502020204030204" pitchFamily="34" charset="0"/>
              </a:rPr>
              <a:t>Making tech more efficient and proficient with increased work during slow season will improve this number even more. Bringing in more used car business will also be a good way to assist.</a:t>
            </a:r>
          </a:p>
          <a:p>
            <a:pPr marL="0" indent="0">
              <a:buNone/>
            </a:pPr>
            <a:r>
              <a:rPr lang="en-US" sz="1800" b="0" i="0" u="none" strike="noStrike" baseline="0" dirty="0">
                <a:solidFill>
                  <a:srgbClr val="221E1F"/>
                </a:solidFill>
                <a:latin typeface="Calibri" panose="020F0502020204030204" pitchFamily="34" charset="0"/>
              </a:rPr>
              <a:t>Plans to achieve your goals:</a:t>
            </a:r>
          </a:p>
          <a:p>
            <a:pPr marL="0" indent="0">
              <a:buNone/>
            </a:pPr>
            <a:r>
              <a:rPr lang="en-US" sz="1800" b="0" i="0" u="none" strike="noStrike" baseline="0" dirty="0">
                <a:solidFill>
                  <a:srgbClr val="221E1F"/>
                </a:solidFill>
                <a:latin typeface="Calibri" panose="020F0502020204030204" pitchFamily="34" charset="0"/>
              </a:rPr>
              <a:t>Bring in more traffic, both customer and internal. Run recall messaging campaigns to drive business to our bays. </a:t>
            </a:r>
          </a:p>
          <a:p>
            <a:pPr marL="0" indent="0">
              <a:buNone/>
            </a:pPr>
            <a:r>
              <a:rPr lang="en-US" sz="1800" b="0" i="0" u="none" strike="noStrike" baseline="0" dirty="0">
                <a:solidFill>
                  <a:srgbClr val="221E1F"/>
                </a:solidFill>
                <a:latin typeface="Calibri" panose="020F0502020204030204" pitchFamily="34" charset="0"/>
              </a:rPr>
              <a:t>Plans to evaluate your changes:</a:t>
            </a:r>
          </a:p>
          <a:p>
            <a:pPr marL="0" indent="0">
              <a:buNone/>
            </a:pPr>
            <a:r>
              <a:rPr lang="en-US" dirty="0">
                <a:solidFill>
                  <a:srgbClr val="221E1F"/>
                </a:solidFill>
                <a:latin typeface="Calibri" panose="020F0502020204030204" pitchFamily="34" charset="0"/>
              </a:rPr>
              <a:t>Monitor hours per bay and proficiency/utilization per bay. Compare statement numbers on a month to month basis.</a:t>
            </a:r>
            <a:endParaRPr lang="en-US" sz="1800" b="0" i="0" u="none" strike="noStrike" baseline="0" dirty="0">
              <a:solidFill>
                <a:srgbClr val="221E1F"/>
              </a:solidFill>
              <a:latin typeface="Calibri" panose="020F0502020204030204" pitchFamily="34" charset="0"/>
            </a:endParaRPr>
          </a:p>
          <a:p>
            <a:endParaRPr lang="en-US" dirty="0"/>
          </a:p>
        </p:txBody>
      </p:sp>
      <p:pic>
        <p:nvPicPr>
          <p:cNvPr id="8" name="Picture 7" descr="A screenshot of a computer screen&#10;&#10;Description automatically generated">
            <a:extLst>
              <a:ext uri="{FF2B5EF4-FFF2-40B4-BE49-F238E27FC236}">
                <a16:creationId xmlns:a16="http://schemas.microsoft.com/office/drawing/2014/main" id="{0E8B5C53-9973-21B3-A3AB-7FCA1AC87862}"/>
              </a:ext>
            </a:extLst>
          </p:cNvPr>
          <p:cNvPicPr>
            <a:picLocks noChangeAspect="1"/>
          </p:cNvPicPr>
          <p:nvPr/>
        </p:nvPicPr>
        <p:blipFill>
          <a:blip r:embed="rId2"/>
          <a:stretch>
            <a:fillRect/>
          </a:stretch>
        </p:blipFill>
        <p:spPr>
          <a:xfrm>
            <a:off x="7245626" y="1029390"/>
            <a:ext cx="4746695" cy="5437671"/>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2160589"/>
            <a:ext cx="4500953" cy="4180576"/>
          </a:xfrm>
        </p:spPr>
        <p:txBody>
          <a:bodyPr>
            <a:normAutofit lnSpcReduction="10000"/>
          </a:bodyPr>
          <a:lstStyle/>
          <a:p>
            <a:pPr marL="0" indent="0">
              <a:buNone/>
            </a:pPr>
            <a:r>
              <a:rPr lang="en-US" dirty="0"/>
              <a:t>First thing that stood out was our one-line repair orders. We have a high amount. We believe this is due to the fact that our advisors act as order takers rather than salespeople. In addition, our clients are so used to just doing oil changes, rather than exploring the true maintenance schedule. We also have a very large number of order vehicles. This is more reason to have a low one-item repair order as aged vehicles require more servicing lines. Finally, our average hours per RO is low and we need to perform better at selling and offering services to customers.</a:t>
            </a:r>
          </a:p>
        </p:txBody>
      </p:sp>
      <p:pic>
        <p:nvPicPr>
          <p:cNvPr id="8" name="Picture 7" descr="A close-up of a report&#10;&#10;Description automatically generated">
            <a:extLst>
              <a:ext uri="{FF2B5EF4-FFF2-40B4-BE49-F238E27FC236}">
                <a16:creationId xmlns:a16="http://schemas.microsoft.com/office/drawing/2014/main" id="{F79B1EDE-9240-A828-9610-AF1BE7D7EE51}"/>
              </a:ext>
            </a:extLst>
          </p:cNvPr>
          <p:cNvPicPr>
            <a:picLocks noChangeAspect="1"/>
          </p:cNvPicPr>
          <p:nvPr/>
        </p:nvPicPr>
        <p:blipFill>
          <a:blip r:embed="rId2"/>
          <a:stretch>
            <a:fillRect/>
          </a:stretch>
        </p:blipFill>
        <p:spPr>
          <a:xfrm>
            <a:off x="5797358" y="1201004"/>
            <a:ext cx="6201931" cy="4840357"/>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3" y="2160589"/>
            <a:ext cx="9251857" cy="3880773"/>
          </a:xfrm>
        </p:spPr>
        <p:txBody>
          <a:bodyPr/>
          <a:lstStyle/>
          <a:p>
            <a:r>
              <a:rPr lang="en-US" dirty="0"/>
              <a:t>Willingness to take on work (accommodating customers booking request, walk-ins).</a:t>
            </a:r>
          </a:p>
          <a:p>
            <a:endParaRPr lang="en-US" dirty="0"/>
          </a:p>
          <a:p>
            <a:r>
              <a:rPr lang="en-US" dirty="0"/>
              <a:t>Cheapest Toyota dealer in the area (strategic).</a:t>
            </a:r>
          </a:p>
          <a:p>
            <a:endParaRPr lang="en-US" dirty="0"/>
          </a:p>
          <a:p>
            <a:r>
              <a:rPr lang="en-US" dirty="0"/>
              <a:t>Friendly staff and customer oriented dealership (not a corporate store).</a:t>
            </a:r>
          </a:p>
        </p:txBody>
      </p:sp>
      <p:sp>
        <p:nvSpPr>
          <p:cNvPr id="4" name="Title 1">
            <a:extLst>
              <a:ext uri="{FF2B5EF4-FFF2-40B4-BE49-F238E27FC236}">
                <a16:creationId xmlns:a16="http://schemas.microsoft.com/office/drawing/2014/main" id="{BBDB5059-A2AE-3379-89C6-B14A48697746}"/>
              </a:ext>
            </a:extLst>
          </p:cNvPr>
          <p:cNvSpPr txBox="1">
            <a:spLocks/>
          </p:cNvSpPr>
          <p:nvPr/>
        </p:nvSpPr>
        <p:spPr>
          <a:xfrm>
            <a:off x="677334" y="1445497"/>
            <a:ext cx="1764379" cy="484903"/>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400" dirty="0"/>
              <a:t>Strengths</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Fairly long wait times during tire season duo to low amount of bays and large volume of customers.</a:t>
            </a:r>
          </a:p>
          <a:p>
            <a:endParaRPr lang="en-US" dirty="0"/>
          </a:p>
          <a:p>
            <a:r>
              <a:rPr lang="en-US" dirty="0"/>
              <a:t>Low bay count creates a sacrifice to take on additional business.</a:t>
            </a:r>
          </a:p>
          <a:p>
            <a:endParaRPr lang="en-US" dirty="0"/>
          </a:p>
          <a:p>
            <a:r>
              <a:rPr lang="en-US" dirty="0"/>
              <a:t>Large amount of one-line RO’s.</a:t>
            </a:r>
          </a:p>
          <a:p>
            <a:endParaRPr lang="en-US" dirty="0"/>
          </a:p>
          <a:p>
            <a:endParaRPr lang="en-US" dirty="0"/>
          </a:p>
          <a:p>
            <a:pPr marL="0" indent="0">
              <a:buNone/>
            </a:pPr>
            <a:endParaRPr lang="en-US" dirty="0"/>
          </a:p>
          <a:p>
            <a:pPr marL="0" indent="0">
              <a:buNone/>
            </a:pPr>
            <a:endParaRPr lang="en-US" dirty="0"/>
          </a:p>
        </p:txBody>
      </p:sp>
      <p:sp>
        <p:nvSpPr>
          <p:cNvPr id="4" name="Title 1">
            <a:extLst>
              <a:ext uri="{FF2B5EF4-FFF2-40B4-BE49-F238E27FC236}">
                <a16:creationId xmlns:a16="http://schemas.microsoft.com/office/drawing/2014/main" id="{5248232F-A135-6038-66D4-CB2569A81362}"/>
              </a:ext>
            </a:extLst>
          </p:cNvPr>
          <p:cNvSpPr txBox="1">
            <a:spLocks/>
          </p:cNvSpPr>
          <p:nvPr/>
        </p:nvSpPr>
        <p:spPr>
          <a:xfrm>
            <a:off x="677334" y="1445497"/>
            <a:ext cx="1764379" cy="484903"/>
          </a:xfrm>
          <a:prstGeom prst="rect">
            <a:avLst/>
          </a:prstGeom>
        </p:spPr>
        <p:txBody>
          <a:bodyPr vert="horz" lIns="91440" tIns="45720" rIns="91440" bIns="45720" rtlCol="0" anchor="t">
            <a:normAutofit fontScale="925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2400" dirty="0"/>
              <a:t>Weaknesses</a:t>
            </a: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163</TotalTime>
  <Words>1422</Words>
  <Application>Microsoft Macintosh PowerPoint</Application>
  <PresentationFormat>Widescreen</PresentationFormat>
  <Paragraphs>123</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Jeff Kingsley</cp:lastModifiedBy>
  <cp:revision>17</cp:revision>
  <dcterms:created xsi:type="dcterms:W3CDTF">2022-12-04T13:10:55Z</dcterms:created>
  <dcterms:modified xsi:type="dcterms:W3CDTF">2024-04-15T19:58:52Z</dcterms:modified>
</cp:coreProperties>
</file>