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NORTHPOINTE AUTOMOTIVE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1. Management offers training for all Service Dept. positions</a:t>
            </a:r>
          </a:p>
          <a:p>
            <a:r>
              <a:rPr lang="en-US" dirty="0"/>
              <a:t>2. Sales of dealer recommended services are improving</a:t>
            </a:r>
          </a:p>
          <a:p>
            <a:r>
              <a:rPr lang="en-US" dirty="0"/>
              <a:t>3. Techs are doing the MPI’s</a:t>
            </a:r>
          </a:p>
          <a:p>
            <a:r>
              <a:rPr lang="en-US" dirty="0"/>
              <a:t>4. Business/RO Counts are increasing</a:t>
            </a:r>
          </a:p>
          <a:p>
            <a:r>
              <a:rPr lang="en-US" dirty="0"/>
              <a:t>5. Scheduling skills are improving</a:t>
            </a:r>
          </a:p>
          <a:p>
            <a:r>
              <a:rPr lang="en-US" dirty="0"/>
              <a:t>6. Phone script is now in place.</a:t>
            </a:r>
          </a:p>
          <a:p>
            <a:r>
              <a:rPr lang="en-US" dirty="0"/>
              <a:t>7. Technician proficiency is improving</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1. Poor communication with staff and customers</a:t>
            </a:r>
          </a:p>
          <a:p>
            <a:r>
              <a:rPr lang="en-US" dirty="0"/>
              <a:t>2. Misdiagnosis of needed repair</a:t>
            </a:r>
          </a:p>
          <a:p>
            <a:r>
              <a:rPr lang="en-US" dirty="0"/>
              <a:t>3. Recent comeback increases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Continue to offer great customer service</a:t>
            </a:r>
          </a:p>
          <a:p>
            <a:r>
              <a:rPr lang="en-US" dirty="0"/>
              <a:t>Maintain current work environment</a:t>
            </a:r>
          </a:p>
          <a:p>
            <a:r>
              <a:rPr lang="en-US" dirty="0"/>
              <a:t>Increase Sales</a:t>
            </a:r>
          </a:p>
          <a:p>
            <a:r>
              <a:rPr lang="en-US" dirty="0"/>
              <a:t>Improve SA’s communication skills</a:t>
            </a:r>
          </a:p>
          <a:p>
            <a:r>
              <a:rPr lang="en-US" dirty="0"/>
              <a:t>Stop the recent increase in comebacks</a:t>
            </a:r>
          </a:p>
          <a:p>
            <a:r>
              <a:rPr lang="en-US" dirty="0"/>
              <a:t>Increase Technician proficiency</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t>Have SA’s follow up closed ROs</a:t>
            </a:r>
          </a:p>
          <a:p>
            <a:r>
              <a:rPr lang="en-US" dirty="0"/>
              <a:t>Engage regularly with each employee</a:t>
            </a:r>
          </a:p>
          <a:p>
            <a:r>
              <a:rPr lang="en-US" dirty="0"/>
              <a:t>Weekly training paths for SA’s</a:t>
            </a:r>
          </a:p>
          <a:p>
            <a:r>
              <a:rPr lang="en-US" dirty="0"/>
              <a:t>Improve Empathy, Phone skills &amp; Selling skills</a:t>
            </a:r>
          </a:p>
          <a:p>
            <a:r>
              <a:rPr lang="en-US" dirty="0"/>
              <a:t>Develop Writing Skills and improve customer story</a:t>
            </a:r>
          </a:p>
          <a:p>
            <a:r>
              <a:rPr lang="en-US" dirty="0"/>
              <a:t>Implement Service menus</a:t>
            </a:r>
          </a:p>
          <a:p>
            <a:r>
              <a:rPr lang="en-US" dirty="0"/>
              <a:t>Daily meetings with Service Manager and GM </a:t>
            </a:r>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r>
              <a:rPr lang="en-US" dirty="0"/>
              <a:t>SA’s will make survey calls</a:t>
            </a:r>
          </a:p>
          <a:p>
            <a:r>
              <a:rPr lang="en-US" dirty="0"/>
              <a:t>Management will focus on getting employee feedback</a:t>
            </a:r>
          </a:p>
          <a:p>
            <a:r>
              <a:rPr lang="en-US" dirty="0"/>
              <a:t>GM, Service Manager and SA’s will establish a training schedule</a:t>
            </a:r>
          </a:p>
          <a:p>
            <a:r>
              <a:rPr lang="en-US" dirty="0"/>
              <a:t>Service Manager will get involved in RO/Write-Up process</a:t>
            </a:r>
          </a:p>
          <a:p>
            <a:r>
              <a:rPr lang="en-US" dirty="0"/>
              <a:t>Improve Service marketing</a:t>
            </a:r>
          </a:p>
          <a:p>
            <a:r>
              <a:rPr lang="en-US" dirty="0"/>
              <a:t>Monthly department meetings</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639000198"/>
              </p:ext>
            </p:extLst>
          </p:nvPr>
        </p:nvGraphicFramePr>
        <p:xfrm>
          <a:off x="699796" y="1818624"/>
          <a:ext cx="9110030" cy="4921694"/>
        </p:xfrm>
        <a:graphic>
          <a:graphicData uri="http://schemas.openxmlformats.org/drawingml/2006/table">
            <a:tbl>
              <a:tblPr firstRow="1" bandRow="1">
                <a:tableStyleId>{5C22544A-7EE6-4342-B048-85BDC9FD1C3A}</a:tableStyleId>
              </a:tblPr>
              <a:tblGrid>
                <a:gridCol w="3021702">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499751">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499751">
                <a:tc>
                  <a:txBody>
                    <a:bodyPr/>
                    <a:lstStyle/>
                    <a:p>
                      <a:r>
                        <a:rPr lang="en-US" dirty="0"/>
                        <a:t>Maintain Customer friendly process</a:t>
                      </a:r>
                    </a:p>
                  </a:txBody>
                  <a:tcPr/>
                </a:tc>
                <a:tc>
                  <a:txBody>
                    <a:bodyPr/>
                    <a:lstStyle/>
                    <a:p>
                      <a:r>
                        <a:rPr lang="en-US" dirty="0"/>
                        <a:t>Service Manager</a:t>
                      </a:r>
                    </a:p>
                  </a:txBody>
                  <a:tcPr/>
                </a:tc>
                <a:tc>
                  <a:txBody>
                    <a:bodyPr/>
                    <a:lstStyle/>
                    <a:p>
                      <a:r>
                        <a:rPr lang="en-US" dirty="0"/>
                        <a:t>Weekly meeting with GM to review and verify processes</a:t>
                      </a:r>
                    </a:p>
                  </a:txBody>
                  <a:tcPr/>
                </a:tc>
                <a:extLst>
                  <a:ext uri="{0D108BD9-81ED-4DB2-BD59-A6C34878D82A}">
                    <a16:rowId xmlns:a16="http://schemas.microsoft.com/office/drawing/2014/main" val="2400365483"/>
                  </a:ext>
                </a:extLst>
              </a:tr>
              <a:tr h="499751">
                <a:tc>
                  <a:txBody>
                    <a:bodyPr/>
                    <a:lstStyle/>
                    <a:p>
                      <a:r>
                        <a:rPr lang="en-US" dirty="0"/>
                        <a:t>Customer follow up</a:t>
                      </a:r>
                    </a:p>
                  </a:txBody>
                  <a:tcPr/>
                </a:tc>
                <a:tc>
                  <a:txBody>
                    <a:bodyPr/>
                    <a:lstStyle/>
                    <a:p>
                      <a:r>
                        <a:rPr lang="en-US" dirty="0"/>
                        <a:t>Service Advisor</a:t>
                      </a:r>
                    </a:p>
                  </a:txBody>
                  <a:tcPr/>
                </a:tc>
                <a:tc>
                  <a:txBody>
                    <a:bodyPr/>
                    <a:lstStyle/>
                    <a:p>
                      <a:r>
                        <a:rPr lang="en-US" dirty="0"/>
                        <a:t>Daily completion verified by Service Manager</a:t>
                      </a:r>
                    </a:p>
                  </a:txBody>
                  <a:tcPr/>
                </a:tc>
                <a:extLst>
                  <a:ext uri="{0D108BD9-81ED-4DB2-BD59-A6C34878D82A}">
                    <a16:rowId xmlns:a16="http://schemas.microsoft.com/office/drawing/2014/main" val="107845787"/>
                  </a:ext>
                </a:extLst>
              </a:tr>
              <a:tr h="499751">
                <a:tc>
                  <a:txBody>
                    <a:bodyPr/>
                    <a:lstStyle/>
                    <a:p>
                      <a:r>
                        <a:rPr lang="en-US" dirty="0"/>
                        <a:t>Employee feedback </a:t>
                      </a:r>
                    </a:p>
                  </a:txBody>
                  <a:tcPr/>
                </a:tc>
                <a:tc>
                  <a:txBody>
                    <a:bodyPr/>
                    <a:lstStyle/>
                    <a:p>
                      <a:r>
                        <a:rPr lang="en-US" dirty="0"/>
                        <a:t>Service Manager &amp; General Manager</a:t>
                      </a:r>
                    </a:p>
                  </a:txBody>
                  <a:tcPr/>
                </a:tc>
                <a:tc>
                  <a:txBody>
                    <a:bodyPr/>
                    <a:lstStyle/>
                    <a:p>
                      <a:r>
                        <a:rPr lang="en-US" dirty="0"/>
                        <a:t>Daily Check In &amp; Shop Walks</a:t>
                      </a:r>
                    </a:p>
                  </a:txBody>
                  <a:tcPr/>
                </a:tc>
                <a:extLst>
                  <a:ext uri="{0D108BD9-81ED-4DB2-BD59-A6C34878D82A}">
                    <a16:rowId xmlns:a16="http://schemas.microsoft.com/office/drawing/2014/main" val="1530126605"/>
                  </a:ext>
                </a:extLst>
              </a:tr>
              <a:tr h="499751">
                <a:tc>
                  <a:txBody>
                    <a:bodyPr/>
                    <a:lstStyle/>
                    <a:p>
                      <a:r>
                        <a:rPr lang="en-US" dirty="0"/>
                        <a:t>SA Training</a:t>
                      </a:r>
                    </a:p>
                  </a:txBody>
                  <a:tcPr/>
                </a:tc>
                <a:tc>
                  <a:txBody>
                    <a:bodyPr/>
                    <a:lstStyle/>
                    <a:p>
                      <a:r>
                        <a:rPr lang="en-US" dirty="0"/>
                        <a:t>Service Manager &amp; General Manager</a:t>
                      </a:r>
                    </a:p>
                  </a:txBody>
                  <a:tcPr/>
                </a:tc>
                <a:tc>
                  <a:txBody>
                    <a:bodyPr/>
                    <a:lstStyle/>
                    <a:p>
                      <a:r>
                        <a:rPr lang="en-US" dirty="0"/>
                        <a:t>Weekly training</a:t>
                      </a:r>
                    </a:p>
                  </a:txBody>
                  <a:tcPr/>
                </a:tc>
                <a:extLst>
                  <a:ext uri="{0D108BD9-81ED-4DB2-BD59-A6C34878D82A}">
                    <a16:rowId xmlns:a16="http://schemas.microsoft.com/office/drawing/2014/main" val="1950345431"/>
                  </a:ext>
                </a:extLst>
              </a:tr>
              <a:tr h="499751">
                <a:tc>
                  <a:txBody>
                    <a:bodyPr/>
                    <a:lstStyle/>
                    <a:p>
                      <a:r>
                        <a:rPr lang="en-US" dirty="0"/>
                        <a:t>Improve Write Ups</a:t>
                      </a:r>
                    </a:p>
                  </a:txBody>
                  <a:tcPr/>
                </a:tc>
                <a:tc>
                  <a:txBody>
                    <a:bodyPr/>
                    <a:lstStyle/>
                    <a:p>
                      <a:r>
                        <a:rPr lang="en-US" dirty="0"/>
                        <a:t>Service Manager</a:t>
                      </a:r>
                    </a:p>
                  </a:txBody>
                  <a:tcPr/>
                </a:tc>
                <a:tc>
                  <a:txBody>
                    <a:bodyPr/>
                    <a:lstStyle/>
                    <a:p>
                      <a:r>
                        <a:rPr lang="en-US" dirty="0"/>
                        <a:t>Daily, engage at the service counter</a:t>
                      </a:r>
                    </a:p>
                  </a:txBody>
                  <a:tcPr/>
                </a:tc>
                <a:extLst>
                  <a:ext uri="{0D108BD9-81ED-4DB2-BD59-A6C34878D82A}">
                    <a16:rowId xmlns:a16="http://schemas.microsoft.com/office/drawing/2014/main" val="1960891333"/>
                  </a:ext>
                </a:extLst>
              </a:tr>
              <a:tr h="441134">
                <a:tc>
                  <a:txBody>
                    <a:bodyPr/>
                    <a:lstStyle/>
                    <a:p>
                      <a:r>
                        <a:rPr lang="en-US" dirty="0"/>
                        <a:t>Improve Tech Proficiency</a:t>
                      </a:r>
                    </a:p>
                  </a:txBody>
                  <a:tcPr/>
                </a:tc>
                <a:tc>
                  <a:txBody>
                    <a:bodyPr/>
                    <a:lstStyle/>
                    <a:p>
                      <a:r>
                        <a:rPr lang="en-US" dirty="0"/>
                        <a:t>Service Manager</a:t>
                      </a:r>
                    </a:p>
                  </a:txBody>
                  <a:tcPr/>
                </a:tc>
                <a:tc>
                  <a:txBody>
                    <a:bodyPr/>
                    <a:lstStyle/>
                    <a:p>
                      <a:r>
                        <a:rPr lang="en-US" dirty="0"/>
                        <a:t>Daily review of Tech/Writer analysis</a:t>
                      </a:r>
                    </a:p>
                  </a:txBody>
                  <a:tcPr/>
                </a:tc>
                <a:extLst>
                  <a:ext uri="{0D108BD9-81ED-4DB2-BD59-A6C34878D82A}">
                    <a16:rowId xmlns:a16="http://schemas.microsoft.com/office/drawing/2014/main" val="4137224325"/>
                  </a:ext>
                </a:extLst>
              </a:tr>
              <a:tr h="44113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557452"/>
          </a:xfrm>
        </p:spPr>
        <p:txBody>
          <a:bodyPr>
            <a:normAutofit fontScale="92500" lnSpcReduction="20000"/>
          </a:bodyPr>
          <a:lstStyle/>
          <a:p>
            <a:r>
              <a:rPr lang="en-US" dirty="0"/>
              <a:t>Synopsis</a:t>
            </a:r>
          </a:p>
          <a:p>
            <a:pPr marL="0" indent="0">
              <a:buNone/>
            </a:pPr>
            <a:r>
              <a:rPr lang="en-US" dirty="0"/>
              <a:t>For our Service Department to improve we need to train our Service Advisors, hire more Techs and focus on improving communication skills.  If we accomplish these 3 goals, we will increase our profitability.</a:t>
            </a:r>
          </a:p>
          <a:p>
            <a:pPr marL="0" indent="0">
              <a:buNone/>
            </a:pPr>
            <a:r>
              <a:rPr lang="en-US" dirty="0"/>
              <a:t>Training the Service Advisors starts with a proper phone script and properly scheduling the customer.  We also need to focus on checking in the customer, writing the RO, updating the drop off customers and finally improving the Service Advisors’ selling skills.</a:t>
            </a:r>
          </a:p>
          <a:p>
            <a:pPr marL="0" indent="0">
              <a:buNone/>
            </a:pPr>
            <a:r>
              <a:rPr lang="en-US" dirty="0"/>
              <a:t>Hiring new Techs is essential to improving the service department. This will allow us to fill our large shop, service more vehicles and turn more hours everyday.</a:t>
            </a:r>
          </a:p>
          <a:p>
            <a:pPr marL="0" indent="0">
              <a:buNone/>
            </a:pPr>
            <a:r>
              <a:rPr lang="en-US" dirty="0"/>
              <a:t>Working on communication skills will help us improve customer satisfaction, employee satisfaction and efficiency. Our SA’s need to be great communicators! They affect every repair that we make and every service that we sell. Their communication skills with customers and Techs can lead to our success or our failure.</a:t>
            </a:r>
          </a:p>
          <a:p>
            <a:pPr marL="0" indent="0">
              <a:buNone/>
            </a:pPr>
            <a:r>
              <a:rPr lang="en-US" dirty="0"/>
              <a:t>Properly trained Service Advisors, more Techs and improved communication skills will benefit the entire dealership. If we make these changes, we will grow </a:t>
            </a:r>
            <a:r>
              <a:rPr lang="en-US"/>
              <a:t>our business and </a:t>
            </a:r>
            <a:r>
              <a:rPr lang="en-US" dirty="0"/>
              <a:t>our profit successfully.</a:t>
            </a:r>
          </a:p>
          <a:p>
            <a:pPr marL="0" indent="0">
              <a:buNone/>
            </a:pPr>
            <a:endParaRPr lang="en-US" sz="1600"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OnStar Maintenance Calls, Lifetime Powertrain, Website Specials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Attract New Customers, Retain Current Customers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Use our Ad Agency (SEO/SEM), Weekly Social Media/Website Specials, Advertise Locally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pPr lvl="1"/>
            <a:r>
              <a:rPr lang="en-US" b="0" i="0" u="none" strike="noStrike" baseline="0" dirty="0">
                <a:solidFill>
                  <a:srgbClr val="221E1F"/>
                </a:solidFill>
                <a:latin typeface="Calibri" panose="020F0502020204030204" pitchFamily="34" charset="0"/>
              </a:rPr>
              <a:t> Evaluate RO counts to ensure Weekly RO increases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171820"/>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Review SA Analysis Report</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Get Cost of Labor to 24%</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Quick Lane Menus, MPI 100%/100% and improve software (XTIME installation) </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Measure Performance/Tech Proficiency, Facility Utilization</a:t>
            </a:r>
            <a:r>
              <a:rPr lang="en-US" dirty="0">
                <a:solidFill>
                  <a:srgbClr val="221E1F"/>
                </a:solidFill>
                <a:latin typeface="Calibri" panose="020F0502020204030204" pitchFamily="34" charset="0"/>
              </a:rPr>
              <a:t> &amp; ELR</a:t>
            </a:r>
            <a:endParaRPr lang="en-US"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tretch>
            <a:fillRect/>
          </a:stretch>
        </p:blipFill>
        <p:spPr>
          <a:xfrm>
            <a:off x="5569201" y="2293005"/>
            <a:ext cx="4186237" cy="2271990"/>
          </a:xfrm>
        </p:spPr>
      </p:pic>
      <p:graphicFrame>
        <p:nvGraphicFramePr>
          <p:cNvPr id="5" name="Table 4">
            <a:extLst>
              <a:ext uri="{FF2B5EF4-FFF2-40B4-BE49-F238E27FC236}">
                <a16:creationId xmlns:a16="http://schemas.microsoft.com/office/drawing/2014/main" id="{EE500AA1-48E3-5726-B096-A89C7D6DDD92}"/>
              </a:ext>
            </a:extLst>
          </p:cNvPr>
          <p:cNvGraphicFramePr>
            <a:graphicFrameLocks noGrp="1"/>
          </p:cNvGraphicFramePr>
          <p:nvPr>
            <p:extLst>
              <p:ext uri="{D42A27DB-BD31-4B8C-83A1-F6EECF244321}">
                <p14:modId xmlns:p14="http://schemas.microsoft.com/office/powerpoint/2010/main" val="1199892527"/>
              </p:ext>
            </p:extLst>
          </p:nvPr>
        </p:nvGraphicFramePr>
        <p:xfrm>
          <a:off x="5569202" y="1930399"/>
          <a:ext cx="6150047" cy="3398520"/>
        </p:xfrm>
        <a:graphic>
          <a:graphicData uri="http://schemas.openxmlformats.org/drawingml/2006/table">
            <a:tbl>
              <a:tblPr>
                <a:tableStyleId>{5C22544A-7EE6-4342-B048-85BDC9FD1C3A}</a:tableStyleId>
              </a:tblPr>
              <a:tblGrid>
                <a:gridCol w="696643">
                  <a:extLst>
                    <a:ext uri="{9D8B030D-6E8A-4147-A177-3AD203B41FA5}">
                      <a16:colId xmlns:a16="http://schemas.microsoft.com/office/drawing/2014/main" val="2638429065"/>
                    </a:ext>
                  </a:extLst>
                </a:gridCol>
                <a:gridCol w="1284434">
                  <a:extLst>
                    <a:ext uri="{9D8B030D-6E8A-4147-A177-3AD203B41FA5}">
                      <a16:colId xmlns:a16="http://schemas.microsoft.com/office/drawing/2014/main" val="2429961558"/>
                    </a:ext>
                  </a:extLst>
                </a:gridCol>
                <a:gridCol w="1306206">
                  <a:extLst>
                    <a:ext uri="{9D8B030D-6E8A-4147-A177-3AD203B41FA5}">
                      <a16:colId xmlns:a16="http://schemas.microsoft.com/office/drawing/2014/main" val="2453645795"/>
                    </a:ext>
                  </a:extLst>
                </a:gridCol>
                <a:gridCol w="1121158">
                  <a:extLst>
                    <a:ext uri="{9D8B030D-6E8A-4147-A177-3AD203B41FA5}">
                      <a16:colId xmlns:a16="http://schemas.microsoft.com/office/drawing/2014/main" val="1697986834"/>
                    </a:ext>
                  </a:extLst>
                </a:gridCol>
                <a:gridCol w="870803">
                  <a:extLst>
                    <a:ext uri="{9D8B030D-6E8A-4147-A177-3AD203B41FA5}">
                      <a16:colId xmlns:a16="http://schemas.microsoft.com/office/drawing/2014/main" val="2056634936"/>
                    </a:ext>
                  </a:extLst>
                </a:gridCol>
                <a:gridCol w="870803">
                  <a:extLst>
                    <a:ext uri="{9D8B030D-6E8A-4147-A177-3AD203B41FA5}">
                      <a16:colId xmlns:a16="http://schemas.microsoft.com/office/drawing/2014/main" val="2520063547"/>
                    </a:ext>
                  </a:extLst>
                </a:gridCol>
              </a:tblGrid>
              <a:tr h="122189">
                <a:tc gridSpan="6">
                  <a:txBody>
                    <a:bodyPr/>
                    <a:lstStyle/>
                    <a:p>
                      <a:pPr algn="ctr" fontAlgn="ctr"/>
                      <a:r>
                        <a:rPr lang="en-US" sz="1000" u="none" strike="noStrike">
                          <a:effectLst/>
                        </a:rPr>
                        <a:t>    Service Department Sales And Gross  (Labor Only)              </a:t>
                      </a:r>
                      <a:endParaRPr lang="en-US" sz="1000" b="1" i="0" u="none" strike="noStrike">
                        <a:solidFill>
                          <a:srgbClr val="000000"/>
                        </a:solidFill>
                        <a:effectLst/>
                        <a:latin typeface="Arial" panose="020B0604020202020204" pitchFamily="34" charset="0"/>
                      </a:endParaRPr>
                    </a:p>
                  </a:txBody>
                  <a:tcPr marL="7620" marR="7620" marT="762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5931313"/>
                  </a:ext>
                </a:extLst>
              </a:tr>
              <a:tr h="133826">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043428902"/>
                  </a:ext>
                </a:extLst>
              </a:tr>
              <a:tr h="238559">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ctr" fontAlgn="b"/>
                      <a:r>
                        <a:rPr lang="en-US" sz="1000" u="none" strike="noStrike">
                          <a:effectLst/>
                        </a:rPr>
                        <a:t>Category</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1000" u="none" strike="noStrike">
                          <a:effectLst/>
                        </a:rPr>
                        <a:t>Sales</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1000" u="none" strike="noStrike">
                          <a:effectLst/>
                        </a:rPr>
                        <a:t>Gross</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1000" u="none" strike="noStrike">
                          <a:effectLst/>
                        </a:rPr>
                        <a:t>Gross as % of Sales</a:t>
                      </a:r>
                      <a:endParaRPr lang="en-US" sz="1000" b="0" i="0" u="none" strike="noStrike">
                        <a:solidFill>
                          <a:srgbClr val="FFFFFF"/>
                        </a:solidFill>
                        <a:effectLst/>
                        <a:latin typeface="Arial" panose="020B0604020202020204" pitchFamily="34" charset="0"/>
                      </a:endParaRPr>
                    </a:p>
                  </a:txBody>
                  <a:tcPr marL="7620" marR="7620" marT="7620" marB="0" anchor="b"/>
                </a:tc>
                <a:tc>
                  <a:txBody>
                    <a:bodyPr/>
                    <a:lstStyle/>
                    <a:p>
                      <a:pPr algn="ctr" fontAlgn="b"/>
                      <a:r>
                        <a:rPr lang="en-US" sz="800" u="none" strike="noStrike">
                          <a:effectLst/>
                        </a:rPr>
                        <a:t>%Sales Contribution</a:t>
                      </a:r>
                      <a:endParaRPr lang="en-US" sz="800" b="0" i="0" u="none" strike="noStrike">
                        <a:solidFill>
                          <a:srgbClr val="FFFFFF"/>
                        </a:solidFill>
                        <a:effectLst/>
                        <a:latin typeface="Arial" panose="020B0604020202020204" pitchFamily="34" charset="0"/>
                      </a:endParaRPr>
                    </a:p>
                  </a:txBody>
                  <a:tcPr marL="7620" marR="7620" marT="7620" marB="0" anchor="b"/>
                </a:tc>
                <a:extLst>
                  <a:ext uri="{0D108BD9-81ED-4DB2-BD59-A6C34878D82A}">
                    <a16:rowId xmlns:a16="http://schemas.microsoft.com/office/drawing/2014/main" val="1425023928"/>
                  </a:ext>
                </a:extLst>
              </a:tr>
              <a:tr h="26183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Customer Car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56,319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40,742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72.34%</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62.57%</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52141571"/>
                  </a:ext>
                </a:extLst>
              </a:tr>
              <a:tr h="133826">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Customer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408277661"/>
                  </a:ext>
                </a:extLst>
              </a:tr>
              <a:tr h="26183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Customer Other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6,013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3,965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65.94%</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6.68%</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558025420"/>
                  </a:ext>
                </a:extLst>
              </a:tr>
              <a:tr h="26183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Warranty</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13,941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9,808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70.35%</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15.49%</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586706114"/>
                  </a:ext>
                </a:extLst>
              </a:tr>
              <a:tr h="133826">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Warranty Other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3418876080"/>
                  </a:ext>
                </a:extLst>
              </a:tr>
              <a:tr h="26183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Internal</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10,775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6,985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64.83%</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11.97%</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96187759"/>
                  </a:ext>
                </a:extLst>
              </a:tr>
              <a:tr h="26183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NVI / Road Ready</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2,968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2,052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69.14%</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3.30%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980623564"/>
                  </a:ext>
                </a:extLst>
              </a:tr>
              <a:tr h="261833">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Adj. Cost Of Labor</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(2,128)</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0.00%</a:t>
                      </a:r>
                      <a:endParaRPr lang="en-US" sz="1100" b="0" i="0" u="none" strike="noStrike">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600735619"/>
                  </a:ext>
                </a:extLst>
              </a:tr>
              <a:tr h="261833">
                <a:tc>
                  <a:txBody>
                    <a:bodyPr/>
                    <a:lstStyle/>
                    <a:p>
                      <a:pPr algn="l" fontAlgn="b"/>
                      <a:r>
                        <a:rPr lang="en-US" sz="1100" u="none" strike="noStrike" dirty="0">
                          <a:effectLst/>
                        </a:rPr>
                        <a:t> </a:t>
                      </a:r>
                      <a:endParaRPr lang="en-US" sz="1100" b="0" i="0" u="none" strike="noStrike" dirty="0">
                        <a:solidFill>
                          <a:srgbClr val="000000"/>
                        </a:solidFill>
                        <a:effectLst/>
                        <a:latin typeface="Calibri" panose="020F0502020204030204" pitchFamily="34" charset="0"/>
                      </a:endParaRPr>
                    </a:p>
                  </a:txBody>
                  <a:tcPr marL="7620" marR="7620" marT="7620" marB="0" anchor="b"/>
                </a:tc>
                <a:tc>
                  <a:txBody>
                    <a:bodyPr/>
                    <a:lstStyle/>
                    <a:p>
                      <a:pPr algn="r" fontAlgn="b"/>
                      <a:r>
                        <a:rPr lang="en-US" sz="1000" u="none" strike="noStrike">
                          <a:effectLst/>
                        </a:rPr>
                        <a:t>Total</a:t>
                      </a:r>
                      <a:endParaRPr lang="en-US" sz="1000" b="1" i="0" u="none" strike="noStrike">
                        <a:solidFill>
                          <a:srgbClr val="000000"/>
                        </a:solidFill>
                        <a:effectLst/>
                        <a:latin typeface="Arial" panose="020B0604020202020204" pitchFamily="34" charset="0"/>
                      </a:endParaRPr>
                    </a:p>
                  </a:txBody>
                  <a:tcPr marL="7620" marR="7620" marT="7620" marB="0" anchor="b"/>
                </a:tc>
                <a:tc>
                  <a:txBody>
                    <a:bodyPr/>
                    <a:lstStyle/>
                    <a:p>
                      <a:pPr algn="l" fontAlgn="b"/>
                      <a:r>
                        <a:rPr lang="en-US" sz="1100" u="none" strike="noStrike">
                          <a:effectLst/>
                        </a:rPr>
                        <a:t> $                   90,016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61,424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rPr>
                        <a:t>68.24%</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dirty="0">
                          <a:effectLst/>
                        </a:rPr>
                        <a:t>100.00%</a:t>
                      </a:r>
                      <a:endParaRPr lang="en-US"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677844951"/>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Our expenses are very well controlled</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b="0" i="0" u="none" strike="noStrike" baseline="0" dirty="0">
                <a:solidFill>
                  <a:srgbClr val="221E1F"/>
                </a:solidFill>
                <a:latin typeface="Calibri" panose="020F0502020204030204" pitchFamily="34" charset="0"/>
              </a:rPr>
              <a:t>Decrease Personnel % of Gross</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Hire C  techs with 8</a:t>
            </a:r>
            <a:r>
              <a:rPr lang="en-US" dirty="0">
                <a:solidFill>
                  <a:srgbClr val="221E1F"/>
                </a:solidFill>
                <a:latin typeface="Calibri" panose="020F0502020204030204" pitchFamily="34" charset="0"/>
              </a:rPr>
              <a:t>+ hours/day goal</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Review Monthly with GM</a:t>
            </a:r>
            <a:endParaRPr lang="en-US"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graphicFrame>
        <p:nvGraphicFramePr>
          <p:cNvPr id="5" name="Table 4">
            <a:extLst>
              <a:ext uri="{FF2B5EF4-FFF2-40B4-BE49-F238E27FC236}">
                <a16:creationId xmlns:a16="http://schemas.microsoft.com/office/drawing/2014/main" id="{71C89C64-F512-9D1D-F050-AADA04B23EE5}"/>
              </a:ext>
            </a:extLst>
          </p:cNvPr>
          <p:cNvGraphicFramePr>
            <a:graphicFrameLocks noGrp="1"/>
          </p:cNvGraphicFramePr>
          <p:nvPr>
            <p:extLst>
              <p:ext uri="{D42A27DB-BD31-4B8C-83A1-F6EECF244321}">
                <p14:modId xmlns:p14="http://schemas.microsoft.com/office/powerpoint/2010/main" val="1531205846"/>
              </p:ext>
            </p:extLst>
          </p:nvPr>
        </p:nvGraphicFramePr>
        <p:xfrm>
          <a:off x="5089525" y="2470033"/>
          <a:ext cx="4184035" cy="3410125"/>
        </p:xfrm>
        <a:graphic>
          <a:graphicData uri="http://schemas.openxmlformats.org/drawingml/2006/table">
            <a:tbl>
              <a:tblPr>
                <a:tableStyleId>{5C22544A-7EE6-4342-B048-85BDC9FD1C3A}</a:tableStyleId>
              </a:tblPr>
              <a:tblGrid>
                <a:gridCol w="43483">
                  <a:extLst>
                    <a:ext uri="{9D8B030D-6E8A-4147-A177-3AD203B41FA5}">
                      <a16:colId xmlns:a16="http://schemas.microsoft.com/office/drawing/2014/main" val="454927688"/>
                    </a:ext>
                  </a:extLst>
                </a:gridCol>
                <a:gridCol w="1876188">
                  <a:extLst>
                    <a:ext uri="{9D8B030D-6E8A-4147-A177-3AD203B41FA5}">
                      <a16:colId xmlns:a16="http://schemas.microsoft.com/office/drawing/2014/main" val="2462054081"/>
                    </a:ext>
                  </a:extLst>
                </a:gridCol>
                <a:gridCol w="1436254">
                  <a:extLst>
                    <a:ext uri="{9D8B030D-6E8A-4147-A177-3AD203B41FA5}">
                      <a16:colId xmlns:a16="http://schemas.microsoft.com/office/drawing/2014/main" val="2104514437"/>
                    </a:ext>
                  </a:extLst>
                </a:gridCol>
                <a:gridCol w="828110">
                  <a:extLst>
                    <a:ext uri="{9D8B030D-6E8A-4147-A177-3AD203B41FA5}">
                      <a16:colId xmlns:a16="http://schemas.microsoft.com/office/drawing/2014/main" val="3779193150"/>
                    </a:ext>
                  </a:extLst>
                </a:gridCol>
              </a:tblGrid>
              <a:tr h="211103">
                <a:tc gridSpan="4">
                  <a:txBody>
                    <a:bodyPr/>
                    <a:lstStyle/>
                    <a:p>
                      <a:pPr algn="l" fontAlgn="b"/>
                      <a:r>
                        <a:rPr lang="en-US" sz="1000" u="none" strike="noStrike">
                          <a:effectLst/>
                        </a:rPr>
                        <a:t>                     Service Department Profit Centering    </a:t>
                      </a:r>
                      <a:r>
                        <a:rPr lang="en-US" sz="800" u="none" strike="noStrike">
                          <a:effectLst/>
                        </a:rPr>
                        <a:t> </a:t>
                      </a:r>
                      <a:endParaRPr lang="en-US" sz="1000" b="1" i="0" u="none" strike="noStrike">
                        <a:solidFill>
                          <a:srgbClr val="000000"/>
                        </a:solidFill>
                        <a:effectLs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84698767"/>
                  </a:ext>
                </a:extLst>
              </a:tr>
              <a:tr h="251700">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7620" marR="7620" marT="7620" marB="0" anchor="b"/>
                </a:tc>
                <a:extLst>
                  <a:ext uri="{0D108BD9-81ED-4DB2-BD59-A6C34878D82A}">
                    <a16:rowId xmlns:a16="http://schemas.microsoft.com/office/drawing/2014/main" val="1530611584"/>
                  </a:ext>
                </a:extLst>
              </a:tr>
              <a:tr h="552116">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900" u="none" strike="noStrike">
                          <a:effectLst/>
                          <a:highlight>
                            <a:srgbClr val="4472C4"/>
                          </a:highlight>
                        </a:rPr>
                        <a:t>Expense Category</a:t>
                      </a:r>
                      <a:endParaRPr lang="en-US" sz="9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ctr" fontAlgn="b"/>
                      <a:r>
                        <a:rPr lang="en-US" sz="900" u="none" strike="noStrike">
                          <a:effectLst/>
                          <a:highlight>
                            <a:srgbClr val="4472C4"/>
                          </a:highlight>
                        </a:rPr>
                        <a:t>Dollar Amount</a:t>
                      </a:r>
                      <a:endParaRPr lang="en-US" sz="9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dirty="0">
                          <a:effectLst/>
                          <a:highlight>
                            <a:srgbClr val="4472C4"/>
                          </a:highlight>
                        </a:rPr>
                        <a:t> </a:t>
                      </a:r>
                      <a:endParaRPr lang="en-US" sz="11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505057276"/>
                  </a:ext>
                </a:extLst>
              </a:tr>
              <a:tr h="20298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Department Gross</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FFFF00"/>
                          </a:highlight>
                        </a:rPr>
                        <a:t> $                61,424 </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ctr" fontAlgn="b"/>
                      <a:r>
                        <a:rPr lang="en-US" sz="900" u="none" strike="noStrike">
                          <a:effectLst/>
                          <a:highlight>
                            <a:srgbClr val="4472C4"/>
                          </a:highlight>
                        </a:rPr>
                        <a:t>% of Gross</a:t>
                      </a:r>
                      <a:endParaRPr lang="en-US" sz="900" b="0" i="0" u="none" strike="noStrike">
                        <a:solidFill>
                          <a:srgbClr val="FFFFFF"/>
                        </a:solidFill>
                        <a:effectLst/>
                        <a:highlight>
                          <a:srgbClr val="4472C4"/>
                        </a:highlight>
                        <a:latin typeface="Arial" panose="020B0604020202020204" pitchFamily="34" charset="0"/>
                      </a:endParaRPr>
                    </a:p>
                  </a:txBody>
                  <a:tcPr marL="7620" marR="7620" marT="7620" marB="0" anchor="b"/>
                </a:tc>
                <a:extLst>
                  <a:ext uri="{0D108BD9-81ED-4DB2-BD59-A6C34878D82A}">
                    <a16:rowId xmlns:a16="http://schemas.microsoft.com/office/drawing/2014/main" val="4043745559"/>
                  </a:ext>
                </a:extLst>
              </a:tr>
              <a:tr h="365371">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Variable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46601862"/>
                  </a:ext>
                </a:extLst>
              </a:tr>
              <a:tr h="365371">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Selling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130644875"/>
                  </a:ext>
                </a:extLst>
              </a:tr>
              <a:tr h="21110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Personnel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37,063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60.34%</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1683376955"/>
                  </a:ext>
                </a:extLst>
              </a:tr>
              <a:tr h="21110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Semi-Fixed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15,792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25.71%</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1840579335"/>
                  </a:ext>
                </a:extLst>
              </a:tr>
              <a:tr h="21110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Fixed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                10,142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16.51%</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1490566428"/>
                  </a:ext>
                </a:extLst>
              </a:tr>
              <a:tr h="21110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Unallocated Expense</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770556833"/>
                  </a:ext>
                </a:extLst>
              </a:tr>
              <a:tr h="20298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Dealer's Salary</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rPr>
                        <a:t> </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0.00%</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977946088"/>
                  </a:ext>
                </a:extLst>
              </a:tr>
              <a:tr h="21110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Total Expenses</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FFFF00"/>
                          </a:highlight>
                        </a:rPr>
                        <a:t> $                62,997 </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r" fontAlgn="b"/>
                      <a:r>
                        <a:rPr lang="en-US" sz="1100" u="none" strike="noStrike">
                          <a:effectLst/>
                          <a:highlight>
                            <a:srgbClr val="FFFF00"/>
                          </a:highlight>
                        </a:rPr>
                        <a:t>102.56%</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1059847676"/>
                  </a:ext>
                </a:extLst>
              </a:tr>
              <a:tr h="202983">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rPr>
                        <a:t>Net Profit</a:t>
                      </a:r>
                      <a:endParaRPr lang="en-US" sz="1100" b="0" i="0" u="none" strike="noStrike">
                        <a:solidFill>
                          <a:srgbClr val="000000"/>
                        </a:solidFill>
                        <a:effectLs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FFFF00"/>
                          </a:highlight>
                        </a:rPr>
                        <a:t> $                 (1,573)</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r" fontAlgn="b"/>
                      <a:r>
                        <a:rPr lang="en-US" sz="1100" u="none" strike="noStrike" dirty="0">
                          <a:effectLst/>
                          <a:highlight>
                            <a:srgbClr val="FFFF00"/>
                          </a:highlight>
                        </a:rPr>
                        <a:t>-2.56%</a:t>
                      </a:r>
                      <a:endParaRPr lang="en-US" sz="1100" b="0" i="0" u="none" strike="noStrike" dirty="0">
                        <a:solidFill>
                          <a:srgbClr val="000000"/>
                        </a:solidFill>
                        <a:effectLst/>
                        <a:highlight>
                          <a:srgbClr val="FFFF00"/>
                        </a:highlight>
                        <a:latin typeface="Calibri" panose="020F0502020204030204" pitchFamily="34" charset="0"/>
                      </a:endParaRPr>
                    </a:p>
                  </a:txBody>
                  <a:tcPr marL="7620" marR="7620" marT="7620" marB="0" anchor="b"/>
                </a:tc>
                <a:extLst>
                  <a:ext uri="{0D108BD9-81ED-4DB2-BD59-A6C34878D82A}">
                    <a16:rowId xmlns:a16="http://schemas.microsoft.com/office/drawing/2014/main" val="2862127632"/>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Service manager dispatches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Reach 125% Tech Proficiency</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Set daily &amp; weekly hours/day goals for all Techs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t>Review Tech’s daily hours every morning with GM</a:t>
            </a:r>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graphicFrame>
        <p:nvGraphicFramePr>
          <p:cNvPr id="4" name="Table 3">
            <a:extLst>
              <a:ext uri="{FF2B5EF4-FFF2-40B4-BE49-F238E27FC236}">
                <a16:creationId xmlns:a16="http://schemas.microsoft.com/office/drawing/2014/main" id="{0F611B54-1F45-D638-A9D2-BD72A22B6E4B}"/>
              </a:ext>
            </a:extLst>
          </p:cNvPr>
          <p:cNvGraphicFramePr>
            <a:graphicFrameLocks noGrp="1"/>
          </p:cNvGraphicFramePr>
          <p:nvPr>
            <p:extLst>
              <p:ext uri="{D42A27DB-BD31-4B8C-83A1-F6EECF244321}">
                <p14:modId xmlns:p14="http://schemas.microsoft.com/office/powerpoint/2010/main" val="3410141433"/>
              </p:ext>
            </p:extLst>
          </p:nvPr>
        </p:nvGraphicFramePr>
        <p:xfrm>
          <a:off x="4975668" y="447868"/>
          <a:ext cx="6976846" cy="6130213"/>
        </p:xfrm>
        <a:graphic>
          <a:graphicData uri="http://schemas.openxmlformats.org/drawingml/2006/table">
            <a:tbl>
              <a:tblPr>
                <a:tableStyleId>{5C22544A-7EE6-4342-B048-85BDC9FD1C3A}</a:tableStyleId>
              </a:tblPr>
              <a:tblGrid>
                <a:gridCol w="572459">
                  <a:extLst>
                    <a:ext uri="{9D8B030D-6E8A-4147-A177-3AD203B41FA5}">
                      <a16:colId xmlns:a16="http://schemas.microsoft.com/office/drawing/2014/main" val="1111505066"/>
                    </a:ext>
                  </a:extLst>
                </a:gridCol>
                <a:gridCol w="1097214">
                  <a:extLst>
                    <a:ext uri="{9D8B030D-6E8A-4147-A177-3AD203B41FA5}">
                      <a16:colId xmlns:a16="http://schemas.microsoft.com/office/drawing/2014/main" val="961718859"/>
                    </a:ext>
                  </a:extLst>
                </a:gridCol>
                <a:gridCol w="989876">
                  <a:extLst>
                    <a:ext uri="{9D8B030D-6E8A-4147-A177-3AD203B41FA5}">
                      <a16:colId xmlns:a16="http://schemas.microsoft.com/office/drawing/2014/main" val="2014914253"/>
                    </a:ext>
                  </a:extLst>
                </a:gridCol>
                <a:gridCol w="572459">
                  <a:extLst>
                    <a:ext uri="{9D8B030D-6E8A-4147-A177-3AD203B41FA5}">
                      <a16:colId xmlns:a16="http://schemas.microsoft.com/office/drawing/2014/main" val="4008323214"/>
                    </a:ext>
                  </a:extLst>
                </a:gridCol>
                <a:gridCol w="799058">
                  <a:extLst>
                    <a:ext uri="{9D8B030D-6E8A-4147-A177-3AD203B41FA5}">
                      <a16:colId xmlns:a16="http://schemas.microsoft.com/office/drawing/2014/main" val="3728881267"/>
                    </a:ext>
                  </a:extLst>
                </a:gridCol>
                <a:gridCol w="524754">
                  <a:extLst>
                    <a:ext uri="{9D8B030D-6E8A-4147-A177-3AD203B41FA5}">
                      <a16:colId xmlns:a16="http://schemas.microsoft.com/office/drawing/2014/main" val="3663193836"/>
                    </a:ext>
                  </a:extLst>
                </a:gridCol>
                <a:gridCol w="703649">
                  <a:extLst>
                    <a:ext uri="{9D8B030D-6E8A-4147-A177-3AD203B41FA5}">
                      <a16:colId xmlns:a16="http://schemas.microsoft.com/office/drawing/2014/main" val="999195434"/>
                    </a:ext>
                  </a:extLst>
                </a:gridCol>
                <a:gridCol w="572459">
                  <a:extLst>
                    <a:ext uri="{9D8B030D-6E8A-4147-A177-3AD203B41FA5}">
                      <a16:colId xmlns:a16="http://schemas.microsoft.com/office/drawing/2014/main" val="4064054030"/>
                    </a:ext>
                  </a:extLst>
                </a:gridCol>
                <a:gridCol w="572459">
                  <a:extLst>
                    <a:ext uri="{9D8B030D-6E8A-4147-A177-3AD203B41FA5}">
                      <a16:colId xmlns:a16="http://schemas.microsoft.com/office/drawing/2014/main" val="1595853201"/>
                    </a:ext>
                  </a:extLst>
                </a:gridCol>
                <a:gridCol w="572459">
                  <a:extLst>
                    <a:ext uri="{9D8B030D-6E8A-4147-A177-3AD203B41FA5}">
                      <a16:colId xmlns:a16="http://schemas.microsoft.com/office/drawing/2014/main" val="2284943870"/>
                    </a:ext>
                  </a:extLst>
                </a:gridCol>
              </a:tblGrid>
              <a:tr h="187582">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dirty="0">
                          <a:effectLst/>
                        </a:rPr>
                        <a:t> </a:t>
                      </a:r>
                      <a:endParaRPr lang="en-US" sz="700" b="0" i="0" u="none" strike="noStrike" dirty="0">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3416517458"/>
                  </a:ext>
                </a:extLst>
              </a:tr>
              <a:tr h="23266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gridSpan="7">
                  <a:txBody>
                    <a:bodyPr/>
                    <a:lstStyle/>
                    <a:p>
                      <a:pPr algn="ctr" fontAlgn="b"/>
                      <a:r>
                        <a:rPr lang="en-US" sz="900" u="none" strike="noStrike">
                          <a:effectLst/>
                        </a:rPr>
                        <a:t>NADA ACTUAL SERVICE ANALYSIS     </a:t>
                      </a:r>
                      <a:endParaRPr lang="en-US" sz="900" b="1"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596473146"/>
                  </a:ext>
                </a:extLst>
              </a:tr>
              <a:tr h="51035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Performance</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596991270"/>
                  </a:ext>
                </a:extLst>
              </a:tr>
              <a:tr h="29464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b"/>
                      <a:r>
                        <a:rPr lang="en-US" sz="600" u="none" strike="noStrike">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000000"/>
                          </a:highlight>
                        </a:rPr>
                        <a:t>Labor Sales / Month</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000000"/>
                          </a:highlight>
                        </a:rPr>
                        <a:t>Effective Labor Rate</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000000"/>
                          </a:highlight>
                        </a:rPr>
                        <a:t>Hours Billed</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000000"/>
                          </a:highlight>
                        </a:rPr>
                        <a:t> </a:t>
                      </a:r>
                      <a:endParaRPr lang="en-US" sz="600" b="1" i="1" u="none" strike="noStrike">
                        <a:solidFill>
                          <a:srgbClr val="FFFFFF"/>
                        </a:solidFill>
                        <a:effectLst/>
                        <a:highlight>
                          <a:srgbClr val="000000"/>
                        </a:highlight>
                        <a:latin typeface="Arial" panose="020B0604020202020204" pitchFamily="34" charset="0"/>
                      </a:endParaRPr>
                    </a:p>
                  </a:txBody>
                  <a:tcPr marL="4780" marR="4780" marT="4780" marB="0" anchor="b"/>
                </a:tc>
                <a:tc>
                  <a:txBody>
                    <a:bodyPr/>
                    <a:lstStyle/>
                    <a:p>
                      <a:pPr algn="l" fontAlgn="b"/>
                      <a:endParaRPr lang="en-US" sz="700" b="0" i="0" u="none" strike="noStrike" dirty="0">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945972893"/>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Customer Car*</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            56,319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FF"/>
                          </a:highlight>
                        </a:rPr>
                        <a:t>117.00 </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481.4</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037184095"/>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Customer Truck*</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FF"/>
                          </a:highlight>
                        </a:rPr>
                        <a:t> </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0.00</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425103253"/>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Customer Other*</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              6,013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FF"/>
                          </a:highlight>
                        </a:rPr>
                        <a:t>65.00 </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92.5</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693436201"/>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Warranty</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            13,941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FF"/>
                          </a:highlight>
                        </a:rPr>
                        <a:t>109.00 </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127.9</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148306320"/>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Internal</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            10,775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FF"/>
                          </a:highlight>
                        </a:rPr>
                        <a:t>89.00 </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121.1</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3184781706"/>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New Vehicle Prep</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              2,968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FF"/>
                          </a:highlight>
                        </a:rPr>
                        <a:t>109.00 </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ctr" fontAlgn="b"/>
                      <a:r>
                        <a:rPr lang="en-US" sz="600" u="none" strike="noStrike">
                          <a:effectLst/>
                          <a:highlight>
                            <a:srgbClr val="4472C4"/>
                          </a:highlight>
                        </a:rPr>
                        <a:t>=</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27.2</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3788805737"/>
                  </a:ext>
                </a:extLst>
              </a:tr>
              <a:tr h="1876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Total</a:t>
                      </a:r>
                      <a:endParaRPr lang="en-US" sz="600" b="0" i="0"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FFFF00"/>
                          </a:highlight>
                        </a:rPr>
                        <a:t> $            90,016 </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r" fontAlgn="b"/>
                      <a:r>
                        <a:rPr lang="en-US" sz="600" u="none" strike="noStrike">
                          <a:effectLst/>
                          <a:highlight>
                            <a:srgbClr val="FFFF00"/>
                          </a:highlight>
                        </a:rPr>
                        <a:t>850.1</a:t>
                      </a:r>
                      <a:endParaRPr lang="en-US" sz="600" b="0" i="0" u="none" strike="noStrike">
                        <a:solidFill>
                          <a:srgbClr val="000000"/>
                        </a:solidFill>
                        <a:effectLst/>
                        <a:highlight>
                          <a:srgbClr val="FFFF00"/>
                        </a:highlight>
                        <a:latin typeface="Arial" panose="020B0604020202020204" pitchFamily="34" charset="0"/>
                      </a:endParaRPr>
                    </a:p>
                  </a:txBody>
                  <a:tcPr marL="4780" marR="4780" marT="4780" marB="0" anchor="b"/>
                </a:tc>
                <a:tc>
                  <a:txBody>
                    <a:bodyPr/>
                    <a:lstStyle/>
                    <a:p>
                      <a:pPr algn="l" fontAlgn="b"/>
                      <a:r>
                        <a:rPr lang="en-US" sz="600" u="none" strike="noStrike">
                          <a:effectLst/>
                          <a:highlight>
                            <a:srgbClr val="4472C4"/>
                          </a:highlight>
                        </a:rPr>
                        <a:t> </a:t>
                      </a:r>
                      <a:endParaRPr lang="en-US" sz="600" b="0" i="0" u="none" strike="noStrike">
                        <a:solidFill>
                          <a:srgbClr val="FFFFFF"/>
                        </a:solidFill>
                        <a:effectLst/>
                        <a:highlight>
                          <a:srgbClr val="4472C4"/>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138766433"/>
                  </a:ext>
                </a:extLst>
              </a:tr>
              <a:tr h="19513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677595197"/>
                  </a:ext>
                </a:extLst>
              </a:tr>
              <a:tr h="1876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600" u="none" strike="noStrike">
                          <a:effectLst/>
                          <a:highlight>
                            <a:srgbClr val="FFFFFF"/>
                          </a:highlight>
                        </a:rPr>
                        <a:t>POTENTIAL</a:t>
                      </a:r>
                      <a:endParaRPr lang="en-US" sz="600" b="1" i="1" u="none" strike="noStrike">
                        <a:solidFill>
                          <a:srgbClr val="000000"/>
                        </a:solidFill>
                        <a:effectLst/>
                        <a:highlight>
                          <a:srgbClr val="FFFFFF"/>
                        </a:highligh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761558800"/>
                  </a:ext>
                </a:extLst>
              </a:tr>
              <a:tr h="202642">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highlight>
                            <a:srgbClr val="FFFF00"/>
                          </a:highlight>
                        </a:rPr>
                        <a:t> $                90,016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700" u="none" strike="noStrike">
                          <a:effectLst/>
                          <a:highlight>
                            <a:srgbClr val="FFFF00"/>
                          </a:highlight>
                        </a:rPr>
                        <a:t>850.06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700" u="none" strike="noStrike">
                          <a:effectLst/>
                          <a:highlight>
                            <a:srgbClr val="FFFF00"/>
                          </a:highlight>
                        </a:rPr>
                        <a:t> $      105.89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237299705"/>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gridSpan="2">
                  <a:txBody>
                    <a:bodyPr/>
                    <a:lstStyle/>
                    <a:p>
                      <a:pPr algn="l" fontAlgn="b"/>
                      <a:r>
                        <a:rPr lang="en-US" sz="500" u="none" strike="noStrike">
                          <a:effectLst/>
                        </a:rPr>
                        <a:t>Total labor sales for month</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a:txBody>
                    <a:bodyPr/>
                    <a:lstStyle/>
                    <a:p>
                      <a:pPr algn="l" fontAlgn="b"/>
                      <a:r>
                        <a:rPr lang="en-US" sz="500" u="none" strike="noStrike">
                          <a:effectLst/>
                        </a:rPr>
                        <a:t>Total hours billed</a:t>
                      </a:r>
                      <a:endParaRPr lang="en-US" sz="500" b="0" i="0" u="none" strike="noStrike">
                        <a:solidFill>
                          <a:srgbClr val="000000"/>
                        </a:solidFill>
                        <a:effectLs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35961652"/>
                  </a:ext>
                </a:extLst>
              </a:tr>
              <a:tr h="19513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181963873"/>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700" u="none" strike="noStrike">
                          <a:effectLst/>
                        </a:rPr>
                        <a:t>5.40</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700" u="none" strike="noStrike">
                          <a:effectLst/>
                        </a:rPr>
                        <a:t>8</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700" u="none" strike="noStrike">
                          <a:effectLst/>
                        </a:rPr>
                        <a:t>21</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b"/>
                      <a:r>
                        <a:rPr lang="en-US" sz="600" u="none" strike="noStrike">
                          <a:effectLst/>
                        </a:rPr>
                        <a:t>=</a:t>
                      </a:r>
                      <a:endParaRPr lang="en-US" sz="6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700" u="none" strike="noStrike">
                          <a:effectLst/>
                          <a:highlight>
                            <a:srgbClr val="FFFF00"/>
                          </a:highlight>
                        </a:rPr>
                        <a:t>907.2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l" fontAlgn="b"/>
                      <a:r>
                        <a:rPr lang="en-US" sz="700" u="none" strike="noStrike">
                          <a:effectLst/>
                          <a:highlight>
                            <a:srgbClr val="FFFFFF"/>
                          </a:highlight>
                        </a:rPr>
                        <a:t> </a:t>
                      </a:r>
                      <a:endParaRPr lang="en-US" sz="700" b="0" i="0" u="none" strike="noStrike">
                        <a:solidFill>
                          <a:srgbClr val="000000"/>
                        </a:solidFill>
                        <a:effectLst/>
                        <a:highlight>
                          <a:srgbClr val="FFFFFF"/>
                        </a:highlight>
                        <a:latin typeface="Calibri" panose="020F0502020204030204" pitchFamily="34" charset="0"/>
                      </a:endParaRPr>
                    </a:p>
                  </a:txBody>
                  <a:tcPr marL="4780" marR="4780" marT="4780" marB="0" anchor="b"/>
                </a:tc>
                <a:extLst>
                  <a:ext uri="{0D108BD9-81ED-4DB2-BD59-A6C34878D82A}">
                    <a16:rowId xmlns:a16="http://schemas.microsoft.com/office/drawing/2014/main" val="3380892292"/>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gridSpan="2">
                  <a:txBody>
                    <a:bodyPr/>
                    <a:lstStyle/>
                    <a:p>
                      <a:pPr algn="l" fontAlgn="b"/>
                      <a:r>
                        <a:rPr lang="en-US" sz="500" u="none" strike="noStrike">
                          <a:effectLst/>
                        </a:rPr>
                        <a:t># Service mechanical technicians</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gridSpan="2">
                  <a:txBody>
                    <a:bodyPr/>
                    <a:lstStyle/>
                    <a:p>
                      <a:pPr algn="l" fontAlgn="b"/>
                      <a:r>
                        <a:rPr lang="en-US" sz="500" u="none" strike="noStrike">
                          <a:effectLst/>
                        </a:rPr>
                        <a:t># Hours per day for one tech</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gridSpan="2">
                  <a:txBody>
                    <a:bodyPr/>
                    <a:lstStyle/>
                    <a:p>
                      <a:pPr algn="l" fontAlgn="b"/>
                      <a:r>
                        <a:rPr lang="en-US" sz="500" u="none" strike="noStrike">
                          <a:effectLst/>
                        </a:rPr>
                        <a:t>Working Days/Month</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gridSpan="2">
                  <a:txBody>
                    <a:bodyPr/>
                    <a:lstStyle/>
                    <a:p>
                      <a:pPr algn="l" fontAlgn="b"/>
                      <a:r>
                        <a:rPr lang="en-US" sz="500" u="none" strike="noStrike">
                          <a:effectLst/>
                        </a:rPr>
                        <a:t>Clock Hour Aval</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extLst>
                  <a:ext uri="{0D108BD9-81ED-4DB2-BD59-A6C34878D82A}">
                    <a16:rowId xmlns:a16="http://schemas.microsoft.com/office/drawing/2014/main" val="3275535549"/>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014493157"/>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700" u="none" strike="noStrike">
                          <a:effectLst/>
                          <a:highlight>
                            <a:srgbClr val="FFFF00"/>
                          </a:highlight>
                        </a:rPr>
                        <a:t>907.2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ctr" fontAlgn="b"/>
                      <a:r>
                        <a:rPr lang="en-US" sz="600" u="none" strike="noStrike">
                          <a:effectLst/>
                        </a:rPr>
                        <a:t>x</a:t>
                      </a:r>
                      <a:endParaRPr lang="en-US" sz="600" b="1"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700" u="none" strike="noStrike">
                          <a:effectLst/>
                          <a:highlight>
                            <a:srgbClr val="FFFF00"/>
                          </a:highlight>
                        </a:rPr>
                        <a:t> $         105.89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ctr" fontAlgn="b"/>
                      <a:r>
                        <a:rPr lang="en-US" sz="600" u="none" strike="noStrike">
                          <a:effectLst/>
                        </a:rPr>
                        <a:t>=</a:t>
                      </a:r>
                      <a:endParaRPr lang="en-US" sz="600" b="1" i="0" u="none" strike="noStrike">
                        <a:solidFill>
                          <a:srgbClr val="000000"/>
                        </a:solidFill>
                        <a:effectLst/>
                        <a:latin typeface="Arial" panose="020B0604020202020204" pitchFamily="34" charset="0"/>
                      </a:endParaRPr>
                    </a:p>
                  </a:txBody>
                  <a:tcPr marL="4780" marR="4780" marT="4780" marB="0" anchor="b"/>
                </a:tc>
                <a:tc>
                  <a:txBody>
                    <a:bodyPr/>
                    <a:lstStyle/>
                    <a:p>
                      <a:pPr algn="l" fontAlgn="b"/>
                      <a:r>
                        <a:rPr lang="en-US" sz="700" u="none" strike="noStrike">
                          <a:effectLst/>
                          <a:highlight>
                            <a:srgbClr val="FFFF00"/>
                          </a:highlight>
                        </a:rPr>
                        <a:t> $      96,066 </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700" u="none" strike="noStrike">
                          <a:effectLst/>
                          <a:highlight>
                            <a:srgbClr val="FFFF00"/>
                          </a:highlight>
                        </a:rPr>
                        <a:t>120083.1</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521777186"/>
                  </a:ext>
                </a:extLst>
              </a:tr>
              <a:tr h="29270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500" u="none" strike="noStrike">
                          <a:effectLst/>
                        </a:rPr>
                        <a:t>Clock Hours Available</a:t>
                      </a:r>
                      <a:endParaRPr lang="en-US" sz="500" b="0" i="0" u="none" strike="noStrike">
                        <a:solidFill>
                          <a:srgbClr val="000000"/>
                        </a:solidFill>
                        <a:effectLs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gridSpan="2">
                  <a:txBody>
                    <a:bodyPr/>
                    <a:lstStyle/>
                    <a:p>
                      <a:pPr algn="l" fontAlgn="b"/>
                      <a:r>
                        <a:rPr lang="en-US" sz="500" u="none" strike="noStrike">
                          <a:effectLst/>
                        </a:rPr>
                        <a:t>Effective Labor Rate</a:t>
                      </a:r>
                      <a:endParaRPr lang="en-US" sz="500" b="0" i="0" u="none" strike="noStrike">
                        <a:solidFill>
                          <a:srgbClr val="000000"/>
                        </a:solidFill>
                        <a:effectLst/>
                        <a:latin typeface="Arial" panose="020B0604020202020204" pitchFamily="34" charset="0"/>
                      </a:endParaRPr>
                    </a:p>
                  </a:txBody>
                  <a:tcPr marL="4780" marR="4780" marT="4780" marB="0" anchor="b"/>
                </a:tc>
                <a:tc hMerge="1">
                  <a:txBody>
                    <a:bodyPr/>
                    <a:lstStyle/>
                    <a:p>
                      <a:endParaRPr lang="en-US"/>
                    </a:p>
                  </a:txBody>
                  <a:tcPr/>
                </a:tc>
                <a:tc rowSpan="2">
                  <a:txBody>
                    <a:bodyPr/>
                    <a:lstStyle/>
                    <a:p>
                      <a:pPr algn="ctr" fontAlgn="b"/>
                      <a:r>
                        <a:rPr lang="en-US" sz="500" u="none" strike="noStrike">
                          <a:effectLst/>
                        </a:rPr>
                        <a:t>Labor sales potential @100%</a:t>
                      </a:r>
                      <a:endParaRPr lang="en-US" sz="500" b="0" i="0" u="none" strike="noStrike">
                        <a:solidFill>
                          <a:srgbClr val="000000"/>
                        </a:solidFill>
                        <a:effectLst/>
                        <a:latin typeface="Arial" panose="020B060402020202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rowSpan="2">
                  <a:txBody>
                    <a:bodyPr/>
                    <a:lstStyle/>
                    <a:p>
                      <a:pPr algn="ctr" fontAlgn="b"/>
                      <a:r>
                        <a:rPr lang="en-US" sz="500" u="none" strike="noStrike">
                          <a:effectLst/>
                        </a:rPr>
                        <a:t>Labor sales potential @ 125%</a:t>
                      </a:r>
                      <a:endParaRPr lang="en-US" sz="5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390699890"/>
                  </a:ext>
                </a:extLst>
              </a:tr>
              <a:tr h="195135">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vMerge="1">
                  <a:txBody>
                    <a:bodyPr/>
                    <a:lstStyle/>
                    <a:p>
                      <a:endParaRPr lang="en-US"/>
                    </a:p>
                  </a:txBody>
                  <a:tcPr/>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v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3278720086"/>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gridSpan="8">
                  <a:txBody>
                    <a:bodyPr/>
                    <a:lstStyle/>
                    <a:p>
                      <a:pPr algn="l" fontAlgn="b"/>
                      <a:r>
                        <a:rPr lang="en-US" sz="700" u="none" strike="noStrike">
                          <a:effectLst/>
                        </a:rPr>
                        <a:t>How proficient are your technicians ?</a:t>
                      </a:r>
                      <a:endParaRPr lang="en-US" sz="700" b="0" i="0" u="none" strike="noStrike">
                        <a:solidFill>
                          <a:srgbClr val="000000"/>
                        </a:solidFill>
                        <a:effectLst/>
                        <a:latin typeface="Calibri" panose="020F0502020204030204" pitchFamily="34" charset="0"/>
                      </a:endParaRPr>
                    </a:p>
                  </a:txBody>
                  <a:tcPr marL="4780" marR="4780" marT="478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461536201"/>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053589399"/>
                  </a:ext>
                </a:extLst>
              </a:tr>
              <a:tr h="1989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700" u="none" strike="noStrike">
                          <a:effectLst/>
                        </a:rPr>
                        <a:t>838.7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b"/>
                      <a:r>
                        <a:rPr lang="en-US" sz="800" u="none" strike="noStrike">
                          <a:effectLst/>
                        </a:rPr>
                        <a:t>÷</a:t>
                      </a:r>
                      <a:endParaRPr lang="en-US" sz="800" b="0" i="0" u="none" strike="noStrike">
                        <a:solidFill>
                          <a:srgbClr val="000000"/>
                        </a:solidFill>
                        <a:effectLst/>
                        <a:latin typeface="Arial" panose="020B0604020202020204" pitchFamily="34" charset="0"/>
                      </a:endParaRPr>
                    </a:p>
                  </a:txBody>
                  <a:tcPr marL="4780" marR="4780" marT="4780" marB="0" anchor="b"/>
                </a:tc>
                <a:tc>
                  <a:txBody>
                    <a:bodyPr/>
                    <a:lstStyle/>
                    <a:p>
                      <a:pPr algn="r" fontAlgn="b"/>
                      <a:r>
                        <a:rPr lang="en-US" sz="700" u="none" strike="noStrike">
                          <a:effectLst/>
                        </a:rPr>
                        <a:t>907.20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b"/>
                      <a:r>
                        <a:rPr lang="en-US" sz="700" u="none" strike="noStrike">
                          <a:effectLst/>
                        </a:rPr>
                        <a:t>=</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r" fontAlgn="b"/>
                      <a:r>
                        <a:rPr lang="en-US" sz="700" u="none" strike="noStrike">
                          <a:effectLst/>
                          <a:highlight>
                            <a:srgbClr val="FFFF00"/>
                          </a:highlight>
                        </a:rPr>
                        <a:t>92.45%</a:t>
                      </a:r>
                      <a:endParaRPr lang="en-US" sz="700" b="0" i="0" u="none" strike="noStrike">
                        <a:solidFill>
                          <a:srgbClr val="000000"/>
                        </a:solidFill>
                        <a:effectLst/>
                        <a:highlight>
                          <a:srgbClr val="FFFF00"/>
                        </a:highligh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979784325"/>
                  </a:ext>
                </a:extLst>
              </a:tr>
              <a:tr h="247673">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t"/>
                      <a:r>
                        <a:rPr lang="en-US" sz="500" u="none" strike="noStrike">
                          <a:effectLst/>
                        </a:rPr>
                        <a:t>Hours Billed</a:t>
                      </a:r>
                      <a:endParaRPr lang="en-US" sz="500" b="0" i="0" u="none" strike="noStrike">
                        <a:solidFill>
                          <a:srgbClr val="000000"/>
                        </a:solidFill>
                        <a:effectLst/>
                        <a:latin typeface="Arial" panose="020B0604020202020204" pitchFamily="34" charset="0"/>
                      </a:endParaRPr>
                    </a:p>
                  </a:txBody>
                  <a:tcPr marL="4780" marR="4780" marT="4780"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t"/>
                      <a:r>
                        <a:rPr lang="en-US" sz="500" u="none" strike="noStrike">
                          <a:effectLst/>
                        </a:rPr>
                        <a:t>Hours Available</a:t>
                      </a:r>
                      <a:endParaRPr lang="en-US" sz="500" b="0" i="0" u="none" strike="noStrike">
                        <a:solidFill>
                          <a:srgbClr val="000000"/>
                        </a:solidFill>
                        <a:effectLst/>
                        <a:latin typeface="Arial" panose="020B0604020202020204" pitchFamily="34" charset="0"/>
                      </a:endParaRPr>
                    </a:p>
                  </a:txBody>
                  <a:tcPr marL="4780" marR="4780" marT="4780"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ctr" fontAlgn="t"/>
                      <a:r>
                        <a:rPr lang="en-US" sz="500" u="none" strike="noStrike">
                          <a:effectLst/>
                        </a:rPr>
                        <a:t>Tech Proficiency</a:t>
                      </a:r>
                      <a:endParaRPr lang="en-US" sz="500" b="0" i="0" u="none" strike="noStrike">
                        <a:solidFill>
                          <a:srgbClr val="000000"/>
                        </a:solidFill>
                        <a:effectLst/>
                        <a:latin typeface="Arial" panose="020B0604020202020204" pitchFamily="34" charset="0"/>
                      </a:endParaRPr>
                    </a:p>
                  </a:txBody>
                  <a:tcPr marL="4780" marR="4780" marT="4780" marB="0"/>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1246840227"/>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496565262"/>
                  </a:ext>
                </a:extLst>
              </a:tr>
              <a:tr h="180126">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392075248"/>
                  </a:ext>
                </a:extLst>
              </a:tr>
              <a:tr h="187631">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a:effectLst/>
                        </a:rPr>
                        <a:t> </a:t>
                      </a:r>
                      <a:endParaRPr lang="en-US" sz="700" b="0" i="0" u="none" strike="noStrike">
                        <a:solidFill>
                          <a:srgbClr val="000000"/>
                        </a:solidFill>
                        <a:effectLst/>
                        <a:latin typeface="Calibri" panose="020F0502020204030204" pitchFamily="34" charset="0"/>
                      </a:endParaRPr>
                    </a:p>
                  </a:txBody>
                  <a:tcPr marL="4780" marR="4780" marT="4780" marB="0" anchor="b"/>
                </a:tc>
                <a:tc>
                  <a:txBody>
                    <a:bodyPr/>
                    <a:lstStyle/>
                    <a:p>
                      <a:pPr algn="l" fontAlgn="b"/>
                      <a:r>
                        <a:rPr lang="en-US" sz="700" u="none" strike="noStrike" dirty="0">
                          <a:effectLst/>
                        </a:rPr>
                        <a:t> </a:t>
                      </a:r>
                      <a:endParaRPr lang="en-US" sz="700" b="0" i="0" u="none" strike="noStrike" dirty="0">
                        <a:solidFill>
                          <a:srgbClr val="000000"/>
                        </a:solidFill>
                        <a:effectLst/>
                        <a:latin typeface="Calibri" panose="020F0502020204030204" pitchFamily="34" charset="0"/>
                      </a:endParaRPr>
                    </a:p>
                  </a:txBody>
                  <a:tcPr marL="4780" marR="4780" marT="4780" marB="0" anchor="b"/>
                </a:tc>
                <a:extLst>
                  <a:ext uri="{0D108BD9-81ED-4DB2-BD59-A6C34878D82A}">
                    <a16:rowId xmlns:a16="http://schemas.microsoft.com/office/drawing/2014/main" val="2054932561"/>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4184035" cy="4473476"/>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5.4 Techs with </a:t>
            </a:r>
            <a:r>
              <a:rPr lang="en-US" dirty="0">
                <a:solidFill>
                  <a:srgbClr val="221E1F"/>
                </a:solidFill>
                <a:latin typeface="Calibri" panose="020F0502020204030204" pitchFamily="34" charset="0"/>
              </a:rPr>
              <a:t>plenty of space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Increase business and sales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Replace under performing A Tech</a:t>
            </a:r>
          </a:p>
          <a:p>
            <a:pPr lvl="1"/>
            <a:r>
              <a:rPr lang="en-US" dirty="0">
                <a:solidFill>
                  <a:srgbClr val="221E1F"/>
                </a:solidFill>
                <a:latin typeface="Calibri" panose="020F0502020204030204" pitchFamily="34" charset="0"/>
              </a:rPr>
              <a:t>Hire new A tech (starts 4/12)</a:t>
            </a:r>
          </a:p>
          <a:p>
            <a:pPr lvl="1"/>
            <a:r>
              <a:rPr lang="en-US" b="0" i="0" u="none" strike="noStrike" baseline="0" dirty="0">
                <a:solidFill>
                  <a:srgbClr val="221E1F"/>
                </a:solidFill>
                <a:latin typeface="Calibri" panose="020F0502020204030204" pitchFamily="34" charset="0"/>
              </a:rPr>
              <a:t>Hire C/D tech (starts 4/7)</a:t>
            </a:r>
          </a:p>
          <a:p>
            <a:r>
              <a:rPr lang="en-US" sz="1800" b="0" i="0" u="none" strike="noStrike" baseline="0" dirty="0">
                <a:solidFill>
                  <a:srgbClr val="221E1F"/>
                </a:solidFill>
                <a:latin typeface="Calibri" panose="020F0502020204030204" pitchFamily="34" charset="0"/>
              </a:rPr>
              <a:t>Plans to evaluate your changes</a:t>
            </a:r>
          </a:p>
          <a:p>
            <a:pPr lvl="1"/>
            <a:r>
              <a:rPr lang="en-US" dirty="0">
                <a:solidFill>
                  <a:srgbClr val="221E1F"/>
                </a:solidFill>
                <a:latin typeface="Calibri" panose="020F0502020204030204" pitchFamily="34" charset="0"/>
              </a:rPr>
              <a:t>Continue to measure Facility Utilization</a:t>
            </a:r>
            <a:r>
              <a:rPr lang="en-US" b="0" i="0" u="none" strike="noStrike" baseline="0" dirty="0">
                <a:solidFill>
                  <a:srgbClr val="221E1F"/>
                </a:solidFill>
                <a:latin typeface="Calibri" panose="020F0502020204030204" pitchFamily="34" charset="0"/>
              </a:rPr>
              <a:t>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graphicFrame>
        <p:nvGraphicFramePr>
          <p:cNvPr id="4" name="Table 3">
            <a:extLst>
              <a:ext uri="{FF2B5EF4-FFF2-40B4-BE49-F238E27FC236}">
                <a16:creationId xmlns:a16="http://schemas.microsoft.com/office/drawing/2014/main" id="{F62CF43C-32DD-3E17-72E8-FB409836B09A}"/>
              </a:ext>
            </a:extLst>
          </p:cNvPr>
          <p:cNvGraphicFramePr>
            <a:graphicFrameLocks noGrp="1"/>
          </p:cNvGraphicFramePr>
          <p:nvPr>
            <p:extLst>
              <p:ext uri="{D42A27DB-BD31-4B8C-83A1-F6EECF244321}">
                <p14:modId xmlns:p14="http://schemas.microsoft.com/office/powerpoint/2010/main" val="1585721144"/>
              </p:ext>
            </p:extLst>
          </p:nvPr>
        </p:nvGraphicFramePr>
        <p:xfrm>
          <a:off x="5391148" y="1589894"/>
          <a:ext cx="3581401" cy="2819400"/>
        </p:xfrm>
        <a:graphic>
          <a:graphicData uri="http://schemas.openxmlformats.org/drawingml/2006/table">
            <a:tbl>
              <a:tblPr>
                <a:tableStyleId>{5C22544A-7EE6-4342-B048-85BDC9FD1C3A}</a:tableStyleId>
              </a:tblPr>
              <a:tblGrid>
                <a:gridCol w="1423010">
                  <a:extLst>
                    <a:ext uri="{9D8B030D-6E8A-4147-A177-3AD203B41FA5}">
                      <a16:colId xmlns:a16="http://schemas.microsoft.com/office/drawing/2014/main" val="3773565990"/>
                    </a:ext>
                  </a:extLst>
                </a:gridCol>
                <a:gridCol w="935939">
                  <a:extLst>
                    <a:ext uri="{9D8B030D-6E8A-4147-A177-3AD203B41FA5}">
                      <a16:colId xmlns:a16="http://schemas.microsoft.com/office/drawing/2014/main" val="1077099713"/>
                    </a:ext>
                  </a:extLst>
                </a:gridCol>
                <a:gridCol w="611226">
                  <a:extLst>
                    <a:ext uri="{9D8B030D-6E8A-4147-A177-3AD203B41FA5}">
                      <a16:colId xmlns:a16="http://schemas.microsoft.com/office/drawing/2014/main" val="355542109"/>
                    </a:ext>
                  </a:extLst>
                </a:gridCol>
                <a:gridCol w="611226">
                  <a:extLst>
                    <a:ext uri="{9D8B030D-6E8A-4147-A177-3AD203B41FA5}">
                      <a16:colId xmlns:a16="http://schemas.microsoft.com/office/drawing/2014/main" val="1805801193"/>
                    </a:ext>
                  </a:extLst>
                </a:gridCol>
              </a:tblGrid>
              <a:tr h="236220">
                <a:tc gridSpan="4">
                  <a:txBody>
                    <a:bodyPr/>
                    <a:lstStyle/>
                    <a:p>
                      <a:pPr algn="ctr" fontAlgn="b"/>
                      <a:r>
                        <a:rPr lang="en-US" sz="1000" u="none" strike="noStrike">
                          <a:effectLst/>
                          <a:highlight>
                            <a:srgbClr val="4472C4"/>
                          </a:highlight>
                        </a:rPr>
                        <a:t>FACILITY POTENTIAL</a:t>
                      </a:r>
                      <a:endParaRPr lang="en-US" sz="1000" b="1" i="0" u="none" strike="noStrike">
                        <a:solidFill>
                          <a:srgbClr val="FFFFFF"/>
                        </a:solidFill>
                        <a:effectLst/>
                        <a:highlight>
                          <a:srgbClr val="4472C4"/>
                        </a:highligh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04361889"/>
                  </a:ext>
                </a:extLst>
              </a:tr>
              <a:tr h="518160">
                <a:tc>
                  <a:txBody>
                    <a:bodyPr/>
                    <a:lstStyle/>
                    <a:p>
                      <a:pPr algn="l" fontAlgn="b"/>
                      <a:r>
                        <a:rPr lang="en-US" sz="1000" u="none" strike="noStrike">
                          <a:effectLst/>
                          <a:highlight>
                            <a:srgbClr val="4472C4"/>
                          </a:highlight>
                        </a:rPr>
                        <a:t>Number of Bays</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100" u="none" strike="noStrike">
                          <a:effectLst/>
                          <a:highlight>
                            <a:srgbClr val="FFFFFF"/>
                          </a:highlight>
                        </a:rPr>
                        <a:t>19</a:t>
                      </a:r>
                      <a:endParaRPr lang="en-US" sz="1100" b="0" i="0" u="none" strike="noStrike">
                        <a:solidFill>
                          <a:srgbClr val="000000"/>
                        </a:solidFill>
                        <a:effectLst/>
                        <a:highlight>
                          <a:srgbClr val="FFFFFF"/>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877880997"/>
                  </a:ext>
                </a:extLst>
              </a:tr>
              <a:tr h="19050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000" u="none" strike="noStrike">
                          <a:effectLst/>
                          <a:highlight>
                            <a:srgbClr val="4472C4"/>
                          </a:highlight>
                        </a:rPr>
                        <a:t>x</a:t>
                      </a:r>
                      <a:endParaRPr lang="en-US" sz="1000" b="1"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472659474"/>
                  </a:ext>
                </a:extLst>
              </a:tr>
              <a:tr h="198120">
                <a:tc>
                  <a:txBody>
                    <a:bodyPr/>
                    <a:lstStyle/>
                    <a:p>
                      <a:pPr algn="l" fontAlgn="b"/>
                      <a:r>
                        <a:rPr lang="en-US" sz="1000" u="none" strike="noStrike">
                          <a:effectLst/>
                          <a:highlight>
                            <a:srgbClr val="4472C4"/>
                          </a:highlight>
                        </a:rPr>
                        <a:t>Number of Days</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100" u="none" strike="noStrike">
                          <a:effectLst/>
                          <a:highlight>
                            <a:srgbClr val="FFFFFF"/>
                          </a:highlight>
                        </a:rPr>
                        <a:t>21</a:t>
                      </a:r>
                      <a:endParaRPr lang="en-US" sz="1100" b="0" i="0" u="none" strike="noStrike">
                        <a:solidFill>
                          <a:srgbClr val="000000"/>
                        </a:solidFill>
                        <a:effectLst/>
                        <a:highlight>
                          <a:srgbClr val="FFFFFF"/>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59347053"/>
                  </a:ext>
                </a:extLst>
              </a:tr>
              <a:tr h="19812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000" u="none" strike="noStrike">
                          <a:effectLst/>
                          <a:highlight>
                            <a:srgbClr val="4472C4"/>
                          </a:highlight>
                        </a:rPr>
                        <a:t>x</a:t>
                      </a:r>
                      <a:endParaRPr lang="en-US" sz="1000" b="1"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39782352"/>
                  </a:ext>
                </a:extLst>
              </a:tr>
              <a:tr h="198120">
                <a:tc>
                  <a:txBody>
                    <a:bodyPr/>
                    <a:lstStyle/>
                    <a:p>
                      <a:pPr algn="l" fontAlgn="b"/>
                      <a:r>
                        <a:rPr lang="en-US" sz="1000" u="none" strike="noStrike">
                          <a:effectLst/>
                          <a:highlight>
                            <a:srgbClr val="4472C4"/>
                          </a:highlight>
                        </a:rPr>
                        <a:t>Number of Hours</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100" u="none" strike="noStrike">
                          <a:effectLst/>
                          <a:highlight>
                            <a:srgbClr val="FFFFFF"/>
                          </a:highlight>
                        </a:rPr>
                        <a:t>8</a:t>
                      </a:r>
                      <a:endParaRPr lang="en-US" sz="1100" b="0" i="0" u="none" strike="noStrike">
                        <a:solidFill>
                          <a:srgbClr val="000000"/>
                        </a:solidFill>
                        <a:effectLst/>
                        <a:highlight>
                          <a:srgbClr val="FFFFFF"/>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02715820"/>
                  </a:ext>
                </a:extLst>
              </a:tr>
              <a:tr h="19812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000" u="none" strike="noStrike">
                          <a:effectLst/>
                          <a:highlight>
                            <a:srgbClr val="4472C4"/>
                          </a:highlight>
                        </a:rPr>
                        <a:t>x</a:t>
                      </a:r>
                      <a:endParaRPr lang="en-US" sz="1000" b="1"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034951971"/>
                  </a:ext>
                </a:extLst>
              </a:tr>
              <a:tr h="198120">
                <a:tc>
                  <a:txBody>
                    <a:bodyPr/>
                    <a:lstStyle/>
                    <a:p>
                      <a:pPr algn="l" fontAlgn="b"/>
                      <a:r>
                        <a:rPr lang="en-US" sz="1000" u="none" strike="noStrike">
                          <a:effectLst/>
                          <a:highlight>
                            <a:srgbClr val="4472C4"/>
                          </a:highlight>
                        </a:rPr>
                        <a:t>Effective Labor Rate</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FFFF00"/>
                          </a:highlight>
                        </a:rPr>
                        <a:t> $            105.89 </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274657027"/>
                  </a:ext>
                </a:extLst>
              </a:tr>
              <a:tr h="19812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r" fontAlgn="b"/>
                      <a:r>
                        <a:rPr lang="en-US" sz="800" u="none" strike="noStrike">
                          <a:effectLst/>
                          <a:highlight>
                            <a:srgbClr val="4472C4"/>
                          </a:highlight>
                        </a:rPr>
                        <a:t> </a:t>
                      </a:r>
                      <a:endParaRPr lang="en-US" sz="800" b="0" i="1"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402700288"/>
                  </a:ext>
                </a:extLst>
              </a:tr>
              <a:tr h="190500">
                <a:tc>
                  <a:txBody>
                    <a:bodyPr/>
                    <a:lstStyle/>
                    <a:p>
                      <a:pPr algn="l" fontAlgn="b"/>
                      <a:r>
                        <a:rPr lang="en-US" sz="1000" u="none" strike="noStrike">
                          <a:effectLst/>
                          <a:highlight>
                            <a:srgbClr val="4472C4"/>
                          </a:highlight>
                        </a:rPr>
                        <a:t>FACILITY POTENTIAL</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FFFF00"/>
                          </a:highlight>
                        </a:rPr>
                        <a:t> $          338,012 </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756534748"/>
                  </a:ext>
                </a:extLst>
              </a:tr>
              <a:tr h="19812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dirty="0">
                          <a:effectLst/>
                          <a:highlight>
                            <a:srgbClr val="4472C4"/>
                          </a:highlight>
                        </a:rPr>
                        <a:t> </a:t>
                      </a:r>
                      <a:endParaRPr lang="en-US" sz="11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349217311"/>
                  </a:ext>
                </a:extLst>
              </a:tr>
            </a:tbl>
          </a:graphicData>
        </a:graphic>
      </p:graphicFrame>
      <p:graphicFrame>
        <p:nvGraphicFramePr>
          <p:cNvPr id="5" name="Table 4">
            <a:extLst>
              <a:ext uri="{FF2B5EF4-FFF2-40B4-BE49-F238E27FC236}">
                <a16:creationId xmlns:a16="http://schemas.microsoft.com/office/drawing/2014/main" id="{1DB71773-8484-B58F-2E06-3E6F440AF978}"/>
              </a:ext>
            </a:extLst>
          </p:cNvPr>
          <p:cNvGraphicFramePr>
            <a:graphicFrameLocks noGrp="1"/>
          </p:cNvGraphicFramePr>
          <p:nvPr>
            <p:extLst>
              <p:ext uri="{D42A27DB-BD31-4B8C-83A1-F6EECF244321}">
                <p14:modId xmlns:p14="http://schemas.microsoft.com/office/powerpoint/2010/main" val="3967621069"/>
              </p:ext>
            </p:extLst>
          </p:nvPr>
        </p:nvGraphicFramePr>
        <p:xfrm>
          <a:off x="5391148" y="4421848"/>
          <a:ext cx="3581401" cy="1935480"/>
        </p:xfrm>
        <a:graphic>
          <a:graphicData uri="http://schemas.openxmlformats.org/drawingml/2006/table">
            <a:tbl>
              <a:tblPr>
                <a:tableStyleId>{5C22544A-7EE6-4342-B048-85BDC9FD1C3A}</a:tableStyleId>
              </a:tblPr>
              <a:tblGrid>
                <a:gridCol w="1423010">
                  <a:extLst>
                    <a:ext uri="{9D8B030D-6E8A-4147-A177-3AD203B41FA5}">
                      <a16:colId xmlns:a16="http://schemas.microsoft.com/office/drawing/2014/main" val="2990463132"/>
                    </a:ext>
                  </a:extLst>
                </a:gridCol>
                <a:gridCol w="935939">
                  <a:extLst>
                    <a:ext uri="{9D8B030D-6E8A-4147-A177-3AD203B41FA5}">
                      <a16:colId xmlns:a16="http://schemas.microsoft.com/office/drawing/2014/main" val="1899147415"/>
                    </a:ext>
                  </a:extLst>
                </a:gridCol>
                <a:gridCol w="611226">
                  <a:extLst>
                    <a:ext uri="{9D8B030D-6E8A-4147-A177-3AD203B41FA5}">
                      <a16:colId xmlns:a16="http://schemas.microsoft.com/office/drawing/2014/main" val="4201289194"/>
                    </a:ext>
                  </a:extLst>
                </a:gridCol>
                <a:gridCol w="611226">
                  <a:extLst>
                    <a:ext uri="{9D8B030D-6E8A-4147-A177-3AD203B41FA5}">
                      <a16:colId xmlns:a16="http://schemas.microsoft.com/office/drawing/2014/main" val="3395049786"/>
                    </a:ext>
                  </a:extLst>
                </a:gridCol>
              </a:tblGrid>
              <a:tr h="205740">
                <a:tc gridSpan="4">
                  <a:txBody>
                    <a:bodyPr/>
                    <a:lstStyle/>
                    <a:p>
                      <a:pPr algn="ctr" fontAlgn="b"/>
                      <a:r>
                        <a:rPr lang="en-US" sz="1000" u="none" strike="noStrike">
                          <a:effectLst/>
                          <a:highlight>
                            <a:srgbClr val="4472C4"/>
                          </a:highlight>
                        </a:rPr>
                        <a:t>FACILITY UTILIZATION</a:t>
                      </a:r>
                      <a:endParaRPr lang="en-US" sz="1000" b="1" i="0" u="none" strike="noStrike">
                        <a:solidFill>
                          <a:srgbClr val="FFFFFF"/>
                        </a:solidFill>
                        <a:effectLst/>
                        <a:highlight>
                          <a:srgbClr val="4472C4"/>
                        </a:highlight>
                        <a:latin typeface="Arial" panose="020B0604020202020204" pitchFamily="34" charset="0"/>
                      </a:endParaRPr>
                    </a:p>
                  </a:txBody>
                  <a:tcPr marL="7620" marR="7620" marT="7620" marB="0" anchor="b"/>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83151994"/>
                  </a:ext>
                </a:extLst>
              </a:tr>
              <a:tr h="182880">
                <a:tc>
                  <a:txBody>
                    <a:bodyPr/>
                    <a:lstStyle/>
                    <a:p>
                      <a:pPr algn="l" fontAlgn="b"/>
                      <a:r>
                        <a:rPr lang="en-US" sz="1000" u="none" strike="noStrike">
                          <a:effectLst/>
                          <a:highlight>
                            <a:srgbClr val="4472C4"/>
                          </a:highlight>
                        </a:rPr>
                        <a:t>Total Labor Sales</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FFFF00"/>
                          </a:highlight>
                        </a:rPr>
                        <a:t> $            90,016 </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063058727"/>
                  </a:ext>
                </a:extLst>
              </a:tr>
              <a:tr h="19812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ctr" fontAlgn="b"/>
                      <a:r>
                        <a:rPr lang="en-US" sz="1200" u="none" strike="noStrike">
                          <a:effectLst/>
                          <a:highlight>
                            <a:srgbClr val="4472C4"/>
                          </a:highlight>
                        </a:rPr>
                        <a:t>÷</a:t>
                      </a:r>
                      <a:endParaRPr lang="en-US" sz="12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458040373"/>
                  </a:ext>
                </a:extLst>
              </a:tr>
              <a:tr h="182880">
                <a:tc>
                  <a:txBody>
                    <a:bodyPr/>
                    <a:lstStyle/>
                    <a:p>
                      <a:pPr algn="l" fontAlgn="b"/>
                      <a:r>
                        <a:rPr lang="en-US" sz="1000" u="none" strike="noStrike">
                          <a:effectLst/>
                          <a:highlight>
                            <a:srgbClr val="4472C4"/>
                          </a:highlight>
                        </a:rPr>
                        <a:t>Facility Potential</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FFFF00"/>
                          </a:highlight>
                        </a:rPr>
                        <a:t> $          338,012 </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186403312"/>
                  </a:ext>
                </a:extLst>
              </a:tr>
              <a:tr h="18288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r" fontAlgn="b"/>
                      <a:r>
                        <a:rPr lang="en-US" sz="800" u="none" strike="noStrike">
                          <a:effectLst/>
                          <a:highlight>
                            <a:srgbClr val="4472C4"/>
                          </a:highlight>
                        </a:rPr>
                        <a:t>equals</a:t>
                      </a:r>
                      <a:endParaRPr lang="en-US" sz="800" b="0" i="1"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1323908503"/>
                  </a:ext>
                </a:extLst>
              </a:tr>
              <a:tr h="182880">
                <a:tc>
                  <a:txBody>
                    <a:bodyPr/>
                    <a:lstStyle/>
                    <a:p>
                      <a:pPr algn="l" fontAlgn="b"/>
                      <a:r>
                        <a:rPr lang="en-US" sz="1000" u="none" strike="noStrike">
                          <a:effectLst/>
                          <a:highlight>
                            <a:srgbClr val="4472C4"/>
                          </a:highlight>
                        </a:rPr>
                        <a:t>FACILITY UTILIZATION</a:t>
                      </a:r>
                      <a:endParaRPr lang="en-US" sz="1000" b="0" i="0" u="none" strike="noStrike">
                        <a:solidFill>
                          <a:srgbClr val="FFFFFF"/>
                        </a:solidFill>
                        <a:effectLst/>
                        <a:highlight>
                          <a:srgbClr val="4472C4"/>
                        </a:highlight>
                        <a:latin typeface="Arial" panose="020B0604020202020204" pitchFamily="34" charset="0"/>
                      </a:endParaRPr>
                    </a:p>
                  </a:txBody>
                  <a:tcPr marL="7620" marR="7620" marT="7620" marB="0" anchor="b"/>
                </a:tc>
                <a:tc>
                  <a:txBody>
                    <a:bodyPr/>
                    <a:lstStyle/>
                    <a:p>
                      <a:pPr algn="r" fontAlgn="b"/>
                      <a:r>
                        <a:rPr lang="en-US" sz="1100" u="none" strike="noStrike">
                          <a:effectLst/>
                          <a:highlight>
                            <a:srgbClr val="FFFF00"/>
                          </a:highlight>
                        </a:rPr>
                        <a:t>26.63%</a:t>
                      </a:r>
                      <a:endParaRPr lang="en-US" sz="1100" b="0" i="0" u="none" strike="noStrike">
                        <a:solidFill>
                          <a:srgbClr val="000000"/>
                        </a:solidFill>
                        <a:effectLst/>
                        <a:highlight>
                          <a:srgbClr val="FFFF00"/>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137851389"/>
                  </a:ext>
                </a:extLst>
              </a:tr>
              <a:tr h="18288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3758636041"/>
                  </a:ext>
                </a:extLst>
              </a:tr>
              <a:tr h="297180">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a:effectLst/>
                          <a:highlight>
                            <a:srgbClr val="4472C4"/>
                          </a:highlight>
                        </a:rPr>
                        <a:t> </a:t>
                      </a:r>
                      <a:endParaRPr lang="en-US" sz="1100" b="0" i="0" u="none" strike="noStrike">
                        <a:solidFill>
                          <a:srgbClr val="000000"/>
                        </a:solidFill>
                        <a:effectLst/>
                        <a:highlight>
                          <a:srgbClr val="4472C4"/>
                        </a:highlight>
                        <a:latin typeface="Calibri" panose="020F0502020204030204" pitchFamily="34" charset="0"/>
                      </a:endParaRPr>
                    </a:p>
                  </a:txBody>
                  <a:tcPr marL="7620" marR="7620" marT="7620" marB="0" anchor="b"/>
                </a:tc>
                <a:tc>
                  <a:txBody>
                    <a:bodyPr/>
                    <a:lstStyle/>
                    <a:p>
                      <a:pPr algn="l" fontAlgn="b"/>
                      <a:r>
                        <a:rPr lang="en-US" sz="1100" u="none" strike="noStrike" dirty="0">
                          <a:effectLst/>
                          <a:highlight>
                            <a:srgbClr val="4472C4"/>
                          </a:highlight>
                        </a:rPr>
                        <a:t> </a:t>
                      </a:r>
                      <a:endParaRPr lang="en-US" sz="1100" b="0" i="0" u="none" strike="noStrike" dirty="0">
                        <a:solidFill>
                          <a:srgbClr val="000000"/>
                        </a:solidFill>
                        <a:effectLst/>
                        <a:highlight>
                          <a:srgbClr val="4472C4"/>
                        </a:highlight>
                        <a:latin typeface="Calibri" panose="020F0502020204030204" pitchFamily="34" charset="0"/>
                      </a:endParaRPr>
                    </a:p>
                  </a:txBody>
                  <a:tcPr marL="7620" marR="7620" marT="7620" marB="0" anchor="b"/>
                </a:tc>
                <a:extLst>
                  <a:ext uri="{0D108BD9-81ED-4DB2-BD59-A6C34878D82A}">
                    <a16:rowId xmlns:a16="http://schemas.microsoft.com/office/drawing/2014/main" val="2443791031"/>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39960" y="2160589"/>
            <a:ext cx="4721410" cy="3880772"/>
          </a:xfrm>
        </p:spPr>
        <p:txBody>
          <a:bodyPr/>
          <a:lstStyle/>
          <a:p>
            <a:r>
              <a:rPr lang="en-US" dirty="0"/>
              <a:t>Our SA’s are writing too many 1-line ROs</a:t>
            </a:r>
          </a:p>
          <a:p>
            <a:endParaRPr lang="en-US" dirty="0"/>
          </a:p>
          <a:p>
            <a:r>
              <a:rPr lang="en-US" dirty="0"/>
              <a:t>We need to get our Labor Expense to 24%</a:t>
            </a:r>
          </a:p>
          <a:p>
            <a:endParaRPr lang="en-US" dirty="0"/>
          </a:p>
          <a:p>
            <a:r>
              <a:rPr lang="en-US" dirty="0"/>
              <a:t>We need to improve selling skills</a:t>
            </a:r>
          </a:p>
          <a:p>
            <a:endParaRPr lang="en-US" dirty="0"/>
          </a:p>
          <a:p>
            <a:r>
              <a:rPr lang="en-US" dirty="0"/>
              <a:t>We need to sell more hours</a:t>
            </a:r>
          </a:p>
          <a:p>
            <a:endParaRPr lang="en-US" dirty="0"/>
          </a:p>
          <a:p>
            <a:pPr marL="0" indent="0">
              <a:buNone/>
            </a:pPr>
            <a:endParaRPr lang="en-US" dirty="0"/>
          </a:p>
          <a:p>
            <a:endParaRPr lang="en-US" dirty="0"/>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graphicFrame>
        <p:nvGraphicFramePr>
          <p:cNvPr id="4" name="Table 3">
            <a:extLst>
              <a:ext uri="{FF2B5EF4-FFF2-40B4-BE49-F238E27FC236}">
                <a16:creationId xmlns:a16="http://schemas.microsoft.com/office/drawing/2014/main" id="{AF99C91B-F1E3-BBD1-4386-A6F5C545B9D2}"/>
              </a:ext>
            </a:extLst>
          </p:cNvPr>
          <p:cNvGraphicFramePr>
            <a:graphicFrameLocks noGrp="1"/>
          </p:cNvGraphicFramePr>
          <p:nvPr>
            <p:extLst>
              <p:ext uri="{D42A27DB-BD31-4B8C-83A1-F6EECF244321}">
                <p14:modId xmlns:p14="http://schemas.microsoft.com/office/powerpoint/2010/main" val="3091122905"/>
              </p:ext>
            </p:extLst>
          </p:nvPr>
        </p:nvGraphicFramePr>
        <p:xfrm>
          <a:off x="5089351" y="609601"/>
          <a:ext cx="6685881" cy="5800536"/>
        </p:xfrm>
        <a:graphic>
          <a:graphicData uri="http://schemas.openxmlformats.org/drawingml/2006/table">
            <a:tbl>
              <a:tblPr/>
              <a:tblGrid>
                <a:gridCol w="644013">
                  <a:extLst>
                    <a:ext uri="{9D8B030D-6E8A-4147-A177-3AD203B41FA5}">
                      <a16:colId xmlns:a16="http://schemas.microsoft.com/office/drawing/2014/main" val="3401173690"/>
                    </a:ext>
                  </a:extLst>
                </a:gridCol>
                <a:gridCol w="694858">
                  <a:extLst>
                    <a:ext uri="{9D8B030D-6E8A-4147-A177-3AD203B41FA5}">
                      <a16:colId xmlns:a16="http://schemas.microsoft.com/office/drawing/2014/main" val="3997025369"/>
                    </a:ext>
                  </a:extLst>
                </a:gridCol>
                <a:gridCol w="788070">
                  <a:extLst>
                    <a:ext uri="{9D8B030D-6E8A-4147-A177-3AD203B41FA5}">
                      <a16:colId xmlns:a16="http://schemas.microsoft.com/office/drawing/2014/main" val="1971534954"/>
                    </a:ext>
                  </a:extLst>
                </a:gridCol>
                <a:gridCol w="203372">
                  <a:extLst>
                    <a:ext uri="{9D8B030D-6E8A-4147-A177-3AD203B41FA5}">
                      <a16:colId xmlns:a16="http://schemas.microsoft.com/office/drawing/2014/main" val="537978001"/>
                    </a:ext>
                  </a:extLst>
                </a:gridCol>
                <a:gridCol w="960373">
                  <a:extLst>
                    <a:ext uri="{9D8B030D-6E8A-4147-A177-3AD203B41FA5}">
                      <a16:colId xmlns:a16="http://schemas.microsoft.com/office/drawing/2014/main" val="2502843912"/>
                    </a:ext>
                  </a:extLst>
                </a:gridCol>
                <a:gridCol w="203372">
                  <a:extLst>
                    <a:ext uri="{9D8B030D-6E8A-4147-A177-3AD203B41FA5}">
                      <a16:colId xmlns:a16="http://schemas.microsoft.com/office/drawing/2014/main" val="466007634"/>
                    </a:ext>
                  </a:extLst>
                </a:gridCol>
                <a:gridCol w="669437">
                  <a:extLst>
                    <a:ext uri="{9D8B030D-6E8A-4147-A177-3AD203B41FA5}">
                      <a16:colId xmlns:a16="http://schemas.microsoft.com/office/drawing/2014/main" val="150059040"/>
                    </a:ext>
                  </a:extLst>
                </a:gridCol>
                <a:gridCol w="796541">
                  <a:extLst>
                    <a:ext uri="{9D8B030D-6E8A-4147-A177-3AD203B41FA5}">
                      <a16:colId xmlns:a16="http://schemas.microsoft.com/office/drawing/2014/main" val="3855782537"/>
                    </a:ext>
                  </a:extLst>
                </a:gridCol>
                <a:gridCol w="1675537">
                  <a:extLst>
                    <a:ext uri="{9D8B030D-6E8A-4147-A177-3AD203B41FA5}">
                      <a16:colId xmlns:a16="http://schemas.microsoft.com/office/drawing/2014/main" val="1509755720"/>
                    </a:ext>
                  </a:extLst>
                </a:gridCol>
                <a:gridCol w="50308">
                  <a:extLst>
                    <a:ext uri="{9D8B030D-6E8A-4147-A177-3AD203B41FA5}">
                      <a16:colId xmlns:a16="http://schemas.microsoft.com/office/drawing/2014/main" val="824099738"/>
                    </a:ext>
                  </a:extLst>
                </a:gridCol>
              </a:tblGrid>
              <a:tr h="236505">
                <a:tc gridSpan="9">
                  <a:txBody>
                    <a:bodyPr/>
                    <a:lstStyle/>
                    <a:p>
                      <a:pPr algn="ctr" fontAlgn="b"/>
                      <a:r>
                        <a:rPr lang="en-US" sz="800" b="1" i="0" u="none" strike="noStrike" dirty="0">
                          <a:effectLst/>
                          <a:highlight>
                            <a:srgbClr val="D9D9D9"/>
                          </a:highlight>
                          <a:latin typeface="Arial" panose="020B0604020202020204" pitchFamily="34" charset="0"/>
                        </a:rPr>
                        <a:t>Repair Order Analysis Summary Report We</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16155208"/>
                  </a:ext>
                </a:extLst>
              </a:tr>
              <a:tr h="166642">
                <a:tc gridSpan="9">
                  <a:txBody>
                    <a:bodyPr/>
                    <a:lstStyle/>
                    <a:p>
                      <a:pPr algn="ctr" fontAlgn="b"/>
                      <a:r>
                        <a:rPr lang="en-US" sz="8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427841833"/>
                  </a:ext>
                </a:extLst>
              </a:tr>
              <a:tr h="129457">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88863735"/>
                  </a:ext>
                </a:extLst>
              </a:tr>
              <a:tr h="129457">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81970025"/>
                  </a:ext>
                </a:extLst>
              </a:tr>
              <a:tr h="238995">
                <a:tc>
                  <a:txBody>
                    <a:bodyPr/>
                    <a:lstStyle/>
                    <a:p>
                      <a:pPr algn="l" fontAlgn="b"/>
                      <a:r>
                        <a:rPr lang="en-US" sz="6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4,860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111.10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43.74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35308016"/>
                  </a:ext>
                </a:extLst>
              </a:tr>
              <a:tr h="238995">
                <a:tc>
                  <a:txBody>
                    <a:bodyPr/>
                    <a:lstStyle/>
                    <a:p>
                      <a:pPr algn="l" fontAlgn="b"/>
                      <a:r>
                        <a:rPr lang="en-US" sz="6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1,906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30.90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61.69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74686511"/>
                  </a:ext>
                </a:extLst>
              </a:tr>
              <a:tr h="238995">
                <a:tc>
                  <a:txBody>
                    <a:bodyPr/>
                    <a:lstStyle/>
                    <a:p>
                      <a:pPr algn="l" fontAlgn="b"/>
                      <a:r>
                        <a:rPr lang="en-US" sz="6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13,088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98.00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133.55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9791461"/>
                  </a:ext>
                </a:extLst>
              </a:tr>
              <a:tr h="238995">
                <a:tc>
                  <a:txBody>
                    <a:bodyPr/>
                    <a:lstStyle/>
                    <a:p>
                      <a:pPr algn="l" fontAlgn="b"/>
                      <a:r>
                        <a:rPr lang="en-US" sz="6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00"/>
                          </a:highlight>
                          <a:latin typeface="Arial" panose="020B0604020202020204" pitchFamily="34" charset="0"/>
                        </a:rPr>
                        <a:t> $    19,853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82.72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457077"/>
                  </a:ext>
                </a:extLst>
              </a:tr>
              <a:tr h="836484">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115.00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74366650"/>
                  </a:ext>
                </a:extLst>
              </a:tr>
              <a:tr h="477991">
                <a:tc gridSpan="2">
                  <a:txBody>
                    <a:bodyPr/>
                    <a:lstStyle/>
                    <a:p>
                      <a:pPr algn="ctr" fontAlgn="b"/>
                      <a:r>
                        <a:rPr lang="en-US" sz="600" b="0" i="0" u="none" strike="noStrike">
                          <a:effectLst/>
                          <a:highlight>
                            <a:srgbClr val="FFFFFF"/>
                          </a:highligh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highlight>
                            <a:srgbClr val="FFFFFF"/>
                          </a:highlight>
                          <a:latin typeface="Arial" panose="020B0604020202020204" pitchFamily="34" charset="0"/>
                        </a:rPr>
                        <a:t>98</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highlight>
                            <a:srgbClr val="FFFF00"/>
                          </a:highlight>
                          <a:latin typeface="Arial" panose="020B0604020202020204" pitchFamily="34" charset="0"/>
                        </a:rPr>
                        <a:t>-32.28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249902577"/>
                  </a:ext>
                </a:extLst>
              </a:tr>
              <a:tr h="129457">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86096147"/>
                  </a:ext>
                </a:extLst>
              </a:tr>
              <a:tr h="149373">
                <a:tc gridSpan="8">
                  <a:txBody>
                    <a:bodyPr/>
                    <a:lstStyle/>
                    <a:p>
                      <a:pPr algn="l" fontAlgn="b"/>
                      <a:r>
                        <a:rPr lang="en-US" sz="700" b="1" i="0" u="none" strike="noStrike">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62980309"/>
                  </a:ext>
                </a:extLst>
              </a:tr>
              <a:tr h="129457">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6578.20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33.13%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73973112"/>
                  </a:ext>
                </a:extLst>
              </a:tr>
              <a:tr h="129457">
                <a:tc gridSpan="2">
                  <a:txBody>
                    <a:bodyPr/>
                    <a:lstStyle/>
                    <a:p>
                      <a:pPr algn="l" fontAlgn="b"/>
                      <a:r>
                        <a:rPr lang="en-US" sz="6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6578.20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highlight>
                            <a:srgbClr val="FFFF00"/>
                          </a:highlight>
                          <a:latin typeface="Arial" panose="020B0604020202020204" pitchFamily="34" charset="0"/>
                        </a:rPr>
                        <a:t>27.41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6901005"/>
                  </a:ext>
                </a:extLst>
              </a:tr>
              <a:tr h="129457">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20112574"/>
                  </a:ext>
                </a:extLst>
              </a:tr>
              <a:tr h="149373">
                <a:tc gridSpan="8">
                  <a:txBody>
                    <a:bodyPr/>
                    <a:lstStyle/>
                    <a:p>
                      <a:pPr algn="l" fontAlgn="b"/>
                      <a:r>
                        <a:rPr lang="en-US" sz="7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84814991"/>
                  </a:ext>
                </a:extLst>
              </a:tr>
              <a:tr h="129457">
                <a:tc gridSpan="2">
                  <a:txBody>
                    <a:bodyPr/>
                    <a:lstStyle/>
                    <a:p>
                      <a:pPr algn="l" fontAlgn="b"/>
                      <a:r>
                        <a:rPr lang="en-US" sz="6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19,853.23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202.58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446482604"/>
                  </a:ext>
                </a:extLst>
              </a:tr>
              <a:tr h="124981">
                <a:tc gridSpan="2">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240.00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2.45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56911769"/>
                  </a:ext>
                </a:extLst>
              </a:tr>
              <a:tr h="124981">
                <a:tc gridSpan="2">
                  <a:txBody>
                    <a:bodyPr/>
                    <a:lstStyle/>
                    <a:p>
                      <a:pPr algn="l" fontAlgn="b"/>
                      <a:r>
                        <a:rPr lang="en-US" sz="6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6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19436221"/>
                  </a:ext>
                </a:extLst>
              </a:tr>
              <a:tr h="124981">
                <a:tc gridSpan="2">
                  <a:txBody>
                    <a:bodyPr/>
                    <a:lstStyle/>
                    <a:p>
                      <a:pPr algn="l" fontAlgn="b"/>
                      <a:r>
                        <a:rPr lang="en-US" sz="6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111.10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46.29%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79323123"/>
                  </a:ext>
                </a:extLst>
              </a:tr>
              <a:tr h="124981">
                <a:tc gridSpan="2">
                  <a:txBody>
                    <a:bodyPr/>
                    <a:lstStyle/>
                    <a:p>
                      <a:pPr algn="l" fontAlgn="b"/>
                      <a:r>
                        <a:rPr lang="en-US" sz="6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30.90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12.88%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17746791"/>
                  </a:ext>
                </a:extLst>
              </a:tr>
              <a:tr h="124981">
                <a:tc gridSpan="2">
                  <a:txBody>
                    <a:bodyPr/>
                    <a:lstStyle/>
                    <a:p>
                      <a:pPr algn="l" fontAlgn="b"/>
                      <a:r>
                        <a:rPr lang="en-US" sz="6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98.00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40.83%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29087508"/>
                  </a:ext>
                </a:extLst>
              </a:tr>
              <a:tr h="129457">
                <a:tc gridSpan="2">
                  <a:txBody>
                    <a:bodyPr/>
                    <a:lstStyle/>
                    <a:p>
                      <a:pPr algn="l" fontAlgn="b"/>
                      <a:r>
                        <a:rPr lang="en-US" sz="6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highlight>
                            <a:srgbClr val="FFFF00"/>
                          </a:highlight>
                          <a:latin typeface="Arial" panose="020B0604020202020204" pitchFamily="34" charset="0"/>
                        </a:rPr>
                        <a:t>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highlight>
                            <a:srgbClr val="FFFF00"/>
                          </a:highlight>
                          <a:latin typeface="Arial" panose="020B0604020202020204" pitchFamily="34" charset="0"/>
                        </a:rPr>
                        <a:t>44.90%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3116393"/>
                  </a:ext>
                </a:extLst>
              </a:tr>
              <a:tr h="129457">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58880637"/>
                  </a:ext>
                </a:extLst>
              </a:tr>
              <a:tr h="149373">
                <a:tc gridSpan="8">
                  <a:txBody>
                    <a:bodyPr/>
                    <a:lstStyle/>
                    <a:p>
                      <a:pPr algn="l" fontAlgn="b"/>
                      <a:r>
                        <a:rPr lang="en-US" sz="7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2565641895"/>
                  </a:ext>
                </a:extLst>
              </a:tr>
              <a:tr h="624906">
                <a:tc>
                  <a:txBody>
                    <a:bodyPr/>
                    <a:lstStyle/>
                    <a:p>
                      <a:pPr algn="ctr" fontAlgn="b"/>
                      <a:r>
                        <a:rPr lang="en-US" sz="6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445812250"/>
                  </a:ext>
                </a:extLst>
              </a:tr>
              <a:tr h="129457">
                <a:tc>
                  <a:txBody>
                    <a:bodyPr/>
                    <a:lstStyle/>
                    <a:p>
                      <a:pPr algn="ctr" fontAlgn="b"/>
                      <a:r>
                        <a:rPr lang="en-US" sz="6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49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highlight>
                            <a:srgbClr val="FFFF00"/>
                          </a:highlight>
                          <a:latin typeface="Arial" panose="020B0604020202020204" pitchFamily="34" charset="0"/>
                        </a:rPr>
                        <a:t>98</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031443815"/>
                  </a:ext>
                </a:extLst>
              </a:tr>
              <a:tr h="134434">
                <a:tc>
                  <a:txBody>
                    <a:bodyPr/>
                    <a:lstStyle/>
                    <a:p>
                      <a:pPr algn="ctr" fontAlgn="b"/>
                      <a:r>
                        <a:rPr lang="en-US" sz="6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highlight>
                            <a:srgbClr val="FFFF00"/>
                          </a:highlight>
                          <a:latin typeface="Arial" panose="020B0604020202020204" pitchFamily="34" charset="0"/>
                        </a:rPr>
                        <a:t>2.04%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8.16%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13.27%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highlight>
                            <a:srgbClr val="FFFF00"/>
                          </a:highlight>
                          <a:latin typeface="Arial" panose="020B0604020202020204" pitchFamily="34" charset="0"/>
                        </a:rPr>
                        <a:t>15.31%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highlight>
                            <a:srgbClr val="FFFF00"/>
                          </a:highlight>
                          <a:latin typeface="Arial" panose="020B0604020202020204" pitchFamily="34" charset="0"/>
                        </a:rPr>
                        <a:t>11.22%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highlight>
                            <a:srgbClr val="FFFF00"/>
                          </a:highlight>
                          <a:latin typeface="Arial" panose="020B0604020202020204" pitchFamily="34" charset="0"/>
                        </a:rPr>
                        <a:t>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4253686486"/>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1. Customers are provided immediate appointments</a:t>
            </a:r>
          </a:p>
          <a:p>
            <a:r>
              <a:rPr lang="en-US" dirty="0"/>
              <a:t>2. The Service Department and the Sales Department work together very well</a:t>
            </a:r>
          </a:p>
          <a:p>
            <a:r>
              <a:rPr lang="en-US" dirty="0"/>
              <a:t>3. The dealership offers customers loaners, shuttle service, pick up &amp; return service</a:t>
            </a:r>
          </a:p>
          <a:p>
            <a:r>
              <a:rPr lang="en-US" dirty="0"/>
              <a:t>4. The Service Department has a very Customer First approach</a:t>
            </a:r>
          </a:p>
          <a:p>
            <a:r>
              <a:rPr lang="en-US" dirty="0"/>
              <a:t>5. Employes enjoy the work environment</a:t>
            </a:r>
          </a:p>
          <a:p>
            <a:r>
              <a:rPr lang="en-US" dirty="0"/>
              <a:t>6. </a:t>
            </a:r>
            <a:r>
              <a:rPr lang="en-US" dirty="0" err="1"/>
              <a:t>Sunbit</a:t>
            </a:r>
            <a:r>
              <a:rPr lang="en-US" dirty="0"/>
              <a:t> and other sales tools.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1. SA are taking too long to write RO’s</a:t>
            </a:r>
          </a:p>
          <a:p>
            <a:r>
              <a:rPr lang="en-US" dirty="0"/>
              <a:t>2. Techs are giving SA recommended services too late in the process. By the time the SA knows what needs presented the customer is expecting to leave.</a:t>
            </a:r>
          </a:p>
          <a:p>
            <a:r>
              <a:rPr lang="en-US" dirty="0"/>
              <a:t>3. SA struggle to deliver hard truths to the customer.</a:t>
            </a:r>
          </a:p>
          <a:p>
            <a:r>
              <a:rPr lang="en-US" dirty="0"/>
              <a:t>4. SA need to improve the customer story</a:t>
            </a:r>
          </a:p>
          <a:p>
            <a:r>
              <a:rPr lang="en-US" dirty="0"/>
              <a:t>5. SA need to improve customer updates</a:t>
            </a:r>
          </a:p>
          <a:p>
            <a:r>
              <a:rPr lang="en-US" dirty="0"/>
              <a:t>6. The shop and the counter or not well organized</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4797</TotalTime>
  <Words>1825</Words>
  <Application>Microsoft Office PowerPoint</Application>
  <PresentationFormat>Widescreen</PresentationFormat>
  <Paragraphs>721</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sales 6</cp:lastModifiedBy>
  <cp:revision>27</cp:revision>
  <dcterms:created xsi:type="dcterms:W3CDTF">2022-12-04T13:10:55Z</dcterms:created>
  <dcterms:modified xsi:type="dcterms:W3CDTF">2024-04-11T18:18:44Z</dcterms:modified>
</cp:coreProperties>
</file>