
<file path=[Content_Types].xml><?xml version="1.0" encoding="utf-8"?>
<Types xmlns="http://schemas.openxmlformats.org/package/2006/content-types">
  <Default Extension="emf" ContentType="image/x-emf"/>
  <Default Extension="jpeg" ContentType="image/jpe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56" r:id="rId2"/>
    <p:sldId id="259" r:id="rId3"/>
    <p:sldId id="270" r:id="rId4"/>
    <p:sldId id="271" r:id="rId5"/>
    <p:sldId id="272" r:id="rId6"/>
    <p:sldId id="273" r:id="rId7"/>
    <p:sldId id="258" r:id="rId8"/>
    <p:sldId id="257" r:id="rId9"/>
    <p:sldId id="262" r:id="rId10"/>
    <p:sldId id="263" r:id="rId11"/>
    <p:sldId id="264" r:id="rId12"/>
    <p:sldId id="265" r:id="rId13"/>
    <p:sldId id="266" r:id="rId14"/>
    <p:sldId id="267" r:id="rId15"/>
    <p:sldId id="268" r:id="rId16"/>
    <p:sldId id="269" r:id="rId17"/>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94165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4" autoAdjust="0"/>
    <p:restoredTop sz="94660"/>
  </p:normalViewPr>
  <p:slideViewPr>
    <p:cSldViewPr snapToGrid="0">
      <p:cViewPr varScale="1">
        <p:scale>
          <a:sx n="128" d="100"/>
          <a:sy n="128" d="100"/>
        </p:scale>
        <p:origin x="520" y="17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n-US"/>
              <a:t>Click to edit Master title style</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4/21/24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4/21/24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4/21/24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0" name="TextBox 19"/>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2" name="TextBox 21"/>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latin typeface="Arial"/>
              </a:rPr>
              <a:t>”</a:t>
            </a:r>
            <a:endParaRPr lang="en-US" dirty="0">
              <a:solidFill>
                <a:schemeClr val="accent1">
                  <a:lumMod val="60000"/>
                  <a:lumOff val="40000"/>
                </a:schemeClr>
              </a:solidFill>
              <a:latin typeface="Arial"/>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4/21/24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4/21/24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4/21/24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5C6B4A9-1611-4792-9094-5F34BCA07E0B}" type="datetimeFigureOut">
              <a:rPr lang="en-US" dirty="0"/>
              <a:t>4/21/24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9333C77-0158-454C-844F-B7AB9BD7DAD4}" type="slidenum">
              <a:rPr lang="en-US" dirty="0"/>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4/21/24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4/21/24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4/21/24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EB712588-04B1-427B-82EE-E8DB90309F08}" type="datetimeFigureOut">
              <a:rPr lang="en-US" dirty="0"/>
              <a:t>4/21/24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FF9F0C5-380F-41C2-899A-BAC0F0927E16}" type="slidenum">
              <a:rPr lang="en-US" dirty="0"/>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dirty="0"/>
              <a:pPr/>
              <a:t>4/21/24</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dirty="0"/>
              <a:pPr/>
              <a:t>4/21/24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dirty="0"/>
              <a:pPr/>
              <a:t>4/21/24</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a:t>Click to edit Master title style</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2A54C80-263E-416B-A8E0-580EDEADCBDC}" type="datetimeFigureOut">
              <a:rPr lang="en-US" dirty="0"/>
              <a:t>4/21/24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19954A3-9DFD-4C44-94BA-B95130A3BA1C}" type="slidenum">
              <a:rPr lang="en-US" dirty="0"/>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4/21/24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B61BEF0D-F0BB-DE4B-95CE-6DB70DBA9567}" type="datetimeFigureOut">
              <a:rPr lang="en-US" dirty="0"/>
              <a:pPr/>
              <a:t>4/21/24</a:t>
            </a:fld>
            <a:endParaRPr lang="en-US" dirty="0"/>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D57F1E4F-1CFF-5643-939E-217C01CDF565}" type="slidenum">
              <a:rPr lang="en-US" dirty="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5" r:id="rId4"/>
    <p:sldLayoutId id="2147483653" r:id="rId5"/>
    <p:sldLayoutId id="2147483654" r:id="rId6"/>
    <p:sldLayoutId id="2147483655" r:id="rId7"/>
    <p:sldLayoutId id="2147483666" r:id="rId8"/>
    <p:sldLayoutId id="2147483657" r:id="rId9"/>
    <p:sldLayoutId id="2147483660" r:id="rId10"/>
    <p:sldLayoutId id="2147483661" r:id="rId11"/>
    <p:sldLayoutId id="2147483662" r:id="rId12"/>
    <p:sldLayoutId id="2147483663" r:id="rId13"/>
    <p:sldLayoutId id="2147483664" r:id="rId14"/>
    <p:sldLayoutId id="2147483667" r:id="rId15"/>
    <p:sldLayoutId id="2147483659"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package" Target="../embeddings/Microsoft_Excel_Worksheet.xlsx"/><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package" Target="../embeddings/Microsoft_Excel_Worksheet1.xlsx"/><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package" Target="../embeddings/Microsoft_Excel_Worksheet2.xlsx"/><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0A9F39-3A40-DAF5-FB29-F9EF6B43BC8E}"/>
              </a:ext>
            </a:extLst>
          </p:cNvPr>
          <p:cNvSpPr>
            <a:spLocks noGrp="1"/>
          </p:cNvSpPr>
          <p:nvPr>
            <p:ph type="ctrTitle"/>
          </p:nvPr>
        </p:nvSpPr>
        <p:spPr/>
        <p:txBody>
          <a:bodyPr/>
          <a:lstStyle/>
          <a:p>
            <a:r>
              <a:rPr lang="en-US" dirty="0">
                <a:solidFill>
                  <a:srgbClr val="941651"/>
                </a:solidFill>
              </a:rPr>
              <a:t>NADA Service Homework </a:t>
            </a:r>
          </a:p>
        </p:txBody>
      </p:sp>
      <p:sp>
        <p:nvSpPr>
          <p:cNvPr id="3" name="Subtitle 2">
            <a:extLst>
              <a:ext uri="{FF2B5EF4-FFF2-40B4-BE49-F238E27FC236}">
                <a16:creationId xmlns:a16="http://schemas.microsoft.com/office/drawing/2014/main" id="{3D24D94E-9ADE-FBA4-4E04-F5102B2316CA}"/>
              </a:ext>
            </a:extLst>
          </p:cNvPr>
          <p:cNvSpPr>
            <a:spLocks noGrp="1"/>
          </p:cNvSpPr>
          <p:nvPr>
            <p:ph type="subTitle" idx="1"/>
          </p:nvPr>
        </p:nvSpPr>
        <p:spPr/>
        <p:txBody>
          <a:bodyPr>
            <a:normAutofit lnSpcReduction="10000"/>
          </a:bodyPr>
          <a:lstStyle/>
          <a:p>
            <a:pPr algn="ctr"/>
            <a:r>
              <a:rPr lang="en-US" sz="3200" dirty="0"/>
              <a:t>Bloomington Acura-Subaru</a:t>
            </a:r>
          </a:p>
          <a:p>
            <a:pPr algn="ctr"/>
            <a:r>
              <a:rPr lang="en-US" sz="3200" dirty="0"/>
              <a:t>John </a:t>
            </a:r>
            <a:r>
              <a:rPr lang="en-US" sz="3200" dirty="0" err="1"/>
              <a:t>Reinan</a:t>
            </a:r>
            <a:r>
              <a:rPr lang="en-US" sz="3200" dirty="0"/>
              <a:t> – N437</a:t>
            </a:r>
          </a:p>
        </p:txBody>
      </p:sp>
    </p:spTree>
    <p:extLst>
      <p:ext uri="{BB962C8B-B14F-4D97-AF65-F5344CB8AC3E}">
        <p14:creationId xmlns:p14="http://schemas.microsoft.com/office/powerpoint/2010/main" val="40707405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Opportunities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Opportunities – Growth Growth Growth.  An overwhelming number of employees felt that the store is what you make of it.  If you want to move up you can.  It is what you make of it.  We are also in an area geographically where there is plenty of resources.  Subaru as a brand just keeps growing, if you build it they will come.</a:t>
            </a:r>
          </a:p>
          <a:p>
            <a:endParaRPr lang="en-US" dirty="0"/>
          </a:p>
          <a:p>
            <a:r>
              <a:rPr lang="en-US" dirty="0"/>
              <a:t>Some highlights were – “ I feel as if you can go as high as you want int the store and the group.  Just </a:t>
            </a:r>
            <a:r>
              <a:rPr lang="en-US" dirty="0" err="1"/>
              <a:t>gotta</a:t>
            </a:r>
            <a:r>
              <a:rPr lang="en-US" dirty="0"/>
              <a:t> put in the work” “ Subaru attracts younger generations as well as older generations” “I am only limited by myself”</a:t>
            </a:r>
          </a:p>
          <a:p>
            <a:r>
              <a:rPr lang="en-US" dirty="0">
                <a:solidFill>
                  <a:srgbClr val="941651"/>
                </a:solidFill>
              </a:rPr>
              <a:t>Biggest surprise is how many people realized that this explosive Subaru growth is unique</a:t>
            </a:r>
          </a:p>
        </p:txBody>
      </p:sp>
    </p:spTree>
    <p:extLst>
      <p:ext uri="{BB962C8B-B14F-4D97-AF65-F5344CB8AC3E}">
        <p14:creationId xmlns:p14="http://schemas.microsoft.com/office/powerpoint/2010/main" val="391286956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Threats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Threats – Most all people realized that an aging technician workforce is the biggest threat to our business.  There were many who listed EV as a threat.  There were many who also felt the upcoming generation of techs does not have the same pride in their workmanship.  Kiosks and or AI were seen as a threat to the Service Advisor role.  The sheer amount of competition did not go unnoticed.</a:t>
            </a:r>
          </a:p>
          <a:p>
            <a:r>
              <a:rPr lang="en-US" dirty="0"/>
              <a:t>Some examples of threats are “Full electric”  “Increasing competition” “Employee retention” “Tesla sales model” “Having a closed mind”</a:t>
            </a:r>
          </a:p>
          <a:p>
            <a:r>
              <a:rPr lang="en-US" dirty="0"/>
              <a:t>Biggest takeaway is surely the Technicians are the lynchpin to the success of the department</a:t>
            </a:r>
          </a:p>
          <a:p>
            <a:endParaRPr lang="en-US" dirty="0"/>
          </a:p>
          <a:p>
            <a:endParaRPr lang="en-US" dirty="0"/>
          </a:p>
        </p:txBody>
      </p:sp>
    </p:spTree>
    <p:extLst>
      <p:ext uri="{BB962C8B-B14F-4D97-AF65-F5344CB8AC3E}">
        <p14:creationId xmlns:p14="http://schemas.microsoft.com/office/powerpoint/2010/main" val="62766496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Objectives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Objectives – Communication and building a cohesive team is where it begins and ends.</a:t>
            </a:r>
          </a:p>
          <a:p>
            <a:r>
              <a:rPr lang="en-US" dirty="0"/>
              <a:t>-Express Service and the Main shop have to be unified towards the same mission and that mission is taking care of our guests.  They need to realize they need each other.</a:t>
            </a:r>
          </a:p>
          <a:p>
            <a:r>
              <a:rPr lang="en-US" dirty="0"/>
              <a:t>-Establishing a prescribed path for people to grow.  A road map of sorts.</a:t>
            </a:r>
          </a:p>
          <a:p>
            <a:r>
              <a:rPr lang="en-US" dirty="0"/>
              <a:t>-Keeping the techs we have and continuing to grow the new ones has got to be front of mind.  This is done using the aforementioned communication, establishing the mission and road map of growth.</a:t>
            </a:r>
          </a:p>
          <a:p>
            <a:r>
              <a:rPr lang="en-US" dirty="0"/>
              <a:t>-Evening out the work load between Service Advisors will bring low performers up and take some stress off the top performers</a:t>
            </a:r>
          </a:p>
          <a:p>
            <a:endParaRPr lang="en-US" dirty="0"/>
          </a:p>
        </p:txBody>
      </p:sp>
    </p:spTree>
    <p:extLst>
      <p:ext uri="{BB962C8B-B14F-4D97-AF65-F5344CB8AC3E}">
        <p14:creationId xmlns:p14="http://schemas.microsoft.com/office/powerpoint/2010/main" val="398527225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Analysis-Strategies</a:t>
            </a:r>
            <a:br>
              <a:rPr lang="en-US" dirty="0">
                <a:solidFill>
                  <a:schemeClr val="tx1"/>
                </a:solidFill>
              </a:rPr>
            </a:br>
            <a:endParaRPr lang="en-US" dirty="0">
              <a:solidFill>
                <a:schemeClr val="tx1"/>
              </a:solidFill>
            </a:endParaRP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Strategies</a:t>
            </a:r>
          </a:p>
          <a:p>
            <a:r>
              <a:rPr lang="en-US" dirty="0"/>
              <a:t>With as many people that we have that listed process and accountability as a strength it seems obvious that we need to establish strategies that are based in process.</a:t>
            </a:r>
          </a:p>
          <a:p>
            <a:r>
              <a:rPr lang="en-US" dirty="0"/>
              <a:t>Working through the leaders in each of the segments of the Service Department (Advisors, Techs, Support staff) seems like a good way to continue the growth people enjoyed.</a:t>
            </a:r>
          </a:p>
          <a:p>
            <a:r>
              <a:rPr lang="en-US" dirty="0"/>
              <a:t>Embracing the concept of team and the idea of us as a “weird little family” should establish buy in.</a:t>
            </a:r>
          </a:p>
          <a:p>
            <a:endParaRPr lang="en-US" dirty="0"/>
          </a:p>
          <a:p>
            <a:endParaRPr lang="en-US" dirty="0"/>
          </a:p>
        </p:txBody>
      </p:sp>
    </p:spTree>
    <p:extLst>
      <p:ext uri="{BB962C8B-B14F-4D97-AF65-F5344CB8AC3E}">
        <p14:creationId xmlns:p14="http://schemas.microsoft.com/office/powerpoint/2010/main" val="422609915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Analysis-Tactics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Tactics</a:t>
            </a:r>
          </a:p>
          <a:p>
            <a:r>
              <a:rPr lang="en-US" dirty="0"/>
              <a:t>Teaming up main shop and express advisors should help to build some unity between the two “sides” of the Service Drive.</a:t>
            </a:r>
          </a:p>
          <a:p>
            <a:r>
              <a:rPr lang="en-US" dirty="0"/>
              <a:t>Working with Service Advisors to be comfortable enough with each other to ask for help and also being comfortable enough to give some negative feedback.</a:t>
            </a:r>
          </a:p>
          <a:p>
            <a:r>
              <a:rPr lang="en-US" dirty="0"/>
              <a:t>Teaming up entry level techs with a mentor to help them grow and develop skills as a tech</a:t>
            </a:r>
          </a:p>
          <a:p>
            <a:endParaRPr lang="en-US" dirty="0"/>
          </a:p>
          <a:p>
            <a:endParaRPr lang="en-US" dirty="0"/>
          </a:p>
        </p:txBody>
      </p:sp>
    </p:spTree>
    <p:extLst>
      <p:ext uri="{BB962C8B-B14F-4D97-AF65-F5344CB8AC3E}">
        <p14:creationId xmlns:p14="http://schemas.microsoft.com/office/powerpoint/2010/main" val="85042753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Action Plan</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1361599"/>
            <a:ext cx="8596668" cy="3880773"/>
          </a:xfrm>
        </p:spPr>
        <p:txBody>
          <a:bodyPr/>
          <a:lstStyle/>
          <a:p>
            <a:r>
              <a:rPr lang="en-US" dirty="0"/>
              <a:t>Action Plan</a:t>
            </a:r>
          </a:p>
          <a:p>
            <a:endParaRPr lang="en-US" dirty="0"/>
          </a:p>
          <a:p>
            <a:endParaRPr lang="en-US" dirty="0"/>
          </a:p>
        </p:txBody>
      </p:sp>
      <p:graphicFrame>
        <p:nvGraphicFramePr>
          <p:cNvPr id="4" name="Table 4">
            <a:extLst>
              <a:ext uri="{FF2B5EF4-FFF2-40B4-BE49-F238E27FC236}">
                <a16:creationId xmlns:a16="http://schemas.microsoft.com/office/drawing/2014/main" id="{BC8B6778-11BB-9A9A-F0BF-8949F85F8237}"/>
              </a:ext>
            </a:extLst>
          </p:cNvPr>
          <p:cNvGraphicFramePr>
            <a:graphicFrameLocks noGrp="1"/>
          </p:cNvGraphicFramePr>
          <p:nvPr>
            <p:extLst>
              <p:ext uri="{D42A27DB-BD31-4B8C-83A1-F6EECF244321}">
                <p14:modId xmlns:p14="http://schemas.microsoft.com/office/powerpoint/2010/main" val="1673053526"/>
              </p:ext>
            </p:extLst>
          </p:nvPr>
        </p:nvGraphicFramePr>
        <p:xfrm>
          <a:off x="677333" y="1818624"/>
          <a:ext cx="9192222" cy="5046740"/>
        </p:xfrm>
        <a:graphic>
          <a:graphicData uri="http://schemas.openxmlformats.org/drawingml/2006/table">
            <a:tbl>
              <a:tblPr firstRow="1" bandRow="1">
                <a:tableStyleId>{5C22544A-7EE6-4342-B048-85BDC9FD1C3A}</a:tableStyleId>
              </a:tblPr>
              <a:tblGrid>
                <a:gridCol w="3064074">
                  <a:extLst>
                    <a:ext uri="{9D8B030D-6E8A-4147-A177-3AD203B41FA5}">
                      <a16:colId xmlns:a16="http://schemas.microsoft.com/office/drawing/2014/main" val="2235853955"/>
                    </a:ext>
                  </a:extLst>
                </a:gridCol>
                <a:gridCol w="3064074">
                  <a:extLst>
                    <a:ext uri="{9D8B030D-6E8A-4147-A177-3AD203B41FA5}">
                      <a16:colId xmlns:a16="http://schemas.microsoft.com/office/drawing/2014/main" val="4174400132"/>
                    </a:ext>
                  </a:extLst>
                </a:gridCol>
                <a:gridCol w="3064074">
                  <a:extLst>
                    <a:ext uri="{9D8B030D-6E8A-4147-A177-3AD203B41FA5}">
                      <a16:colId xmlns:a16="http://schemas.microsoft.com/office/drawing/2014/main" val="1146395385"/>
                    </a:ext>
                  </a:extLst>
                </a:gridCol>
              </a:tblGrid>
              <a:tr h="548816">
                <a:tc>
                  <a:txBody>
                    <a:bodyPr/>
                    <a:lstStyle/>
                    <a:p>
                      <a:r>
                        <a:rPr lang="en-US" dirty="0">
                          <a:solidFill>
                            <a:schemeClr val="tx1"/>
                          </a:solidFill>
                        </a:rPr>
                        <a:t>TASK</a:t>
                      </a:r>
                    </a:p>
                  </a:txBody>
                  <a:tcPr/>
                </a:tc>
                <a:tc>
                  <a:txBody>
                    <a:bodyPr/>
                    <a:lstStyle/>
                    <a:p>
                      <a:r>
                        <a:rPr lang="en-US" dirty="0">
                          <a:solidFill>
                            <a:schemeClr val="tx1"/>
                          </a:solidFill>
                        </a:rPr>
                        <a:t>Position responsible</a:t>
                      </a:r>
                    </a:p>
                  </a:txBody>
                  <a:tcPr/>
                </a:tc>
                <a:tc>
                  <a:txBody>
                    <a:bodyPr/>
                    <a:lstStyle/>
                    <a:p>
                      <a:r>
                        <a:rPr lang="en-US" dirty="0">
                          <a:solidFill>
                            <a:schemeClr val="tx1"/>
                          </a:solidFill>
                        </a:rPr>
                        <a:t>Check in/completion schedule</a:t>
                      </a:r>
                    </a:p>
                  </a:txBody>
                  <a:tcPr/>
                </a:tc>
                <a:extLst>
                  <a:ext uri="{0D108BD9-81ED-4DB2-BD59-A6C34878D82A}">
                    <a16:rowId xmlns:a16="http://schemas.microsoft.com/office/drawing/2014/main" val="1083418974"/>
                  </a:ext>
                </a:extLst>
              </a:tr>
              <a:tr h="784023">
                <a:tc>
                  <a:txBody>
                    <a:bodyPr/>
                    <a:lstStyle/>
                    <a:p>
                      <a:r>
                        <a:rPr lang="en-US" dirty="0"/>
                        <a:t>Main shop/Express team creation</a:t>
                      </a:r>
                    </a:p>
                  </a:txBody>
                  <a:tcPr/>
                </a:tc>
                <a:tc>
                  <a:txBody>
                    <a:bodyPr/>
                    <a:lstStyle/>
                    <a:p>
                      <a:r>
                        <a:rPr lang="en-US" dirty="0"/>
                        <a:t>Service Drive Manager</a:t>
                      </a:r>
                    </a:p>
                  </a:txBody>
                  <a:tcPr/>
                </a:tc>
                <a:tc>
                  <a:txBody>
                    <a:bodyPr/>
                    <a:lstStyle/>
                    <a:p>
                      <a:r>
                        <a:rPr lang="en-US" dirty="0"/>
                        <a:t>Have built within two weeks.  Have weekly </a:t>
                      </a:r>
                      <a:r>
                        <a:rPr lang="en-US" dirty="0" err="1"/>
                        <a:t>checkins</a:t>
                      </a:r>
                      <a:endParaRPr lang="en-US" dirty="0"/>
                    </a:p>
                  </a:txBody>
                  <a:tcPr/>
                </a:tc>
                <a:extLst>
                  <a:ext uri="{0D108BD9-81ED-4DB2-BD59-A6C34878D82A}">
                    <a16:rowId xmlns:a16="http://schemas.microsoft.com/office/drawing/2014/main" val="2400365483"/>
                  </a:ext>
                </a:extLst>
              </a:tr>
              <a:tr h="548816">
                <a:tc>
                  <a:txBody>
                    <a:bodyPr/>
                    <a:lstStyle/>
                    <a:p>
                      <a:r>
                        <a:rPr lang="en-US" dirty="0"/>
                        <a:t>Creating road map for growth</a:t>
                      </a:r>
                    </a:p>
                  </a:txBody>
                  <a:tcPr/>
                </a:tc>
                <a:tc>
                  <a:txBody>
                    <a:bodyPr/>
                    <a:lstStyle/>
                    <a:p>
                      <a:r>
                        <a:rPr lang="en-US" dirty="0"/>
                        <a:t>Service Manager</a:t>
                      </a:r>
                    </a:p>
                  </a:txBody>
                  <a:tcPr/>
                </a:tc>
                <a:tc>
                  <a:txBody>
                    <a:bodyPr/>
                    <a:lstStyle/>
                    <a:p>
                      <a:r>
                        <a:rPr lang="en-US" dirty="0"/>
                        <a:t>Completed within 30 days</a:t>
                      </a:r>
                    </a:p>
                  </a:txBody>
                  <a:tcPr/>
                </a:tc>
                <a:extLst>
                  <a:ext uri="{0D108BD9-81ED-4DB2-BD59-A6C34878D82A}">
                    <a16:rowId xmlns:a16="http://schemas.microsoft.com/office/drawing/2014/main" val="107845787"/>
                  </a:ext>
                </a:extLst>
              </a:tr>
              <a:tr h="484445">
                <a:tc>
                  <a:txBody>
                    <a:bodyPr/>
                    <a:lstStyle/>
                    <a:p>
                      <a:r>
                        <a:rPr lang="en-US" dirty="0"/>
                        <a:t>Build mentorship system</a:t>
                      </a:r>
                    </a:p>
                  </a:txBody>
                  <a:tcPr/>
                </a:tc>
                <a:tc>
                  <a:txBody>
                    <a:bodyPr/>
                    <a:lstStyle/>
                    <a:p>
                      <a:r>
                        <a:rPr lang="en-US" dirty="0"/>
                        <a:t>Service Manager/Foreman</a:t>
                      </a:r>
                    </a:p>
                  </a:txBody>
                  <a:tcPr/>
                </a:tc>
                <a:tc>
                  <a:txBody>
                    <a:bodyPr/>
                    <a:lstStyle/>
                    <a:p>
                      <a:r>
                        <a:rPr lang="en-US" dirty="0"/>
                        <a:t>Complete initial framework within 60 days.  Monthly </a:t>
                      </a:r>
                      <a:r>
                        <a:rPr lang="en-US" dirty="0" err="1"/>
                        <a:t>checkins</a:t>
                      </a:r>
                      <a:r>
                        <a:rPr lang="en-US" dirty="0"/>
                        <a:t> and </a:t>
                      </a:r>
                      <a:r>
                        <a:rPr lang="en-US" dirty="0" err="1"/>
                        <a:t>followups</a:t>
                      </a:r>
                      <a:endParaRPr lang="en-US" dirty="0"/>
                    </a:p>
                  </a:txBody>
                  <a:tcPr/>
                </a:tc>
                <a:extLst>
                  <a:ext uri="{0D108BD9-81ED-4DB2-BD59-A6C34878D82A}">
                    <a16:rowId xmlns:a16="http://schemas.microsoft.com/office/drawing/2014/main" val="1530126605"/>
                  </a:ext>
                </a:extLst>
              </a:tr>
              <a:tr h="484445">
                <a:tc>
                  <a:txBody>
                    <a:bodyPr/>
                    <a:lstStyle/>
                    <a:p>
                      <a:r>
                        <a:rPr lang="en-US" dirty="0"/>
                        <a:t>Build a cohesive team </a:t>
                      </a:r>
                    </a:p>
                  </a:txBody>
                  <a:tcPr/>
                </a:tc>
                <a:tc>
                  <a:txBody>
                    <a:bodyPr/>
                    <a:lstStyle/>
                    <a:p>
                      <a:r>
                        <a:rPr lang="en-US" dirty="0"/>
                        <a:t>Service Manager</a:t>
                      </a:r>
                    </a:p>
                  </a:txBody>
                  <a:tcPr/>
                </a:tc>
                <a:tc>
                  <a:txBody>
                    <a:bodyPr/>
                    <a:lstStyle/>
                    <a:p>
                      <a:r>
                        <a:rPr lang="en-US" dirty="0"/>
                        <a:t>Weekly/Monthly</a:t>
                      </a:r>
                    </a:p>
                  </a:txBody>
                  <a:tcPr/>
                </a:tc>
                <a:extLst>
                  <a:ext uri="{0D108BD9-81ED-4DB2-BD59-A6C34878D82A}">
                    <a16:rowId xmlns:a16="http://schemas.microsoft.com/office/drawing/2014/main" val="1950345431"/>
                  </a:ext>
                </a:extLst>
              </a:tr>
              <a:tr h="484445">
                <a:tc>
                  <a:txBody>
                    <a:bodyPr/>
                    <a:lstStyle/>
                    <a:p>
                      <a:endParaRPr lang="en-US"/>
                    </a:p>
                  </a:txBody>
                  <a:tcPr/>
                </a:tc>
                <a:tc>
                  <a:txBody>
                    <a:bodyPr/>
                    <a:lstStyle/>
                    <a:p>
                      <a:endParaRPr lang="en-US"/>
                    </a:p>
                  </a:txBody>
                  <a:tcPr/>
                </a:tc>
                <a:tc>
                  <a:txBody>
                    <a:bodyPr/>
                    <a:lstStyle/>
                    <a:p>
                      <a:endParaRPr lang="en-US"/>
                    </a:p>
                  </a:txBody>
                  <a:tcPr/>
                </a:tc>
                <a:extLst>
                  <a:ext uri="{0D108BD9-81ED-4DB2-BD59-A6C34878D82A}">
                    <a16:rowId xmlns:a16="http://schemas.microsoft.com/office/drawing/2014/main" val="1960891333"/>
                  </a:ext>
                </a:extLst>
              </a:tr>
              <a:tr h="484445">
                <a:tc>
                  <a:txBody>
                    <a:bodyPr/>
                    <a:lstStyle/>
                    <a:p>
                      <a:endParaRPr lang="en-US"/>
                    </a:p>
                  </a:txBody>
                  <a:tcPr/>
                </a:tc>
                <a:tc>
                  <a:txBody>
                    <a:bodyPr/>
                    <a:lstStyle/>
                    <a:p>
                      <a:endParaRPr lang="en-US"/>
                    </a:p>
                  </a:txBody>
                  <a:tcPr/>
                </a:tc>
                <a:tc>
                  <a:txBody>
                    <a:bodyPr/>
                    <a:lstStyle/>
                    <a:p>
                      <a:endParaRPr lang="en-US"/>
                    </a:p>
                  </a:txBody>
                  <a:tcPr/>
                </a:tc>
                <a:extLst>
                  <a:ext uri="{0D108BD9-81ED-4DB2-BD59-A6C34878D82A}">
                    <a16:rowId xmlns:a16="http://schemas.microsoft.com/office/drawing/2014/main" val="4137224325"/>
                  </a:ext>
                </a:extLst>
              </a:tr>
              <a:tr h="484445">
                <a:tc>
                  <a:txBody>
                    <a:bodyPr/>
                    <a:lstStyle/>
                    <a:p>
                      <a:endParaRPr lang="en-US"/>
                    </a:p>
                  </a:txBody>
                  <a:tcPr/>
                </a:tc>
                <a:tc>
                  <a:txBody>
                    <a:bodyPr/>
                    <a:lstStyle/>
                    <a:p>
                      <a:endParaRPr lang="en-US"/>
                    </a:p>
                  </a:txBody>
                  <a:tcPr/>
                </a:tc>
                <a:tc>
                  <a:txBody>
                    <a:bodyPr/>
                    <a:lstStyle/>
                    <a:p>
                      <a:endParaRPr lang="en-US" dirty="0"/>
                    </a:p>
                  </a:txBody>
                  <a:tcPr/>
                </a:tc>
                <a:extLst>
                  <a:ext uri="{0D108BD9-81ED-4DB2-BD59-A6C34878D82A}">
                    <a16:rowId xmlns:a16="http://schemas.microsoft.com/office/drawing/2014/main" val="2642230709"/>
                  </a:ext>
                </a:extLst>
              </a:tr>
            </a:tbl>
          </a:graphicData>
        </a:graphic>
      </p:graphicFrame>
    </p:spTree>
    <p:extLst>
      <p:ext uri="{BB962C8B-B14F-4D97-AF65-F5344CB8AC3E}">
        <p14:creationId xmlns:p14="http://schemas.microsoft.com/office/powerpoint/2010/main" val="336410999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Homework Synopsis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Synopsis-  We have a very strong department.  It makes homework like this more difficult.  Getting that last 10% is the hardest work with most accountability required.</a:t>
            </a:r>
          </a:p>
          <a:p>
            <a:r>
              <a:rPr lang="en-US" dirty="0"/>
              <a:t>We have been on a constant trajectory of growth.  You can lose sight of the big picture when you focus on growth.</a:t>
            </a:r>
          </a:p>
          <a:p>
            <a:r>
              <a:rPr lang="en-US" dirty="0"/>
              <a:t>Tightening up the processes will make us a better family.</a:t>
            </a:r>
          </a:p>
          <a:p>
            <a:r>
              <a:rPr lang="en-US" dirty="0"/>
              <a:t>This “weird little family” has been my home for the last 20 years.  They make me proud daily.  I look forward to pushing the ship the last 10%.  Thank you for your help.</a:t>
            </a:r>
          </a:p>
          <a:p>
            <a:endParaRPr lang="en-US" dirty="0"/>
          </a:p>
          <a:p>
            <a:endParaRPr lang="en-US" dirty="0"/>
          </a:p>
        </p:txBody>
      </p:sp>
    </p:spTree>
    <p:extLst>
      <p:ext uri="{BB962C8B-B14F-4D97-AF65-F5344CB8AC3E}">
        <p14:creationId xmlns:p14="http://schemas.microsoft.com/office/powerpoint/2010/main" val="379937008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br>
              <a:rPr lang="en-US" sz="1800" b="0" i="0" u="none" strike="noStrike" baseline="0" dirty="0">
                <a:solidFill>
                  <a:srgbClr val="000000"/>
                </a:solidFill>
                <a:latin typeface="Calibri" panose="020F0502020204030204" pitchFamily="34" charset="0"/>
              </a:rPr>
            </a:br>
            <a:r>
              <a:rPr lang="en-US" sz="1800" b="0" i="0" u="none" strike="noStrike" baseline="0" dirty="0">
                <a:solidFill>
                  <a:srgbClr val="000000"/>
                </a:solidFill>
                <a:latin typeface="Calibri" panose="020F0502020204030204" pitchFamily="34" charset="0"/>
              </a:rPr>
              <a:t> </a:t>
            </a:r>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Marketing</a:t>
            </a:r>
            <a:r>
              <a:rPr lang="en-US" b="0" i="0" u="none" strike="noStrike" baseline="0" dirty="0">
                <a:solidFill>
                  <a:srgbClr val="221E1F"/>
                </a:solidFill>
                <a:latin typeface="Calibri" panose="020F0502020204030204" pitchFamily="34" charset="0"/>
              </a:rPr>
              <a:t> </a:t>
            </a: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idx="1"/>
          </p:nvPr>
        </p:nvSpPr>
        <p:spPr>
          <a:xfrm>
            <a:off x="566529" y="1630016"/>
            <a:ext cx="8975035" cy="4840357"/>
          </a:xfrm>
        </p:spPr>
        <p:txBody>
          <a:bodyPr>
            <a:normAutofit fontScale="92500"/>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941651"/>
                </a:solidFill>
                <a:latin typeface="Calibri" panose="020F0502020204030204" pitchFamily="34" charset="0"/>
              </a:rPr>
              <a:t>Current practices – </a:t>
            </a:r>
            <a:r>
              <a:rPr lang="en-US" sz="1800" b="0" i="0" u="none" strike="noStrike" baseline="0" dirty="0">
                <a:solidFill>
                  <a:schemeClr val="tx1"/>
                </a:solidFill>
                <a:latin typeface="Calibri" panose="020F0502020204030204" pitchFamily="34" charset="0"/>
              </a:rPr>
              <a:t>We currently use a series of online coupons, monthly manufacturer emails and quarterly mailers.</a:t>
            </a:r>
          </a:p>
          <a:p>
            <a:r>
              <a:rPr lang="en-US" dirty="0">
                <a:solidFill>
                  <a:srgbClr val="941651"/>
                </a:solidFill>
                <a:latin typeface="Calibri" panose="020F0502020204030204" pitchFamily="34" charset="0"/>
              </a:rPr>
              <a:t>Goals for improvement – </a:t>
            </a:r>
            <a:r>
              <a:rPr lang="en-US" sz="1800" b="0" i="0" u="none" strike="noStrike" baseline="0" dirty="0">
                <a:solidFill>
                  <a:schemeClr val="tx1"/>
                </a:solidFill>
                <a:latin typeface="Calibri" panose="020F0502020204030204" pitchFamily="34" charset="0"/>
              </a:rPr>
              <a:t>1) Improvement in advertising to clients that have previously declined work.  This is traditionally our most profitable type of work.  2) Improvement in Subaru first maintenance complete.  3) Improvement in completion of recalls with our area of responsibility. </a:t>
            </a:r>
          </a:p>
          <a:p>
            <a:r>
              <a:rPr lang="en-US" sz="1800" b="0" i="0" u="none" strike="noStrike" baseline="0" dirty="0">
                <a:solidFill>
                  <a:srgbClr val="941651"/>
                </a:solidFill>
                <a:latin typeface="Calibri" panose="020F0502020204030204" pitchFamily="34" charset="0"/>
              </a:rPr>
              <a:t>Plans to achieve your goals – </a:t>
            </a:r>
            <a:r>
              <a:rPr lang="en-US" sz="1800" b="0" i="0" u="none" strike="noStrike" baseline="0" dirty="0">
                <a:solidFill>
                  <a:schemeClr val="tx1"/>
                </a:solidFill>
                <a:latin typeface="Calibri" panose="020F0502020204030204" pitchFamily="34" charset="0"/>
              </a:rPr>
              <a:t>1) Utilize reporting in DMS in coordination with BDC to schedule this work.  Incentivize Service Advisors to call these declined services and schedule. 2) Utilize Subaru’s FMC service to recruit those first maintenances.  Once we get these clients into our store our high standard of service will keep them. 3) Utilize BDC to call, email and most importantly text these open recall clients so we can get them in.  Minnesota’s new warranty at retail laws make these very profitable.</a:t>
            </a:r>
          </a:p>
          <a:p>
            <a:r>
              <a:rPr lang="en-US" sz="1800" b="0" i="0" u="none" strike="noStrike" baseline="0" dirty="0">
                <a:solidFill>
                  <a:srgbClr val="941651"/>
                </a:solidFill>
                <a:latin typeface="Calibri" panose="020F0502020204030204" pitchFamily="34" charset="0"/>
              </a:rPr>
              <a:t>Plans to evaluate your changes – </a:t>
            </a:r>
            <a:r>
              <a:rPr lang="en-US" sz="1800" b="0" i="0" u="none" strike="noStrike" baseline="0" dirty="0">
                <a:solidFill>
                  <a:schemeClr val="tx1"/>
                </a:solidFill>
                <a:latin typeface="Calibri" panose="020F0502020204030204" pitchFamily="34" charset="0"/>
              </a:rPr>
              <a:t>1) Establish an op code for BDC and Service Advisors to add on appointments where these declined services have been scheduled.  The op code will enable tracking 2) Subaru has a FMC tool where this performance can be monitored 3) Subaru has reporting of recall completion by recall.  Reporting can be done month to month using this.  </a:t>
            </a:r>
          </a:p>
          <a:p>
            <a:endParaRPr lang="en-US" dirty="0"/>
          </a:p>
        </p:txBody>
      </p:sp>
    </p:spTree>
    <p:extLst>
      <p:ext uri="{BB962C8B-B14F-4D97-AF65-F5344CB8AC3E}">
        <p14:creationId xmlns:p14="http://schemas.microsoft.com/office/powerpoint/2010/main" val="292436335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a:xfrm>
            <a:off x="677334" y="112643"/>
            <a:ext cx="8596668" cy="911087"/>
          </a:xfrm>
        </p:spPr>
        <p:txBody>
          <a:bodyPr>
            <a:normAutofit fontScale="90000"/>
          </a:bodyPr>
          <a:lstStyle/>
          <a:p>
            <a:pPr algn="l"/>
            <a:br>
              <a:rPr lang="en-US" sz="1800" b="0" i="0" u="none" strike="noStrike" baseline="0" dirty="0">
                <a:solidFill>
                  <a:srgbClr val="941651"/>
                </a:solidFill>
                <a:latin typeface="Calibri" panose="020F0502020204030204" pitchFamily="34" charset="0"/>
              </a:rPr>
            </a:br>
            <a:r>
              <a:rPr lang="en-US" sz="1800" b="0" i="0" u="none" strike="noStrike" baseline="0" dirty="0">
                <a:solidFill>
                  <a:srgbClr val="941651"/>
                </a:solidFill>
                <a:latin typeface="Calibri" panose="020F0502020204030204" pitchFamily="34" charset="0"/>
              </a:rPr>
              <a:t> </a:t>
            </a:r>
            <a:r>
              <a:rPr lang="en-US" b="1" i="0" u="none" strike="noStrike" baseline="0" dirty="0">
                <a:solidFill>
                  <a:srgbClr val="941651"/>
                </a:solidFill>
                <a:latin typeface="Calibri" panose="020F0502020204030204" pitchFamily="34" charset="0"/>
              </a:rPr>
              <a:t>Analyze Cost of Labor </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2"/>
          </p:nvPr>
        </p:nvSpPr>
        <p:spPr>
          <a:xfrm>
            <a:off x="825186" y="1023730"/>
            <a:ext cx="9919014" cy="2589097"/>
          </a:xfrm>
        </p:spPr>
        <p:txBody>
          <a:bodyPr>
            <a:normAutofit fontScale="77500" lnSpcReduction="20000"/>
          </a:bodyPr>
          <a:lstStyle/>
          <a:p>
            <a:pPr algn="l"/>
            <a:endParaRPr lang="en-US" sz="1800" b="0" i="0" u="none" strike="noStrike" baseline="0" dirty="0">
              <a:solidFill>
                <a:srgbClr val="000000"/>
              </a:solidFill>
              <a:latin typeface="Calibri" panose="020F0502020204030204" pitchFamily="34" charset="0"/>
            </a:endParaRPr>
          </a:p>
          <a:p>
            <a:r>
              <a:rPr lang="en-US" sz="1800" b="1" i="0" u="none" strike="noStrike" baseline="0" dirty="0">
                <a:solidFill>
                  <a:srgbClr val="941651"/>
                </a:solidFill>
                <a:latin typeface="Calibri" panose="020F0502020204030204" pitchFamily="34" charset="0"/>
              </a:rPr>
              <a:t>Current - </a:t>
            </a:r>
            <a:r>
              <a:rPr lang="en-US" sz="1800" b="0" i="0" u="none" strike="noStrike" baseline="0" dirty="0">
                <a:solidFill>
                  <a:srgbClr val="221E1F"/>
                </a:solidFill>
                <a:latin typeface="Calibri" panose="020F0502020204030204" pitchFamily="34" charset="0"/>
              </a:rPr>
              <a:t>We currently are at NADA guide for gross retention in Customer labor, below for Warranty and below for Internal.  Currently 66% of gross is from Customer paid labor, 6 points above the goal.</a:t>
            </a:r>
          </a:p>
          <a:p>
            <a:r>
              <a:rPr lang="en-US" b="1" dirty="0">
                <a:solidFill>
                  <a:srgbClr val="941651"/>
                </a:solidFill>
                <a:latin typeface="Calibri" panose="020F0502020204030204" pitchFamily="34" charset="0"/>
              </a:rPr>
              <a:t>Goals - </a:t>
            </a:r>
            <a:r>
              <a:rPr lang="en-US" sz="1800" b="0" i="0" u="none" strike="noStrike" baseline="0" dirty="0">
                <a:solidFill>
                  <a:srgbClr val="221E1F"/>
                </a:solidFill>
                <a:latin typeface="Calibri" panose="020F0502020204030204" pitchFamily="34" charset="0"/>
              </a:rPr>
              <a:t>Need to i</a:t>
            </a:r>
            <a:r>
              <a:rPr lang="en-US" dirty="0">
                <a:solidFill>
                  <a:srgbClr val="221E1F"/>
                </a:solidFill>
                <a:latin typeface="Calibri" panose="020F0502020204030204" pitchFamily="34" charset="0"/>
              </a:rPr>
              <a:t>mprove warranty gross retention to NADA guide.  We have had a large increase in warranty labor sales with new legislation.  However, still almost 8% below guide.</a:t>
            </a:r>
            <a:endParaRPr lang="en-US" sz="1800" b="0" i="0" u="none" strike="noStrike" baseline="0" dirty="0">
              <a:solidFill>
                <a:srgbClr val="221E1F"/>
              </a:solidFill>
              <a:latin typeface="Calibri" panose="020F0502020204030204" pitchFamily="34" charset="0"/>
            </a:endParaRPr>
          </a:p>
          <a:p>
            <a:r>
              <a:rPr lang="en-US" b="1" dirty="0">
                <a:solidFill>
                  <a:srgbClr val="941651"/>
                </a:solidFill>
                <a:latin typeface="Calibri" panose="020F0502020204030204" pitchFamily="34" charset="0"/>
              </a:rPr>
              <a:t>The how - </a:t>
            </a:r>
            <a:r>
              <a:rPr lang="en-US" dirty="0">
                <a:solidFill>
                  <a:srgbClr val="221E1F"/>
                </a:solidFill>
                <a:latin typeface="Calibri" panose="020F0502020204030204" pitchFamily="34" charset="0"/>
              </a:rPr>
              <a:t>We are due for a warranty labor rate increase.  With the new legislation for warranty at retail labor time the manufacturers have gotten stricter with the increases. </a:t>
            </a:r>
            <a:r>
              <a:rPr lang="en-US" dirty="0" err="1">
                <a:solidFill>
                  <a:srgbClr val="221E1F"/>
                </a:solidFill>
                <a:latin typeface="Calibri" panose="020F0502020204030204" pitchFamily="34" charset="0"/>
              </a:rPr>
              <a:t>ue</a:t>
            </a:r>
            <a:r>
              <a:rPr lang="en-US" dirty="0">
                <a:solidFill>
                  <a:srgbClr val="221E1F"/>
                </a:solidFill>
                <a:latin typeface="Calibri" panose="020F0502020204030204" pitchFamily="34" charset="0"/>
              </a:rPr>
              <a:t> to the likely difficulty, we will be partnering with </a:t>
            </a:r>
            <a:r>
              <a:rPr lang="en-US" dirty="0" err="1">
                <a:solidFill>
                  <a:srgbClr val="221E1F"/>
                </a:solidFill>
                <a:latin typeface="Calibri" panose="020F0502020204030204" pitchFamily="34" charset="0"/>
              </a:rPr>
              <a:t>Armatus</a:t>
            </a:r>
            <a:r>
              <a:rPr lang="en-US" dirty="0">
                <a:solidFill>
                  <a:srgbClr val="221E1F"/>
                </a:solidFill>
                <a:latin typeface="Calibri" panose="020F0502020204030204" pitchFamily="34" charset="0"/>
              </a:rPr>
              <a:t> for the evaluation and application process.  Initial review indicates that there could be between $8-10/</a:t>
            </a:r>
            <a:r>
              <a:rPr lang="en-US" dirty="0" err="1">
                <a:solidFill>
                  <a:srgbClr val="221E1F"/>
                </a:solidFill>
                <a:latin typeface="Calibri" panose="020F0502020204030204" pitchFamily="34" charset="0"/>
              </a:rPr>
              <a:t>hr</a:t>
            </a:r>
            <a:r>
              <a:rPr lang="en-US" dirty="0">
                <a:solidFill>
                  <a:srgbClr val="221E1F"/>
                </a:solidFill>
                <a:latin typeface="Calibri" panose="020F0502020204030204" pitchFamily="34" charset="0"/>
              </a:rPr>
              <a:t> expected as an increase in Subaru labor rate and possibly as high as $12.00/</a:t>
            </a:r>
            <a:r>
              <a:rPr lang="en-US" dirty="0" err="1">
                <a:solidFill>
                  <a:srgbClr val="221E1F"/>
                </a:solidFill>
                <a:latin typeface="Calibri" panose="020F0502020204030204" pitchFamily="34" charset="0"/>
              </a:rPr>
              <a:t>hr</a:t>
            </a:r>
            <a:r>
              <a:rPr lang="en-US" dirty="0">
                <a:solidFill>
                  <a:srgbClr val="221E1F"/>
                </a:solidFill>
                <a:latin typeface="Calibri" panose="020F0502020204030204" pitchFamily="34" charset="0"/>
              </a:rPr>
              <a:t> with Acura.  This increase will get us above NADA guide for Subaru and very close to it for Acura.</a:t>
            </a:r>
          </a:p>
          <a:p>
            <a:r>
              <a:rPr lang="en-US" b="1" dirty="0">
                <a:solidFill>
                  <a:srgbClr val="941651"/>
                </a:solidFill>
                <a:latin typeface="Calibri" panose="020F0502020204030204" pitchFamily="34" charset="0"/>
              </a:rPr>
              <a:t>Evaluation – </a:t>
            </a:r>
            <a:r>
              <a:rPr lang="en-US" dirty="0">
                <a:solidFill>
                  <a:srgbClr val="221E1F"/>
                </a:solidFill>
                <a:latin typeface="Calibri" panose="020F0502020204030204" pitchFamily="34" charset="0"/>
              </a:rPr>
              <a:t>Will monitor gross retention on a monthly basis to ensure movement towards the goal. </a:t>
            </a:r>
            <a:endParaRPr lang="en-US" dirty="0"/>
          </a:p>
        </p:txBody>
      </p:sp>
      <p:graphicFrame>
        <p:nvGraphicFramePr>
          <p:cNvPr id="7" name="Object 6">
            <a:extLst>
              <a:ext uri="{FF2B5EF4-FFF2-40B4-BE49-F238E27FC236}">
                <a16:creationId xmlns:a16="http://schemas.microsoft.com/office/drawing/2014/main" id="{03C04AFD-7383-08B5-2260-76628D4B6263}"/>
              </a:ext>
            </a:extLst>
          </p:cNvPr>
          <p:cNvGraphicFramePr>
            <a:graphicFrameLocks noChangeAspect="1"/>
          </p:cNvGraphicFramePr>
          <p:nvPr>
            <p:extLst>
              <p:ext uri="{D42A27DB-BD31-4B8C-83A1-F6EECF244321}">
                <p14:modId xmlns:p14="http://schemas.microsoft.com/office/powerpoint/2010/main" val="195727582"/>
              </p:ext>
            </p:extLst>
          </p:nvPr>
        </p:nvGraphicFramePr>
        <p:xfrm>
          <a:off x="2775545" y="4075043"/>
          <a:ext cx="6018295" cy="2262715"/>
        </p:xfrm>
        <a:graphic>
          <a:graphicData uri="http://schemas.openxmlformats.org/presentationml/2006/ole">
            <mc:AlternateContent xmlns:mc="http://schemas.openxmlformats.org/markup-compatibility/2006">
              <mc:Choice xmlns:v="urn:schemas-microsoft-com:vml" Requires="v">
                <p:oleObj name="Worksheet" r:id="rId2" imgW="5638800" imgH="2882900" progId="Excel.Sheet.12">
                  <p:embed/>
                </p:oleObj>
              </mc:Choice>
              <mc:Fallback>
                <p:oleObj name="Worksheet" r:id="rId2" imgW="5638800" imgH="2882900" progId="Excel.Sheet.12">
                  <p:embed/>
                  <p:pic>
                    <p:nvPicPr>
                      <p:cNvPr id="0" name=""/>
                      <p:cNvPicPr/>
                      <p:nvPr/>
                    </p:nvPicPr>
                    <p:blipFill>
                      <a:blip r:embed="rId3"/>
                      <a:stretch>
                        <a:fillRect/>
                      </a:stretch>
                    </p:blipFill>
                    <p:spPr>
                      <a:xfrm>
                        <a:off x="2775545" y="4075043"/>
                        <a:ext cx="6018295" cy="2262715"/>
                      </a:xfrm>
                      <a:prstGeom prst="rect">
                        <a:avLst/>
                      </a:prstGeom>
                    </p:spPr>
                  </p:pic>
                </p:oleObj>
              </mc:Fallback>
            </mc:AlternateContent>
          </a:graphicData>
        </a:graphic>
      </p:graphicFrame>
    </p:spTree>
    <p:extLst>
      <p:ext uri="{BB962C8B-B14F-4D97-AF65-F5344CB8AC3E}">
        <p14:creationId xmlns:p14="http://schemas.microsoft.com/office/powerpoint/2010/main" val="388764148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Changes in Expense Structure </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a:xfrm>
            <a:off x="677334" y="2160588"/>
            <a:ext cx="6707440" cy="4087811"/>
          </a:xfrm>
        </p:spPr>
        <p:txBody>
          <a:bodyPr>
            <a:normAutofit fontScale="92500" lnSpcReduction="20000"/>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941651"/>
                </a:solidFill>
                <a:latin typeface="Calibri" panose="020F0502020204030204" pitchFamily="34" charset="0"/>
              </a:rPr>
              <a:t>Current practices: </a:t>
            </a:r>
            <a:r>
              <a:rPr lang="en-US" sz="1800" b="0" i="0" u="none" strike="noStrike" baseline="0" dirty="0">
                <a:solidFill>
                  <a:srgbClr val="221E1F"/>
                </a:solidFill>
                <a:latin typeface="Calibri" panose="020F0502020204030204" pitchFamily="34" charset="0"/>
              </a:rPr>
              <a:t>Our store has been quite successful.  Our personnel expense is at the low end of the NADA guideline for the Service department.  Our net profit is running around 25-28% of gross profit.</a:t>
            </a:r>
          </a:p>
          <a:p>
            <a:r>
              <a:rPr lang="en-US" sz="1800" b="0" i="0" u="none" strike="noStrike" baseline="0" dirty="0">
                <a:solidFill>
                  <a:srgbClr val="941651"/>
                </a:solidFill>
                <a:latin typeface="Calibri" panose="020F0502020204030204" pitchFamily="34" charset="0"/>
              </a:rPr>
              <a:t>Goals for improvement: </a:t>
            </a:r>
            <a:r>
              <a:rPr lang="en-US" sz="1800" b="0" i="0" u="none" strike="noStrike" baseline="0" dirty="0">
                <a:solidFill>
                  <a:srgbClr val="221E1F"/>
                </a:solidFill>
                <a:latin typeface="Calibri" panose="020F0502020204030204" pitchFamily="34" charset="0"/>
              </a:rPr>
              <a:t>I would like to get net profit closer to 30% of gross profit.</a:t>
            </a:r>
          </a:p>
          <a:p>
            <a:r>
              <a:rPr lang="en-US" sz="1800" b="0" i="0" u="none" strike="noStrike" baseline="0" dirty="0">
                <a:solidFill>
                  <a:srgbClr val="941651"/>
                </a:solidFill>
                <a:latin typeface="Calibri" panose="020F0502020204030204" pitchFamily="34" charset="0"/>
              </a:rPr>
              <a:t>Plans to achieve your goals: </a:t>
            </a:r>
            <a:r>
              <a:rPr lang="en-US" sz="1800" b="0" i="0" u="none" strike="noStrike" baseline="0" dirty="0">
                <a:solidFill>
                  <a:srgbClr val="221E1F"/>
                </a:solidFill>
                <a:latin typeface="Calibri" panose="020F0502020204030204" pitchFamily="34" charset="0"/>
              </a:rPr>
              <a:t>Getting the gross profit retention closer to 78% of sales will help get net profit higher.  I will be starting to work with some of our vendors to try and get a percent or two lower in semi-fixed expenses.</a:t>
            </a:r>
          </a:p>
          <a:p>
            <a:r>
              <a:rPr lang="en-US" sz="1800" b="0" i="0" u="none" strike="noStrike" baseline="0" dirty="0">
                <a:solidFill>
                  <a:srgbClr val="941651"/>
                </a:solidFill>
                <a:latin typeface="Calibri" panose="020F0502020204030204" pitchFamily="34" charset="0"/>
              </a:rPr>
              <a:t>Plans to evaluate your changes: </a:t>
            </a:r>
            <a:r>
              <a:rPr lang="en-US" sz="1800" b="0" i="0" u="none" strike="noStrike" baseline="0" dirty="0">
                <a:solidFill>
                  <a:srgbClr val="221E1F"/>
                </a:solidFill>
                <a:latin typeface="Calibri" panose="020F0502020204030204" pitchFamily="34" charset="0"/>
              </a:rPr>
              <a:t>I am adding some columns to some of the payroll sheets that we use to be able to evaluate advisor payroll as a percentage of GP on a weekly basis.  I will be asking that all vendor invoices come across my desk first to find lowest hanging fruit or improving semi-fixed </a:t>
            </a:r>
            <a:r>
              <a:rPr lang="en-US" sz="1800" b="0" i="0" u="none" strike="noStrike" baseline="0" dirty="0" err="1">
                <a:solidFill>
                  <a:srgbClr val="221E1F"/>
                </a:solidFill>
                <a:latin typeface="Calibri" panose="020F0502020204030204" pitchFamily="34" charset="0"/>
              </a:rPr>
              <a:t>espenses</a:t>
            </a:r>
            <a:r>
              <a:rPr lang="en-US" sz="1800" b="0" i="0" u="none" strike="noStrike" baseline="0" dirty="0">
                <a:solidFill>
                  <a:srgbClr val="221E1F"/>
                </a:solidFill>
                <a:latin typeface="Calibri" panose="020F0502020204030204" pitchFamily="34" charset="0"/>
              </a:rPr>
              <a:t>.</a:t>
            </a:r>
          </a:p>
          <a:p>
            <a:endParaRPr lang="en-US" dirty="0"/>
          </a:p>
        </p:txBody>
      </p:sp>
      <p:graphicFrame>
        <p:nvGraphicFramePr>
          <p:cNvPr id="8" name="Object 7">
            <a:extLst>
              <a:ext uri="{FF2B5EF4-FFF2-40B4-BE49-F238E27FC236}">
                <a16:creationId xmlns:a16="http://schemas.microsoft.com/office/drawing/2014/main" id="{FB0D55E4-5A85-1000-0E58-E382E5CB6993}"/>
              </a:ext>
            </a:extLst>
          </p:cNvPr>
          <p:cNvGraphicFramePr>
            <a:graphicFrameLocks noChangeAspect="1"/>
          </p:cNvGraphicFramePr>
          <p:nvPr>
            <p:extLst>
              <p:ext uri="{D42A27DB-BD31-4B8C-83A1-F6EECF244321}">
                <p14:modId xmlns:p14="http://schemas.microsoft.com/office/powerpoint/2010/main" val="3858470370"/>
              </p:ext>
            </p:extLst>
          </p:nvPr>
        </p:nvGraphicFramePr>
        <p:xfrm>
          <a:off x="7745068" y="3429000"/>
          <a:ext cx="4076700" cy="3086100"/>
        </p:xfrm>
        <a:graphic>
          <a:graphicData uri="http://schemas.openxmlformats.org/presentationml/2006/ole">
            <mc:AlternateContent xmlns:mc="http://schemas.openxmlformats.org/markup-compatibility/2006">
              <mc:Choice xmlns:v="urn:schemas-microsoft-com:vml" Requires="v">
                <p:oleObj name="Worksheet" r:id="rId2" imgW="4076700" imgH="3086100" progId="Excel.Sheet.12">
                  <p:embed/>
                </p:oleObj>
              </mc:Choice>
              <mc:Fallback>
                <p:oleObj name="Worksheet" r:id="rId2" imgW="4076700" imgH="3086100" progId="Excel.Sheet.12">
                  <p:embed/>
                  <p:pic>
                    <p:nvPicPr>
                      <p:cNvPr id="0" name=""/>
                      <p:cNvPicPr/>
                      <p:nvPr/>
                    </p:nvPicPr>
                    <p:blipFill>
                      <a:blip r:embed="rId3"/>
                      <a:stretch>
                        <a:fillRect/>
                      </a:stretch>
                    </p:blipFill>
                    <p:spPr>
                      <a:xfrm>
                        <a:off x="7745068" y="3429000"/>
                        <a:ext cx="4076700" cy="3086100"/>
                      </a:xfrm>
                      <a:prstGeom prst="rect">
                        <a:avLst/>
                      </a:prstGeom>
                    </p:spPr>
                  </p:pic>
                </p:oleObj>
              </mc:Fallback>
            </mc:AlternateContent>
          </a:graphicData>
        </a:graphic>
      </p:graphicFrame>
    </p:spTree>
    <p:extLst>
      <p:ext uri="{BB962C8B-B14F-4D97-AF65-F5344CB8AC3E}">
        <p14:creationId xmlns:p14="http://schemas.microsoft.com/office/powerpoint/2010/main" val="130659236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a:xfrm>
            <a:off x="677334" y="609600"/>
            <a:ext cx="8596668" cy="762000"/>
          </a:xfrm>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Productivity</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a:xfrm>
            <a:off x="677334" y="1590262"/>
            <a:ext cx="5236449" cy="4929808"/>
          </a:xfrm>
        </p:spPr>
        <p:txBody>
          <a:bodyPr>
            <a:normAutofit fontScale="85000" lnSpcReduction="20000"/>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941651"/>
                </a:solidFill>
                <a:latin typeface="Calibri" panose="020F0502020204030204" pitchFamily="34" charset="0"/>
              </a:rPr>
              <a:t>Current practices: </a:t>
            </a:r>
            <a:r>
              <a:rPr lang="en-US" sz="1800" b="0" i="0" u="none" strike="noStrike" baseline="0" dirty="0">
                <a:solidFill>
                  <a:srgbClr val="221E1F"/>
                </a:solidFill>
                <a:latin typeface="Calibri" panose="020F0502020204030204" pitchFamily="34" charset="0"/>
              </a:rPr>
              <a:t>We have all of our technicians fro</a:t>
            </a:r>
            <a:r>
              <a:rPr lang="en-US" dirty="0">
                <a:solidFill>
                  <a:srgbClr val="221E1F"/>
                </a:solidFill>
                <a:latin typeface="Calibri" panose="020F0502020204030204" pitchFamily="34" charset="0"/>
              </a:rPr>
              <a:t>m express al the way up on a flat rate pay plan.  Technicians are for the most part quite proficient.</a:t>
            </a:r>
            <a:endParaRPr lang="en-US" sz="1800" b="0" i="0" u="none" strike="noStrike" baseline="0" dirty="0">
              <a:solidFill>
                <a:srgbClr val="221E1F"/>
              </a:solidFill>
              <a:latin typeface="Calibri" panose="020F0502020204030204" pitchFamily="34" charset="0"/>
            </a:endParaRPr>
          </a:p>
          <a:p>
            <a:r>
              <a:rPr lang="en-US" sz="1800" b="0" i="0" u="none" strike="noStrike" baseline="0" dirty="0">
                <a:solidFill>
                  <a:srgbClr val="941651"/>
                </a:solidFill>
                <a:latin typeface="Calibri" panose="020F0502020204030204" pitchFamily="34" charset="0"/>
              </a:rPr>
              <a:t>Goals for improvement: </a:t>
            </a:r>
            <a:r>
              <a:rPr lang="en-US" sz="1800" b="0" i="0" u="none" strike="noStrike" baseline="0" dirty="0">
                <a:solidFill>
                  <a:srgbClr val="221E1F"/>
                </a:solidFill>
                <a:latin typeface="Calibri" panose="020F0502020204030204" pitchFamily="34" charset="0"/>
              </a:rPr>
              <a:t>There are 3-4 technicians that struggle to be proficient on a regular basis.  All technicians need to be at a point that they can be 100% proficient weekly.  </a:t>
            </a:r>
          </a:p>
          <a:p>
            <a:r>
              <a:rPr lang="en-US" sz="1800" b="0" i="0" u="none" strike="noStrike" baseline="0" dirty="0">
                <a:solidFill>
                  <a:srgbClr val="941651"/>
                </a:solidFill>
                <a:latin typeface="Calibri" panose="020F0502020204030204" pitchFamily="34" charset="0"/>
              </a:rPr>
              <a:t>Plans to achieve your goals: </a:t>
            </a:r>
            <a:r>
              <a:rPr lang="en-US" sz="1800" b="0" i="0" u="none" strike="noStrike" baseline="0" dirty="0">
                <a:solidFill>
                  <a:srgbClr val="221E1F"/>
                </a:solidFill>
                <a:latin typeface="Calibri" panose="020F0502020204030204" pitchFamily="34" charset="0"/>
              </a:rPr>
              <a:t>With our new state statute regarding warranty at retail it has gotten far easier for techs to achieve the same proficiency.  They need to be pushed to turn even more hours.  My existing pay tier system for main line techs stops increasing at 60 hours.  </a:t>
            </a:r>
            <a:r>
              <a:rPr lang="en-US" dirty="0">
                <a:solidFill>
                  <a:srgbClr val="221E1F"/>
                </a:solidFill>
                <a:latin typeface="Calibri" panose="020F0502020204030204" pitchFamily="34" charset="0"/>
              </a:rPr>
              <a:t>I am working to implement a tier system that goes to 75+ hours.  I also will be putting the unproductive techs on notice that their low production will no longer be tolerated.  They will be given all the tools to succeed and if they can’t they will need to be replaced.</a:t>
            </a:r>
            <a:endParaRPr lang="en-US" sz="1800" b="0" i="0" u="none" strike="noStrike" baseline="0"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Plans to evaluate your changes:  Techs will get weekly one on ones for just a few minutes to talk about where they are at why they were successful or not successful.  Monitoring production on a daily rather than just weekly basis will allow changes to be made before it is too late in the week</a:t>
            </a:r>
          </a:p>
          <a:p>
            <a:endParaRPr lang="en-US" dirty="0"/>
          </a:p>
        </p:txBody>
      </p:sp>
      <p:graphicFrame>
        <p:nvGraphicFramePr>
          <p:cNvPr id="7" name="Object 6">
            <a:extLst>
              <a:ext uri="{FF2B5EF4-FFF2-40B4-BE49-F238E27FC236}">
                <a16:creationId xmlns:a16="http://schemas.microsoft.com/office/drawing/2014/main" id="{0B522029-047A-4157-FA9F-13A60607230E}"/>
              </a:ext>
            </a:extLst>
          </p:cNvPr>
          <p:cNvGraphicFramePr>
            <a:graphicFrameLocks noChangeAspect="1"/>
          </p:cNvGraphicFramePr>
          <p:nvPr>
            <p:extLst>
              <p:ext uri="{D42A27DB-BD31-4B8C-83A1-F6EECF244321}">
                <p14:modId xmlns:p14="http://schemas.microsoft.com/office/powerpoint/2010/main" val="612558260"/>
              </p:ext>
            </p:extLst>
          </p:nvPr>
        </p:nvGraphicFramePr>
        <p:xfrm>
          <a:off x="6016815" y="2160589"/>
          <a:ext cx="5788634" cy="4437063"/>
        </p:xfrm>
        <a:graphic>
          <a:graphicData uri="http://schemas.openxmlformats.org/presentationml/2006/ole">
            <mc:AlternateContent xmlns:mc="http://schemas.openxmlformats.org/markup-compatibility/2006">
              <mc:Choice xmlns:v="urn:schemas-microsoft-com:vml" Requires="v">
                <p:oleObj name="Worksheet" r:id="rId2" imgW="8267700" imgH="6337300" progId="Excel.Sheet.12">
                  <p:embed/>
                </p:oleObj>
              </mc:Choice>
              <mc:Fallback>
                <p:oleObj name="Worksheet" r:id="rId2" imgW="8267700" imgH="6337300" progId="Excel.Sheet.12">
                  <p:embed/>
                  <p:pic>
                    <p:nvPicPr>
                      <p:cNvPr id="0" name=""/>
                      <p:cNvPicPr/>
                      <p:nvPr/>
                    </p:nvPicPr>
                    <p:blipFill>
                      <a:blip r:embed="rId3"/>
                      <a:stretch>
                        <a:fillRect/>
                      </a:stretch>
                    </p:blipFill>
                    <p:spPr>
                      <a:xfrm>
                        <a:off x="6016815" y="2160589"/>
                        <a:ext cx="5788634" cy="4437063"/>
                      </a:xfrm>
                      <a:prstGeom prst="rect">
                        <a:avLst/>
                      </a:prstGeom>
                    </p:spPr>
                  </p:pic>
                </p:oleObj>
              </mc:Fallback>
            </mc:AlternateContent>
          </a:graphicData>
        </a:graphic>
      </p:graphicFrame>
    </p:spTree>
    <p:extLst>
      <p:ext uri="{BB962C8B-B14F-4D97-AF65-F5344CB8AC3E}">
        <p14:creationId xmlns:p14="http://schemas.microsoft.com/office/powerpoint/2010/main" val="190147798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Facility</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a:xfrm>
            <a:off x="677334" y="1507462"/>
            <a:ext cx="7224275" cy="4533900"/>
          </a:xfrm>
        </p:spPr>
        <p:txBody>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941651"/>
                </a:solidFill>
                <a:latin typeface="Calibri" panose="020F0502020204030204" pitchFamily="34" charset="0"/>
              </a:rPr>
              <a:t>Current practices: </a:t>
            </a:r>
            <a:r>
              <a:rPr lang="en-US" sz="1800" b="0" i="0" u="none" strike="noStrike" baseline="0" dirty="0">
                <a:solidFill>
                  <a:schemeClr val="tx1"/>
                </a:solidFill>
                <a:latin typeface="Calibri" panose="020F0502020204030204" pitchFamily="34" charset="0"/>
              </a:rPr>
              <a:t>Currently the majority of our main line techs work a 4x10 shift.  This leaves a number of hours with empty bays.</a:t>
            </a:r>
            <a:endParaRPr lang="en-US" sz="1800" b="0" i="0" u="none" strike="noStrike" baseline="0" dirty="0">
              <a:solidFill>
                <a:srgbClr val="941651"/>
              </a:solidFill>
              <a:latin typeface="Calibri" panose="020F0502020204030204" pitchFamily="34" charset="0"/>
            </a:endParaRPr>
          </a:p>
          <a:p>
            <a:r>
              <a:rPr lang="en-US" sz="1800" b="0" i="0" u="none" strike="noStrike" baseline="0" dirty="0">
                <a:solidFill>
                  <a:srgbClr val="941651"/>
                </a:solidFill>
                <a:latin typeface="Calibri" panose="020F0502020204030204" pitchFamily="34" charset="0"/>
              </a:rPr>
              <a:t>Goals for improvement:  </a:t>
            </a:r>
            <a:r>
              <a:rPr lang="en-US" sz="1800" b="0" i="0" u="none" strike="noStrike" baseline="0" dirty="0">
                <a:solidFill>
                  <a:srgbClr val="221E1F"/>
                </a:solidFill>
                <a:latin typeface="Calibri" panose="020F0502020204030204" pitchFamily="34" charset="0"/>
              </a:rPr>
              <a:t>I would like to get the facility utilization closer to 65-75%</a:t>
            </a:r>
          </a:p>
          <a:p>
            <a:r>
              <a:rPr lang="en-US" sz="1800" b="0" i="0" u="none" strike="noStrike" baseline="0" dirty="0">
                <a:solidFill>
                  <a:srgbClr val="941651"/>
                </a:solidFill>
                <a:latin typeface="Calibri" panose="020F0502020204030204" pitchFamily="34" charset="0"/>
              </a:rPr>
              <a:t>Plans to achieve your goals:  </a:t>
            </a:r>
            <a:r>
              <a:rPr lang="en-US" sz="1800" b="0" i="0" u="none" strike="noStrike" baseline="0" dirty="0">
                <a:solidFill>
                  <a:srgbClr val="221E1F"/>
                </a:solidFill>
                <a:latin typeface="Calibri" panose="020F0502020204030204" pitchFamily="34" charset="0"/>
              </a:rPr>
              <a:t>I am working with our corporate office to establish some different shifts that wil</a:t>
            </a:r>
            <a:r>
              <a:rPr lang="en-US" dirty="0">
                <a:solidFill>
                  <a:srgbClr val="221E1F"/>
                </a:solidFill>
                <a:latin typeface="Calibri" panose="020F0502020204030204" pitchFamily="34" charset="0"/>
              </a:rPr>
              <a:t>l allow for greater stall utilization.  I just started running ads for second shift reconditioning techs and may have some candidates for this.</a:t>
            </a:r>
            <a:endParaRPr lang="en-US" sz="1800" b="0" i="0" u="none" strike="noStrike" baseline="0" dirty="0">
              <a:solidFill>
                <a:srgbClr val="221E1F"/>
              </a:solidFill>
              <a:latin typeface="Calibri" panose="020F0502020204030204" pitchFamily="34" charset="0"/>
            </a:endParaRPr>
          </a:p>
          <a:p>
            <a:r>
              <a:rPr lang="en-US" sz="1800" b="0" i="0" u="none" strike="noStrike" baseline="0" dirty="0">
                <a:solidFill>
                  <a:srgbClr val="941651"/>
                </a:solidFill>
                <a:latin typeface="Calibri" panose="020F0502020204030204" pitchFamily="34" charset="0"/>
              </a:rPr>
              <a:t>Plans to evaluate your changes:  </a:t>
            </a:r>
            <a:r>
              <a:rPr lang="en-US" sz="1800" b="0" i="0" u="none" strike="noStrike" baseline="0" dirty="0">
                <a:solidFill>
                  <a:srgbClr val="221E1F"/>
                </a:solidFill>
                <a:latin typeface="Calibri" panose="020F0502020204030204" pitchFamily="34" charset="0"/>
              </a:rPr>
              <a:t>This will likely be a slow change.  Techs in my area are all quite happy because they are no longer “plagued” by warranty pay.  This will be a slow climb</a:t>
            </a:r>
          </a:p>
          <a:p>
            <a:endParaRPr lang="en-US" dirty="0"/>
          </a:p>
        </p:txBody>
      </p:sp>
      <p:pic>
        <p:nvPicPr>
          <p:cNvPr id="7" name="Picture 6">
            <a:extLst>
              <a:ext uri="{FF2B5EF4-FFF2-40B4-BE49-F238E27FC236}">
                <a16:creationId xmlns:a16="http://schemas.microsoft.com/office/drawing/2014/main" id="{7D645761-9FB4-9934-A622-AFA5A0651A4E}"/>
              </a:ext>
            </a:extLst>
          </p:cNvPr>
          <p:cNvPicPr>
            <a:picLocks noChangeAspect="1"/>
          </p:cNvPicPr>
          <p:nvPr/>
        </p:nvPicPr>
        <p:blipFill>
          <a:blip r:embed="rId2"/>
          <a:stretch>
            <a:fillRect/>
          </a:stretch>
        </p:blipFill>
        <p:spPr>
          <a:xfrm>
            <a:off x="8216900" y="2160589"/>
            <a:ext cx="3975100" cy="4533900"/>
          </a:xfrm>
          <a:prstGeom prst="rect">
            <a:avLst/>
          </a:prstGeom>
        </p:spPr>
      </p:pic>
    </p:spTree>
    <p:extLst>
      <p:ext uri="{BB962C8B-B14F-4D97-AF65-F5344CB8AC3E}">
        <p14:creationId xmlns:p14="http://schemas.microsoft.com/office/powerpoint/2010/main" val="333345267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FE6F10-0BA0-1313-9F7B-7EBE765BA7D5}"/>
              </a:ext>
            </a:extLst>
          </p:cNvPr>
          <p:cNvSpPr>
            <a:spLocks noGrp="1"/>
          </p:cNvSpPr>
          <p:nvPr>
            <p:ph type="title"/>
          </p:nvPr>
        </p:nvSpPr>
        <p:spPr/>
        <p:txBody>
          <a:bodyPr/>
          <a:lstStyle/>
          <a:p>
            <a:r>
              <a:rPr lang="en-US" dirty="0">
                <a:solidFill>
                  <a:schemeClr val="tx1"/>
                </a:solidFill>
              </a:rPr>
              <a:t>Repair order analysis</a:t>
            </a:r>
          </a:p>
        </p:txBody>
      </p:sp>
      <p:sp>
        <p:nvSpPr>
          <p:cNvPr id="3" name="Content Placeholder 2">
            <a:extLst>
              <a:ext uri="{FF2B5EF4-FFF2-40B4-BE49-F238E27FC236}">
                <a16:creationId xmlns:a16="http://schemas.microsoft.com/office/drawing/2014/main" id="{DC1AC215-6A1E-4C59-EFD0-D293BFB95537}"/>
              </a:ext>
            </a:extLst>
          </p:cNvPr>
          <p:cNvSpPr>
            <a:spLocks noGrp="1"/>
          </p:cNvSpPr>
          <p:nvPr>
            <p:ph sz="half" idx="1"/>
          </p:nvPr>
        </p:nvSpPr>
        <p:spPr>
          <a:xfrm>
            <a:off x="219456" y="1267968"/>
            <a:ext cx="5998464" cy="5240782"/>
          </a:xfrm>
        </p:spPr>
        <p:txBody>
          <a:bodyPr/>
          <a:lstStyle/>
          <a:p>
            <a:r>
              <a:rPr lang="en-US" dirty="0"/>
              <a:t>This is an eye-opening exercise.  Inspect what you expect is the old line.  It sure is true.  It unveiled some people not following our pricing strategy and some other people not selling maintenance packages, but instead selling the parts of a maintenance package.  This drops some of the jobs into the lower profit competitive tier, rather than the higher profit maintenance category.  This is a strong selling Service department that needs tweaks rather than an overhaul.  Because we do have a high percentage of express service maintenance packages it pushes use into an artificially high amount of “one line” ROs.  We do need to take a closer look at Competitively priced items, ensuring that we are in line with market pricing.  We would like to get our total ELR closer to $150 and competitive is the first place to adjust pricing as it has a big impact.</a:t>
            </a:r>
          </a:p>
        </p:txBody>
      </p:sp>
      <p:pic>
        <p:nvPicPr>
          <p:cNvPr id="10" name="Picture 9">
            <a:extLst>
              <a:ext uri="{FF2B5EF4-FFF2-40B4-BE49-F238E27FC236}">
                <a16:creationId xmlns:a16="http://schemas.microsoft.com/office/drawing/2014/main" id="{B7A29D0F-D4FC-724E-EBF3-D6D0438912FC}"/>
              </a:ext>
            </a:extLst>
          </p:cNvPr>
          <p:cNvPicPr>
            <a:picLocks noChangeAspect="1"/>
          </p:cNvPicPr>
          <p:nvPr/>
        </p:nvPicPr>
        <p:blipFill>
          <a:blip r:embed="rId2"/>
          <a:stretch>
            <a:fillRect/>
          </a:stretch>
        </p:blipFill>
        <p:spPr>
          <a:xfrm>
            <a:off x="6715790" y="1930400"/>
            <a:ext cx="5116424" cy="4578350"/>
          </a:xfrm>
          <a:prstGeom prst="rect">
            <a:avLst/>
          </a:prstGeom>
        </p:spPr>
      </p:pic>
    </p:spTree>
    <p:extLst>
      <p:ext uri="{BB962C8B-B14F-4D97-AF65-F5344CB8AC3E}">
        <p14:creationId xmlns:p14="http://schemas.microsoft.com/office/powerpoint/2010/main" val="416711740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Strengths</a:t>
            </a:r>
            <a:br>
              <a:rPr lang="en-US" dirty="0">
                <a:solidFill>
                  <a:schemeClr val="tx1"/>
                </a:solidFill>
              </a:rPr>
            </a:br>
            <a:endParaRPr lang="en-US" dirty="0">
              <a:solidFill>
                <a:schemeClr val="tx1"/>
              </a:solidFill>
            </a:endParaRP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1351723"/>
            <a:ext cx="8596668" cy="4689640"/>
          </a:xfrm>
        </p:spPr>
        <p:txBody>
          <a:bodyPr>
            <a:normAutofit/>
          </a:bodyPr>
          <a:lstStyle/>
          <a:p>
            <a:r>
              <a:rPr lang="en-US" dirty="0"/>
              <a:t>Strengths: Universally processes and procedures being in place was a top answer for many employees.  It was mentioned many times that communication and problem solving were strong suits.  People felt that they were treated as humans and not just employees.  It also was refreshing to see that people felt it was a good place to work and that compensation was in line.  Work life balance was uniquely a strength, not common in this business to hear that.</a:t>
            </a:r>
          </a:p>
          <a:p>
            <a:r>
              <a:rPr lang="en-US" dirty="0"/>
              <a:t>There were a few highlights:</a:t>
            </a:r>
          </a:p>
          <a:p>
            <a:r>
              <a:rPr lang="en-US" dirty="0"/>
              <a:t>”Great culture holds good employees and grows people up to new roles” “Being able to adapt to change individually and as a team” “Low Turnover” “Strict management and rules” “The crew is like a weird family”</a:t>
            </a:r>
          </a:p>
          <a:p>
            <a:r>
              <a:rPr lang="en-US" dirty="0">
                <a:solidFill>
                  <a:srgbClr val="941651"/>
                </a:solidFill>
              </a:rPr>
              <a:t>Biggest surprise was how many people listed rules and accountability as a strength.</a:t>
            </a:r>
          </a:p>
        </p:txBody>
      </p:sp>
    </p:spTree>
    <p:extLst>
      <p:ext uri="{BB962C8B-B14F-4D97-AF65-F5344CB8AC3E}">
        <p14:creationId xmlns:p14="http://schemas.microsoft.com/office/powerpoint/2010/main" val="383922138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Weaknesses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1560443"/>
            <a:ext cx="8596668" cy="4480919"/>
          </a:xfrm>
        </p:spPr>
        <p:txBody>
          <a:bodyPr/>
          <a:lstStyle/>
          <a:p>
            <a:r>
              <a:rPr lang="en-US" dirty="0"/>
              <a:t>Weaknesses-  The number one weakness was listed a number of times.  Not everyone gives the same effort.  Many people ride on the backs of those that are pushing the hardest.  This was especially noted amongst service advisors.  There also was a fair number of tech comments that they felt Advisors did not communicate well enough with them.  There also is clearly a divide between the main shop advisors and express advisors.  They don’t feel like a team with </a:t>
            </a:r>
            <a:r>
              <a:rPr lang="en-US" dirty="0" err="1"/>
              <a:t>eachother</a:t>
            </a:r>
            <a:endParaRPr lang="en-US" dirty="0"/>
          </a:p>
          <a:p>
            <a:r>
              <a:rPr lang="en-US" dirty="0"/>
              <a:t>A few highlights: “Very busy store, easy to get overwhelmed” “Some team members are not as willing to help” “ Advisors being off of the drive” ” Main shop/express working together” “Not everyone on the same page”</a:t>
            </a:r>
          </a:p>
          <a:p>
            <a:r>
              <a:rPr lang="en-US" dirty="0">
                <a:solidFill>
                  <a:srgbClr val="941651"/>
                </a:solidFill>
              </a:rPr>
              <a:t>Biggest surprise was how communication was listed by so many in strength and in weakness</a:t>
            </a:r>
          </a:p>
          <a:p>
            <a:endParaRPr lang="en-US" dirty="0"/>
          </a:p>
        </p:txBody>
      </p:sp>
    </p:spTree>
    <p:extLst>
      <p:ext uri="{BB962C8B-B14F-4D97-AF65-F5344CB8AC3E}">
        <p14:creationId xmlns:p14="http://schemas.microsoft.com/office/powerpoint/2010/main" val="2417698126"/>
      </p:ext>
    </p:extLst>
  </p:cSld>
  <p:clrMapOvr>
    <a:masterClrMapping/>
  </p:clrMapOvr>
</p:sld>
</file>

<file path=ppt/theme/theme1.xml><?xml version="1.0" encoding="utf-8"?>
<a:theme xmlns:a="http://schemas.openxmlformats.org/drawingml/2006/main" name="Facet">
  <a:themeElements>
    <a:clrScheme name="Grayscale">
      <a:dk1>
        <a:sysClr val="windowText" lastClr="000000"/>
      </a:dk1>
      <a:lt1>
        <a:sysClr val="window" lastClr="FFFFFF"/>
      </a:lt1>
      <a:dk2>
        <a:srgbClr val="000000"/>
      </a:dk2>
      <a:lt2>
        <a:srgbClr val="F8F8F8"/>
      </a:lt2>
      <a:accent1>
        <a:srgbClr val="DDDDDD"/>
      </a:accent1>
      <a:accent2>
        <a:srgbClr val="B2B2B2"/>
      </a:accent2>
      <a:accent3>
        <a:srgbClr val="969696"/>
      </a:accent3>
      <a:accent4>
        <a:srgbClr val="808080"/>
      </a:accent4>
      <a:accent5>
        <a:srgbClr val="5F5F5F"/>
      </a:accent5>
      <a:accent6>
        <a:srgbClr val="4D4D4D"/>
      </a:accent6>
      <a:hlink>
        <a:srgbClr val="5F5F5F"/>
      </a:hlink>
      <a:folHlink>
        <a:srgbClr val="91919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CFBC31BA-B70F-4F30-BCAA-4F3011E16C4D}"/>
    </a:ext>
  </a:extLst>
</a:theme>
</file>

<file path=docProps/app.xml><?xml version="1.0" encoding="utf-8"?>
<Properties xmlns="http://schemas.openxmlformats.org/officeDocument/2006/extended-properties" xmlns:vt="http://schemas.openxmlformats.org/officeDocument/2006/docPropsVTypes">
  <Template>TM02900688[[fn=Facet]]</Template>
  <TotalTime>925</TotalTime>
  <Words>2181</Words>
  <Application>Microsoft Macintosh PowerPoint</Application>
  <PresentationFormat>Widescreen</PresentationFormat>
  <Paragraphs>91</Paragraphs>
  <Slides>16</Slides>
  <Notes>0</Notes>
  <HiddenSlides>0</HiddenSlides>
  <MMClips>0</MMClips>
  <ScaleCrop>false</ScaleCrop>
  <HeadingPairs>
    <vt:vector size="8" baseType="variant">
      <vt:variant>
        <vt:lpstr>Fonts Used</vt:lpstr>
      </vt:variant>
      <vt:variant>
        <vt:i4>4</vt:i4>
      </vt:variant>
      <vt:variant>
        <vt:lpstr>Theme</vt:lpstr>
      </vt:variant>
      <vt:variant>
        <vt:i4>1</vt:i4>
      </vt:variant>
      <vt:variant>
        <vt:lpstr>Embedded OLE Servers</vt:lpstr>
      </vt:variant>
      <vt:variant>
        <vt:i4>1</vt:i4>
      </vt:variant>
      <vt:variant>
        <vt:lpstr>Slide Titles</vt:lpstr>
      </vt:variant>
      <vt:variant>
        <vt:i4>16</vt:i4>
      </vt:variant>
    </vt:vector>
  </HeadingPairs>
  <TitlesOfParts>
    <vt:vector size="22" baseType="lpstr">
      <vt:lpstr>Arial</vt:lpstr>
      <vt:lpstr>Calibri</vt:lpstr>
      <vt:lpstr>Trebuchet MS</vt:lpstr>
      <vt:lpstr>Wingdings 3</vt:lpstr>
      <vt:lpstr>Facet</vt:lpstr>
      <vt:lpstr>Microsoft Excel Worksheet</vt:lpstr>
      <vt:lpstr>NADA Service Homework </vt:lpstr>
      <vt:lpstr>   Marketing  </vt:lpstr>
      <vt:lpstr>  Analyze Cost of Labor   </vt:lpstr>
      <vt:lpstr> Changes in Expense Structure    </vt:lpstr>
      <vt:lpstr> Productivity   </vt:lpstr>
      <vt:lpstr> Facility   </vt:lpstr>
      <vt:lpstr>Repair order analysis</vt:lpstr>
      <vt:lpstr>SWOT Analysis- Strengths </vt:lpstr>
      <vt:lpstr>SWOT Analysis- Weaknesses</vt:lpstr>
      <vt:lpstr>SWOT Analysis- Opportunities</vt:lpstr>
      <vt:lpstr>SWOT Analysis- Threats</vt:lpstr>
      <vt:lpstr>SWOT Analysis- Objectives</vt:lpstr>
      <vt:lpstr>SWOT Analysis-Strategies </vt:lpstr>
      <vt:lpstr>SWOT Analysis-Tactics</vt:lpstr>
      <vt:lpstr>SWOT Analysis- Action Plan</vt:lpstr>
      <vt:lpstr>Homework Synopsis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NADA Service Homework </dc:title>
  <dc:creator>Hourcle, Laurent</dc:creator>
  <cp:lastModifiedBy>John Reinan</cp:lastModifiedBy>
  <cp:revision>10</cp:revision>
  <dcterms:created xsi:type="dcterms:W3CDTF">2022-12-04T13:10:55Z</dcterms:created>
  <dcterms:modified xsi:type="dcterms:W3CDTF">2024-04-22T03:37:42Z</dcterms:modified>
</cp:coreProperties>
</file>