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627EF17-23DF-42DC-B336-83EDDE1C44B4}" v="1" dt="2024-04-09T20:39:04.9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N437 Chris Sherman March 2024 analysis</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We are opening a brand-new facility this year which presents a tremendous opportunity to create a brand-new process culture.  It also gives the chance to be able to capitalize on the market by opening ourselves up to all makes and models with the addition of an express service lane. </a:t>
            </a:r>
          </a:p>
          <a:p>
            <a:r>
              <a:rPr lang="en-US" dirty="0"/>
              <a:t>We do not do a good job selling additional work.  We have a strong customer base and lots of people coming through the door.  By simply properly training our techs and advisors to do a better job selling, we can drastically increase our  hours per RO thus increasing our gross income. Adding a service advisor menu selling tool along with tech videos will be a great addition in providing the opportunity to close on that work. </a:t>
            </a:r>
          </a:p>
          <a:p>
            <a:r>
              <a:rPr lang="en-US" dirty="0"/>
              <a:t>Expand service hours to be more convenient for our customers</a:t>
            </a:r>
          </a:p>
          <a:p>
            <a:r>
              <a:rPr lang="en-US" dirty="0"/>
              <a:t>Create a higher specialized EV labor rate </a:t>
            </a:r>
          </a:p>
          <a:p>
            <a:r>
              <a:rPr lang="en-US" dirty="0"/>
              <a:t>We seem to have one of the lower franchise dealer labor rates in our area. We can increase our door rate and still be competitive in our market.</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Techs are in high demand.  If we do not provide opportunity for techs to do well, they will go else ware.  We need to have enough work and provide chance for development to show them this is the place to be!</a:t>
            </a:r>
          </a:p>
          <a:p>
            <a:r>
              <a:rPr lang="en-US" dirty="0"/>
              <a:t>Overhead.  There is a high capital outlay for our new facility going up.  We must be able to increase our ability to sell hours and increase production to show a positive ROI</a:t>
            </a:r>
          </a:p>
          <a:p>
            <a:r>
              <a:rPr lang="en-US" dirty="0"/>
              <a:t>Competition.  We have many repair facilities around us that do a better job of marketing to our customers.  They are also open longer hours then we are.  We must keep our customer base!  Don’t give them a reason to seek services elsewhere</a:t>
            </a:r>
          </a:p>
          <a:p>
            <a:r>
              <a:rPr lang="en-US" dirty="0"/>
              <a:t>Lack of training.  Whether its sales training, tech training, or phone/</a:t>
            </a:r>
            <a:r>
              <a:rPr lang="en-US" dirty="0" err="1"/>
              <a:t>bdc</a:t>
            </a:r>
            <a:r>
              <a:rPr lang="en-US" dirty="0"/>
              <a:t> training.  We need to be better at training our employees so that they better equip to do their job to the best of their abilities.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sales ability for techs and service advisers</a:t>
            </a:r>
          </a:p>
          <a:p>
            <a:r>
              <a:rPr lang="en-US" dirty="0"/>
              <a:t>Phone and lead handling training</a:t>
            </a:r>
          </a:p>
          <a:p>
            <a:r>
              <a:rPr lang="en-US" dirty="0"/>
              <a:t>Decrease one-line RO’s</a:t>
            </a:r>
          </a:p>
          <a:p>
            <a:r>
              <a:rPr lang="en-US" dirty="0"/>
              <a:t>Increase facility utilization</a:t>
            </a:r>
          </a:p>
          <a:p>
            <a:r>
              <a:rPr lang="en-US" dirty="0"/>
              <a:t>Create a marketing strategy beyond service reminders</a:t>
            </a:r>
          </a:p>
          <a:p>
            <a:r>
              <a:rPr lang="en-US" dirty="0"/>
              <a:t>Be more convenient for our customers</a:t>
            </a:r>
          </a:p>
          <a:p>
            <a:r>
              <a:rPr lang="en-US" dirty="0"/>
              <a:t>Increase labor rate</a:t>
            </a:r>
          </a:p>
          <a:p>
            <a:r>
              <a:rPr lang="en-US" dirty="0"/>
              <a:t>Create a new goal achieving culture</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Analysis-Strategies</a:t>
            </a:r>
            <a:br>
              <a:rPr lang="en-US" dirty="0"/>
            </a:br>
            <a:endParaRPr lang="en-US" dirty="0"/>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Implement a scheduled sales training for service advisors and phone training for BDC and service advisors</a:t>
            </a:r>
          </a:p>
          <a:p>
            <a:r>
              <a:rPr lang="en-US" dirty="0"/>
              <a:t>Have techs do a video walk through on all multipoint inspections so the customer can see the work that is need to be done to the car. </a:t>
            </a:r>
          </a:p>
          <a:p>
            <a:r>
              <a:rPr lang="en-US" dirty="0"/>
              <a:t>Change service hours to match sales and increase Saturday hours. </a:t>
            </a:r>
          </a:p>
          <a:p>
            <a:r>
              <a:rPr lang="en-US" dirty="0"/>
              <a:t>Move to a 4-day work week for techs to increase productivity and facility utilization</a:t>
            </a:r>
          </a:p>
          <a:p>
            <a:r>
              <a:rPr lang="en-US" dirty="0"/>
              <a:t>Market the new service facility through Billboards, radio, and internet advertising</a:t>
            </a:r>
          </a:p>
          <a:p>
            <a:r>
              <a:rPr lang="en-US" dirty="0"/>
              <a:t>Increase Door rate and competitive pricing strategies to be closer(higher) to local competing service facilities.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32597"/>
            <a:ext cx="8596668" cy="3880773"/>
          </a:xfrm>
        </p:spPr>
        <p:txBody>
          <a:bodyPr>
            <a:normAutofit fontScale="92500"/>
          </a:bodyPr>
          <a:lstStyle/>
          <a:p>
            <a:r>
              <a:rPr lang="en-US" dirty="0"/>
              <a:t>Mystery shop and ease drop on advisor's sales process to reward and give advise for improvement.  </a:t>
            </a:r>
          </a:p>
          <a:p>
            <a:r>
              <a:rPr lang="en-US" dirty="0"/>
              <a:t>Put incentives and contests in place to reward sales goals that are met or exceeded.  For example, Tool truck vouchers for techs, bonus’ for Service advisors</a:t>
            </a:r>
          </a:p>
          <a:p>
            <a:r>
              <a:rPr lang="en-US" dirty="0"/>
              <a:t>Shop other local service facilities to price competitive work accordingly.</a:t>
            </a:r>
          </a:p>
          <a:p>
            <a:r>
              <a:rPr lang="en-US" dirty="0"/>
              <a:t>Go to local BOCES and trade schools/programs to obtain recruited techs out of school.  Provide them a career path for them.</a:t>
            </a:r>
          </a:p>
          <a:p>
            <a:r>
              <a:rPr lang="en-US" dirty="0"/>
              <a:t>Hire Fetch to deliver parts to the techs bays to increase efficiency</a:t>
            </a:r>
          </a:p>
          <a:p>
            <a:r>
              <a:rPr lang="en-US" dirty="0"/>
              <a:t>Have service manager TO all declined work. </a:t>
            </a:r>
          </a:p>
          <a:p>
            <a:r>
              <a:rPr lang="en-US" dirty="0"/>
              <a:t>PR campaign to promote our brand-new facility</a:t>
            </a:r>
          </a:p>
          <a:p>
            <a:r>
              <a:rPr lang="en-US" dirty="0"/>
              <a:t>Introduce and implement menu selling to the service advisors</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pPr marL="0" indent="0">
              <a:buNone/>
            </a:pPr>
            <a:endParaRPr lang="en-US" dirty="0"/>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807889708"/>
              </p:ext>
            </p:extLst>
          </p:nvPr>
        </p:nvGraphicFramePr>
        <p:xfrm>
          <a:off x="363894" y="1270000"/>
          <a:ext cx="9567228" cy="5298530"/>
        </p:xfrm>
        <a:graphic>
          <a:graphicData uri="http://schemas.openxmlformats.org/drawingml/2006/table">
            <a:tbl>
              <a:tblPr firstRow="1" bandRow="1">
                <a:tableStyleId>{5C22544A-7EE6-4342-B048-85BDC9FD1C3A}</a:tableStyleId>
              </a:tblPr>
              <a:tblGrid>
                <a:gridCol w="3189076">
                  <a:extLst>
                    <a:ext uri="{9D8B030D-6E8A-4147-A177-3AD203B41FA5}">
                      <a16:colId xmlns:a16="http://schemas.microsoft.com/office/drawing/2014/main" val="2235853955"/>
                    </a:ext>
                  </a:extLst>
                </a:gridCol>
                <a:gridCol w="3189076">
                  <a:extLst>
                    <a:ext uri="{9D8B030D-6E8A-4147-A177-3AD203B41FA5}">
                      <a16:colId xmlns:a16="http://schemas.microsoft.com/office/drawing/2014/main" val="4174400132"/>
                    </a:ext>
                  </a:extLst>
                </a:gridCol>
                <a:gridCol w="3189076">
                  <a:extLst>
                    <a:ext uri="{9D8B030D-6E8A-4147-A177-3AD203B41FA5}">
                      <a16:colId xmlns:a16="http://schemas.microsoft.com/office/drawing/2014/main" val="1146395385"/>
                    </a:ext>
                  </a:extLst>
                </a:gridCol>
              </a:tblGrid>
              <a:tr h="597892">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97892">
                <a:tc>
                  <a:txBody>
                    <a:bodyPr/>
                    <a:lstStyle/>
                    <a:p>
                      <a:r>
                        <a:rPr lang="en-US" dirty="0"/>
                        <a:t>Completive price analysis</a:t>
                      </a:r>
                    </a:p>
                  </a:txBody>
                  <a:tcPr/>
                </a:tc>
                <a:tc>
                  <a:txBody>
                    <a:bodyPr/>
                    <a:lstStyle/>
                    <a:p>
                      <a:r>
                        <a:rPr lang="en-US" dirty="0"/>
                        <a:t>Service manager, GM</a:t>
                      </a:r>
                    </a:p>
                  </a:txBody>
                  <a:tcPr/>
                </a:tc>
                <a:tc>
                  <a:txBody>
                    <a:bodyPr/>
                    <a:lstStyle/>
                    <a:p>
                      <a:r>
                        <a:rPr lang="en-US" dirty="0"/>
                        <a:t>April 30, May 1 new priced go live</a:t>
                      </a:r>
                    </a:p>
                  </a:txBody>
                  <a:tcPr/>
                </a:tc>
                <a:extLst>
                  <a:ext uri="{0D108BD9-81ED-4DB2-BD59-A6C34878D82A}">
                    <a16:rowId xmlns:a16="http://schemas.microsoft.com/office/drawing/2014/main" val="2400365483"/>
                  </a:ext>
                </a:extLst>
              </a:tr>
              <a:tr h="854132">
                <a:tc>
                  <a:txBody>
                    <a:bodyPr/>
                    <a:lstStyle/>
                    <a:p>
                      <a:r>
                        <a:rPr lang="en-US" dirty="0"/>
                        <a:t>Facility PR campaign </a:t>
                      </a:r>
                    </a:p>
                  </a:txBody>
                  <a:tcPr/>
                </a:tc>
                <a:tc>
                  <a:txBody>
                    <a:bodyPr/>
                    <a:lstStyle/>
                    <a:p>
                      <a:r>
                        <a:rPr lang="en-US" dirty="0"/>
                        <a:t>Service manager, GM, Dealer Principal</a:t>
                      </a:r>
                    </a:p>
                  </a:txBody>
                  <a:tcPr/>
                </a:tc>
                <a:tc>
                  <a:txBody>
                    <a:bodyPr/>
                    <a:lstStyle/>
                    <a:p>
                      <a:r>
                        <a:rPr lang="en-US" dirty="0"/>
                        <a:t>Plan established May 2024, Marketed 30 days prior and 90 days after opening</a:t>
                      </a:r>
                    </a:p>
                  </a:txBody>
                  <a:tcPr/>
                </a:tc>
                <a:extLst>
                  <a:ext uri="{0D108BD9-81ED-4DB2-BD59-A6C34878D82A}">
                    <a16:rowId xmlns:a16="http://schemas.microsoft.com/office/drawing/2014/main" val="107845787"/>
                  </a:ext>
                </a:extLst>
              </a:tr>
              <a:tr h="341653">
                <a:tc>
                  <a:txBody>
                    <a:bodyPr/>
                    <a:lstStyle/>
                    <a:p>
                      <a:r>
                        <a:rPr lang="en-US" dirty="0"/>
                        <a:t>Sales training</a:t>
                      </a:r>
                    </a:p>
                  </a:txBody>
                  <a:tcPr/>
                </a:tc>
                <a:tc>
                  <a:txBody>
                    <a:bodyPr/>
                    <a:lstStyle/>
                    <a:p>
                      <a:r>
                        <a:rPr lang="en-US" dirty="0"/>
                        <a:t>Advisors </a:t>
                      </a:r>
                    </a:p>
                  </a:txBody>
                  <a:tcPr/>
                </a:tc>
                <a:tc>
                  <a:txBody>
                    <a:bodyPr/>
                    <a:lstStyle/>
                    <a:p>
                      <a:r>
                        <a:rPr lang="en-US" dirty="0"/>
                        <a:t>Create monthly curriculum </a:t>
                      </a:r>
                    </a:p>
                  </a:txBody>
                  <a:tcPr/>
                </a:tc>
                <a:extLst>
                  <a:ext uri="{0D108BD9-81ED-4DB2-BD59-A6C34878D82A}">
                    <a16:rowId xmlns:a16="http://schemas.microsoft.com/office/drawing/2014/main" val="1530126605"/>
                  </a:ext>
                </a:extLst>
              </a:tr>
              <a:tr h="597892">
                <a:tc>
                  <a:txBody>
                    <a:bodyPr/>
                    <a:lstStyle/>
                    <a:p>
                      <a:r>
                        <a:rPr lang="en-US" dirty="0"/>
                        <a:t>Phone training</a:t>
                      </a:r>
                    </a:p>
                  </a:txBody>
                  <a:tcPr/>
                </a:tc>
                <a:tc>
                  <a:txBody>
                    <a:bodyPr/>
                    <a:lstStyle/>
                    <a:p>
                      <a:r>
                        <a:rPr lang="en-US" dirty="0"/>
                        <a:t>Advisors, BDC</a:t>
                      </a:r>
                    </a:p>
                  </a:txBody>
                  <a:tcPr/>
                </a:tc>
                <a:tc>
                  <a:txBody>
                    <a:bodyPr/>
                    <a:lstStyle/>
                    <a:p>
                      <a:r>
                        <a:rPr lang="en-US" dirty="0"/>
                        <a:t>Hire company by April 30</a:t>
                      </a:r>
                      <a:r>
                        <a:rPr lang="en-US" baseline="30000" dirty="0"/>
                        <a:t>th</a:t>
                      </a:r>
                      <a:r>
                        <a:rPr lang="en-US" dirty="0"/>
                        <a:t> for May training</a:t>
                      </a:r>
                    </a:p>
                  </a:txBody>
                  <a:tcPr/>
                </a:tc>
                <a:extLst>
                  <a:ext uri="{0D108BD9-81ED-4DB2-BD59-A6C34878D82A}">
                    <a16:rowId xmlns:a16="http://schemas.microsoft.com/office/drawing/2014/main" val="1950345431"/>
                  </a:ext>
                </a:extLst>
              </a:tr>
              <a:tr h="1366610">
                <a:tc>
                  <a:txBody>
                    <a:bodyPr/>
                    <a:lstStyle/>
                    <a:p>
                      <a:r>
                        <a:rPr lang="en-US" dirty="0"/>
                        <a:t>Tech iPad video integration/</a:t>
                      </a:r>
                    </a:p>
                    <a:p>
                      <a:r>
                        <a:rPr lang="en-US" dirty="0"/>
                        <a:t>Advisor menu sales presentation</a:t>
                      </a:r>
                    </a:p>
                  </a:txBody>
                  <a:tcPr/>
                </a:tc>
                <a:tc>
                  <a:txBody>
                    <a:bodyPr/>
                    <a:lstStyle/>
                    <a:p>
                      <a:r>
                        <a:rPr lang="en-US" dirty="0"/>
                        <a:t>Techs, advisors, service manager, IT</a:t>
                      </a:r>
                    </a:p>
                  </a:txBody>
                  <a:tcPr/>
                </a:tc>
                <a:tc>
                  <a:txBody>
                    <a:bodyPr/>
                    <a:lstStyle/>
                    <a:p>
                      <a:r>
                        <a:rPr lang="en-US" dirty="0"/>
                        <a:t>Have everything for May for 90-120 day learning curve so were proficient with the system by new facility open</a:t>
                      </a:r>
                    </a:p>
                  </a:txBody>
                  <a:tcPr/>
                </a:tc>
                <a:extLst>
                  <a:ext uri="{0D108BD9-81ED-4DB2-BD59-A6C34878D82A}">
                    <a16:rowId xmlns:a16="http://schemas.microsoft.com/office/drawing/2014/main" val="1960891333"/>
                  </a:ext>
                </a:extLst>
              </a:tr>
              <a:tr h="341653">
                <a:tc>
                  <a:txBody>
                    <a:bodyPr/>
                    <a:lstStyle/>
                    <a:p>
                      <a:r>
                        <a:rPr lang="en-US" dirty="0"/>
                        <a:t>Change hours of operation</a:t>
                      </a:r>
                    </a:p>
                  </a:txBody>
                  <a:tcPr/>
                </a:tc>
                <a:tc>
                  <a:txBody>
                    <a:bodyPr/>
                    <a:lstStyle/>
                    <a:p>
                      <a:r>
                        <a:rPr lang="en-US" dirty="0"/>
                        <a:t>GM, service manager </a:t>
                      </a:r>
                    </a:p>
                  </a:txBody>
                  <a:tcPr/>
                </a:tc>
                <a:tc>
                  <a:txBody>
                    <a:bodyPr/>
                    <a:lstStyle/>
                    <a:p>
                      <a:r>
                        <a:rPr lang="en-US" dirty="0"/>
                        <a:t>New hours May 1</a:t>
                      </a:r>
                    </a:p>
                  </a:txBody>
                  <a:tcPr/>
                </a:tc>
                <a:extLst>
                  <a:ext uri="{0D108BD9-81ED-4DB2-BD59-A6C34878D82A}">
                    <a16:rowId xmlns:a16="http://schemas.microsoft.com/office/drawing/2014/main" val="4137224325"/>
                  </a:ext>
                </a:extLst>
              </a:tr>
              <a:tr h="341653">
                <a:tc>
                  <a:txBody>
                    <a:bodyPr/>
                    <a:lstStyle/>
                    <a:p>
                      <a:r>
                        <a:rPr lang="en-US" dirty="0"/>
                        <a:t>4-Day work week </a:t>
                      </a:r>
                    </a:p>
                  </a:txBody>
                  <a:tcPr/>
                </a:tc>
                <a:tc>
                  <a:txBody>
                    <a:bodyPr/>
                    <a:lstStyle/>
                    <a:p>
                      <a:r>
                        <a:rPr lang="en-US" dirty="0"/>
                        <a:t>GM, Service manager</a:t>
                      </a:r>
                    </a:p>
                  </a:txBody>
                  <a:tcPr/>
                </a:tc>
                <a:tc>
                  <a:txBody>
                    <a:bodyPr/>
                    <a:lstStyle/>
                    <a:p>
                      <a:r>
                        <a:rPr lang="en-US" dirty="0"/>
                        <a:t>New shifts May 1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pPr marL="0" indent="0">
              <a:buNone/>
            </a:pPr>
            <a:r>
              <a:rPr lang="en-US" dirty="0"/>
              <a:t>Working with service has really had me open my eyes to the entire process.  I think we have a great base line.  We have good shop cohesiveness; we just need to change the culture around it.  I think if we can get the techs to be better at advising all work that is needed, and the advisor to sell that work we will increase our profitability very quickly.  All this coming at the time of moving into a new facility, while a massive undertaking, is the right opportunity to make a change on our approach.  Customer traffic is not our problem.  We have a loyal customer base, which is the best customer base to able to provide a better level of service options.  We are in fact doing them a disservice by not providing all the options that are available to keep their car in top condition.  If we can really focus on the ability to sell work ethically, I think we will go from good to great.  We can simultaneously increase the ability to do more work. The addition of more techs around a 4-day work week, better facility utilization, and proper marketing to the local community will drive the business.  Easy to say, more work more sales. The proof however is by making these incremental changes around it to really drive the business model home and create a highly profitable and efficient shop.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c</a:t>
            </a:r>
            <a:r>
              <a:rPr lang="en-US" sz="1800" b="0" i="0" u="none" strike="noStrike" baseline="0" dirty="0">
                <a:solidFill>
                  <a:srgbClr val="221E1F"/>
                </a:solidFill>
                <a:latin typeface="Calibri" panose="020F0502020204030204" pitchFamily="34" charset="0"/>
              </a:rPr>
              <a:t>urrent practices are not too extensive.  We participate in quarterly national service campaigns through the manufacture (seasonal orientated) along with monthly mailers(email) to reach our current customer base.  Service reminders are also sent out to people when our system determines when they should approximately be coming in for service.</a:t>
            </a:r>
          </a:p>
          <a:p>
            <a:r>
              <a:rPr lang="en-US" dirty="0">
                <a:solidFill>
                  <a:srgbClr val="221E1F"/>
                </a:solidFill>
                <a:latin typeface="Calibri" panose="020F0502020204030204" pitchFamily="34" charset="0"/>
              </a:rPr>
              <a:t>I think we should spend more time on advertising to a NEW customer base.  We do nothing to try and acquire new business.  We only focus on our current customer base.  Whether that is people that drive the same brand but bought from different dealer, or completely different makes and models.  There is an opportunity there to drive business.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are about 6 months away from a brand-new service facility that has an express service added into it.  This is a great opportunity to try and market out that we service all makes and models.  The new service center will create buzz in the community and already has as its being built.  This gives us a tremendous chance for people to realize they can come to us no mater what they drive in a state-of-the-art facility.  We should also do some radio, internet, and billboard ads to let people know driving a Subaru that they can now come to a new facility.  Stop sitting in the old dusty dealer and give us a try!</a:t>
            </a:r>
          </a:p>
          <a:p>
            <a:r>
              <a:rPr lang="en-US" sz="1800" b="0" i="0" u="none" strike="noStrike" baseline="0" dirty="0">
                <a:solidFill>
                  <a:srgbClr val="221E1F"/>
                </a:solidFill>
                <a:latin typeface="Calibri" panose="020F0502020204030204" pitchFamily="34" charset="0"/>
              </a:rPr>
              <a:t>To evaluate our success, we should be able to track how many new customer are added to our system over the next 6 months of opening the new facility.  Not only that but we can track what percentage of off brand vehicles we are servicing as we go as well.  In the 100 RO analysis I did, 98% were Subarus.  </a:t>
            </a:r>
            <a:r>
              <a:rPr lang="en-US" dirty="0">
                <a:solidFill>
                  <a:srgbClr val="221E1F"/>
                </a:solidFill>
                <a:latin typeface="Calibri" panose="020F0502020204030204" pitchFamily="34" charset="0"/>
              </a:rPr>
              <a:t>I believe we can </a:t>
            </a:r>
            <a:r>
              <a:rPr lang="en-US" sz="1800" b="0" i="0" u="none" strike="noStrike" baseline="0" dirty="0">
                <a:solidFill>
                  <a:srgbClr val="221E1F"/>
                </a:solidFill>
                <a:latin typeface="Calibri" panose="020F0502020204030204" pitchFamily="34" charset="0"/>
              </a:rPr>
              <a:t>get to 90% off brand to start, and see where it</a:t>
            </a:r>
            <a:r>
              <a:rPr lang="en-US" dirty="0">
                <a:solidFill>
                  <a:srgbClr val="221E1F"/>
                </a:solidFill>
                <a:latin typeface="Calibri" panose="020F0502020204030204" pitchFamily="34" charset="0"/>
              </a:rPr>
              <a:t> goes from there.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4" y="1930399"/>
            <a:ext cx="5638747" cy="457303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currentl</a:t>
            </a:r>
            <a:r>
              <a:rPr lang="en-US" dirty="0">
                <a:solidFill>
                  <a:srgbClr val="221E1F"/>
                </a:solidFill>
                <a:latin typeface="Calibri" panose="020F0502020204030204" pitchFamily="34" charset="0"/>
              </a:rPr>
              <a:t>y underperforming slightly on our Gross as a % of sales in customer pay and internal.  We are approx. 5 % low according to guide.  Our work mix is also skewed heavily toward customer pay.  We need to get a better mix of warranty work where we are holding better gross. We are well off the 60/40 split of customer pay/warranty internal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need to gross % up and over the 76% mark for customer pay and internal work. We also need to obtain the 60/40 shop mix ratio </a:t>
            </a:r>
          </a:p>
          <a:p>
            <a:r>
              <a:rPr lang="en-US" dirty="0">
                <a:solidFill>
                  <a:srgbClr val="221E1F"/>
                </a:solidFill>
                <a:latin typeface="Calibri" panose="020F0502020204030204" pitchFamily="34" charset="0"/>
              </a:rPr>
              <a:t>First, we will look to evaluate who is doing the work.  I believe we are dispatching the work wrong having our top pay techs doing competitive work.  Also, I know we are having a ten-year top paid tech that does 90% of our used car recon (internal) having an entry level tech do some of the used car reconditioning will not only bring up our Gross % but will also give the entry level tech tons of experience along with latitude of learning off of it being internal work. We need to also try and drive some warranty work as it is the only Gross % that is performing above guide.  Making sure all recalls are performed on all open RO’s will help, as well as reaching out to those that still have open recalls that need to be performed.  </a:t>
            </a:r>
          </a:p>
          <a:p>
            <a:r>
              <a:rPr lang="en-US" sz="1800" b="0" i="0" u="none" strike="noStrike" baseline="0" dirty="0">
                <a:solidFill>
                  <a:srgbClr val="221E1F"/>
                </a:solidFill>
                <a:latin typeface="Calibri" panose="020F0502020204030204" pitchFamily="34" charset="0"/>
              </a:rPr>
              <a:t>We need to track our progress monthly on the Gross as a % of sales.  It will not change over night, but seeing if incremental changes her are ther</a:t>
            </a:r>
            <a:r>
              <a:rPr lang="en-US" dirty="0">
                <a:solidFill>
                  <a:srgbClr val="221E1F"/>
                </a:solidFill>
                <a:latin typeface="Calibri" panose="020F0502020204030204" pitchFamily="34" charset="0"/>
              </a:rPr>
              <a:t>e will make all the difference.  I believe a better dispatch process will make that change.  </a:t>
            </a:r>
            <a:endParaRPr lang="en-US" sz="1800" b="0" i="0" u="none" strike="noStrike" baseline="0" dirty="0">
              <a:solidFill>
                <a:srgbClr val="221E1F"/>
              </a:solidFill>
              <a:latin typeface="Calibri" panose="020F0502020204030204" pitchFamily="34" charset="0"/>
            </a:endParaRPr>
          </a:p>
          <a:p>
            <a:endParaRPr lang="en-US" dirty="0"/>
          </a:p>
        </p:txBody>
      </p:sp>
      <p:pic>
        <p:nvPicPr>
          <p:cNvPr id="19" name="Content Placeholder 18">
            <a:extLst>
              <a:ext uri="{FF2B5EF4-FFF2-40B4-BE49-F238E27FC236}">
                <a16:creationId xmlns:a16="http://schemas.microsoft.com/office/drawing/2014/main" id="{52E74B10-2612-F461-8640-1C1789A07BDE}"/>
              </a:ext>
            </a:extLst>
          </p:cNvPr>
          <p:cNvPicPr>
            <a:picLocks noGrp="1" noChangeAspect="1"/>
          </p:cNvPicPr>
          <p:nvPr>
            <p:ph sz="quarter" idx="4"/>
          </p:nvPr>
        </p:nvPicPr>
        <p:blipFill>
          <a:blip r:embed="rId2"/>
          <a:stretch>
            <a:fillRect/>
          </a:stretch>
        </p:blipFill>
        <p:spPr>
          <a:xfrm>
            <a:off x="6622552" y="1810140"/>
            <a:ext cx="5302900" cy="3117461"/>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42188"/>
            <a:ext cx="5418666" cy="4399173"/>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paying way too much In personal expense. We are 10% too high when it comes to personnel expense. </a:t>
            </a:r>
          </a:p>
          <a:p>
            <a:r>
              <a:rPr lang="en-US" sz="1800" b="0" i="0" u="none" strike="noStrike" baseline="0" dirty="0">
                <a:solidFill>
                  <a:srgbClr val="221E1F"/>
                </a:solidFill>
                <a:latin typeface="Calibri" panose="020F0502020204030204" pitchFamily="34" charset="0"/>
              </a:rPr>
              <a:t>I know that </a:t>
            </a:r>
            <a:r>
              <a:rPr lang="en-US" dirty="0">
                <a:solidFill>
                  <a:srgbClr val="221E1F"/>
                </a:solidFill>
                <a:latin typeface="Calibri" panose="020F0502020204030204" pitchFamily="34" charset="0"/>
              </a:rPr>
              <a:t>letting people go</a:t>
            </a:r>
            <a:r>
              <a:rPr lang="en-US" sz="1800" b="0" i="0" u="none" strike="noStrike" baseline="0" dirty="0">
                <a:solidFill>
                  <a:srgbClr val="221E1F"/>
                </a:solidFill>
                <a:latin typeface="Calibri" panose="020F0502020204030204" pitchFamily="34" charset="0"/>
              </a:rPr>
              <a:t> is not normally the answer.  However, I do feel like we have multiple people supporting rolls that we can more then likely condense down.  </a:t>
            </a:r>
            <a:r>
              <a:rPr lang="en-US" dirty="0">
                <a:solidFill>
                  <a:srgbClr val="221E1F"/>
                </a:solidFill>
                <a:latin typeface="Calibri" panose="020F0502020204030204" pitchFamily="34" charset="0"/>
              </a:rPr>
              <a:t>Outside of techs and writers, there are 3 porters, a non-producing Foreman, dispatcher, service manager, service director, and an owner ( heavily involved in service) I think we can afford to eliminate one of those rolls to still be fine to operate. We have added too many nonproducing support rolls.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My plan to reduce this personnel expense would be to eliminate one of these support people and have the rest absorb their duty's.  The best way would be merging the shop Foreman and dispatcher roll as many of their duty's tend to overlap.  They are two highly compensated positions and that by eliminating one, will bring that expense more in line. As a side note, a shop material audit is I'm sure in order see if we can shave a little extra here and there as well. </a:t>
            </a:r>
          </a:p>
          <a:p>
            <a:r>
              <a:rPr lang="en-US" sz="1800" b="0" i="0" u="none" strike="noStrike" baseline="0" dirty="0">
                <a:solidFill>
                  <a:srgbClr val="221E1F"/>
                </a:solidFill>
                <a:latin typeface="Calibri" panose="020F0502020204030204" pitchFamily="34" charset="0"/>
              </a:rPr>
              <a:t>After we eliminate one role and merge them together, we will monitor daily to make sure things are still running smoothly.  If we feel that the need for the extra body is missed, we can add on a lower cost employee to pick up some of the slack, but still lower the expenses from where they are now with the same number of employees. </a:t>
            </a:r>
          </a:p>
          <a:p>
            <a:endParaRPr lang="en-US" dirty="0"/>
          </a:p>
        </p:txBody>
      </p:sp>
      <p:pic>
        <p:nvPicPr>
          <p:cNvPr id="12" name="Content Placeholder 11">
            <a:extLst>
              <a:ext uri="{FF2B5EF4-FFF2-40B4-BE49-F238E27FC236}">
                <a16:creationId xmlns:a16="http://schemas.microsoft.com/office/drawing/2014/main" id="{6A4684E5-E805-ED4B-6F6E-7572EB7C8813}"/>
              </a:ext>
            </a:extLst>
          </p:cNvPr>
          <p:cNvPicPr>
            <a:picLocks noGrp="1" noChangeAspect="1"/>
          </p:cNvPicPr>
          <p:nvPr>
            <p:ph sz="half" idx="2"/>
          </p:nvPr>
        </p:nvPicPr>
        <p:blipFill>
          <a:blip r:embed="rId2"/>
          <a:stretch>
            <a:fillRect/>
          </a:stretch>
        </p:blipFill>
        <p:spPr>
          <a:xfrm>
            <a:off x="6649214" y="2035756"/>
            <a:ext cx="3901778" cy="3254022"/>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782146"/>
            <a:ext cx="5427914" cy="4795935"/>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well underperforming in tech proficiency.  We are leaving nearly a third of the available billable hours on the table.   </a:t>
            </a:r>
          </a:p>
          <a:p>
            <a:r>
              <a:rPr lang="en-US" sz="1800" b="0" i="0" u="none" strike="noStrike" baseline="0" dirty="0">
                <a:solidFill>
                  <a:srgbClr val="221E1F"/>
                </a:solidFill>
                <a:latin typeface="Calibri" panose="020F0502020204030204" pitchFamily="34" charset="0"/>
              </a:rPr>
              <a:t>We need to analyze how our tech are spending their time.  </a:t>
            </a:r>
            <a:r>
              <a:rPr lang="en-US" dirty="0">
                <a:solidFill>
                  <a:srgbClr val="221E1F"/>
                </a:solidFill>
                <a:latin typeface="Calibri" panose="020F0502020204030204" pitchFamily="34" charset="0"/>
              </a:rPr>
              <a:t>Through observation we can pick up more hours though eliminating the chatter that goes on in the shop.  I observed too much standing around, smoke brakes and chatting with fellow techs.  While some of the banter is shop related through sharing knowledge but most of it is wasting time.  Through analyzing the 100 RO test I think we are also not selling more hours.  There was a lot of competitive work and not enough repair and maintenance.  By selling more hours will give less time for chit chat!</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Way to increase our proficiency</a:t>
            </a:r>
            <a:r>
              <a:rPr lang="en-US" dirty="0">
                <a:solidFill>
                  <a:srgbClr val="221E1F"/>
                </a:solidFill>
                <a:latin typeface="Calibri" panose="020F0502020204030204" pitchFamily="34" charset="0"/>
              </a:rPr>
              <a:t> would start with monitoring the down time eliminate a lot of it through enforcement.  The current culture is that it is too lackadaisical.  I also observed a lot of time wasted at the parts counter.  I think a parts runner would drastically increase the amount of work that can be done.  Not only dose it spare the time techs are at parts but eliminates a lot of the distractions along the way.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After these changes are in place, we will review the tech proficiency number weekly</a:t>
            </a:r>
            <a:r>
              <a:rPr lang="en-US" dirty="0">
                <a:solidFill>
                  <a:srgbClr val="221E1F"/>
                </a:solidFill>
                <a:latin typeface="Calibri" panose="020F0502020204030204" pitchFamily="34" charset="0"/>
              </a:rPr>
              <a:t>, and address the numbers with the tech directly to increase their numbers.  I think the addition of the parts runner will also show as a sign of good faith that management is willing to spend money to increase their proficiency also.  It will establish buy in from the techs and hopefully a willingness to work on their numbers also. </a:t>
            </a:r>
            <a:endParaRPr lang="en-US" sz="1800" b="0" i="0" u="none" strike="noStrike" baseline="0" dirty="0">
              <a:solidFill>
                <a:srgbClr val="221E1F"/>
              </a:solidFill>
              <a:latin typeface="Calibri" panose="020F0502020204030204" pitchFamily="34" charset="0"/>
            </a:endParaRPr>
          </a:p>
          <a:p>
            <a:endParaRPr lang="en-US" dirty="0"/>
          </a:p>
        </p:txBody>
      </p:sp>
      <p:pic>
        <p:nvPicPr>
          <p:cNvPr id="16" name="Content Placeholder 15">
            <a:extLst>
              <a:ext uri="{FF2B5EF4-FFF2-40B4-BE49-F238E27FC236}">
                <a16:creationId xmlns:a16="http://schemas.microsoft.com/office/drawing/2014/main" id="{07FBA213-38BC-11B2-5F7D-C20FD23F8BB3}"/>
              </a:ext>
            </a:extLst>
          </p:cNvPr>
          <p:cNvPicPr>
            <a:picLocks noGrp="1" noChangeAspect="1"/>
          </p:cNvPicPr>
          <p:nvPr>
            <p:ph sz="half" idx="2"/>
          </p:nvPr>
        </p:nvPicPr>
        <p:blipFill>
          <a:blip r:embed="rId2"/>
          <a:stretch>
            <a:fillRect/>
          </a:stretch>
        </p:blipFill>
        <p:spPr>
          <a:xfrm>
            <a:off x="6470453" y="1183022"/>
            <a:ext cx="5427914" cy="4415345"/>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6479246" cy="3880772"/>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not using our facility to the max, not even half!  All techs have their own bay, and only work 8 hours of the day.  A few of our lifts are unoccupied and dead bays are just a place to park cars. </a:t>
            </a:r>
          </a:p>
          <a:p>
            <a:r>
              <a:rPr lang="en-US" sz="1800" b="0" i="0" u="none" strike="noStrike" baseline="0" dirty="0">
                <a:solidFill>
                  <a:srgbClr val="221E1F"/>
                </a:solidFill>
                <a:latin typeface="Calibri" panose="020F0502020204030204" pitchFamily="34" charset="0"/>
              </a:rPr>
              <a:t>We need to bring our facility utilization up to guide of 75%  First, I would like to get to 60% bringin</a:t>
            </a:r>
            <a:r>
              <a:rPr lang="en-US" dirty="0">
                <a:solidFill>
                  <a:srgbClr val="221E1F"/>
                </a:solidFill>
                <a:latin typeface="Calibri" panose="020F0502020204030204" pitchFamily="34" charset="0"/>
              </a:rPr>
              <a:t>g it up to a halfway point, and then reevaluating to get to 75%</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 think we should investigate multiple shifts for techs.  I really like the idea of going to 4 -10 hour shifts so that we can service for more hours in the day.  This will also allow us to hire a few more techs so that we can use the space better, as well as increasing our hours.  The other issue is that we are not SELLING work.</a:t>
            </a:r>
          </a:p>
          <a:p>
            <a:r>
              <a:rPr lang="en-US" sz="1800" b="0" i="0" u="none" strike="noStrike" baseline="0" dirty="0">
                <a:solidFill>
                  <a:srgbClr val="221E1F"/>
                </a:solidFill>
                <a:latin typeface="Calibri" panose="020F0502020204030204" pitchFamily="34" charset="0"/>
              </a:rPr>
              <a:t>As stated above.  I think we need to start with shift changes and being able to produce more hours during the day.  This along with adding a few techs Will increase utilizatio</a:t>
            </a:r>
            <a:r>
              <a:rPr lang="en-US" dirty="0">
                <a:solidFill>
                  <a:srgbClr val="221E1F"/>
                </a:solidFill>
                <a:latin typeface="Calibri" panose="020F0502020204030204" pitchFamily="34" charset="0"/>
              </a:rPr>
              <a:t>n to the 60% mark.  Once this is achieved, we will need to shift focus to selling hours.  Sales cures all! I believe that will then get us from the 60% to the 75% utilization guide. </a:t>
            </a:r>
            <a:endParaRPr lang="en-US" sz="1800" b="0" i="0" u="none" strike="noStrike" baseline="0" dirty="0">
              <a:solidFill>
                <a:srgbClr val="221E1F"/>
              </a:solidFill>
              <a:latin typeface="Calibri" panose="020F0502020204030204" pitchFamily="34" charset="0"/>
            </a:endParaRPr>
          </a:p>
          <a:p>
            <a:endParaRPr lang="en-US" dirty="0"/>
          </a:p>
        </p:txBody>
      </p:sp>
      <p:pic>
        <p:nvPicPr>
          <p:cNvPr id="12" name="Content Placeholder 11">
            <a:extLst>
              <a:ext uri="{FF2B5EF4-FFF2-40B4-BE49-F238E27FC236}">
                <a16:creationId xmlns:a16="http://schemas.microsoft.com/office/drawing/2014/main" id="{AD6AA279-03E3-A795-1041-3043AE11A6E5}"/>
              </a:ext>
            </a:extLst>
          </p:cNvPr>
          <p:cNvPicPr>
            <a:picLocks noGrp="1" noChangeAspect="1"/>
          </p:cNvPicPr>
          <p:nvPr>
            <p:ph sz="half" idx="2"/>
          </p:nvPr>
        </p:nvPicPr>
        <p:blipFill>
          <a:blip r:embed="rId2"/>
          <a:stretch>
            <a:fillRect/>
          </a:stretch>
        </p:blipFill>
        <p:spPr>
          <a:xfrm>
            <a:off x="7841167" y="1185576"/>
            <a:ext cx="3523519" cy="448684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5667482" cy="3857656"/>
          </a:xfrm>
        </p:spPr>
        <p:txBody>
          <a:bodyPr>
            <a:normAutofit fontScale="77500" lnSpcReduction="20000"/>
          </a:bodyPr>
          <a:lstStyle/>
          <a:p>
            <a:r>
              <a:rPr lang="en-US" dirty="0"/>
              <a:t>There is one thing that stood out to the both of us right off the bat. One-line RO’s are a problem.  65% one-line RO’s show that we are not selling work.  We are simply doing what the customer asked and not ADVISING them.  There needs to be a culture shift in the service department that service writers are salespeople.  That all starts with the multipoint check and training the techs to advise of all issues with the car.  77% of peoples are needs something, so there are clearly things that we are not bringing up to the customer.  We need training both in person and on the phone. We need to be proactive in the service department and not reactive.</a:t>
            </a:r>
          </a:p>
          <a:p>
            <a:r>
              <a:rPr lang="en-US" dirty="0"/>
              <a:t> Another thing that I noticed upon completing the analysis is that techs are not properly punching on RO’s.  The ELR in maintenance and repair looks great, but that data may be skewed.  Techs are punching on a job with multiple lines and leaving all their time on that one line.  They need to be better about punching on and off jobs within a repair order so that we can properly analyze and track our performance. </a:t>
            </a:r>
          </a:p>
        </p:txBody>
      </p:sp>
      <p:pic>
        <p:nvPicPr>
          <p:cNvPr id="8" name="Content Placeholder 7">
            <a:extLst>
              <a:ext uri="{FF2B5EF4-FFF2-40B4-BE49-F238E27FC236}">
                <a16:creationId xmlns:a16="http://schemas.microsoft.com/office/drawing/2014/main" id="{920A8746-E742-613D-E192-104C5DBD76CD}"/>
              </a:ext>
            </a:extLst>
          </p:cNvPr>
          <p:cNvPicPr>
            <a:picLocks noGrp="1" noChangeAspect="1"/>
          </p:cNvPicPr>
          <p:nvPr>
            <p:ph sz="half" idx="2"/>
          </p:nvPr>
        </p:nvPicPr>
        <p:blipFill>
          <a:blip r:embed="rId2"/>
          <a:stretch>
            <a:fillRect/>
          </a:stretch>
        </p:blipFill>
        <p:spPr>
          <a:xfrm>
            <a:off x="7022830" y="1530221"/>
            <a:ext cx="4502344" cy="4159294"/>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 Strengths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Our warranty rates are strong as we request increases on an annual basis. </a:t>
            </a:r>
          </a:p>
          <a:p>
            <a:r>
              <a:rPr lang="en-US" dirty="0"/>
              <a:t>We have a few techs that are very good about turning hours. While not on the report one tech did over a 100 hours in a weak! We need to praise and reward these people for carrying the teams and empower them to coach on how they do it with the rest of the tech staff.</a:t>
            </a:r>
          </a:p>
          <a:p>
            <a:r>
              <a:rPr lang="en-US" dirty="0"/>
              <a:t>We have been around for a long time, since 1935.  We have an expansive and loyal customer base that are generational.   </a:t>
            </a:r>
          </a:p>
          <a:p>
            <a:r>
              <a:rPr lang="en-US" dirty="0"/>
              <a:t>Moral in the shop is good.  Everyone works well together to make it a pleasurable environment.  We provide weekly lunches and things to show appreciation to our employees</a:t>
            </a:r>
          </a:p>
          <a:p>
            <a:r>
              <a:rPr lang="en-US" dirty="0"/>
              <a:t> We are in a small town within walking distance to shops and eateries.  This provides the customer a way to go kill time rather than sitting in a waiting area wondering when their car will be ready every 10 minutes. </a:t>
            </a:r>
          </a:p>
          <a:p>
            <a:r>
              <a:rPr lang="en-US" dirty="0"/>
              <a:t>We have a large loaner fleet that we provide many of our customers that need them free of charge.</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Our one-line RO’s need to be drastically changed.  We are not very good at selling in both the service and tech sides.  Techs need to advise; advisers need to sell!</a:t>
            </a:r>
          </a:p>
          <a:p>
            <a:r>
              <a:rPr lang="en-US" dirty="0"/>
              <a:t>We need to increase our facility utilization.  We are moving to a brand-new larger facility so that ratio is only going to get worse.  We need to maximize the space we have available to us.  </a:t>
            </a:r>
          </a:p>
          <a:p>
            <a:r>
              <a:rPr lang="en-US" dirty="0"/>
              <a:t>Marketing- there is none to speak of.  We seem to do the bear minimum.</a:t>
            </a:r>
          </a:p>
          <a:p>
            <a:r>
              <a:rPr lang="en-US" dirty="0"/>
              <a:t>Our personnel expense is too high.  We have too many high income, nonproducing people.</a:t>
            </a:r>
          </a:p>
          <a:p>
            <a:r>
              <a:rPr lang="en-US" dirty="0"/>
              <a:t>In ability for tech to properly punch on and off RO lines </a:t>
            </a:r>
          </a:p>
          <a:p>
            <a:r>
              <a:rPr lang="en-US" dirty="0"/>
              <a:t>Lack of sales training in the service department</a:t>
            </a:r>
          </a:p>
          <a:p>
            <a:r>
              <a:rPr lang="en-US" dirty="0"/>
              <a:t>Our sales and service hours don’t match.  Service closes early on Saturday. We need to be more available for our service customers. Open earlier, stay later, full day on Saturday. </a:t>
            </a:r>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3653</TotalTime>
  <Words>3056</Words>
  <Application>Microsoft Office PowerPoint</Application>
  <PresentationFormat>Widescreen</PresentationFormat>
  <Paragraphs>125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vt:lpstr>
      <vt:lpstr>SWOT Analysis-Weaknesses</vt:lpstr>
      <vt:lpstr>SWOT Analysis-Opportunities</vt:lpstr>
      <vt:lpstr>SWOT Analysis- Threats</vt:lpstr>
      <vt:lpstr>SWOT Analysis- Objectives</vt:lpstr>
      <vt:lpstr>SWOT Analysis-Strategies </vt:lpstr>
      <vt:lpstr>SWOT Analysis-Tactics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Chris Sherman</cp:lastModifiedBy>
  <cp:revision>6</cp:revision>
  <dcterms:created xsi:type="dcterms:W3CDTF">2022-12-04T13:10:55Z</dcterms:created>
  <dcterms:modified xsi:type="dcterms:W3CDTF">2024-04-12T19:59:34Z</dcterms:modified>
</cp:coreProperties>
</file>