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11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pPr/>
              <a:t>3/29/2024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pPr/>
              <a:t>3/29/2024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p:txBody>
          <a:bodyPr/>
          <a:lstStyle/>
          <a:p>
            <a:r>
              <a:rPr lang="en-US" dirty="0" smtClean="0"/>
              <a:t>Allen Samuels CDJR</a:t>
            </a:r>
            <a:br>
              <a:rPr lang="en-US" dirty="0" smtClean="0"/>
            </a:br>
            <a:r>
              <a:rPr lang="en-US" dirty="0" smtClean="0"/>
              <a:t>Aransas Pass, Texas</a:t>
            </a:r>
            <a:endParaRPr lang="en-US" dirty="0"/>
          </a:p>
        </p:txBody>
      </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smtClean="0"/>
              <a:t>Alex Garcia- N436</a:t>
            </a:r>
            <a:endParaRPr lang="en-US" sz="3200" dirty="0"/>
          </a:p>
        </p:txBody>
      </p:sp>
    </p:spTree>
    <p:extLst>
      <p:ext uri="{BB962C8B-B14F-4D97-AF65-F5344CB8AC3E}">
        <p14:creationId xmlns=""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b="1" dirty="0" smtClean="0"/>
              <a:t>Opportunities</a:t>
            </a:r>
          </a:p>
          <a:p>
            <a:r>
              <a:rPr lang="en-US" dirty="0" smtClean="0"/>
              <a:t>Company needs to promote more from within on a regular basis</a:t>
            </a:r>
          </a:p>
          <a:p>
            <a:r>
              <a:rPr lang="en-US" dirty="0" smtClean="0"/>
              <a:t>Need to have more employees involved in community involvement</a:t>
            </a:r>
          </a:p>
          <a:p>
            <a:r>
              <a:rPr lang="en-US" dirty="0" smtClean="0"/>
              <a:t>More giveaways for customers that include service contract to drive retention</a:t>
            </a:r>
          </a:p>
          <a:p>
            <a:r>
              <a:rPr lang="en-US" dirty="0" smtClean="0"/>
              <a:t>Begin program to recognize staff on regular basis for achievements</a:t>
            </a:r>
          </a:p>
          <a:p>
            <a:r>
              <a:rPr lang="en-US" dirty="0" smtClean="0"/>
              <a:t>Additional training to help with communication for techs, advisors and parts</a:t>
            </a:r>
          </a:p>
          <a:p>
            <a:r>
              <a:rPr lang="en-US" dirty="0" smtClean="0"/>
              <a:t>Motivational training and team bonding for all staff members</a:t>
            </a:r>
          </a:p>
          <a:p>
            <a:r>
              <a:rPr lang="en-US" dirty="0" smtClean="0"/>
              <a:t>Complimentary wash/ </a:t>
            </a:r>
            <a:r>
              <a:rPr lang="en-US" dirty="0" err="1" smtClean="0"/>
              <a:t>vac</a:t>
            </a:r>
            <a:r>
              <a:rPr lang="en-US" dirty="0" smtClean="0"/>
              <a:t> for every visit through service department</a:t>
            </a:r>
          </a:p>
          <a:p>
            <a:r>
              <a:rPr lang="en-US" dirty="0" smtClean="0"/>
              <a:t>Social media ads and online publication presence </a:t>
            </a:r>
            <a:endParaRPr lang="en-US" dirty="0"/>
          </a:p>
          <a:p>
            <a:endParaRPr lang="en-US" dirty="0"/>
          </a:p>
        </p:txBody>
      </p:sp>
    </p:spTree>
    <p:extLst>
      <p:ext uri="{BB962C8B-B14F-4D97-AF65-F5344CB8AC3E}">
        <p14:creationId xmlns=""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b="1" dirty="0" smtClean="0"/>
              <a:t>Threats</a:t>
            </a:r>
          </a:p>
          <a:p>
            <a:r>
              <a:rPr lang="en-US" dirty="0" smtClean="0"/>
              <a:t>Backordered parts</a:t>
            </a:r>
          </a:p>
          <a:p>
            <a:r>
              <a:rPr lang="en-US" dirty="0" smtClean="0"/>
              <a:t>Poor social media and manufacturer reviews</a:t>
            </a:r>
          </a:p>
          <a:p>
            <a:r>
              <a:rPr lang="en-US" dirty="0" smtClean="0"/>
              <a:t>Lack of loaner cars</a:t>
            </a:r>
          </a:p>
          <a:p>
            <a:r>
              <a:rPr lang="en-US" dirty="0" smtClean="0"/>
              <a:t>High interest rates affecting new car sales </a:t>
            </a:r>
          </a:p>
          <a:p>
            <a:r>
              <a:rPr lang="en-US" dirty="0" smtClean="0"/>
              <a:t>Independent shops charging less than dealers</a:t>
            </a:r>
          </a:p>
          <a:p>
            <a:r>
              <a:rPr lang="en-US" dirty="0" smtClean="0"/>
              <a:t>Not paying attention to the small details for our customers</a:t>
            </a:r>
          </a:p>
          <a:p>
            <a:r>
              <a:rPr lang="en-US" dirty="0" smtClean="0"/>
              <a:t>Employee drama that causes problems for everyone</a:t>
            </a:r>
          </a:p>
          <a:p>
            <a:r>
              <a:rPr lang="en-US" dirty="0" smtClean="0"/>
              <a:t>Employees calling in and missing work </a:t>
            </a:r>
            <a:endParaRPr lang="en-US" dirty="0"/>
          </a:p>
          <a:p>
            <a:endParaRPr lang="en-US" dirty="0"/>
          </a:p>
          <a:p>
            <a:endParaRPr lang="en-US" dirty="0"/>
          </a:p>
        </p:txBody>
      </p:sp>
    </p:spTree>
    <p:extLst>
      <p:ext uri="{BB962C8B-B14F-4D97-AF65-F5344CB8AC3E}">
        <p14:creationId xmlns=""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b="1" dirty="0"/>
              <a:t>Objectives</a:t>
            </a:r>
          </a:p>
          <a:p>
            <a:r>
              <a:rPr lang="en-US" dirty="0" smtClean="0"/>
              <a:t>Have the right parts in stock to fix vehicles on first visit</a:t>
            </a:r>
          </a:p>
          <a:p>
            <a:r>
              <a:rPr lang="en-US" dirty="0" smtClean="0"/>
              <a:t>Perform full inventory on all special tools and organize for better utilization</a:t>
            </a:r>
          </a:p>
          <a:p>
            <a:r>
              <a:rPr lang="en-US" dirty="0" smtClean="0"/>
              <a:t>Begin monitoring tech productivity % to ensure maximum potential </a:t>
            </a:r>
          </a:p>
          <a:p>
            <a:r>
              <a:rPr lang="en-US" dirty="0" smtClean="0"/>
              <a:t>Evaluate all techs current certification levels and put them on training paths</a:t>
            </a:r>
          </a:p>
          <a:p>
            <a:r>
              <a:rPr lang="en-US" dirty="0" smtClean="0"/>
              <a:t>Track lost sales in parts to ensure proper stocking measures</a:t>
            </a:r>
          </a:p>
          <a:p>
            <a:r>
              <a:rPr lang="en-US" dirty="0" smtClean="0"/>
              <a:t>Role play with advisors to help train “real” situations that come up</a:t>
            </a:r>
          </a:p>
          <a:p>
            <a:r>
              <a:rPr lang="en-US" dirty="0" smtClean="0"/>
              <a:t>Aggressive job search ads and offer sign on for porters with training path to be techs. </a:t>
            </a:r>
            <a:endParaRPr lang="en-US" dirty="0"/>
          </a:p>
          <a:p>
            <a:endParaRPr lang="en-US" dirty="0"/>
          </a:p>
        </p:txBody>
      </p:sp>
    </p:spTree>
    <p:extLst>
      <p:ext uri="{BB962C8B-B14F-4D97-AF65-F5344CB8AC3E}">
        <p14:creationId xmlns=""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b="1" dirty="0"/>
              <a:t>Strategies</a:t>
            </a:r>
          </a:p>
          <a:p>
            <a:r>
              <a:rPr lang="en-US" dirty="0" smtClean="0"/>
              <a:t>Inspect obsolescence parts to see what we have and can push out in order to keep more parts that sell on regular basis</a:t>
            </a:r>
          </a:p>
          <a:p>
            <a:r>
              <a:rPr lang="en-US" dirty="0" smtClean="0"/>
              <a:t>Aggressively push technicians for factory required training for pay increases</a:t>
            </a:r>
          </a:p>
          <a:p>
            <a:r>
              <a:rPr lang="en-US" dirty="0" smtClean="0"/>
              <a:t>Work our indeed account look at incentives for bringing in new prospects</a:t>
            </a:r>
          </a:p>
          <a:p>
            <a:r>
              <a:rPr lang="en-US" dirty="0" smtClean="0"/>
              <a:t>Implement a checkout sheet for all special tools to ensure all is accounted for</a:t>
            </a:r>
          </a:p>
          <a:p>
            <a:r>
              <a:rPr lang="en-US" dirty="0" smtClean="0"/>
              <a:t>Sales training for advisors to maximize repair orders to limit 1 line orders</a:t>
            </a:r>
          </a:p>
          <a:p>
            <a:r>
              <a:rPr lang="en-US" dirty="0" smtClean="0"/>
              <a:t>Weekly meetings with techs about hours flagged, productivity %, meeting our goal of 3hrs per repair order. </a:t>
            </a:r>
            <a:endParaRPr lang="en-US" dirty="0"/>
          </a:p>
          <a:p>
            <a:endParaRPr lang="en-US" dirty="0"/>
          </a:p>
        </p:txBody>
      </p:sp>
    </p:spTree>
    <p:extLst>
      <p:ext uri="{BB962C8B-B14F-4D97-AF65-F5344CB8AC3E}">
        <p14:creationId xmlns=""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b="1" dirty="0" smtClean="0"/>
              <a:t>Tactics</a:t>
            </a:r>
          </a:p>
          <a:p>
            <a:r>
              <a:rPr lang="en-US" dirty="0" smtClean="0"/>
              <a:t>Review all ARO ordering to prevent unnecessary ordering of parts not needed</a:t>
            </a:r>
          </a:p>
          <a:p>
            <a:r>
              <a:rPr lang="en-US" dirty="0" smtClean="0"/>
              <a:t>Parts managers office is next to special tools room, have him monitor checklist of techs using tools </a:t>
            </a:r>
          </a:p>
          <a:p>
            <a:r>
              <a:rPr lang="en-US" dirty="0" smtClean="0"/>
              <a:t>Revamp technicians bonuses for web based courses completed</a:t>
            </a:r>
          </a:p>
          <a:p>
            <a:r>
              <a:rPr lang="en-US" dirty="0" smtClean="0"/>
              <a:t>Offer flag rate bonuses for meeting production percentages</a:t>
            </a:r>
          </a:p>
          <a:p>
            <a:r>
              <a:rPr lang="en-US" dirty="0" smtClean="0"/>
              <a:t>Start employee appreciation programs  to boost employee morale </a:t>
            </a:r>
          </a:p>
          <a:p>
            <a:r>
              <a:rPr lang="en-US" dirty="0" smtClean="0"/>
              <a:t>Post ad for mystery shop customers to come and visit our facility and see where we could improve our process</a:t>
            </a:r>
            <a:endParaRPr lang="en-US" dirty="0"/>
          </a:p>
          <a:p>
            <a:endParaRPr lang="en-US" dirty="0"/>
          </a:p>
          <a:p>
            <a:endParaRPr lang="en-US" dirty="0"/>
          </a:p>
        </p:txBody>
      </p:sp>
    </p:spTree>
    <p:extLst>
      <p:ext uri="{BB962C8B-B14F-4D97-AF65-F5344CB8AC3E}">
        <p14:creationId xmlns=""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 xmlns:p14="http://schemas.microsoft.com/office/powerpoint/2010/main" val="680842322"/>
              </p:ext>
            </p:extLst>
          </p:nvPr>
        </p:nvGraphicFramePr>
        <p:xfrm>
          <a:off x="677334" y="1818624"/>
          <a:ext cx="9132492" cy="4895412"/>
        </p:xfrm>
        <a:graphic>
          <a:graphicData uri="http://schemas.openxmlformats.org/drawingml/2006/table">
            <a:tbl>
              <a:tblPr firstRow="1" bandRow="1">
                <a:tableStyleId>{5C22544A-7EE6-4342-B048-85BDC9FD1C3A}</a:tableStyleId>
              </a:tblPr>
              <a:tblGrid>
                <a:gridCol w="3044164">
                  <a:extLst>
                    <a:ext uri="{9D8B030D-6E8A-4147-A177-3AD203B41FA5}">
                      <a16:colId xmlns="" xmlns:a16="http://schemas.microsoft.com/office/drawing/2014/main" val="2235853955"/>
                    </a:ext>
                  </a:extLst>
                </a:gridCol>
                <a:gridCol w="3044164">
                  <a:extLst>
                    <a:ext uri="{9D8B030D-6E8A-4147-A177-3AD203B41FA5}">
                      <a16:colId xmlns="" xmlns:a16="http://schemas.microsoft.com/office/drawing/2014/main" val="4174400132"/>
                    </a:ext>
                  </a:extLst>
                </a:gridCol>
                <a:gridCol w="3044164">
                  <a:extLst>
                    <a:ext uri="{9D8B030D-6E8A-4147-A177-3AD203B41FA5}">
                      <a16:colId xmlns=""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 xmlns:a16="http://schemas.microsoft.com/office/drawing/2014/main" val="1083418974"/>
                  </a:ext>
                </a:extLst>
              </a:tr>
              <a:tr h="565004">
                <a:tc>
                  <a:txBody>
                    <a:bodyPr/>
                    <a:lstStyle/>
                    <a:p>
                      <a:r>
                        <a:rPr lang="en-US" dirty="0" smtClean="0"/>
                        <a:t>Parts Inventory Health</a:t>
                      </a:r>
                      <a:endParaRPr lang="en-US" dirty="0"/>
                    </a:p>
                  </a:txBody>
                  <a:tcPr/>
                </a:tc>
                <a:tc>
                  <a:txBody>
                    <a:bodyPr/>
                    <a:lstStyle/>
                    <a:p>
                      <a:r>
                        <a:rPr lang="en-US" dirty="0" smtClean="0"/>
                        <a:t>Parts Manager</a:t>
                      </a:r>
                      <a:endParaRPr lang="en-US" dirty="0"/>
                    </a:p>
                  </a:txBody>
                  <a:tcPr/>
                </a:tc>
                <a:tc>
                  <a:txBody>
                    <a:bodyPr/>
                    <a:lstStyle/>
                    <a:p>
                      <a:r>
                        <a:rPr lang="en-US" dirty="0" smtClean="0"/>
                        <a:t>Daily</a:t>
                      </a:r>
                    </a:p>
                    <a:p>
                      <a:endParaRPr lang="en-US" dirty="0"/>
                    </a:p>
                  </a:txBody>
                  <a:tcPr/>
                </a:tc>
                <a:extLst>
                  <a:ext uri="{0D108BD9-81ED-4DB2-BD59-A6C34878D82A}">
                    <a16:rowId xmlns="" xmlns:a16="http://schemas.microsoft.com/office/drawing/2014/main" val="2400365483"/>
                  </a:ext>
                </a:extLst>
              </a:tr>
              <a:tr h="565004">
                <a:tc>
                  <a:txBody>
                    <a:bodyPr/>
                    <a:lstStyle/>
                    <a:p>
                      <a:r>
                        <a:rPr lang="en-US" dirty="0" smtClean="0"/>
                        <a:t>Special Tool</a:t>
                      </a:r>
                      <a:r>
                        <a:rPr lang="en-US" baseline="0" dirty="0" smtClean="0"/>
                        <a:t> Inventory </a:t>
                      </a:r>
                      <a:endParaRPr lang="en-US" dirty="0"/>
                    </a:p>
                  </a:txBody>
                  <a:tcPr/>
                </a:tc>
                <a:tc>
                  <a:txBody>
                    <a:bodyPr/>
                    <a:lstStyle/>
                    <a:p>
                      <a:r>
                        <a:rPr lang="en-US" dirty="0" smtClean="0"/>
                        <a:t>Parts Manager/Assistant</a:t>
                      </a:r>
                      <a:r>
                        <a:rPr lang="en-US" baseline="0" dirty="0" smtClean="0"/>
                        <a:t> Manager</a:t>
                      </a:r>
                      <a:endParaRPr lang="en-US" dirty="0"/>
                    </a:p>
                  </a:txBody>
                  <a:tcPr/>
                </a:tc>
                <a:tc>
                  <a:txBody>
                    <a:bodyPr/>
                    <a:lstStyle/>
                    <a:p>
                      <a:r>
                        <a:rPr lang="en-US" dirty="0" smtClean="0"/>
                        <a:t>Daily</a:t>
                      </a:r>
                    </a:p>
                    <a:p>
                      <a:endParaRPr lang="en-US" dirty="0"/>
                    </a:p>
                  </a:txBody>
                  <a:tcPr/>
                </a:tc>
                <a:extLst>
                  <a:ext uri="{0D108BD9-81ED-4DB2-BD59-A6C34878D82A}">
                    <a16:rowId xmlns="" xmlns:a16="http://schemas.microsoft.com/office/drawing/2014/main" val="107845787"/>
                  </a:ext>
                </a:extLst>
              </a:tr>
              <a:tr h="565004">
                <a:tc>
                  <a:txBody>
                    <a:bodyPr/>
                    <a:lstStyle/>
                    <a:p>
                      <a:r>
                        <a:rPr lang="en-US" dirty="0" smtClean="0"/>
                        <a:t>Track Lost Sales</a:t>
                      </a:r>
                      <a:endParaRPr lang="en-US" dirty="0"/>
                    </a:p>
                  </a:txBody>
                  <a:tcPr/>
                </a:tc>
                <a:tc>
                  <a:txBody>
                    <a:bodyPr/>
                    <a:lstStyle/>
                    <a:p>
                      <a:r>
                        <a:rPr lang="en-US" dirty="0" smtClean="0"/>
                        <a:t>Parts</a:t>
                      </a:r>
                      <a:r>
                        <a:rPr lang="en-US" baseline="0" dirty="0" smtClean="0"/>
                        <a:t> Manager</a:t>
                      </a:r>
                      <a:endParaRPr lang="en-US" dirty="0"/>
                    </a:p>
                  </a:txBody>
                  <a:tcPr/>
                </a:tc>
                <a:tc>
                  <a:txBody>
                    <a:bodyPr/>
                    <a:lstStyle/>
                    <a:p>
                      <a:r>
                        <a:rPr lang="en-US" dirty="0" smtClean="0"/>
                        <a:t>Daily</a:t>
                      </a:r>
                      <a:endParaRPr lang="en-US" dirty="0"/>
                    </a:p>
                  </a:txBody>
                  <a:tcPr/>
                </a:tc>
                <a:extLst>
                  <a:ext uri="{0D108BD9-81ED-4DB2-BD59-A6C34878D82A}">
                    <a16:rowId xmlns="" xmlns:a16="http://schemas.microsoft.com/office/drawing/2014/main" val="1530126605"/>
                  </a:ext>
                </a:extLst>
              </a:tr>
              <a:tr h="565004">
                <a:tc>
                  <a:txBody>
                    <a:bodyPr/>
                    <a:lstStyle/>
                    <a:p>
                      <a:r>
                        <a:rPr lang="en-US" dirty="0" smtClean="0"/>
                        <a:t>Advertising Opportunities</a:t>
                      </a:r>
                      <a:endParaRPr lang="en-US" dirty="0"/>
                    </a:p>
                  </a:txBody>
                  <a:tcPr/>
                </a:tc>
                <a:tc>
                  <a:txBody>
                    <a:bodyPr/>
                    <a:lstStyle/>
                    <a:p>
                      <a:r>
                        <a:rPr lang="en-US" dirty="0" smtClean="0"/>
                        <a:t>Marketing</a:t>
                      </a:r>
                      <a:r>
                        <a:rPr lang="en-US" baseline="0" dirty="0" smtClean="0"/>
                        <a:t> Director</a:t>
                      </a:r>
                      <a:endParaRPr lang="en-US" dirty="0"/>
                    </a:p>
                  </a:txBody>
                  <a:tcPr/>
                </a:tc>
                <a:tc>
                  <a:txBody>
                    <a:bodyPr/>
                    <a:lstStyle/>
                    <a:p>
                      <a:r>
                        <a:rPr lang="en-US" dirty="0" smtClean="0"/>
                        <a:t>Monthly</a:t>
                      </a:r>
                      <a:endParaRPr lang="en-US" dirty="0"/>
                    </a:p>
                  </a:txBody>
                  <a:tcPr/>
                </a:tc>
                <a:extLst>
                  <a:ext uri="{0D108BD9-81ED-4DB2-BD59-A6C34878D82A}">
                    <a16:rowId xmlns="" xmlns:a16="http://schemas.microsoft.com/office/drawing/2014/main" val="1950345431"/>
                  </a:ext>
                </a:extLst>
              </a:tr>
              <a:tr h="565004">
                <a:tc>
                  <a:txBody>
                    <a:bodyPr/>
                    <a:lstStyle/>
                    <a:p>
                      <a:r>
                        <a:rPr lang="en-US" dirty="0" smtClean="0"/>
                        <a:t>Tech Meetings/Production</a:t>
                      </a:r>
                      <a:endParaRPr lang="en-US" dirty="0"/>
                    </a:p>
                  </a:txBody>
                  <a:tcPr/>
                </a:tc>
                <a:tc>
                  <a:txBody>
                    <a:bodyPr/>
                    <a:lstStyle/>
                    <a:p>
                      <a:r>
                        <a:rPr lang="en-US" dirty="0" smtClean="0"/>
                        <a:t>Shop Foreman/Service Manager</a:t>
                      </a:r>
                      <a:endParaRPr lang="en-US" dirty="0"/>
                    </a:p>
                  </a:txBody>
                  <a:tcPr/>
                </a:tc>
                <a:tc>
                  <a:txBody>
                    <a:bodyPr/>
                    <a:lstStyle/>
                    <a:p>
                      <a:r>
                        <a:rPr lang="en-US" dirty="0" smtClean="0"/>
                        <a:t>Weekly</a:t>
                      </a:r>
                      <a:endParaRPr lang="en-US" dirty="0"/>
                    </a:p>
                  </a:txBody>
                  <a:tcPr/>
                </a:tc>
                <a:extLst>
                  <a:ext uri="{0D108BD9-81ED-4DB2-BD59-A6C34878D82A}">
                    <a16:rowId xmlns="" xmlns:a16="http://schemas.microsoft.com/office/drawing/2014/main" val="1960891333"/>
                  </a:ext>
                </a:extLst>
              </a:tr>
              <a:tr h="565004">
                <a:tc>
                  <a:txBody>
                    <a:bodyPr/>
                    <a:lstStyle/>
                    <a:p>
                      <a:r>
                        <a:rPr lang="en-US" dirty="0" smtClean="0"/>
                        <a:t>Mystery</a:t>
                      </a:r>
                      <a:r>
                        <a:rPr lang="en-US" baseline="0" dirty="0" smtClean="0"/>
                        <a:t> Shopper- Training for Advisors</a:t>
                      </a:r>
                      <a:endParaRPr lang="en-US" dirty="0"/>
                    </a:p>
                  </a:txBody>
                  <a:tcPr/>
                </a:tc>
                <a:tc>
                  <a:txBody>
                    <a:bodyPr/>
                    <a:lstStyle/>
                    <a:p>
                      <a:r>
                        <a:rPr lang="en-US" dirty="0" smtClean="0"/>
                        <a:t>Service</a:t>
                      </a:r>
                      <a:r>
                        <a:rPr lang="en-US" baseline="0" dirty="0" smtClean="0"/>
                        <a:t> Manager</a:t>
                      </a:r>
                      <a:endParaRPr lang="en-US" dirty="0"/>
                    </a:p>
                  </a:txBody>
                  <a:tcPr/>
                </a:tc>
                <a:tc>
                  <a:txBody>
                    <a:bodyPr/>
                    <a:lstStyle/>
                    <a:p>
                      <a:r>
                        <a:rPr lang="en-US" dirty="0" smtClean="0"/>
                        <a:t>Quarterly</a:t>
                      </a:r>
                      <a:endParaRPr lang="en-US" dirty="0"/>
                    </a:p>
                  </a:txBody>
                  <a:tcPr/>
                </a:tc>
                <a:extLst>
                  <a:ext uri="{0D108BD9-81ED-4DB2-BD59-A6C34878D82A}">
                    <a16:rowId xmlns="" xmlns:a16="http://schemas.microsoft.com/office/drawing/2014/main" val="4137224325"/>
                  </a:ext>
                </a:extLst>
              </a:tr>
              <a:tr h="565004">
                <a:tc>
                  <a:txBody>
                    <a:bodyPr/>
                    <a:lstStyle/>
                    <a:p>
                      <a:r>
                        <a:rPr lang="en-US" dirty="0" smtClean="0"/>
                        <a:t>Employee Appreciation</a:t>
                      </a:r>
                      <a:endParaRPr lang="en-US" dirty="0"/>
                    </a:p>
                  </a:txBody>
                  <a:tcPr/>
                </a:tc>
                <a:tc>
                  <a:txBody>
                    <a:bodyPr/>
                    <a:lstStyle/>
                    <a:p>
                      <a:r>
                        <a:rPr lang="en-US" dirty="0" smtClean="0"/>
                        <a:t>Fixed Ops Director</a:t>
                      </a:r>
                      <a:endParaRPr lang="en-US" dirty="0"/>
                    </a:p>
                  </a:txBody>
                  <a:tcPr/>
                </a:tc>
                <a:tc>
                  <a:txBody>
                    <a:bodyPr/>
                    <a:lstStyle/>
                    <a:p>
                      <a:r>
                        <a:rPr lang="en-US" dirty="0" smtClean="0"/>
                        <a:t>Monthly</a:t>
                      </a:r>
                      <a:endParaRPr lang="en-US" dirty="0"/>
                    </a:p>
                  </a:txBody>
                  <a:tcPr/>
                </a:tc>
                <a:extLst>
                  <a:ext uri="{0D108BD9-81ED-4DB2-BD59-A6C34878D82A}">
                    <a16:rowId xmlns="" xmlns:a16="http://schemas.microsoft.com/office/drawing/2014/main" val="2642230709"/>
                  </a:ext>
                </a:extLst>
              </a:tr>
            </a:tbl>
          </a:graphicData>
        </a:graphic>
      </p:graphicFrame>
    </p:spTree>
    <p:extLst>
      <p:ext uri="{BB962C8B-B14F-4D97-AF65-F5344CB8AC3E}">
        <p14:creationId xmlns=""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425146"/>
            <a:ext cx="8606710" cy="5247503"/>
          </a:xfrm>
        </p:spPr>
        <p:txBody>
          <a:bodyPr/>
          <a:lstStyle/>
          <a:p>
            <a:r>
              <a:rPr lang="en-US" b="1" dirty="0" smtClean="0"/>
              <a:t>Synopsis</a:t>
            </a:r>
          </a:p>
          <a:p>
            <a:r>
              <a:rPr lang="en-US" dirty="0" smtClean="0"/>
              <a:t>The service department at Allen Samuels CDJR of Aransas Pass, </a:t>
            </a:r>
            <a:r>
              <a:rPr lang="en-US" dirty="0" err="1" smtClean="0"/>
              <a:t>Tx</a:t>
            </a:r>
            <a:r>
              <a:rPr lang="en-US" dirty="0" smtClean="0"/>
              <a:t> has progressively been growing for the last 4 years. These last few months have been the hardest with staffing changes and obstacles out of our control. We continue to push through and work on becoming better each day. As we strive to implement these processes and procedures to not only boost our gross profit  and employee morale. We will set a new standard of customer service that we expect from each of our staff members. We will target the problem areas within our business to limit the amount of lost opportunities. The following measures will help us to improve our overall production:</a:t>
            </a:r>
          </a:p>
          <a:p>
            <a:r>
              <a:rPr lang="en-US" dirty="0" smtClean="0"/>
              <a:t>Having the right parts for jobs the first time</a:t>
            </a:r>
          </a:p>
          <a:p>
            <a:r>
              <a:rPr lang="en-US" dirty="0" smtClean="0"/>
              <a:t>Improve our employee and customer appreciation</a:t>
            </a:r>
          </a:p>
          <a:p>
            <a:r>
              <a:rPr lang="en-US" dirty="0" smtClean="0"/>
              <a:t>Advertising for Fixed Ops to create more of a digital presence</a:t>
            </a:r>
          </a:p>
          <a:p>
            <a:r>
              <a:rPr lang="en-US" dirty="0" smtClean="0"/>
              <a:t>Creating more of a open door policy for customers and employees </a:t>
            </a:r>
          </a:p>
          <a:p>
            <a:r>
              <a:rPr lang="en-US" dirty="0" smtClean="0"/>
              <a:t>Continue to invest in our staff and give them all the tools necessary </a:t>
            </a:r>
          </a:p>
          <a:p>
            <a:endParaRPr lang="en-US" dirty="0"/>
          </a:p>
          <a:p>
            <a:endParaRPr lang="en-US" dirty="0"/>
          </a:p>
          <a:p>
            <a:endParaRPr lang="en-US" dirty="0"/>
          </a:p>
        </p:txBody>
      </p:sp>
    </p:spTree>
    <p:extLst>
      <p:ext uri="{BB962C8B-B14F-4D97-AF65-F5344CB8AC3E}">
        <p14:creationId xmlns=""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Our current practices include online mailers, manufacturer coupons. </a:t>
            </a:r>
          </a:p>
          <a:p>
            <a:r>
              <a:rPr lang="en-US" dirty="0" smtClean="0">
                <a:solidFill>
                  <a:srgbClr val="221E1F"/>
                </a:solidFill>
                <a:latin typeface="Calibri" panose="020F0502020204030204" pitchFamily="34" charset="0"/>
              </a:rPr>
              <a:t>We are going to start posting informative vehicle information along with specials and offers for preventative maintenance at least twice a week.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have scheduled weekly meetings for online marketing and campaigns to offer our customers incentives and specials for their vehicle maintenance/repairs. Each week we will discuss the results of each campaign and see what works and what does not in order to maximize the results for our customer market. </a:t>
            </a:r>
            <a:endParaRPr lang="en-US" sz="1800" b="0" i="0" u="none" strike="noStrike" baseline="0" dirty="0">
              <a:solidFill>
                <a:srgbClr val="221E1F"/>
              </a:solidFill>
              <a:latin typeface="Calibri" panose="020F0502020204030204" pitchFamily="34" charset="0"/>
            </a:endParaRPr>
          </a:p>
          <a:p>
            <a:r>
              <a:rPr lang="en-US" dirty="0" smtClean="0">
                <a:latin typeface="Calibri" pitchFamily="34" charset="0"/>
                <a:cs typeface="Calibri" pitchFamily="34" charset="0"/>
              </a:rPr>
              <a:t>In our market it is constantly changing and we have to be open to out of the box thinking in order to penetrate the large market of customers. This will be a constant shift in marketing and social media it needs to have up to date monitoring in order for it to be successful. </a:t>
            </a:r>
            <a:endParaRPr lang="en-US" dirty="0">
              <a:latin typeface="Calibri" pitchFamily="34" charset="0"/>
              <a:cs typeface="Calibri" pitchFamily="34" charset="0"/>
            </a:endParaRPr>
          </a:p>
        </p:txBody>
      </p:sp>
    </p:spTree>
    <p:extLst>
      <p:ext uri="{BB962C8B-B14F-4D97-AF65-F5344CB8AC3E}">
        <p14:creationId xmlns=""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7334" y="0"/>
            <a:ext cx="8596668" cy="881449"/>
          </a:xfrm>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2"/>
          </p:nvPr>
        </p:nvSpPr>
        <p:spPr>
          <a:xfrm>
            <a:off x="790045" y="823784"/>
            <a:ext cx="4185623" cy="5914767"/>
          </a:xfrm>
        </p:spPr>
        <p:txBody>
          <a:bodyPr>
            <a:normAutofit/>
          </a:bodyPr>
          <a:lstStyle/>
          <a:p>
            <a:pPr algn="l">
              <a:buNone/>
            </a:pP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smtClean="0">
              <a:solidFill>
                <a:srgbClr val="221E1F"/>
              </a:solidFill>
              <a:latin typeface="Calibri" panose="020F0502020204030204" pitchFamily="34" charset="0"/>
            </a:endParaRPr>
          </a:p>
          <a:p>
            <a:pPr lvl="1"/>
            <a:r>
              <a:rPr lang="en-US" sz="1500" dirty="0" smtClean="0">
                <a:solidFill>
                  <a:srgbClr val="221E1F"/>
                </a:solidFill>
                <a:latin typeface="Calibri" panose="020F0502020204030204" pitchFamily="34" charset="0"/>
              </a:rPr>
              <a:t>Good customer pay gross</a:t>
            </a:r>
          </a:p>
          <a:p>
            <a:pPr lvl="1"/>
            <a:r>
              <a:rPr lang="en-US" sz="1500" b="0" i="0" u="none" strike="noStrike" baseline="0" dirty="0" smtClean="0">
                <a:solidFill>
                  <a:srgbClr val="221E1F"/>
                </a:solidFill>
                <a:latin typeface="Calibri" panose="020F0502020204030204" pitchFamily="34" charset="0"/>
              </a:rPr>
              <a:t>Lots</a:t>
            </a:r>
            <a:r>
              <a:rPr lang="en-US" sz="1500" b="0" i="0" u="none" strike="noStrike" dirty="0" smtClean="0">
                <a:solidFill>
                  <a:srgbClr val="221E1F"/>
                </a:solidFill>
                <a:latin typeface="Calibri" panose="020F0502020204030204" pitchFamily="34" charset="0"/>
              </a:rPr>
              <a:t> of opportunity in warranty/internal</a:t>
            </a:r>
            <a:endParaRPr lang="en-US" sz="1500" b="0" i="0" u="none" strike="noStrike" baseline="0" dirty="0" smtClean="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Goals </a:t>
            </a:r>
            <a:r>
              <a:rPr lang="en-US" sz="1800" b="0" i="0" u="none" strike="noStrike" baseline="0" dirty="0">
                <a:solidFill>
                  <a:srgbClr val="221E1F"/>
                </a:solidFill>
                <a:latin typeface="Calibri" panose="020F0502020204030204" pitchFamily="34" charset="0"/>
              </a:rPr>
              <a:t>for improvement </a:t>
            </a:r>
            <a:endParaRPr lang="en-US" sz="1800" b="0" i="0" u="none" strike="noStrike" baseline="0" dirty="0" smtClean="0">
              <a:solidFill>
                <a:srgbClr val="221E1F"/>
              </a:solidFill>
              <a:latin typeface="Calibri" panose="020F0502020204030204" pitchFamily="34" charset="0"/>
            </a:endParaRPr>
          </a:p>
          <a:p>
            <a:pPr lvl="1"/>
            <a:r>
              <a:rPr lang="en-US" sz="1500" dirty="0" smtClean="0">
                <a:solidFill>
                  <a:srgbClr val="221E1F"/>
                </a:solidFill>
                <a:latin typeface="Calibri" panose="020F0502020204030204" pitchFamily="34" charset="0"/>
              </a:rPr>
              <a:t>Better MPI’s selling 3hrs per RO</a:t>
            </a:r>
          </a:p>
          <a:p>
            <a:pPr lvl="1"/>
            <a:r>
              <a:rPr lang="en-US" sz="1500" b="0" i="0" u="none" strike="noStrike" baseline="0" dirty="0" smtClean="0">
                <a:solidFill>
                  <a:srgbClr val="221E1F"/>
                </a:solidFill>
                <a:latin typeface="Calibri" panose="020F0502020204030204" pitchFamily="34" charset="0"/>
              </a:rPr>
              <a:t>Warranty</a:t>
            </a:r>
            <a:r>
              <a:rPr lang="en-US" sz="1500" b="0" i="0" u="none" strike="noStrike" dirty="0" smtClean="0">
                <a:solidFill>
                  <a:srgbClr val="221E1F"/>
                </a:solidFill>
                <a:latin typeface="Calibri" panose="020F0502020204030204" pitchFamily="34" charset="0"/>
              </a:rPr>
              <a:t> rate increase/ sticking to door rate for internal recon charges</a:t>
            </a:r>
            <a:endParaRPr lang="en-US" sz="15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lvl="1"/>
            <a:r>
              <a:rPr lang="en-US" sz="1400" dirty="0" smtClean="0">
                <a:solidFill>
                  <a:srgbClr val="221E1F"/>
                </a:solidFill>
                <a:latin typeface="Calibri" panose="020F0502020204030204" pitchFamily="34" charset="0"/>
              </a:rPr>
              <a:t>Retraining advisors on walk around inspection, enforcing MPI’s on all vehicles</a:t>
            </a:r>
          </a:p>
          <a:p>
            <a:pPr lvl="1"/>
            <a:r>
              <a:rPr lang="en-US" sz="1400" dirty="0" smtClean="0">
                <a:solidFill>
                  <a:srgbClr val="221E1F"/>
                </a:solidFill>
                <a:latin typeface="Calibri" panose="020F0502020204030204" pitchFamily="34" charset="0"/>
              </a:rPr>
              <a:t>Submit to </a:t>
            </a:r>
            <a:r>
              <a:rPr lang="en-US" sz="1400" dirty="0" err="1" smtClean="0">
                <a:solidFill>
                  <a:srgbClr val="221E1F"/>
                </a:solidFill>
                <a:latin typeface="Calibri" panose="020F0502020204030204" pitchFamily="34" charset="0"/>
              </a:rPr>
              <a:t>Mopar</a:t>
            </a:r>
            <a:r>
              <a:rPr lang="en-US" sz="1400" dirty="0" smtClean="0">
                <a:solidFill>
                  <a:srgbClr val="221E1F"/>
                </a:solidFill>
                <a:latin typeface="Calibri" panose="020F0502020204030204" pitchFamily="34" charset="0"/>
              </a:rPr>
              <a:t> for warranty increase. Remind GM that door rate for recon is pivotal in overall growth of parts and service</a:t>
            </a:r>
            <a:endParaRPr lang="en-US" sz="1400" b="0" i="0" u="none" strike="noStrike" baseline="0" dirty="0" smtClean="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smtClean="0">
              <a:solidFill>
                <a:srgbClr val="221E1F"/>
              </a:solidFill>
              <a:latin typeface="Calibri" panose="020F0502020204030204" pitchFamily="34" charset="0"/>
            </a:endParaRPr>
          </a:p>
          <a:p>
            <a:pPr lvl="1"/>
            <a:r>
              <a:rPr lang="en-US" sz="1400" b="0" i="0" u="none" strike="noStrike" baseline="0" dirty="0" smtClean="0">
                <a:solidFill>
                  <a:srgbClr val="221E1F"/>
                </a:solidFill>
                <a:latin typeface="Calibri" panose="020F0502020204030204" pitchFamily="34" charset="0"/>
              </a:rPr>
              <a:t>Perform daily inspections</a:t>
            </a:r>
            <a:r>
              <a:rPr lang="en-US" sz="1400" b="0" i="0" u="none" strike="noStrike" dirty="0" smtClean="0">
                <a:solidFill>
                  <a:srgbClr val="221E1F"/>
                </a:solidFill>
                <a:latin typeface="Calibri" panose="020F0502020204030204" pitchFamily="34" charset="0"/>
              </a:rPr>
              <a:t> for all walk around</a:t>
            </a:r>
          </a:p>
          <a:p>
            <a:pPr lvl="1"/>
            <a:r>
              <a:rPr lang="en-US" sz="1400" dirty="0" smtClean="0">
                <a:solidFill>
                  <a:srgbClr val="221E1F"/>
                </a:solidFill>
                <a:latin typeface="Calibri" panose="020F0502020204030204" pitchFamily="34" charset="0"/>
              </a:rPr>
              <a:t>Monitor pricing for all recon tickets daily</a:t>
            </a:r>
            <a:endParaRPr lang="en-US" sz="1400" b="0" i="0" u="none" strike="noStrike" dirty="0" smtClean="0">
              <a:solidFill>
                <a:srgbClr val="221E1F"/>
              </a:solidFill>
              <a:latin typeface="Calibri" panose="020F0502020204030204" pitchFamily="34" charset="0"/>
            </a:endParaRPr>
          </a:p>
          <a:p>
            <a:pPr lvl="1"/>
            <a:endParaRPr lang="en-US" sz="1400" b="0" i="0" u="none" strike="noStrike" baseline="0" dirty="0" smtClean="0">
              <a:solidFill>
                <a:srgbClr val="221E1F"/>
              </a:solidFill>
              <a:latin typeface="Calibri" panose="020F0502020204030204" pitchFamily="34" charset="0"/>
            </a:endParaRPr>
          </a:p>
          <a:p>
            <a:pPr lvl="1"/>
            <a:endParaRPr lang="en-US" sz="1600" b="0" i="0" u="none" strike="noStrike" baseline="0" dirty="0">
              <a:solidFill>
                <a:srgbClr val="221E1F"/>
              </a:solidFill>
              <a:latin typeface="Calibri" panose="020F0502020204030204" pitchFamily="34" charset="0"/>
            </a:endParaRPr>
          </a:p>
          <a:p>
            <a:endParaRPr lang="en-US" dirty="0"/>
          </a:p>
        </p:txBody>
      </p:sp>
      <p:pic>
        <p:nvPicPr>
          <p:cNvPr id="5122" name="Picture 2"/>
          <p:cNvPicPr>
            <a:picLocks noGrp="1" noChangeAspect="1" noChangeArrowheads="1"/>
          </p:cNvPicPr>
          <p:nvPr>
            <p:ph sz="quarter" idx="4"/>
          </p:nvPr>
        </p:nvPicPr>
        <p:blipFill>
          <a:blip r:embed="rId2"/>
          <a:srcRect/>
          <a:stretch>
            <a:fillRect/>
          </a:stretch>
        </p:blipFill>
        <p:spPr bwMode="auto">
          <a:xfrm>
            <a:off x="6443434" y="2333539"/>
            <a:ext cx="4101314" cy="2273300"/>
          </a:xfrm>
          <a:prstGeom prst="rect">
            <a:avLst/>
          </a:prstGeom>
          <a:noFill/>
          <a:ln w="9525">
            <a:noFill/>
            <a:miter lim="800000"/>
            <a:headEnd/>
            <a:tailEnd/>
          </a:ln>
        </p:spPr>
      </p:pic>
    </p:spTree>
    <p:extLst>
      <p:ext uri="{BB962C8B-B14F-4D97-AF65-F5344CB8AC3E}">
        <p14:creationId xmlns=""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7334" y="156520"/>
            <a:ext cx="8596668" cy="996778"/>
          </a:xfrm>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7334" y="955590"/>
            <a:ext cx="4184035" cy="5902410"/>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smtClean="0">
              <a:solidFill>
                <a:srgbClr val="221E1F"/>
              </a:solidFill>
              <a:latin typeface="Calibri" panose="020F0502020204030204" pitchFamily="34" charset="0"/>
            </a:endParaRPr>
          </a:p>
          <a:p>
            <a:pPr lvl="1"/>
            <a:r>
              <a:rPr lang="en-US" sz="1400" dirty="0" smtClean="0">
                <a:solidFill>
                  <a:srgbClr val="221E1F"/>
                </a:solidFill>
                <a:latin typeface="Calibri" panose="020F0502020204030204" pitchFamily="34" charset="0"/>
              </a:rPr>
              <a:t>We regularly hover around 200K in gross</a:t>
            </a:r>
          </a:p>
          <a:p>
            <a:pPr lvl="1"/>
            <a:r>
              <a:rPr lang="en-US" sz="1400" dirty="0" smtClean="0">
                <a:solidFill>
                  <a:srgbClr val="221E1F"/>
                </a:solidFill>
                <a:latin typeface="Calibri" panose="020F0502020204030204" pitchFamily="34" charset="0"/>
              </a:rPr>
              <a:t>Sales semi fixed expense is at 42%</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lvl="1"/>
            <a:r>
              <a:rPr lang="en-US" sz="1400" b="0" i="0" u="none" strike="noStrike" baseline="0" dirty="0" smtClean="0">
                <a:solidFill>
                  <a:srgbClr val="221E1F"/>
                </a:solidFill>
                <a:latin typeface="Calibri" panose="020F0502020204030204" pitchFamily="34" charset="0"/>
              </a:rPr>
              <a:t>Increasing gross profit always improves expenses, not firing people.</a:t>
            </a:r>
          </a:p>
          <a:p>
            <a:pPr lvl="1"/>
            <a:r>
              <a:rPr lang="en-US" sz="1400" dirty="0" smtClean="0">
                <a:solidFill>
                  <a:srgbClr val="221E1F"/>
                </a:solidFill>
                <a:latin typeface="Calibri" panose="020F0502020204030204" pitchFamily="34" charset="0"/>
              </a:rPr>
              <a:t>Making gross profit in shop supplies </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lvl="1"/>
            <a:r>
              <a:rPr lang="en-US" sz="1400" b="0" i="0" u="none" strike="noStrike" baseline="0" dirty="0" smtClean="0">
                <a:solidFill>
                  <a:srgbClr val="221E1F"/>
                </a:solidFill>
                <a:latin typeface="Calibri" panose="020F0502020204030204" pitchFamily="34" charset="0"/>
              </a:rPr>
              <a:t>Warranty rate increase, CP</a:t>
            </a:r>
            <a:r>
              <a:rPr lang="en-US" sz="1400" b="0" i="0" u="none" strike="noStrike" dirty="0" smtClean="0">
                <a:solidFill>
                  <a:srgbClr val="221E1F"/>
                </a:solidFill>
                <a:latin typeface="Calibri" panose="020F0502020204030204" pitchFamily="34" charset="0"/>
              </a:rPr>
              <a:t> pricing review, better selling </a:t>
            </a:r>
          </a:p>
          <a:p>
            <a:pPr lvl="1"/>
            <a:r>
              <a:rPr lang="en-US" sz="1400" dirty="0" smtClean="0">
                <a:solidFill>
                  <a:srgbClr val="221E1F"/>
                </a:solidFill>
                <a:latin typeface="Calibri" panose="020F0502020204030204" pitchFamily="34" charset="0"/>
              </a:rPr>
              <a:t>Daily monitoring expenses and chargin</a:t>
            </a:r>
            <a:r>
              <a:rPr lang="en-US" sz="1400" dirty="0" smtClean="0">
                <a:solidFill>
                  <a:srgbClr val="221E1F"/>
                </a:solidFill>
                <a:latin typeface="Calibri" panose="020F0502020204030204" pitchFamily="34" charset="0"/>
              </a:rPr>
              <a:t>g for additional supplies if needed</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Selling review meeting with advisors at end of each week on how to improve </a:t>
            </a:r>
          </a:p>
          <a:p>
            <a:pPr lvl="1"/>
            <a:r>
              <a:rPr lang="en-US" dirty="0" smtClean="0">
                <a:solidFill>
                  <a:srgbClr val="221E1F"/>
                </a:solidFill>
                <a:latin typeface="Calibri" panose="020F0502020204030204" pitchFamily="34" charset="0"/>
              </a:rPr>
              <a:t>Pull daily shop supply purchases </a:t>
            </a:r>
            <a:endParaRPr lang="en-US" sz="1600" b="0" i="0" u="none" strike="noStrike" baseline="0" dirty="0">
              <a:solidFill>
                <a:srgbClr val="221E1F"/>
              </a:solidFill>
              <a:latin typeface="Calibri" panose="020F0502020204030204" pitchFamily="34" charset="0"/>
            </a:endParaRPr>
          </a:p>
          <a:p>
            <a:endParaRPr lang="en-US" dirty="0"/>
          </a:p>
        </p:txBody>
      </p:sp>
      <p:pic>
        <p:nvPicPr>
          <p:cNvPr id="4098" name="Picture 2"/>
          <p:cNvPicPr>
            <a:picLocks noGrp="1" noChangeAspect="1" noChangeArrowheads="1"/>
          </p:cNvPicPr>
          <p:nvPr>
            <p:ph sz="half" idx="2"/>
          </p:nvPr>
        </p:nvPicPr>
        <p:blipFill>
          <a:blip r:embed="rId2"/>
          <a:srcRect/>
          <a:stretch>
            <a:fillRect/>
          </a:stretch>
        </p:blipFill>
        <p:spPr bwMode="auto">
          <a:xfrm>
            <a:off x="7699932" y="2198752"/>
            <a:ext cx="3609975" cy="2981325"/>
          </a:xfrm>
          <a:prstGeom prst="rect">
            <a:avLst/>
          </a:prstGeom>
          <a:noFill/>
          <a:ln w="9525">
            <a:noFill/>
            <a:miter lim="800000"/>
            <a:headEnd/>
            <a:tailEnd/>
          </a:ln>
        </p:spPr>
      </p:pic>
    </p:spTree>
    <p:extLst>
      <p:ext uri="{BB962C8B-B14F-4D97-AF65-F5344CB8AC3E}">
        <p14:creationId xmlns=""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69096" y="131806"/>
            <a:ext cx="8596668" cy="1320800"/>
          </a:xfrm>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726761" y="1005016"/>
            <a:ext cx="4184035" cy="5684108"/>
          </a:xfrm>
        </p:spPr>
        <p:txBody>
          <a:bodyPr>
            <a:normAutofit/>
          </a:bodyPr>
          <a:lstStyle/>
          <a:p>
            <a:pPr algn="l">
              <a:buNone/>
            </a:pP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smtClean="0">
              <a:solidFill>
                <a:srgbClr val="221E1F"/>
              </a:solidFill>
              <a:latin typeface="Calibri" panose="020F0502020204030204" pitchFamily="34" charset="0"/>
            </a:endParaRPr>
          </a:p>
          <a:p>
            <a:pPr lvl="1"/>
            <a:r>
              <a:rPr lang="en-US" sz="1400" dirty="0" smtClean="0">
                <a:solidFill>
                  <a:srgbClr val="221E1F"/>
                </a:solidFill>
                <a:latin typeface="Calibri" panose="020F0502020204030204" pitchFamily="34" charset="0"/>
              </a:rPr>
              <a:t>Tech Proficiency at 57.75%</a:t>
            </a:r>
          </a:p>
          <a:p>
            <a:pPr lvl="1"/>
            <a:r>
              <a:rPr lang="en-US" sz="1400" b="0" i="0" u="none" strike="noStrike" baseline="0" dirty="0" smtClean="0">
                <a:solidFill>
                  <a:srgbClr val="221E1F"/>
                </a:solidFill>
                <a:latin typeface="Calibri" panose="020F0502020204030204" pitchFamily="34" charset="0"/>
              </a:rPr>
              <a:t>Hours</a:t>
            </a:r>
            <a:r>
              <a:rPr lang="en-US" sz="1400" b="0" i="0" u="none" strike="noStrike" dirty="0" smtClean="0">
                <a:solidFill>
                  <a:srgbClr val="221E1F"/>
                </a:solidFill>
                <a:latin typeface="Calibri" panose="020F0502020204030204" pitchFamily="34" charset="0"/>
              </a:rPr>
              <a:t> billed at 1,818.98</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lvl="1"/>
            <a:r>
              <a:rPr lang="en-US" sz="1400" dirty="0" smtClean="0">
                <a:solidFill>
                  <a:srgbClr val="221E1F"/>
                </a:solidFill>
                <a:latin typeface="Calibri" panose="020F0502020204030204" pitchFamily="34" charset="0"/>
              </a:rPr>
              <a:t>Limit the amount of 1 line repair orders</a:t>
            </a:r>
          </a:p>
          <a:p>
            <a:pPr lvl="1"/>
            <a:r>
              <a:rPr lang="en-US" sz="1400" dirty="0" smtClean="0">
                <a:solidFill>
                  <a:srgbClr val="221E1F"/>
                </a:solidFill>
                <a:latin typeface="Calibri" panose="020F0502020204030204" pitchFamily="34" charset="0"/>
              </a:rPr>
              <a:t>Dispatch the right jobs to the correct techs</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lvl="1"/>
            <a:r>
              <a:rPr lang="en-US" sz="1400" dirty="0" smtClean="0">
                <a:solidFill>
                  <a:srgbClr val="221E1F"/>
                </a:solidFill>
                <a:latin typeface="Calibri" panose="020F0502020204030204" pitchFamily="34" charset="0"/>
              </a:rPr>
              <a:t>Involve shop foreman and dispatcher together each morning to discuss proper dispatch</a:t>
            </a:r>
          </a:p>
          <a:p>
            <a:pPr lvl="1"/>
            <a:r>
              <a:rPr lang="en-US" sz="1400" dirty="0" smtClean="0">
                <a:solidFill>
                  <a:srgbClr val="221E1F"/>
                </a:solidFill>
                <a:latin typeface="Calibri" panose="020F0502020204030204" pitchFamily="34" charset="0"/>
              </a:rPr>
              <a:t>Retrain service advisors on proper walk around to boost additional sales</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smtClean="0">
              <a:solidFill>
                <a:srgbClr val="221E1F"/>
              </a:solidFill>
              <a:latin typeface="Calibri" panose="020F0502020204030204" pitchFamily="34" charset="0"/>
            </a:endParaRPr>
          </a:p>
          <a:p>
            <a:pPr lvl="1"/>
            <a:r>
              <a:rPr lang="en-US" sz="1400" dirty="0" smtClean="0">
                <a:solidFill>
                  <a:srgbClr val="221E1F"/>
                </a:solidFill>
                <a:latin typeface="Calibri" panose="020F0502020204030204" pitchFamily="34" charset="0"/>
              </a:rPr>
              <a:t>Monitor morning meetings with shop foreman and dispatcher</a:t>
            </a:r>
          </a:p>
          <a:p>
            <a:pPr lvl="1"/>
            <a:r>
              <a:rPr lang="en-US" sz="1400" b="0" i="0" u="none" strike="noStrike" baseline="0" dirty="0" smtClean="0">
                <a:solidFill>
                  <a:srgbClr val="221E1F"/>
                </a:solidFill>
                <a:latin typeface="Calibri" panose="020F0502020204030204" pitchFamily="34" charset="0"/>
              </a:rPr>
              <a:t>Perform</a:t>
            </a:r>
            <a:r>
              <a:rPr lang="en-US" sz="1400" b="0" i="0" u="none" strike="noStrike" dirty="0" smtClean="0">
                <a:solidFill>
                  <a:srgbClr val="221E1F"/>
                </a:solidFill>
                <a:latin typeface="Calibri" panose="020F0502020204030204" pitchFamily="34" charset="0"/>
              </a:rPr>
              <a:t> daily walk around inspections</a:t>
            </a:r>
            <a:endParaRPr lang="en-US" sz="1400" b="0" i="0" u="none" strike="noStrike" baseline="0" dirty="0" smtClean="0">
              <a:solidFill>
                <a:srgbClr val="221E1F"/>
              </a:solidFill>
              <a:latin typeface="Calibri" panose="020F0502020204030204" pitchFamily="34" charset="0"/>
            </a:endParaRPr>
          </a:p>
          <a:p>
            <a:endParaRPr lang="en-US" dirty="0" smtClean="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3074" name="Picture 2"/>
          <p:cNvPicPr>
            <a:picLocks noGrp="1" noChangeAspect="1" noChangeArrowheads="1"/>
          </p:cNvPicPr>
          <p:nvPr>
            <p:ph sz="half" idx="2"/>
          </p:nvPr>
        </p:nvPicPr>
        <p:blipFill>
          <a:blip r:embed="rId2"/>
          <a:srcRect/>
          <a:stretch>
            <a:fillRect/>
          </a:stretch>
        </p:blipFill>
        <p:spPr bwMode="auto">
          <a:xfrm>
            <a:off x="6787549" y="2035959"/>
            <a:ext cx="4836039" cy="3895283"/>
          </a:xfrm>
          <a:prstGeom prst="rect">
            <a:avLst/>
          </a:prstGeom>
          <a:noFill/>
          <a:ln w="9525">
            <a:noFill/>
            <a:miter lim="800000"/>
            <a:headEnd/>
            <a:tailEnd/>
          </a:ln>
        </p:spPr>
      </p:pic>
    </p:spTree>
    <p:extLst>
      <p:ext uri="{BB962C8B-B14F-4D97-AF65-F5344CB8AC3E}">
        <p14:creationId xmlns=""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60858" y="304800"/>
            <a:ext cx="8596668" cy="1320800"/>
          </a:xfrm>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7334" y="1458097"/>
            <a:ext cx="4184035" cy="5263980"/>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smtClean="0">
              <a:solidFill>
                <a:srgbClr val="221E1F"/>
              </a:solidFill>
              <a:latin typeface="Calibri" panose="020F0502020204030204" pitchFamily="34" charset="0"/>
            </a:endParaRPr>
          </a:p>
          <a:p>
            <a:pPr lvl="1"/>
            <a:r>
              <a:rPr lang="en-US" sz="1400" dirty="0" smtClean="0">
                <a:solidFill>
                  <a:srgbClr val="221E1F"/>
                </a:solidFill>
                <a:latin typeface="Calibri" panose="020F0502020204030204" pitchFamily="34" charset="0"/>
              </a:rPr>
              <a:t>Facility utilization is 18.37%</a:t>
            </a:r>
          </a:p>
          <a:p>
            <a:pPr lvl="1"/>
            <a:r>
              <a:rPr lang="en-US" sz="1400" dirty="0" smtClean="0">
                <a:solidFill>
                  <a:srgbClr val="221E1F"/>
                </a:solidFill>
                <a:latin typeface="Calibri" panose="020F0502020204030204" pitchFamily="34" charset="0"/>
              </a:rPr>
              <a:t>ELR is at $137.62</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lvl="1"/>
            <a:r>
              <a:rPr lang="en-US" sz="1400" dirty="0" smtClean="0">
                <a:solidFill>
                  <a:srgbClr val="221E1F"/>
                </a:solidFill>
                <a:latin typeface="Calibri" panose="020F0502020204030204" pitchFamily="34" charset="0"/>
              </a:rPr>
              <a:t>Hire additional techs</a:t>
            </a:r>
          </a:p>
          <a:p>
            <a:pPr lvl="1"/>
            <a:r>
              <a:rPr lang="en-US" sz="1400" b="0" i="0" u="none" strike="noStrike" baseline="0" dirty="0" smtClean="0">
                <a:solidFill>
                  <a:srgbClr val="221E1F"/>
                </a:solidFill>
                <a:latin typeface="Calibri" panose="020F0502020204030204" pitchFamily="34" charset="0"/>
              </a:rPr>
              <a:t>Improve</a:t>
            </a:r>
            <a:r>
              <a:rPr lang="en-US" sz="1400" b="0" i="0" u="none" strike="noStrike" dirty="0" smtClean="0">
                <a:solidFill>
                  <a:srgbClr val="221E1F"/>
                </a:solidFill>
                <a:latin typeface="Calibri" panose="020F0502020204030204" pitchFamily="34" charset="0"/>
              </a:rPr>
              <a:t> our ELR  to increase sales and gross</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lvl="1"/>
            <a:r>
              <a:rPr lang="en-US" sz="1400" b="0" i="0" u="none" strike="noStrike" baseline="0" dirty="0" smtClean="0">
                <a:solidFill>
                  <a:srgbClr val="221E1F"/>
                </a:solidFill>
                <a:latin typeface="Calibri" panose="020F0502020204030204" pitchFamily="34" charset="0"/>
              </a:rPr>
              <a:t>Update our Indeed</a:t>
            </a:r>
            <a:r>
              <a:rPr lang="en-US" sz="1400" b="0" i="0" u="none" strike="noStrike" dirty="0" smtClean="0">
                <a:solidFill>
                  <a:srgbClr val="221E1F"/>
                </a:solidFill>
                <a:latin typeface="Calibri" panose="020F0502020204030204" pitchFamily="34" charset="0"/>
              </a:rPr>
              <a:t> job posting for techs to be more aggressive and offer sign on bonus</a:t>
            </a:r>
          </a:p>
          <a:p>
            <a:pPr lvl="1"/>
            <a:r>
              <a:rPr lang="en-US" sz="1400" baseline="0" dirty="0" smtClean="0">
                <a:solidFill>
                  <a:srgbClr val="221E1F"/>
                </a:solidFill>
                <a:latin typeface="Calibri" panose="020F0502020204030204" pitchFamily="34" charset="0"/>
              </a:rPr>
              <a:t>Pricing</a:t>
            </a:r>
            <a:r>
              <a:rPr lang="en-US" sz="1400" dirty="0" smtClean="0">
                <a:solidFill>
                  <a:srgbClr val="221E1F"/>
                </a:solidFill>
                <a:latin typeface="Calibri" panose="020F0502020204030204" pitchFamily="34" charset="0"/>
              </a:rPr>
              <a:t> review and remove discounting</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smtClean="0">
              <a:solidFill>
                <a:srgbClr val="221E1F"/>
              </a:solidFill>
              <a:latin typeface="Calibri" panose="020F0502020204030204" pitchFamily="34" charset="0"/>
            </a:endParaRPr>
          </a:p>
          <a:p>
            <a:pPr lvl="1"/>
            <a:r>
              <a:rPr lang="en-US" sz="1400" dirty="0" smtClean="0">
                <a:solidFill>
                  <a:srgbClr val="221E1F"/>
                </a:solidFill>
                <a:latin typeface="Calibri" panose="020F0502020204030204" pitchFamily="34" charset="0"/>
              </a:rPr>
              <a:t>Schedule as many job interviews as possible</a:t>
            </a:r>
          </a:p>
          <a:p>
            <a:pPr lvl="1"/>
            <a:r>
              <a:rPr lang="en-US" sz="1400" dirty="0" smtClean="0">
                <a:solidFill>
                  <a:srgbClr val="221E1F"/>
                </a:solidFill>
                <a:latin typeface="Calibri" panose="020F0502020204030204" pitchFamily="34" charset="0"/>
              </a:rPr>
              <a:t>Monitor ELR growth dail</a:t>
            </a:r>
            <a:r>
              <a:rPr lang="en-US" sz="1400" dirty="0" smtClean="0">
                <a:solidFill>
                  <a:srgbClr val="221E1F"/>
                </a:solidFill>
                <a:latin typeface="Calibri" panose="020F0502020204030204" pitchFamily="34" charset="0"/>
              </a:rPr>
              <a:t>y </a:t>
            </a:r>
            <a:r>
              <a:rPr lang="en-US" sz="1400" dirty="0" smtClean="0">
                <a:solidFill>
                  <a:srgbClr val="221E1F"/>
                </a:solidFill>
                <a:latin typeface="Calibri" panose="020F0502020204030204" pitchFamily="34" charset="0"/>
              </a:rPr>
              <a:t>, inspect discount operation code daily </a:t>
            </a:r>
            <a:endParaRPr lang="en-US" sz="1400" b="0" i="0" u="none" strike="noStrike" baseline="0" dirty="0" smtClean="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2050" name="Picture 2"/>
          <p:cNvPicPr>
            <a:picLocks noGrp="1" noChangeAspect="1" noChangeArrowheads="1"/>
          </p:cNvPicPr>
          <p:nvPr>
            <p:ph sz="half" idx="2"/>
          </p:nvPr>
        </p:nvPicPr>
        <p:blipFill>
          <a:blip r:embed="rId2"/>
          <a:srcRect/>
          <a:stretch>
            <a:fillRect/>
          </a:stretch>
        </p:blipFill>
        <p:spPr bwMode="auto">
          <a:xfrm>
            <a:off x="8003923" y="1940140"/>
            <a:ext cx="3034946" cy="3810000"/>
          </a:xfrm>
          <a:prstGeom prst="rect">
            <a:avLst/>
          </a:prstGeom>
          <a:noFill/>
          <a:ln w="9525">
            <a:noFill/>
            <a:miter lim="800000"/>
            <a:headEnd/>
            <a:tailEnd/>
          </a:ln>
        </p:spPr>
      </p:pic>
    </p:spTree>
    <p:extLst>
      <p:ext uri="{BB962C8B-B14F-4D97-AF65-F5344CB8AC3E}">
        <p14:creationId xmlns=""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p:txBody>
          <a:bodyPr/>
          <a:lstStyle/>
          <a:p>
            <a:r>
              <a:rPr lang="en-US" dirty="0" smtClean="0"/>
              <a:t> </a:t>
            </a:r>
            <a:r>
              <a:rPr lang="en-US" sz="1600" dirty="0" smtClean="0"/>
              <a:t>One line repair orders need to be managed and brought down to improve overall health of service and parts dept</a:t>
            </a:r>
          </a:p>
          <a:p>
            <a:r>
              <a:rPr lang="en-US" sz="1600" dirty="0" smtClean="0"/>
              <a:t>We have a lot of opportunity </a:t>
            </a:r>
            <a:r>
              <a:rPr lang="en-US" sz="1600" dirty="0" smtClean="0"/>
              <a:t>to bring in more maintenance business. </a:t>
            </a:r>
          </a:p>
          <a:p>
            <a:r>
              <a:rPr lang="en-US" sz="1600" dirty="0" smtClean="0"/>
              <a:t>The majority of our business is from older vehicles, proper multipoint's are going to be a game changer. </a:t>
            </a:r>
          </a:p>
          <a:p>
            <a:r>
              <a:rPr lang="en-US" sz="1600" dirty="0" smtClean="0"/>
              <a:t>Customer service will be an absolute #1</a:t>
            </a:r>
            <a:r>
              <a:rPr lang="en-US" dirty="0"/>
              <a:t> </a:t>
            </a:r>
            <a:r>
              <a:rPr lang="en-US" sz="1600" dirty="0" smtClean="0"/>
              <a:t>our older customers do not have to do business with us. We need to be better than the next dealership in every measurement. </a:t>
            </a:r>
          </a:p>
        </p:txBody>
      </p:sp>
      <p:pic>
        <p:nvPicPr>
          <p:cNvPr id="4" name="Picture 2"/>
          <p:cNvPicPr>
            <a:picLocks noGrp="1" noChangeAspect="1" noChangeArrowheads="1"/>
          </p:cNvPicPr>
          <p:nvPr>
            <p:ph sz="half" idx="2"/>
          </p:nvPr>
        </p:nvPicPr>
        <p:blipFill>
          <a:blip r:embed="rId2"/>
          <a:srcRect/>
          <a:stretch>
            <a:fillRect/>
          </a:stretch>
        </p:blipFill>
        <p:spPr bwMode="auto">
          <a:xfrm>
            <a:off x="6405811" y="1636713"/>
            <a:ext cx="4873127" cy="4129087"/>
          </a:xfrm>
          <a:prstGeom prst="rect">
            <a:avLst/>
          </a:prstGeom>
          <a:noFill/>
          <a:ln w="9525">
            <a:noFill/>
            <a:miter lim="800000"/>
            <a:headEnd/>
            <a:tailEnd/>
          </a:ln>
        </p:spPr>
      </p:pic>
    </p:spTree>
    <p:extLst>
      <p:ext uri="{BB962C8B-B14F-4D97-AF65-F5344CB8AC3E}">
        <p14:creationId xmlns=""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b="1" dirty="0" smtClean="0"/>
              <a:t>Strengths</a:t>
            </a:r>
          </a:p>
          <a:p>
            <a:r>
              <a:rPr lang="en-US" dirty="0" smtClean="0"/>
              <a:t>Strong Leadership</a:t>
            </a:r>
          </a:p>
          <a:p>
            <a:r>
              <a:rPr lang="en-US" dirty="0" smtClean="0"/>
              <a:t>Technicians have a good work ethic and knowledgeable</a:t>
            </a:r>
          </a:p>
          <a:p>
            <a:r>
              <a:rPr lang="en-US" dirty="0" smtClean="0"/>
              <a:t>Strong retention from our market</a:t>
            </a:r>
          </a:p>
          <a:p>
            <a:r>
              <a:rPr lang="en-US" dirty="0" smtClean="0"/>
              <a:t>Process meetings involving parts and service to work as one department</a:t>
            </a:r>
          </a:p>
          <a:p>
            <a:r>
              <a:rPr lang="en-US" dirty="0" smtClean="0"/>
              <a:t>Continual training and learning progression</a:t>
            </a:r>
          </a:p>
          <a:p>
            <a:r>
              <a:rPr lang="en-US" dirty="0" smtClean="0"/>
              <a:t>Growing customer market</a:t>
            </a:r>
          </a:p>
          <a:p>
            <a:r>
              <a:rPr lang="en-US" dirty="0" smtClean="0"/>
              <a:t>Lots of involvement with the community</a:t>
            </a:r>
          </a:p>
          <a:p>
            <a:r>
              <a:rPr lang="en-US" dirty="0" smtClean="0"/>
              <a:t>Family atmosphere among all employees</a:t>
            </a:r>
            <a:endParaRPr lang="en-US" dirty="0"/>
          </a:p>
        </p:txBody>
      </p:sp>
    </p:spTree>
    <p:extLst>
      <p:ext uri="{BB962C8B-B14F-4D97-AF65-F5344CB8AC3E}">
        <p14:creationId xmlns=""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b="1" dirty="0" smtClean="0"/>
              <a:t>Weaknesses</a:t>
            </a:r>
          </a:p>
          <a:p>
            <a:r>
              <a:rPr lang="en-US" dirty="0" smtClean="0"/>
              <a:t>Parts availability for vehicles, unavailable parts on backorder is common</a:t>
            </a:r>
          </a:p>
          <a:p>
            <a:r>
              <a:rPr lang="en-US" dirty="0" smtClean="0"/>
              <a:t>Too much dependency on shop foreman for tough jobs</a:t>
            </a:r>
          </a:p>
          <a:p>
            <a:r>
              <a:rPr lang="en-US" dirty="0" smtClean="0"/>
              <a:t>Need more certified technicians</a:t>
            </a:r>
          </a:p>
          <a:p>
            <a:r>
              <a:rPr lang="en-US" dirty="0" smtClean="0"/>
              <a:t>Parts counterpersons need to have more urgency to fill orders</a:t>
            </a:r>
          </a:p>
          <a:p>
            <a:r>
              <a:rPr lang="en-US" dirty="0" smtClean="0"/>
              <a:t>Need better system to track special tools</a:t>
            </a:r>
          </a:p>
          <a:p>
            <a:r>
              <a:rPr lang="en-US" dirty="0" smtClean="0"/>
              <a:t>Finding quality porters to help keep shop in order</a:t>
            </a:r>
          </a:p>
          <a:p>
            <a:r>
              <a:rPr lang="en-US" dirty="0" smtClean="0"/>
              <a:t>Both departments need to work as 1 unit in order to be profitable.</a:t>
            </a:r>
          </a:p>
          <a:p>
            <a:r>
              <a:rPr lang="en-US" dirty="0" smtClean="0"/>
              <a:t>All employees need to get better at having more empathy for our customers. </a:t>
            </a:r>
            <a:endParaRPr lang="en-US" dirty="0"/>
          </a:p>
          <a:p>
            <a:endParaRPr lang="en-US" dirty="0"/>
          </a:p>
        </p:txBody>
      </p:sp>
    </p:spTree>
    <p:extLst>
      <p:ext uri="{BB962C8B-B14F-4D97-AF65-F5344CB8AC3E}">
        <p14:creationId xmlns=""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295</TotalTime>
  <Words>1313</Words>
  <Application>Microsoft Office PowerPoint</Application>
  <PresentationFormat>Custom</PresentationFormat>
  <Paragraphs>171</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Allen Samuels CDJR Aransas Pass, Texas</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Allen Samuels Direct</cp:lastModifiedBy>
  <cp:revision>25</cp:revision>
  <dcterms:created xsi:type="dcterms:W3CDTF">2022-12-04T13:10:55Z</dcterms:created>
  <dcterms:modified xsi:type="dcterms:W3CDTF">2024-03-29T18:20:29Z</dcterms:modified>
</cp:coreProperties>
</file>